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3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D78F8-08C0-46C7-9276-31DD1FA4EAFF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9DFF6-9560-4BF3-BA2A-649C0DC44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4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9DFF6-9560-4BF3-BA2A-649C0DC442B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D8012-7AE0-8920-C6D7-EFB632BF2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E0DC6D-4FFF-B7D1-6514-4A0432E50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E4BF1-9F95-24B0-030B-EF761EB5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4B5ED-0041-CBBA-4AA0-8D82D751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225D7-59A6-0808-5701-BB5D2C4E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3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FBAAF-D1D3-CF2A-31B5-8F672F91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B259C0-A0D3-F229-02AA-0C5757F65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150C2-C857-99E7-ECD2-1EC58113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FE675-5E4C-AB18-215C-7F6092BA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6D0A8-8110-658A-DD0A-E8E49BD6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3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32BCB5-CC8C-841C-2900-884BAF71D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F9488C-EEA1-EC22-E18D-0BCC8A4DB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C1387-B5E0-2188-7EB6-1812C19E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2682C-4118-48C3-618A-9EF2CD45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A38D8-A2AB-0D3A-2F20-41376962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6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D12DD-C679-119C-B2E0-DB6C441B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7080E-A943-DBD4-4A9E-A1EA4348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7A954-73C5-E955-68AA-955BC5A4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9140F-D4E0-688A-202B-EF8D539C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FD581-AE90-EF8D-4FEA-5FA57710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57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E80EF-D561-7C9C-8C8C-E22C89AC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4E5885-BBD7-133B-5E4C-C62E1D54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09AD9-0143-A740-22A8-A646D5C4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D1271-1C8E-5BD0-A2A5-6C87A495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CD83E-F936-5325-8341-7A20D62F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31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22FCF-2944-A3E2-6A75-E9251CCD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FD0AF-8097-C96D-A035-135E7642A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520DA-D452-9751-D6B2-B13FA9D68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CFE5DE-7BD5-00CB-BA42-1E1CF564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9FFFB-D616-12EF-5E5C-DFD4D7A6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7728C0-DDCB-49A1-1944-D40783F6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7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7D4DE-0392-2EEE-9337-D54062C3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D1968-B9A4-867B-6A5E-EDC25FB7B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FF9FD1-E8C3-FAE2-225B-75E7A3D2D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DC0518-6684-176E-071E-5E5571598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362BB7-ACED-B704-B216-52E452453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1CA63C-7D5D-C4ED-9001-AA2EE33C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9CB18D-A513-7DD1-D1D0-53A122EB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E898A8-1123-A151-ADC3-8484D8AC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6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7D248-4378-3E99-23BB-06AC861F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6B9A84-932C-3134-A554-C7800FF8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3E69EE-28B0-2D8A-9A0A-A29AA04F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157B25-BC6E-0393-031F-EFAF5D18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5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E846CE-0560-761D-CDB6-37A9FA74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8DA659-BADB-19DB-B246-72F4D239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9DD7F8-29AD-EED3-EF1D-30AE3567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0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11121-B3A7-2A31-9131-A2B2F733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87240-0928-7933-2AAC-FEBA4B52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C323AC-86CD-DC4A-7BDE-FE119EA2A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15807-33E8-A781-A20A-BBB41A5D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A3C3A6-FA2A-2EDA-B274-9A255DFB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28A5E-7D3B-FCC7-7B2B-31FCEE91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24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759A3-12CE-3A39-56EC-5082495E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11DE75-B076-BFEB-9E00-66A161FAD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00CC2-3825-389C-EC68-6BAAEDBFB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4999B-4588-4124-41BF-9BB337F9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E7D39-E617-8ED4-AF68-C627BF46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813EB5-E4E6-9D2B-465E-AD49FC64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4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7F0CCD-1CDC-33AB-8621-A3362641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8EB57-CD0D-41AC-B737-D85FC01AB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F9D4F-3E60-3F51-80E3-7AEE892A7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C029-164B-4609-8C56-EE128BF813E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C66B9-8079-7287-A24B-840C2EBD3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AD7CA-F6AC-0673-BF60-CCF45C083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6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3C3AF3C-DEE5-77AF-E835-2515495A5BED}"/>
              </a:ext>
            </a:extLst>
          </p:cNvPr>
          <p:cNvSpPr txBox="1"/>
          <p:nvPr/>
        </p:nvSpPr>
        <p:spPr>
          <a:xfrm>
            <a:off x="656215" y="2000922"/>
            <a:ext cx="455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泛型编程、模板元编程、</a:t>
            </a:r>
            <a:r>
              <a:rPr lang="en-US" altLang="zh-CN" b="1" dirty="0"/>
              <a:t>traitor</a:t>
            </a:r>
            <a:r>
              <a:rPr lang="zh-CN" altLang="en-US" b="1" dirty="0"/>
              <a:t>基本概念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EEBCF6-63B8-8BD5-8AB0-1FA1E7D43705}"/>
              </a:ext>
            </a:extLst>
          </p:cNvPr>
          <p:cNvSpPr txBox="1"/>
          <p:nvPr/>
        </p:nvSpPr>
        <p:spPr>
          <a:xfrm>
            <a:off x="656215" y="248501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精度控制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659CC8-3A41-B578-99C5-D931B96E65E8}"/>
              </a:ext>
            </a:extLst>
          </p:cNvPr>
          <p:cNvSpPr txBox="1"/>
          <p:nvPr/>
        </p:nvSpPr>
        <p:spPr>
          <a:xfrm>
            <a:off x="656215" y="2969112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BGL</a:t>
            </a:r>
            <a:r>
              <a:rPr lang="zh-CN" altLang="en-US" b="1" dirty="0"/>
              <a:t>与大概框架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E63207-F19A-A52B-4410-8A44CE28301A}"/>
              </a:ext>
            </a:extLst>
          </p:cNvPr>
          <p:cNvSpPr txBox="1"/>
          <p:nvPr/>
        </p:nvSpPr>
        <p:spPr>
          <a:xfrm>
            <a:off x="656215" y="3453206"/>
            <a:ext cx="1037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如何使用</a:t>
            </a:r>
            <a:r>
              <a:rPr lang="en-US" altLang="zh-CN" b="1" dirty="0"/>
              <a:t>CGAL</a:t>
            </a:r>
            <a:r>
              <a:rPr lang="zh-CN" altLang="en-US" b="1" dirty="0"/>
              <a:t>已有的数据结构，实现自己的算法，如使用它已有的半边数据结构，实现自己的</a:t>
            </a:r>
            <a:r>
              <a:rPr lang="en-US" altLang="zh-CN" b="1" dirty="0" err="1"/>
              <a:t>delaunay</a:t>
            </a:r>
            <a:r>
              <a:rPr lang="zh-CN" altLang="en-US" b="1" dirty="0"/>
              <a:t>三角化算法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FD3C0-8B70-2656-08CB-4988C8A29839}"/>
              </a:ext>
            </a:extLst>
          </p:cNvPr>
          <p:cNvSpPr txBox="1"/>
          <p:nvPr/>
        </p:nvSpPr>
        <p:spPr>
          <a:xfrm>
            <a:off x="457200" y="894081"/>
            <a:ext cx="100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内容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023D5D-8FD5-07EA-F66D-E73C5DCE6AAA}"/>
              </a:ext>
            </a:extLst>
          </p:cNvPr>
          <p:cNvSpPr txBox="1"/>
          <p:nvPr/>
        </p:nvSpPr>
        <p:spPr>
          <a:xfrm>
            <a:off x="656215" y="4214298"/>
            <a:ext cx="1037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 </a:t>
            </a:r>
            <a:r>
              <a:rPr lang="zh-CN" altLang="en-US" b="1" dirty="0"/>
              <a:t>各种句柄</a:t>
            </a:r>
          </a:p>
        </p:txBody>
      </p:sp>
    </p:spTree>
    <p:extLst>
      <p:ext uri="{BB962C8B-B14F-4D97-AF65-F5344CB8AC3E}">
        <p14:creationId xmlns:p14="http://schemas.microsoft.com/office/powerpoint/2010/main" val="128154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太晚了，留个目标计划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3D8CBA-B223-FD7A-CD17-CBD5CC4F12C9}"/>
              </a:ext>
            </a:extLst>
          </p:cNvPr>
          <p:cNvSpPr txBox="1"/>
          <p:nvPr/>
        </p:nvSpPr>
        <p:spPr>
          <a:xfrm>
            <a:off x="838200" y="146050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明天和周末的：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187466-2221-A861-E677-0CF79A7C59F5}"/>
              </a:ext>
            </a:extLst>
          </p:cNvPr>
          <p:cNvSpPr txBox="1"/>
          <p:nvPr/>
        </p:nvSpPr>
        <p:spPr>
          <a:xfrm>
            <a:off x="838200" y="3873500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年后上班前后一个月的：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3652EB-AA49-D58A-5453-34102E79E060}"/>
              </a:ext>
            </a:extLst>
          </p:cNvPr>
          <p:cNvSpPr txBox="1"/>
          <p:nvPr/>
        </p:nvSpPr>
        <p:spPr>
          <a:xfrm>
            <a:off x="1422400" y="5037098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《STL</a:t>
            </a:r>
            <a:r>
              <a:rPr lang="zh-CN" altLang="en-US" b="1" dirty="0"/>
              <a:t>源码剖析</a:t>
            </a:r>
            <a:r>
              <a:rPr lang="en-US" altLang="zh-CN" b="1" dirty="0"/>
              <a:t>》</a:t>
            </a:r>
            <a:r>
              <a:rPr lang="zh-CN" altLang="en-US" b="1" dirty="0"/>
              <a:t>快速过一遍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DF9A3B-5C97-EDDB-FA9F-396CB3BB39D1}"/>
              </a:ext>
            </a:extLst>
          </p:cNvPr>
          <p:cNvSpPr txBox="1"/>
          <p:nvPr/>
        </p:nvSpPr>
        <p:spPr>
          <a:xfrm>
            <a:off x="1422400" y="5613400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 Polygon mesh processing </a:t>
            </a:r>
            <a:r>
              <a:rPr lang="zh-CN" altLang="en-US" b="1" dirty="0"/>
              <a:t>有时间翻翻</a:t>
            </a:r>
            <a:endParaRPr lang="en-US" altLang="zh-CN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6B0D97-A6C3-8168-16D2-67FC3A3C6A83}"/>
              </a:ext>
            </a:extLst>
          </p:cNvPr>
          <p:cNvSpPr txBox="1"/>
          <p:nvPr/>
        </p:nvSpPr>
        <p:spPr>
          <a:xfrm>
            <a:off x="1422400" y="4458732"/>
            <a:ext cx="629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0.  </a:t>
            </a:r>
            <a:r>
              <a:rPr lang="zh-CN" altLang="en-US" b="1" dirty="0"/>
              <a:t>继续实现</a:t>
            </a:r>
            <a:r>
              <a:rPr lang="en-US" altLang="zh-CN" b="1" dirty="0" err="1"/>
              <a:t>delaunay</a:t>
            </a:r>
            <a:r>
              <a:rPr lang="zh-CN" altLang="en-US" b="1" dirty="0"/>
              <a:t>分治算法，顺利的话就搞搞多线程版本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F4139B-8D07-7F04-EB76-F9BF4FCC6AC7}"/>
              </a:ext>
            </a:extLst>
          </p:cNvPr>
          <p:cNvSpPr txBox="1"/>
          <p:nvPr/>
        </p:nvSpPr>
        <p:spPr>
          <a:xfrm>
            <a:off x="1308100" y="2164486"/>
            <a:ext cx="957580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参考</a:t>
            </a:r>
            <a:r>
              <a:rPr lang="en-US" altLang="zh-CN" b="1" dirty="0">
                <a:solidFill>
                  <a:srgbClr val="FF0000"/>
                </a:solidFill>
              </a:rPr>
              <a:t>CGAL</a:t>
            </a:r>
            <a:r>
              <a:rPr lang="zh-CN" altLang="en-US" b="1" dirty="0">
                <a:solidFill>
                  <a:srgbClr val="FF0000"/>
                </a:solidFill>
              </a:rPr>
              <a:t>文档，把几个句柄怎么使用，数据结构怎么访问搞清楚，准备实现</a:t>
            </a:r>
            <a:r>
              <a:rPr lang="en-US" altLang="zh-CN" b="1" dirty="0" err="1">
                <a:solidFill>
                  <a:srgbClr val="FF0000"/>
                </a:solidFill>
              </a:rPr>
              <a:t>delaunay</a:t>
            </a:r>
            <a:r>
              <a:rPr lang="zh-CN" altLang="en-US" b="1" dirty="0">
                <a:solidFill>
                  <a:srgbClr val="FF0000"/>
                </a:solidFill>
              </a:rPr>
              <a:t>分治算法，应该也就仅仅准备了</a:t>
            </a:r>
          </a:p>
        </p:txBody>
      </p:sp>
    </p:spTree>
    <p:extLst>
      <p:ext uri="{BB962C8B-B14F-4D97-AF65-F5344CB8AC3E}">
        <p14:creationId xmlns:p14="http://schemas.microsoft.com/office/powerpoint/2010/main" val="253320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28E59-F8FF-ED24-F1C9-2EFE847A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以三角化作为切入点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763C96-4786-5B85-C90D-11131E2D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01" y="1879703"/>
            <a:ext cx="5629699" cy="16671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CB5F94-DE7B-D33A-49FF-4BDC8B2A12BA}"/>
              </a:ext>
            </a:extLst>
          </p:cNvPr>
          <p:cNvSpPr txBox="1"/>
          <p:nvPr/>
        </p:nvSpPr>
        <p:spPr>
          <a:xfrm>
            <a:off x="683001" y="1192871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tranglation_2.h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85F999-107C-E3DA-A551-3679066FB614}"/>
              </a:ext>
            </a:extLst>
          </p:cNvPr>
          <p:cNvSpPr txBox="1"/>
          <p:nvPr/>
        </p:nvSpPr>
        <p:spPr>
          <a:xfrm>
            <a:off x="2985300" y="151037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找到这个数据结构定义的地方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60ABC4-A612-9E37-54DB-19B818787D21}"/>
              </a:ext>
            </a:extLst>
          </p:cNvPr>
          <p:cNvSpPr/>
          <p:nvPr/>
        </p:nvSpPr>
        <p:spPr>
          <a:xfrm>
            <a:off x="8042699" y="4033954"/>
            <a:ext cx="3073400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Triangulation_2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645733-B477-ED59-56EE-0639634D4A22}"/>
              </a:ext>
            </a:extLst>
          </p:cNvPr>
          <p:cNvSpPr/>
          <p:nvPr/>
        </p:nvSpPr>
        <p:spPr>
          <a:xfrm>
            <a:off x="7090199" y="2413000"/>
            <a:ext cx="17272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Traitor(Gt)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5E122E-8B7B-93C7-0952-86B035FE68A1}"/>
              </a:ext>
            </a:extLst>
          </p:cNvPr>
          <p:cNvSpPr/>
          <p:nvPr/>
        </p:nvSpPr>
        <p:spPr>
          <a:xfrm>
            <a:off x="10125499" y="2413000"/>
            <a:ext cx="17272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Datastructure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tds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3B20EA6-571E-38BD-9E01-3E0C7BD6C73C}"/>
              </a:ext>
            </a:extLst>
          </p:cNvPr>
          <p:cNvCxnSpPr>
            <a:stCxn id="9" idx="2"/>
          </p:cNvCxnSpPr>
          <p:nvPr/>
        </p:nvCxnSpPr>
        <p:spPr>
          <a:xfrm>
            <a:off x="7953799" y="3429000"/>
            <a:ext cx="1333500" cy="60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0D8AF12-79C0-9680-6B6B-59E1441F268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9579399" y="3429000"/>
            <a:ext cx="1409700" cy="60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8A95F2F-430B-AD91-BB81-E781AD49CD56}"/>
              </a:ext>
            </a:extLst>
          </p:cNvPr>
          <p:cNvSpPr txBox="1"/>
          <p:nvPr/>
        </p:nvSpPr>
        <p:spPr>
          <a:xfrm flipH="1">
            <a:off x="8224308" y="3546811"/>
            <a:ext cx="271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相互关系，如何起作用？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94E4CC4-2F86-80CA-5294-ED1107AA4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01" y="5004988"/>
            <a:ext cx="5896798" cy="106694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390AA32-7C9D-1D30-6C99-B9F402A7CAC2}"/>
              </a:ext>
            </a:extLst>
          </p:cNvPr>
          <p:cNvSpPr txBox="1"/>
          <p:nvPr/>
        </p:nvSpPr>
        <p:spPr>
          <a:xfrm>
            <a:off x="683001" y="433317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为什么要这样定义模板？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A36CB1-AACF-0437-F023-A5DDED95E0EB}"/>
              </a:ext>
            </a:extLst>
          </p:cNvPr>
          <p:cNvSpPr txBox="1"/>
          <p:nvPr/>
        </p:nvSpPr>
        <p:spPr>
          <a:xfrm>
            <a:off x="7620000" y="268382"/>
            <a:ext cx="4134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问题很多，哎。。。。。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垃圾如我。。。。。。。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426637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28E59-F8FF-ED24-F1C9-2EFE847A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点、面、边的遍历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8F27CB-D63D-684F-CA25-A303B6FF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107474"/>
            <a:ext cx="4982270" cy="100026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D0BFA25-48A7-ACB6-E386-3ECFEBBEFBEE}"/>
              </a:ext>
            </a:extLst>
          </p:cNvPr>
          <p:cNvSpPr txBox="1"/>
          <p:nvPr/>
        </p:nvSpPr>
        <p:spPr>
          <a:xfrm>
            <a:off x="610203" y="1165467"/>
            <a:ext cx="609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为什么只有</a:t>
            </a:r>
            <a:r>
              <a:rPr lang="en-US" altLang="zh-CN" b="1" dirty="0" err="1">
                <a:solidFill>
                  <a:srgbClr val="FF0000"/>
                </a:solidFill>
              </a:rPr>
              <a:t>vertex_base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 err="1">
                <a:solidFill>
                  <a:srgbClr val="FF0000"/>
                </a:solidFill>
              </a:rPr>
              <a:t>face_ase</a:t>
            </a:r>
            <a:r>
              <a:rPr lang="en-US" altLang="zh-CN" b="1" dirty="0">
                <a:solidFill>
                  <a:srgbClr val="FF0000"/>
                </a:solidFill>
              </a:rPr>
              <a:t>;  </a:t>
            </a:r>
            <a:r>
              <a:rPr lang="zh-CN" altLang="en-US" b="1" dirty="0">
                <a:solidFill>
                  <a:srgbClr val="FF0000"/>
                </a:solidFill>
              </a:rPr>
              <a:t>而没有</a:t>
            </a:r>
            <a:r>
              <a:rPr lang="en-US" altLang="zh-CN" b="1" dirty="0" err="1">
                <a:solidFill>
                  <a:srgbClr val="FF0000"/>
                </a:solidFill>
              </a:rPr>
              <a:t>edge_base</a:t>
            </a:r>
            <a:r>
              <a:rPr lang="zh-CN" altLang="en-US" b="1" dirty="0">
                <a:solidFill>
                  <a:srgbClr val="FF0000"/>
                </a:solidFill>
              </a:rPr>
              <a:t>；不是说半边数据结构吗，边呢？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D3B4AA-407D-9937-955C-FE1BA354DA73}"/>
              </a:ext>
            </a:extLst>
          </p:cNvPr>
          <p:cNvSpPr txBox="1"/>
          <p:nvPr/>
        </p:nvSpPr>
        <p:spPr>
          <a:xfrm>
            <a:off x="381001" y="52558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参考文献：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E10BA3-9528-70C4-3B3A-A2994EE1D888}"/>
              </a:ext>
            </a:extLst>
          </p:cNvPr>
          <p:cNvSpPr txBox="1"/>
          <p:nvPr/>
        </p:nvSpPr>
        <p:spPr>
          <a:xfrm>
            <a:off x="508001" y="5812297"/>
            <a:ext cx="67176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Times-Bold"/>
              </a:rPr>
              <a:t>Designing and implementing a general purpose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Times-Bold"/>
              </a:rPr>
              <a:t>halfedge</a:t>
            </a:r>
            <a:r>
              <a:rPr lang="en-US" altLang="zh-CN" b="1" dirty="0">
                <a:solidFill>
                  <a:srgbClr val="000000"/>
                </a:solidFill>
                <a:latin typeface="Times-Bold"/>
              </a:rPr>
              <a:t>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-Bold"/>
              </a:rPr>
              <a:t>data structure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F402794-A3A1-FCF8-286B-4C8EF27BE81D}"/>
              </a:ext>
            </a:extLst>
          </p:cNvPr>
          <p:cNvSpPr txBox="1"/>
          <p:nvPr/>
        </p:nvSpPr>
        <p:spPr>
          <a:xfrm>
            <a:off x="7048500" y="10922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根据目前的一个理解（也可能不对）：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41A8AD6-F578-F91A-8B28-3680BC47EEA9}"/>
              </a:ext>
            </a:extLst>
          </p:cNvPr>
          <p:cNvCxnSpPr>
            <a:cxnSpLocks/>
          </p:cNvCxnSpPr>
          <p:nvPr/>
        </p:nvCxnSpPr>
        <p:spPr>
          <a:xfrm>
            <a:off x="6858000" y="1165467"/>
            <a:ext cx="0" cy="532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694ACF3-2732-6C1F-73CB-46B665C1E1F8}"/>
              </a:ext>
            </a:extLst>
          </p:cNvPr>
          <p:cNvSpPr txBox="1"/>
          <p:nvPr/>
        </p:nvSpPr>
        <p:spPr>
          <a:xfrm>
            <a:off x="7146230" y="1687573"/>
            <a:ext cx="4152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所谓的</a:t>
            </a:r>
            <a:r>
              <a:rPr lang="en-US" altLang="zh-CN" dirty="0" err="1"/>
              <a:t>vertex_base</a:t>
            </a:r>
            <a:r>
              <a:rPr lang="en-US" altLang="zh-CN" dirty="0"/>
              <a:t>/</a:t>
            </a:r>
            <a:r>
              <a:rPr lang="en-US" altLang="zh-CN" dirty="0" err="1"/>
              <a:t>face_base</a:t>
            </a:r>
            <a:r>
              <a:rPr lang="zh-CN" altLang="en-US" dirty="0"/>
              <a:t>：表示具备某种遍历搜索功能：如找到某个面的周围所有面；或者找到某点的周围的所有的点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而实现这些功能，可能都要通过边作为中转计算；如根据某个面内部保存的边信息，根据半边型数据结构的特点，计算出下一个相邻的面的数据，面数据里面的边信息又可以用来。。。如此循环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66FC79B-97E1-8BD1-C769-6C817A69187C}"/>
              </a:ext>
            </a:extLst>
          </p:cNvPr>
          <p:cNvSpPr txBox="1"/>
          <p:nvPr/>
        </p:nvSpPr>
        <p:spPr>
          <a:xfrm>
            <a:off x="7097326" y="5161089"/>
            <a:ext cx="443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两个</a:t>
            </a:r>
            <a:r>
              <a:rPr lang="en-US" altLang="zh-CN" dirty="0"/>
              <a:t>base</a:t>
            </a:r>
            <a:r>
              <a:rPr lang="zh-CN" altLang="en-US" dirty="0"/>
              <a:t>，所有算法都要提供吗，它们应用范围在哪里，又什么开销？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E700541-7193-07BD-293A-9F792FDFE298}"/>
              </a:ext>
            </a:extLst>
          </p:cNvPr>
          <p:cNvSpPr txBox="1"/>
          <p:nvPr/>
        </p:nvSpPr>
        <p:spPr>
          <a:xfrm>
            <a:off x="7010401" y="462416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其他：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795F14-EC60-56E2-6592-9250809A075F}"/>
              </a:ext>
            </a:extLst>
          </p:cNvPr>
          <p:cNvSpPr txBox="1"/>
          <p:nvPr/>
        </p:nvSpPr>
        <p:spPr>
          <a:xfrm>
            <a:off x="7108130" y="5846544"/>
            <a:ext cx="457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2. </a:t>
            </a:r>
            <a:r>
              <a:rPr lang="zh-CN" altLang="en-US" b="1" dirty="0">
                <a:solidFill>
                  <a:srgbClr val="FF0000"/>
                </a:solidFill>
              </a:rPr>
              <a:t>一上来就想实现一个半边数据结构，可能不如先用</a:t>
            </a:r>
            <a:r>
              <a:rPr lang="en-US" altLang="zh-CN" b="1" dirty="0">
                <a:solidFill>
                  <a:srgbClr val="FF0000"/>
                </a:solidFill>
              </a:rPr>
              <a:t>CGAL</a:t>
            </a:r>
            <a:r>
              <a:rPr lang="zh-CN" altLang="en-US" b="1" dirty="0">
                <a:solidFill>
                  <a:srgbClr val="FF0000"/>
                </a:solidFill>
              </a:rPr>
              <a:t>已有实现封装实现一个算法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FA7687A-C8B2-7509-3CD3-C71C3FEB8E70}"/>
              </a:ext>
            </a:extLst>
          </p:cNvPr>
          <p:cNvGrpSpPr/>
          <p:nvPr/>
        </p:nvGrpSpPr>
        <p:grpSpPr>
          <a:xfrm>
            <a:off x="1956882" y="3750262"/>
            <a:ext cx="1071074" cy="852325"/>
            <a:chOff x="859322" y="3517780"/>
            <a:chExt cx="1317740" cy="1155386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84B36A8B-7578-8572-5D56-17A0ED57BB86}"/>
                </a:ext>
              </a:extLst>
            </p:cNvPr>
            <p:cNvSpPr/>
            <p:nvPr/>
          </p:nvSpPr>
          <p:spPr>
            <a:xfrm>
              <a:off x="1054100" y="3683000"/>
              <a:ext cx="422465" cy="482600"/>
            </a:xfrm>
            <a:custGeom>
              <a:avLst/>
              <a:gdLst>
                <a:gd name="connsiteX0" fmla="*/ 0 w 422465"/>
                <a:gd name="connsiteY0" fmla="*/ 0 h 482600"/>
                <a:gd name="connsiteX1" fmla="*/ 50800 w 422465"/>
                <a:gd name="connsiteY1" fmla="*/ 63500 h 482600"/>
                <a:gd name="connsiteX2" fmla="*/ 88900 w 422465"/>
                <a:gd name="connsiteY2" fmla="*/ 101600 h 482600"/>
                <a:gd name="connsiteX3" fmla="*/ 127000 w 422465"/>
                <a:gd name="connsiteY3" fmla="*/ 177800 h 482600"/>
                <a:gd name="connsiteX4" fmla="*/ 228600 w 422465"/>
                <a:gd name="connsiteY4" fmla="*/ 254000 h 482600"/>
                <a:gd name="connsiteX5" fmla="*/ 292100 w 422465"/>
                <a:gd name="connsiteY5" fmla="*/ 317500 h 482600"/>
                <a:gd name="connsiteX6" fmla="*/ 381000 w 422465"/>
                <a:gd name="connsiteY6" fmla="*/ 406400 h 482600"/>
                <a:gd name="connsiteX7" fmla="*/ 419100 w 422465"/>
                <a:gd name="connsiteY7" fmla="*/ 431800 h 482600"/>
                <a:gd name="connsiteX8" fmla="*/ 419100 w 422465"/>
                <a:gd name="connsiteY8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65" h="482600">
                  <a:moveTo>
                    <a:pt x="0" y="0"/>
                  </a:moveTo>
                  <a:cubicBezTo>
                    <a:pt x="16933" y="21167"/>
                    <a:pt x="32950" y="43100"/>
                    <a:pt x="50800" y="63500"/>
                  </a:cubicBezTo>
                  <a:cubicBezTo>
                    <a:pt x="62627" y="77017"/>
                    <a:pt x="78937" y="86656"/>
                    <a:pt x="88900" y="101600"/>
                  </a:cubicBezTo>
                  <a:cubicBezTo>
                    <a:pt x="104652" y="125229"/>
                    <a:pt x="107811" y="156866"/>
                    <a:pt x="127000" y="177800"/>
                  </a:cubicBezTo>
                  <a:cubicBezTo>
                    <a:pt x="155606" y="209006"/>
                    <a:pt x="194733" y="228600"/>
                    <a:pt x="228600" y="254000"/>
                  </a:cubicBezTo>
                  <a:cubicBezTo>
                    <a:pt x="253760" y="329480"/>
                    <a:pt x="220172" y="258650"/>
                    <a:pt x="292100" y="317500"/>
                  </a:cubicBezTo>
                  <a:cubicBezTo>
                    <a:pt x="324535" y="344038"/>
                    <a:pt x="346131" y="383154"/>
                    <a:pt x="381000" y="406400"/>
                  </a:cubicBezTo>
                  <a:cubicBezTo>
                    <a:pt x="393700" y="414867"/>
                    <a:pt x="412274" y="418148"/>
                    <a:pt x="419100" y="431800"/>
                  </a:cubicBezTo>
                  <a:cubicBezTo>
                    <a:pt x="426673" y="446946"/>
                    <a:pt x="419100" y="465667"/>
                    <a:pt x="419100" y="482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2475482A-EF53-3384-F2BE-3DD755E6E3EF}"/>
                </a:ext>
              </a:extLst>
            </p:cNvPr>
            <p:cNvSpPr/>
            <p:nvPr/>
          </p:nvSpPr>
          <p:spPr>
            <a:xfrm>
              <a:off x="990600" y="4165600"/>
              <a:ext cx="495300" cy="393700"/>
            </a:xfrm>
            <a:custGeom>
              <a:avLst/>
              <a:gdLst>
                <a:gd name="connsiteX0" fmla="*/ 0 w 495300"/>
                <a:gd name="connsiteY0" fmla="*/ 393700 h 393700"/>
                <a:gd name="connsiteX1" fmla="*/ 304800 w 495300"/>
                <a:gd name="connsiteY1" fmla="*/ 165100 h 393700"/>
                <a:gd name="connsiteX2" fmla="*/ 419100 w 495300"/>
                <a:gd name="connsiteY2" fmla="*/ 76200 h 393700"/>
                <a:gd name="connsiteX3" fmla="*/ 495300 w 495300"/>
                <a:gd name="connsiteY3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300" h="393700">
                  <a:moveTo>
                    <a:pt x="0" y="393700"/>
                  </a:moveTo>
                  <a:cubicBezTo>
                    <a:pt x="160327" y="286815"/>
                    <a:pt x="40070" y="369664"/>
                    <a:pt x="304800" y="165100"/>
                  </a:cubicBezTo>
                  <a:cubicBezTo>
                    <a:pt x="320772" y="152758"/>
                    <a:pt x="411443" y="86409"/>
                    <a:pt x="419100" y="76200"/>
                  </a:cubicBezTo>
                  <a:cubicBezTo>
                    <a:pt x="466358" y="13189"/>
                    <a:pt x="439588" y="37141"/>
                    <a:pt x="4953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4D185A15-35DA-453E-C65B-429AD0641726}"/>
                </a:ext>
              </a:extLst>
            </p:cNvPr>
            <p:cNvSpPr/>
            <p:nvPr/>
          </p:nvSpPr>
          <p:spPr>
            <a:xfrm>
              <a:off x="1511300" y="4152900"/>
              <a:ext cx="495300" cy="330200"/>
            </a:xfrm>
            <a:custGeom>
              <a:avLst/>
              <a:gdLst>
                <a:gd name="connsiteX0" fmla="*/ 495300 w 495300"/>
                <a:gd name="connsiteY0" fmla="*/ 330200 h 330200"/>
                <a:gd name="connsiteX1" fmla="*/ 431800 w 495300"/>
                <a:gd name="connsiteY1" fmla="*/ 279400 h 330200"/>
                <a:gd name="connsiteX2" fmla="*/ 342900 w 495300"/>
                <a:gd name="connsiteY2" fmla="*/ 215900 h 330200"/>
                <a:gd name="connsiteX3" fmla="*/ 266700 w 495300"/>
                <a:gd name="connsiteY3" fmla="*/ 152400 h 330200"/>
                <a:gd name="connsiteX4" fmla="*/ 152400 w 495300"/>
                <a:gd name="connsiteY4" fmla="*/ 88900 h 330200"/>
                <a:gd name="connsiteX5" fmla="*/ 88900 w 495300"/>
                <a:gd name="connsiteY5" fmla="*/ 25400 h 330200"/>
                <a:gd name="connsiteX6" fmla="*/ 38100 w 495300"/>
                <a:gd name="connsiteY6" fmla="*/ 0 h 330200"/>
                <a:gd name="connsiteX7" fmla="*/ 0 w 495300"/>
                <a:gd name="connsiteY7" fmla="*/ 254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5300" h="330200">
                  <a:moveTo>
                    <a:pt x="495300" y="330200"/>
                  </a:moveTo>
                  <a:cubicBezTo>
                    <a:pt x="474133" y="313267"/>
                    <a:pt x="453485" y="295664"/>
                    <a:pt x="431800" y="279400"/>
                  </a:cubicBezTo>
                  <a:cubicBezTo>
                    <a:pt x="402667" y="257550"/>
                    <a:pt x="371765" y="238104"/>
                    <a:pt x="342900" y="215900"/>
                  </a:cubicBezTo>
                  <a:cubicBezTo>
                    <a:pt x="316693" y="195741"/>
                    <a:pt x="292799" y="172699"/>
                    <a:pt x="266700" y="152400"/>
                  </a:cubicBezTo>
                  <a:cubicBezTo>
                    <a:pt x="229663" y="123593"/>
                    <a:pt x="196313" y="110857"/>
                    <a:pt x="152400" y="88900"/>
                  </a:cubicBezTo>
                  <a:cubicBezTo>
                    <a:pt x="123744" y="45915"/>
                    <a:pt x="134490" y="51451"/>
                    <a:pt x="88900" y="25400"/>
                  </a:cubicBezTo>
                  <a:cubicBezTo>
                    <a:pt x="72462" y="16007"/>
                    <a:pt x="57032" y="0"/>
                    <a:pt x="38100" y="0"/>
                  </a:cubicBezTo>
                  <a:cubicBezTo>
                    <a:pt x="22836" y="0"/>
                    <a:pt x="12700" y="16933"/>
                    <a:pt x="0" y="25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7B604A0-E48F-1A24-50D8-51B6620587F7}"/>
                </a:ext>
              </a:extLst>
            </p:cNvPr>
            <p:cNvCxnSpPr>
              <a:endCxn id="32" idx="6"/>
            </p:cNvCxnSpPr>
            <p:nvPr/>
          </p:nvCxnSpPr>
          <p:spPr>
            <a:xfrm flipH="1">
              <a:off x="1549400" y="3646947"/>
              <a:ext cx="508000" cy="505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523A6FF-DA79-EAC7-EF41-E27C191886F4}"/>
                </a:ext>
              </a:extLst>
            </p:cNvPr>
            <p:cNvSpPr/>
            <p:nvPr/>
          </p:nvSpPr>
          <p:spPr>
            <a:xfrm>
              <a:off x="923818" y="3520218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BC75E39-6679-0060-21AC-3A4FFFCB9F61}"/>
                </a:ext>
              </a:extLst>
            </p:cNvPr>
            <p:cNvSpPr/>
            <p:nvPr/>
          </p:nvSpPr>
          <p:spPr>
            <a:xfrm>
              <a:off x="859322" y="4419708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068E1E5-8442-07AB-241F-117BE0C80A28}"/>
                </a:ext>
              </a:extLst>
            </p:cNvPr>
            <p:cNvSpPr/>
            <p:nvPr/>
          </p:nvSpPr>
          <p:spPr>
            <a:xfrm>
              <a:off x="1395021" y="4004624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D223CE0-9B56-C4F9-05E5-E253A2845E35}"/>
                </a:ext>
              </a:extLst>
            </p:cNvPr>
            <p:cNvSpPr/>
            <p:nvPr/>
          </p:nvSpPr>
          <p:spPr>
            <a:xfrm>
              <a:off x="1985969" y="3517780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21A1071-961C-7B94-B354-24A35890FCF0}"/>
                </a:ext>
              </a:extLst>
            </p:cNvPr>
            <p:cNvSpPr/>
            <p:nvPr/>
          </p:nvSpPr>
          <p:spPr>
            <a:xfrm>
              <a:off x="1935169" y="4370313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0C15435-5695-F3AD-EB06-F5420EB4FD58}"/>
              </a:ext>
            </a:extLst>
          </p:cNvPr>
          <p:cNvGrpSpPr/>
          <p:nvPr/>
        </p:nvGrpSpPr>
        <p:grpSpPr>
          <a:xfrm>
            <a:off x="3492171" y="3571120"/>
            <a:ext cx="1384286" cy="1187599"/>
            <a:chOff x="3377871" y="3650029"/>
            <a:chExt cx="1384286" cy="1187599"/>
          </a:xfrm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F09AA069-DEAD-1837-E8E2-B24B80D13304}"/>
                </a:ext>
              </a:extLst>
            </p:cNvPr>
            <p:cNvSpPr/>
            <p:nvPr/>
          </p:nvSpPr>
          <p:spPr>
            <a:xfrm rot="18520493">
              <a:off x="3304371" y="3730619"/>
              <a:ext cx="631130" cy="48412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97860167-2823-50B4-DB65-9EA31171ACD1}"/>
                </a:ext>
              </a:extLst>
            </p:cNvPr>
            <p:cNvGrpSpPr/>
            <p:nvPr/>
          </p:nvGrpSpPr>
          <p:grpSpPr>
            <a:xfrm>
              <a:off x="3616757" y="3650029"/>
              <a:ext cx="1145400" cy="1187599"/>
              <a:chOff x="3604973" y="3637925"/>
              <a:chExt cx="1145400" cy="11875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C8F7A360-DAED-A198-3380-E5B9F0256EA4}"/>
                  </a:ext>
                </a:extLst>
              </p:cNvPr>
              <p:cNvSpPr/>
              <p:nvPr/>
            </p:nvSpPr>
            <p:spPr>
              <a:xfrm>
                <a:off x="3604973" y="3877895"/>
                <a:ext cx="761998" cy="49241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9A26891F-2845-E239-C63F-808BF47A786B}"/>
                  </a:ext>
                </a:extLst>
              </p:cNvPr>
              <p:cNvSpPr/>
              <p:nvPr/>
            </p:nvSpPr>
            <p:spPr>
              <a:xfrm rot="3171813">
                <a:off x="4141241" y="3632654"/>
                <a:ext cx="603862" cy="614403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id="{AF9ADFCF-E714-E67B-CFA1-3FFE366D836A}"/>
                  </a:ext>
                </a:extLst>
              </p:cNvPr>
              <p:cNvSpPr/>
              <p:nvPr/>
            </p:nvSpPr>
            <p:spPr>
              <a:xfrm flipV="1">
                <a:off x="3604973" y="4383667"/>
                <a:ext cx="761998" cy="441857"/>
              </a:xfrm>
              <a:prstGeom prst="triangle">
                <a:avLst>
                  <a:gd name="adj" fmla="val 48333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057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关于框架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360167-9B1B-AE02-E791-BF459010C8C8}"/>
              </a:ext>
            </a:extLst>
          </p:cNvPr>
          <p:cNvSpPr/>
          <p:nvPr/>
        </p:nvSpPr>
        <p:spPr>
          <a:xfrm>
            <a:off x="1117600" y="1477962"/>
            <a:ext cx="1257300" cy="72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029E48-D615-6B2D-D852-C22A262BCA81}"/>
              </a:ext>
            </a:extLst>
          </p:cNvPr>
          <p:cNvSpPr/>
          <p:nvPr/>
        </p:nvSpPr>
        <p:spPr>
          <a:xfrm>
            <a:off x="4191000" y="1477962"/>
            <a:ext cx="1257300" cy="72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数据结构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57E726-16A8-2675-0E7B-8F68DA0C8589}"/>
              </a:ext>
            </a:extLst>
          </p:cNvPr>
          <p:cNvSpPr/>
          <p:nvPr/>
        </p:nvSpPr>
        <p:spPr>
          <a:xfrm>
            <a:off x="7169150" y="1477962"/>
            <a:ext cx="1257300" cy="72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数据类型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F821C9-DCBC-CF35-A6A0-622343EDAEB4}"/>
              </a:ext>
            </a:extLst>
          </p:cNvPr>
          <p:cNvSpPr/>
          <p:nvPr/>
        </p:nvSpPr>
        <p:spPr>
          <a:xfrm>
            <a:off x="10096500" y="1477962"/>
            <a:ext cx="1257300" cy="72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kernal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5ACBFC-EB5A-5F8D-73BC-2C768ACB284E}"/>
              </a:ext>
            </a:extLst>
          </p:cNvPr>
          <p:cNvSpPr txBox="1"/>
          <p:nvPr/>
        </p:nvSpPr>
        <p:spPr>
          <a:xfrm>
            <a:off x="1117600" y="245109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一般三角化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B0DD04-9181-F6D5-976C-49A81ABE7BB2}"/>
              </a:ext>
            </a:extLst>
          </p:cNvPr>
          <p:cNvSpPr txBox="1"/>
          <p:nvPr/>
        </p:nvSpPr>
        <p:spPr>
          <a:xfrm>
            <a:off x="914400" y="3059668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带约束的三角化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E3F38B-7E46-D94C-53AC-DD5C5B8917E9}"/>
              </a:ext>
            </a:extLst>
          </p:cNvPr>
          <p:cNvSpPr txBox="1"/>
          <p:nvPr/>
        </p:nvSpPr>
        <p:spPr>
          <a:xfrm>
            <a:off x="914400" y="3602931"/>
            <a:ext cx="189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Delaunay</a:t>
            </a:r>
            <a:r>
              <a:rPr lang="zh-CN" altLang="en-US" dirty="0"/>
              <a:t>三角化（逐点插入算法，分治算法）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DF669C-6D79-4762-7892-A8BB0B97F7AA}"/>
              </a:ext>
            </a:extLst>
          </p:cNvPr>
          <p:cNvSpPr txBox="1"/>
          <p:nvPr/>
        </p:nvSpPr>
        <p:spPr>
          <a:xfrm>
            <a:off x="4256948" y="284454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Face_base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08CC6D-DE62-D580-ABB9-4026395485F7}"/>
              </a:ext>
            </a:extLst>
          </p:cNvPr>
          <p:cNvSpPr txBox="1"/>
          <p:nvPr/>
        </p:nvSpPr>
        <p:spPr>
          <a:xfrm>
            <a:off x="4193448" y="337897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Vertex_base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9E9723-4886-CC16-B288-E4F2238DB48C}"/>
              </a:ext>
            </a:extLst>
          </p:cNvPr>
          <p:cNvSpPr txBox="1"/>
          <p:nvPr/>
        </p:nvSpPr>
        <p:spPr>
          <a:xfrm>
            <a:off x="3710848" y="4018481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Face_base+Vertex_base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CF61239-A88A-C290-6C8B-C8DD8DFD1668}"/>
              </a:ext>
            </a:extLst>
          </p:cNvPr>
          <p:cNvSpPr txBox="1"/>
          <p:nvPr/>
        </p:nvSpPr>
        <p:spPr>
          <a:xfrm>
            <a:off x="7406381" y="28445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double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611E68E-1470-EF19-BDF7-0ED1BC6E7BE0}"/>
              </a:ext>
            </a:extLst>
          </p:cNvPr>
          <p:cNvSpPr txBox="1"/>
          <p:nvPr/>
        </p:nvSpPr>
        <p:spPr>
          <a:xfrm>
            <a:off x="7628396" y="331744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B4B1E3-D3C2-B35A-98A7-D0E8D78CC88F}"/>
              </a:ext>
            </a:extLst>
          </p:cNvPr>
          <p:cNvSpPr txBox="1"/>
          <p:nvPr/>
        </p:nvSpPr>
        <p:spPr>
          <a:xfrm>
            <a:off x="7498721" y="3922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自定义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6CBA175-362B-4792-8FE2-39303FB7E887}"/>
              </a:ext>
            </a:extLst>
          </p:cNvPr>
          <p:cNvSpPr txBox="1"/>
          <p:nvPr/>
        </p:nvSpPr>
        <p:spPr>
          <a:xfrm>
            <a:off x="10125588" y="28315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精度要求高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121F88-394F-CC92-E077-99EC2C994379}"/>
              </a:ext>
            </a:extLst>
          </p:cNvPr>
          <p:cNvSpPr txBox="1"/>
          <p:nvPr/>
        </p:nvSpPr>
        <p:spPr>
          <a:xfrm>
            <a:off x="9995744" y="3438606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精度要求不高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3D6FE48-F7F8-FBD4-D285-E4D1BF72EDD6}"/>
              </a:ext>
            </a:extLst>
          </p:cNvPr>
          <p:cNvSpPr txBox="1"/>
          <p:nvPr/>
        </p:nvSpPr>
        <p:spPr>
          <a:xfrm>
            <a:off x="3825622" y="498372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需求多变，设计不好，有可能导致类数量急剧增加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98F946B-DBA4-AD86-0FAC-1A0477F93424}"/>
              </a:ext>
            </a:extLst>
          </p:cNvPr>
          <p:cNvSpPr txBox="1"/>
          <p:nvPr/>
        </p:nvSpPr>
        <p:spPr>
          <a:xfrm>
            <a:off x="2611896" y="5526983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最坏的情况：类的数量</a:t>
            </a:r>
            <a:r>
              <a:rPr lang="en-US" altLang="zh-CN" dirty="0"/>
              <a:t>=</a:t>
            </a:r>
            <a:r>
              <a:rPr lang="zh-CN" altLang="en-US" dirty="0"/>
              <a:t>算法数量</a:t>
            </a:r>
            <a:r>
              <a:rPr lang="en-US" altLang="zh-CN" dirty="0"/>
              <a:t>*</a:t>
            </a:r>
            <a:r>
              <a:rPr lang="zh-CN" altLang="en-US" dirty="0"/>
              <a:t>数据结构数量</a:t>
            </a:r>
            <a:r>
              <a:rPr lang="en-US" altLang="zh-CN" dirty="0"/>
              <a:t>*</a:t>
            </a:r>
            <a:r>
              <a:rPr lang="zh-CN" altLang="en-US" dirty="0"/>
              <a:t>数据类型数量</a:t>
            </a:r>
            <a:r>
              <a:rPr lang="en-US" altLang="zh-CN" dirty="0"/>
              <a:t>*</a:t>
            </a:r>
            <a:r>
              <a:rPr lang="zh-CN" altLang="en-US" dirty="0"/>
              <a:t>精度要求数量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ACA1D98-7CD4-C03F-D412-A138310DBE8D}"/>
              </a:ext>
            </a:extLst>
          </p:cNvPr>
          <p:cNvSpPr txBox="1"/>
          <p:nvPr/>
        </p:nvSpPr>
        <p:spPr>
          <a:xfrm>
            <a:off x="4363476" y="607031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备注：精度要求高，会导致效率变低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69BD154-3FB5-33E9-72B1-27DC5F9EE065}"/>
              </a:ext>
            </a:extLst>
          </p:cNvPr>
          <p:cNvSpPr txBox="1"/>
          <p:nvPr/>
        </p:nvSpPr>
        <p:spPr>
          <a:xfrm>
            <a:off x="800100" y="4700192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并发</a:t>
            </a:r>
          </a:p>
        </p:txBody>
      </p:sp>
    </p:spTree>
    <p:extLst>
      <p:ext uri="{BB962C8B-B14F-4D97-AF65-F5344CB8AC3E}">
        <p14:creationId xmlns:p14="http://schemas.microsoft.com/office/powerpoint/2010/main" val="388951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如果让我设计，会怎么样？（以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Delaunay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三角化，逐点插入算法为例）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E569B0-9BD4-47C0-C505-1D475CB3A68E}"/>
              </a:ext>
            </a:extLst>
          </p:cNvPr>
          <p:cNvSpPr txBox="1"/>
          <p:nvPr/>
        </p:nvSpPr>
        <p:spPr>
          <a:xfrm>
            <a:off x="838200" y="1892300"/>
            <a:ext cx="3973979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“</a:t>
            </a:r>
            <a:r>
              <a:rPr lang="en-US" altLang="zh-CN" dirty="0" err="1"/>
              <a:t>kernel.h</a:t>
            </a:r>
            <a:r>
              <a:rPr lang="en-US" altLang="zh-CN" dirty="0"/>
              <a:t>”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DelaunayTriangulation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delaunay_algorithm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{</a:t>
            </a:r>
          </a:p>
          <a:p>
            <a:pPr lvl="2"/>
            <a:r>
              <a:rPr lang="en-US" altLang="zh-CN" dirty="0"/>
              <a:t>        //…</a:t>
            </a:r>
          </a:p>
          <a:p>
            <a:pPr lvl="2"/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kdtree</a:t>
            </a:r>
            <a:r>
              <a:rPr lang="en-US" altLang="zh-CN" dirty="0"/>
              <a:t> </a:t>
            </a:r>
            <a:r>
              <a:rPr lang="en-US" altLang="zh-CN" dirty="0" err="1"/>
              <a:t>kd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halfedge_data_structure</a:t>
            </a:r>
            <a:r>
              <a:rPr lang="en-US" altLang="zh-CN" dirty="0"/>
              <a:t> data;</a:t>
            </a:r>
          </a:p>
          <a:p>
            <a:r>
              <a:rPr lang="en-US" altLang="zh-CN" dirty="0"/>
              <a:t>	vector&lt;</a:t>
            </a:r>
            <a:r>
              <a:rPr lang="en-US" altLang="zh-CN" dirty="0" err="1"/>
              <a:t>realdata</a:t>
            </a:r>
            <a:r>
              <a:rPr lang="en-US" altLang="zh-CN" dirty="0"/>
              <a:t>&gt; data;</a:t>
            </a:r>
          </a:p>
          <a:p>
            <a:r>
              <a:rPr lang="en-US" altLang="zh-CN" dirty="0"/>
              <a:t>};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00F316-D812-417C-5230-E4E5547F7102}"/>
              </a:ext>
            </a:extLst>
          </p:cNvPr>
          <p:cNvSpPr txBox="1"/>
          <p:nvPr/>
        </p:nvSpPr>
        <p:spPr>
          <a:xfrm>
            <a:off x="720771" y="1307584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请原谅我，我不会模板编程，还在努力学习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146BB39-EA32-8F1E-C40D-593F0C93847C}"/>
              </a:ext>
            </a:extLst>
          </p:cNvPr>
          <p:cNvSpPr txBox="1"/>
          <p:nvPr/>
        </p:nvSpPr>
        <p:spPr>
          <a:xfrm>
            <a:off x="7865727" y="2134413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algorithm</a:t>
            </a:r>
            <a:endParaRPr lang="zh-CN" altLang="en-US" b="1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2E89CE4-3CD0-6001-A8B7-EE5A6AF85BBA}"/>
              </a:ext>
            </a:extLst>
          </p:cNvPr>
          <p:cNvSpPr txBox="1"/>
          <p:nvPr/>
        </p:nvSpPr>
        <p:spPr>
          <a:xfrm>
            <a:off x="7865727" y="3128058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HalfEdge_Data_Structure</a:t>
            </a:r>
            <a:endParaRPr lang="zh-CN" altLang="en-US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EAD7C30-0EF5-04A8-0340-7A228120A02A}"/>
              </a:ext>
            </a:extLst>
          </p:cNvPr>
          <p:cNvSpPr txBox="1"/>
          <p:nvPr/>
        </p:nvSpPr>
        <p:spPr>
          <a:xfrm>
            <a:off x="7923267" y="460206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Kdtree</a:t>
            </a:r>
            <a:endParaRPr lang="zh-CN" altLang="en-US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5E82C70-F703-31C0-A2C0-222DE94EF236}"/>
              </a:ext>
            </a:extLst>
          </p:cNvPr>
          <p:cNvSpPr txBox="1"/>
          <p:nvPr/>
        </p:nvSpPr>
        <p:spPr>
          <a:xfrm>
            <a:off x="7966549" y="578034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data</a:t>
            </a:r>
            <a:endParaRPr lang="zh-CN" altLang="en-US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14EC177-DA46-975B-F3FE-B118C24943A2}"/>
              </a:ext>
            </a:extLst>
          </p:cNvPr>
          <p:cNvSpPr txBox="1"/>
          <p:nvPr/>
        </p:nvSpPr>
        <p:spPr>
          <a:xfrm>
            <a:off x="7910567" y="3543954"/>
            <a:ext cx="388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如果这样，感觉数据结构，只要处理索引就可以了</a:t>
            </a:r>
            <a:endParaRPr lang="en-US" altLang="zh-CN" sz="1200" b="1" dirty="0"/>
          </a:p>
          <a:p>
            <a:r>
              <a:rPr lang="zh-CN" altLang="en-US" sz="1200" b="1" dirty="0"/>
              <a:t>如果要把该层做成可插拔（非专业人士的非专业术语），就要掩盖掉下层数据的结构的具体细节，如果实现？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4A45417-005E-EFB8-2B47-8712EF39C791}"/>
              </a:ext>
            </a:extLst>
          </p:cNvPr>
          <p:cNvSpPr txBox="1"/>
          <p:nvPr/>
        </p:nvSpPr>
        <p:spPr>
          <a:xfrm>
            <a:off x="7966549" y="6149679"/>
            <a:ext cx="4131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对于频繁插入的操作，可能连续的预分配内存空间更合适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28750FD-9C7F-D82E-1936-AC88A40DC41B}"/>
              </a:ext>
            </a:extLst>
          </p:cNvPr>
          <p:cNvSpPr txBox="1"/>
          <p:nvPr/>
        </p:nvSpPr>
        <p:spPr>
          <a:xfrm>
            <a:off x="7923267" y="5047253"/>
            <a:ext cx="4174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不一定是</a:t>
            </a:r>
            <a:r>
              <a:rPr lang="en-US" altLang="zh-CN" sz="1200" b="1" dirty="0" err="1"/>
              <a:t>kdtree</a:t>
            </a:r>
            <a:r>
              <a:rPr lang="zh-CN" altLang="en-US" sz="1200" b="1" dirty="0"/>
              <a:t>，也可以是其他的便于空间检索的数据结构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8FD61497-6A08-728C-9E75-9BEE743EEB57}"/>
              </a:ext>
            </a:extLst>
          </p:cNvPr>
          <p:cNvSpPr txBox="1"/>
          <p:nvPr/>
        </p:nvSpPr>
        <p:spPr>
          <a:xfrm>
            <a:off x="5954661" y="1030069"/>
            <a:ext cx="6001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疑问：目前在调用</a:t>
            </a:r>
            <a:r>
              <a:rPr lang="en-US" altLang="zh-CN" b="1" dirty="0">
                <a:solidFill>
                  <a:srgbClr val="FF0000"/>
                </a:solidFill>
              </a:rPr>
              <a:t>CGAL</a:t>
            </a:r>
            <a:r>
              <a:rPr lang="zh-CN" altLang="en-US" b="1" dirty="0">
                <a:solidFill>
                  <a:srgbClr val="FF0000"/>
                </a:solidFill>
              </a:rPr>
              <a:t>三角化接口的时候，总是要传入一份数据拷贝进去，对于数据量比较大时，感觉不是很方便，不知道有没有更好的方法，或者封装的方法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5B3290D-352E-8ADF-5577-5AA1ED7714D0}"/>
              </a:ext>
            </a:extLst>
          </p:cNvPr>
          <p:cNvSpPr txBox="1"/>
          <p:nvPr/>
        </p:nvSpPr>
        <p:spPr>
          <a:xfrm>
            <a:off x="7966549" y="6446073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考虑特殊应用，可能也可以是</a:t>
            </a:r>
            <a:r>
              <a:rPr lang="en-US" altLang="zh-CN" sz="1200" b="1" dirty="0"/>
              <a:t>map</a:t>
            </a:r>
            <a:r>
              <a:rPr lang="zh-CN" altLang="en-US" sz="1200" b="1" dirty="0"/>
              <a:t>？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2DEAEB08-58DC-7DD1-C356-E216BD02AD5B}"/>
              </a:ext>
            </a:extLst>
          </p:cNvPr>
          <p:cNvGrpSpPr/>
          <p:nvPr/>
        </p:nvGrpSpPr>
        <p:grpSpPr>
          <a:xfrm>
            <a:off x="5041660" y="2198559"/>
            <a:ext cx="2727441" cy="4007709"/>
            <a:chOff x="4876560" y="2198559"/>
            <a:chExt cx="2727441" cy="4007709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AB661C68-C2EA-56EF-F53B-54A4B9D76B59}"/>
                </a:ext>
              </a:extLst>
            </p:cNvPr>
            <p:cNvGrpSpPr/>
            <p:nvPr/>
          </p:nvGrpSpPr>
          <p:grpSpPr>
            <a:xfrm>
              <a:off x="6325943" y="3177810"/>
              <a:ext cx="1212191" cy="670319"/>
              <a:chOff x="7032048" y="2448118"/>
              <a:chExt cx="2628971" cy="197090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5BDBCE1-14DE-4099-4170-2329DF566A9C}"/>
                  </a:ext>
                </a:extLst>
              </p:cNvPr>
              <p:cNvGrpSpPr/>
              <p:nvPr/>
            </p:nvGrpSpPr>
            <p:grpSpPr>
              <a:xfrm rot="5976398">
                <a:off x="8380297" y="2881776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3A57E014-0527-00FE-07B4-8010420E90C7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0E7D865B-6B28-1479-2A38-2919E78A6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84C7E01A-DF17-D4C1-0415-F9BFEABF7EB2}"/>
                  </a:ext>
                </a:extLst>
              </p:cNvPr>
              <p:cNvGrpSpPr/>
              <p:nvPr/>
            </p:nvGrpSpPr>
            <p:grpSpPr>
              <a:xfrm>
                <a:off x="7442200" y="2794000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BB2CD9ED-0E96-8B88-D54E-D0C2B7191677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463AACF4-23BB-701A-14B6-E64868F9A4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68E7998D-E00C-6C2A-377D-884D7345EE3E}"/>
                  </a:ext>
                </a:extLst>
              </p:cNvPr>
              <p:cNvGrpSpPr/>
              <p:nvPr/>
            </p:nvGrpSpPr>
            <p:grpSpPr>
              <a:xfrm rot="2782701">
                <a:off x="8943469" y="3208383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35E376D0-3F83-EA11-318D-2B1E617310DA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7AD1DB87-73C8-4ED3-CBA3-61FB658441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6D22AEA9-4E2A-E920-EF23-A0915F988786}"/>
                  </a:ext>
                </a:extLst>
              </p:cNvPr>
              <p:cNvGrpSpPr/>
              <p:nvPr/>
            </p:nvGrpSpPr>
            <p:grpSpPr>
              <a:xfrm>
                <a:off x="8454519" y="3500484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65A3DDAC-3B21-BCEB-7F6F-D97799C14D53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2265F280-74DB-B960-39E7-C09F8B005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85BD5EE-EC85-D06C-4744-78F50BE98CE1}"/>
                  </a:ext>
                </a:extLst>
              </p:cNvPr>
              <p:cNvGrpSpPr/>
              <p:nvPr/>
            </p:nvGrpSpPr>
            <p:grpSpPr>
              <a:xfrm rot="6743676">
                <a:off x="7497233" y="3441699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271611E2-369E-2079-4509-F68230E729BF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876678DC-AFB6-D374-8BA6-6D1F86484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4FF8081-1D7A-8491-B3E5-D6FFE753B3D3}"/>
                  </a:ext>
                </a:extLst>
              </p:cNvPr>
              <p:cNvGrpSpPr/>
              <p:nvPr/>
            </p:nvGrpSpPr>
            <p:grpSpPr>
              <a:xfrm rot="2782701">
                <a:off x="6949498" y="3111500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74EF9B8E-052F-4E40-EE01-03639AD580BC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D0AEC813-3B39-BE40-FEB0-9056D9C87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FAF1D8DE-479C-A5CB-C824-F89583E546D4}"/>
                  </a:ext>
                </a:extLst>
              </p:cNvPr>
              <p:cNvGrpSpPr/>
              <p:nvPr/>
            </p:nvGrpSpPr>
            <p:grpSpPr>
              <a:xfrm rot="8330302">
                <a:off x="7939760" y="2448118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41" name="直接箭头连接符 40">
                  <a:extLst>
                    <a:ext uri="{FF2B5EF4-FFF2-40B4-BE49-F238E27FC236}">
                      <a16:creationId xmlns:a16="http://schemas.microsoft.com/office/drawing/2014/main" id="{8900ABDA-C756-F022-62D1-63088EFABB60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>
                  <a:extLst>
                    <a:ext uri="{FF2B5EF4-FFF2-40B4-BE49-F238E27FC236}">
                      <a16:creationId xmlns:a16="http://schemas.microsoft.com/office/drawing/2014/main" id="{0A27334A-983A-2C2F-09A5-156926429C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13F795DA-753E-BE31-2374-DB814E31F0F6}"/>
                  </a:ext>
                </a:extLst>
              </p:cNvPr>
              <p:cNvGrpSpPr/>
              <p:nvPr/>
            </p:nvGrpSpPr>
            <p:grpSpPr>
              <a:xfrm rot="8330302">
                <a:off x="7888131" y="3784024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DD2E1E0D-1A73-3E78-3873-0F1B91B22596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DB3BEF9F-BB13-EECA-4343-729B7FA72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B46E07AF-63F9-13F8-3C1B-C03E561A5081}"/>
                </a:ext>
              </a:extLst>
            </p:cNvPr>
            <p:cNvGrpSpPr/>
            <p:nvPr/>
          </p:nvGrpSpPr>
          <p:grpSpPr>
            <a:xfrm>
              <a:off x="6293353" y="4672464"/>
              <a:ext cx="1310648" cy="351002"/>
              <a:chOff x="5560052" y="4436898"/>
              <a:chExt cx="4548405" cy="1248040"/>
            </a:xfrm>
          </p:grpSpPr>
          <p:sp>
            <p:nvSpPr>
              <p:cNvPr id="61" name="平行四边形 60">
                <a:extLst>
                  <a:ext uri="{FF2B5EF4-FFF2-40B4-BE49-F238E27FC236}">
                    <a16:creationId xmlns:a16="http://schemas.microsoft.com/office/drawing/2014/main" id="{1162BFF3-8B80-6872-D779-5539F99468E3}"/>
                  </a:ext>
                </a:extLst>
              </p:cNvPr>
              <p:cNvSpPr/>
              <p:nvPr/>
            </p:nvSpPr>
            <p:spPr>
              <a:xfrm>
                <a:off x="5560052" y="4436898"/>
                <a:ext cx="4548405" cy="1248040"/>
              </a:xfrm>
              <a:prstGeom prst="parallelogram">
                <a:avLst>
                  <a:gd name="adj" fmla="val 13935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948FC1CF-B246-41E0-35B9-685FB66B3E71}"/>
                  </a:ext>
                </a:extLst>
              </p:cNvPr>
              <p:cNvCxnSpPr>
                <a:stCxn id="61" idx="1"/>
                <a:endCxn id="61" idx="3"/>
              </p:cNvCxnSpPr>
              <p:nvPr/>
            </p:nvCxnSpPr>
            <p:spPr>
              <a:xfrm flipH="1">
                <a:off x="6964658" y="4436898"/>
                <a:ext cx="1739193" cy="1248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647C4867-79F6-F8B3-9239-0AC65D0545A6}"/>
                  </a:ext>
                </a:extLst>
              </p:cNvPr>
              <p:cNvCxnSpPr>
                <a:stCxn id="61" idx="5"/>
              </p:cNvCxnSpPr>
              <p:nvPr/>
            </p:nvCxnSpPr>
            <p:spPr>
              <a:xfrm>
                <a:off x="6429649" y="5060918"/>
                <a:ext cx="14046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87F4F4CD-84E8-9916-31E4-50279E6F64B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 flipH="1">
                <a:off x="7131951" y="4436898"/>
                <a:ext cx="702304" cy="6240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9145FECF-49DD-6380-9BD7-7FA12086D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5709" y="4748908"/>
                <a:ext cx="587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05443D01-25C7-553B-226A-4B127C98AA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3695" y="2494139"/>
              <a:ext cx="8344" cy="691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86581994-40FF-B4DB-5970-6C9CB949C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6746" y="3868792"/>
              <a:ext cx="8344" cy="691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102AF70-93D8-3156-4691-F1F166E368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566" y="5150068"/>
              <a:ext cx="8344" cy="691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AFFE4A39-420D-4BE5-20EE-D343D5247F60}"/>
                </a:ext>
              </a:extLst>
            </p:cNvPr>
            <p:cNvGrpSpPr/>
            <p:nvPr/>
          </p:nvGrpSpPr>
          <p:grpSpPr>
            <a:xfrm>
              <a:off x="5731329" y="5990518"/>
              <a:ext cx="1272787" cy="215750"/>
              <a:chOff x="5359101" y="5976076"/>
              <a:chExt cx="1272787" cy="215750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E87F961-2925-DB09-A63C-85ADA090BA56}"/>
                  </a:ext>
                </a:extLst>
              </p:cNvPr>
              <p:cNvSpPr/>
              <p:nvPr/>
            </p:nvSpPr>
            <p:spPr>
              <a:xfrm>
                <a:off x="5624993" y="5998151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A3EB07-5863-1537-228A-49028585977A}"/>
                  </a:ext>
                </a:extLst>
              </p:cNvPr>
              <p:cNvSpPr/>
              <p:nvPr/>
            </p:nvSpPr>
            <p:spPr>
              <a:xfrm>
                <a:off x="5858635" y="5998151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A85B1E46-7BE8-DF98-6043-D4A8BDDAB902}"/>
                  </a:ext>
                </a:extLst>
              </p:cNvPr>
              <p:cNvSpPr/>
              <p:nvPr/>
            </p:nvSpPr>
            <p:spPr>
              <a:xfrm>
                <a:off x="6126399" y="5998151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496688C6-BF6F-FC5F-75ED-02F1B986E703}"/>
                  </a:ext>
                </a:extLst>
              </p:cNvPr>
              <p:cNvSpPr/>
              <p:nvPr/>
            </p:nvSpPr>
            <p:spPr>
              <a:xfrm>
                <a:off x="6377181" y="5998151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A8E832B2-D998-A7FE-149F-504DF4D8708B}"/>
                  </a:ext>
                </a:extLst>
              </p:cNvPr>
              <p:cNvSpPr/>
              <p:nvPr/>
            </p:nvSpPr>
            <p:spPr>
              <a:xfrm>
                <a:off x="5359101" y="5976076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778B09EF-EFDB-E133-F44E-6348CECE1957}"/>
                </a:ext>
              </a:extLst>
            </p:cNvPr>
            <p:cNvSpPr/>
            <p:nvPr/>
          </p:nvSpPr>
          <p:spPr>
            <a:xfrm>
              <a:off x="6801684" y="2198559"/>
              <a:ext cx="265252" cy="282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7" name="连接符: 肘形 96">
              <a:extLst>
                <a:ext uri="{FF2B5EF4-FFF2-40B4-BE49-F238E27FC236}">
                  <a16:creationId xmlns:a16="http://schemas.microsoft.com/office/drawing/2014/main" id="{6D647F9E-637D-4728-D496-8AA47E36DE3D}"/>
                </a:ext>
              </a:extLst>
            </p:cNvPr>
            <p:cNvCxnSpPr/>
            <p:nvPr/>
          </p:nvCxnSpPr>
          <p:spPr>
            <a:xfrm rot="5400000">
              <a:off x="5509862" y="4498585"/>
              <a:ext cx="1715722" cy="1132891"/>
            </a:xfrm>
            <a:prstGeom prst="bentConnector3">
              <a:avLst>
                <a:gd name="adj1" fmla="val 4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连接符: 肘形 105">
              <a:extLst>
                <a:ext uri="{FF2B5EF4-FFF2-40B4-BE49-F238E27FC236}">
                  <a16:creationId xmlns:a16="http://schemas.microsoft.com/office/drawing/2014/main" id="{F327F51D-F48D-1D1B-82D7-89C73D682863}"/>
                </a:ext>
              </a:extLst>
            </p:cNvPr>
            <p:cNvCxnSpPr/>
            <p:nvPr/>
          </p:nvCxnSpPr>
          <p:spPr>
            <a:xfrm rot="10800000" flipV="1">
              <a:off x="5168901" y="2781299"/>
              <a:ext cx="1763139" cy="707199"/>
            </a:xfrm>
            <a:prstGeom prst="bentConnector3">
              <a:avLst>
                <a:gd name="adj1" fmla="val 997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B1500DA8-4F92-28E1-9C3C-7D3D1C991C87}"/>
                </a:ext>
              </a:extLst>
            </p:cNvPr>
            <p:cNvSpPr txBox="1"/>
            <p:nvPr/>
          </p:nvSpPr>
          <p:spPr>
            <a:xfrm>
              <a:off x="4876560" y="3419463"/>
              <a:ext cx="156966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Kernal</a:t>
              </a:r>
              <a:endParaRPr lang="en-US" altLang="zh-CN" dirty="0"/>
            </a:p>
            <a:p>
              <a:r>
                <a:rPr lang="zh-CN" altLang="en-US" sz="900" dirty="0"/>
                <a:t>带精度控制的几何算法接口</a:t>
              </a: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EF4E91C-55DC-A79A-08CB-494B3AA5337E}"/>
              </a:ext>
            </a:extLst>
          </p:cNvPr>
          <p:cNvSpPr txBox="1"/>
          <p:nvPr/>
        </p:nvSpPr>
        <p:spPr>
          <a:xfrm>
            <a:off x="4852917" y="3118603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Gt(K, Traits)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8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回到最开始的地方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387175-17D0-6935-55BB-D18A169D1F24}"/>
              </a:ext>
            </a:extLst>
          </p:cNvPr>
          <p:cNvSpPr txBox="1"/>
          <p:nvPr/>
        </p:nvSpPr>
        <p:spPr>
          <a:xfrm>
            <a:off x="838200" y="1150087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看看</a:t>
            </a:r>
            <a:r>
              <a:rPr lang="en-US" altLang="zh-CN" b="1" dirty="0"/>
              <a:t>Triangulation_2</a:t>
            </a:r>
            <a:r>
              <a:rPr lang="zh-CN" altLang="en-US" b="1" dirty="0"/>
              <a:t>这个算法类（我是这样理解的，后面我如果想实现我自己的算法，感觉也要参考这个类，给它替换掉？）都有哪些成员变量？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375D92-9F05-94A7-A63A-274FCF1287E5}"/>
              </a:ext>
            </a:extLst>
          </p:cNvPr>
          <p:cNvSpPr txBox="1"/>
          <p:nvPr/>
        </p:nvSpPr>
        <p:spPr>
          <a:xfrm>
            <a:off x="6704347" y="4105162"/>
            <a:ext cx="5017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有一个</a:t>
            </a:r>
            <a:r>
              <a:rPr lang="en-US" altLang="zh-CN" dirty="0"/>
              <a:t>traitor</a:t>
            </a:r>
            <a:r>
              <a:rPr lang="zh-CN" altLang="en-US" dirty="0"/>
              <a:t>： 做什么用的，我还以为</a:t>
            </a:r>
            <a:r>
              <a:rPr lang="en-US" altLang="zh-CN" dirty="0"/>
              <a:t>traitor</a:t>
            </a:r>
            <a:r>
              <a:rPr lang="zh-CN" altLang="en-US" dirty="0"/>
              <a:t>只是负责传入一个类型进来呢，结果还定义成一个变量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有一个根据模板参数类型定义的数据结构成员，这个比较好理解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还有一个顶点相关的句柄</a:t>
            </a: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CC77FA5-05C5-34E4-3945-BDF087C1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7953"/>
            <a:ext cx="5764548" cy="34904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94E2307-430E-79ED-CF7B-8CFC6DDBED30}"/>
              </a:ext>
            </a:extLst>
          </p:cNvPr>
          <p:cNvSpPr txBox="1"/>
          <p:nvPr/>
        </p:nvSpPr>
        <p:spPr>
          <a:xfrm>
            <a:off x="6704347" y="2407953"/>
            <a:ext cx="522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还有一个关于空间位置的枚举；有可能是</a:t>
            </a:r>
            <a:r>
              <a:rPr lang="en-US" altLang="zh-CN" dirty="0" err="1"/>
              <a:t>kd</a:t>
            </a:r>
            <a:r>
              <a:rPr lang="zh-CN" altLang="en-US" dirty="0"/>
              <a:t>树，那它在哪里定义的，找到它！</a:t>
            </a:r>
            <a:r>
              <a:rPr lang="en-US" altLang="zh-CN" dirty="0"/>
              <a:t>CGAL</a:t>
            </a:r>
            <a:r>
              <a:rPr lang="zh-CN" altLang="en-US" dirty="0"/>
              <a:t>应该有空间搜索加速的设计，它是如何设计的，如果有分层结构，它在哪一层，支不支持定制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238798-CD5F-5ADC-0419-51A9706B1669}"/>
              </a:ext>
            </a:extLst>
          </p:cNvPr>
          <p:cNvSpPr txBox="1"/>
          <p:nvPr/>
        </p:nvSpPr>
        <p:spPr>
          <a:xfrm>
            <a:off x="698500" y="1980149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triangulation_2.h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95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看看文档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Concepts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40648E-23FF-2D14-98BE-D2E2A88A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1" y="2819400"/>
            <a:ext cx="6830378" cy="38488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A6A0EC-2A37-A6DB-76B3-9B37EC78C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19400"/>
            <a:ext cx="5866870" cy="38488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BA5E50-76C3-0443-A0CF-39B8E1F17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11" y="1152348"/>
            <a:ext cx="11022489" cy="727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F148ED5-2A62-C284-42D1-44D34D2B860F}"/>
              </a:ext>
            </a:extLst>
          </p:cNvPr>
          <p:cNvSpPr txBox="1"/>
          <p:nvPr/>
        </p:nvSpPr>
        <p:spPr>
          <a:xfrm>
            <a:off x="1159707" y="1832393"/>
            <a:ext cx="964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这个</a:t>
            </a:r>
            <a:r>
              <a:rPr lang="en-US" altLang="zh-CN" b="1" dirty="0"/>
              <a:t>traits</a:t>
            </a:r>
            <a:r>
              <a:rPr lang="zh-CN" altLang="en-US" b="1" dirty="0">
                <a:solidFill>
                  <a:srgbClr val="FF0000"/>
                </a:solidFill>
              </a:rPr>
              <a:t>主要是和几何图元相关</a:t>
            </a:r>
            <a:r>
              <a:rPr lang="zh-CN" altLang="en-US" b="1" dirty="0"/>
              <a:t>的，至于什么是，</a:t>
            </a:r>
            <a:r>
              <a:rPr lang="en-US" altLang="zh-CN" b="1" dirty="0"/>
              <a:t>Traits </a:t>
            </a:r>
            <a:r>
              <a:rPr lang="zh-CN" altLang="en-US" b="1" dirty="0"/>
              <a:t>和 </a:t>
            </a:r>
            <a:r>
              <a:rPr lang="en-US" altLang="zh-CN" b="1" dirty="0"/>
              <a:t>Concepts</a:t>
            </a:r>
            <a:r>
              <a:rPr lang="zh-CN" altLang="en-US" b="1" dirty="0"/>
              <a:t>，见下页分析（这边看看文档和实际定义的对应关系），文档中的</a:t>
            </a:r>
            <a:r>
              <a:rPr lang="en-US" altLang="zh-CN" b="1" dirty="0"/>
              <a:t>concepts</a:t>
            </a:r>
            <a:r>
              <a:rPr lang="zh-CN" altLang="en-US" b="1" dirty="0"/>
              <a:t>，对传入的</a:t>
            </a:r>
            <a:r>
              <a:rPr lang="en-US" altLang="zh-CN" b="1" dirty="0"/>
              <a:t>traits</a:t>
            </a:r>
            <a:r>
              <a:rPr lang="zh-CN" altLang="en-US" b="1" dirty="0"/>
              <a:t>提出的要求，</a:t>
            </a:r>
            <a:r>
              <a:rPr lang="en-US" altLang="zh-CN" b="1" dirty="0"/>
              <a:t>traits</a:t>
            </a:r>
            <a:r>
              <a:rPr lang="zh-CN" altLang="en-US" b="1" dirty="0"/>
              <a:t>必须实现这些类型（</a:t>
            </a:r>
            <a:r>
              <a:rPr lang="en-US" altLang="zh-CN" b="1" dirty="0"/>
              <a:t>typedef</a:t>
            </a:r>
            <a:r>
              <a:rPr lang="zh-CN" altLang="en-US" b="1" dirty="0"/>
              <a:t>后面的那个而不是最后一个）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2F43FC-E922-5D73-555E-91641EF31A29}"/>
              </a:ext>
            </a:extLst>
          </p:cNvPr>
          <p:cNvSpPr txBox="1"/>
          <p:nvPr/>
        </p:nvSpPr>
        <p:spPr>
          <a:xfrm>
            <a:off x="5438305" y="189708"/>
            <a:ext cx="598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Gt</a:t>
            </a:r>
            <a:r>
              <a:rPr lang="zh-CN" altLang="en-US" b="1" dirty="0"/>
              <a:t>封装了</a:t>
            </a:r>
            <a:r>
              <a:rPr lang="en-US" altLang="zh-CN" b="1" dirty="0"/>
              <a:t>K</a:t>
            </a:r>
            <a:r>
              <a:rPr lang="zh-CN" altLang="en-US" b="1" dirty="0"/>
              <a:t>（</a:t>
            </a:r>
            <a:r>
              <a:rPr lang="en-US" altLang="zh-CN" b="1" dirty="0" err="1"/>
              <a:t>kernal</a:t>
            </a:r>
            <a:r>
              <a:rPr lang="zh-CN" altLang="en-US" b="1" dirty="0"/>
              <a:t>）几何图元的精度可控的的基础算法，所以为什么定义了一个成员对象，后面应该通过这个成员对象调用里面的算法</a:t>
            </a:r>
          </a:p>
        </p:txBody>
      </p:sp>
    </p:spTree>
    <p:extLst>
      <p:ext uri="{BB962C8B-B14F-4D97-AF65-F5344CB8AC3E}">
        <p14:creationId xmlns:p14="http://schemas.microsoft.com/office/powerpoint/2010/main" val="419727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继续看看文档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Concepts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Traits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的初步理解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660455-C8FB-3062-C1D2-E2F680AE17D4}"/>
              </a:ext>
            </a:extLst>
          </p:cNvPr>
          <p:cNvSpPr txBox="1"/>
          <p:nvPr/>
        </p:nvSpPr>
        <p:spPr>
          <a:xfrm>
            <a:off x="571499" y="1316007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为什么要有</a:t>
            </a:r>
            <a:r>
              <a:rPr lang="en-US" altLang="zh-CN" b="1" dirty="0"/>
              <a:t>traits</a:t>
            </a:r>
            <a:r>
              <a:rPr lang="zh-CN" altLang="en-US" b="1" dirty="0"/>
              <a:t>和</a:t>
            </a:r>
            <a:r>
              <a:rPr lang="en-US" altLang="zh-CN" b="1" dirty="0"/>
              <a:t>concepts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D7935-AB17-7E50-E995-B402F7AA9A61}"/>
              </a:ext>
            </a:extLst>
          </p:cNvPr>
          <p:cNvSpPr txBox="1"/>
          <p:nvPr/>
        </p:nvSpPr>
        <p:spPr>
          <a:xfrm>
            <a:off x="571499" y="1993957"/>
            <a:ext cx="3810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T&gt;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demoAlgorithm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	insert(T data)</a:t>
            </a:r>
          </a:p>
          <a:p>
            <a:pPr lvl="2"/>
            <a:r>
              <a:rPr lang="en-US" altLang="zh-CN" dirty="0"/>
              <a:t>{</a:t>
            </a:r>
          </a:p>
          <a:p>
            <a:pPr lvl="2"/>
            <a:r>
              <a:rPr lang="en-US" altLang="zh-CN" dirty="0"/>
              <a:t>	T::isIncircle(…);</a:t>
            </a:r>
          </a:p>
          <a:p>
            <a:pPr lvl="2"/>
            <a:r>
              <a:rPr lang="en-US" altLang="zh-CN" dirty="0"/>
              <a:t>}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std::vector&lt;T&gt; </a:t>
            </a:r>
            <a:r>
              <a:rPr lang="en-US" altLang="zh-CN" dirty="0" err="1"/>
              <a:t>m_vecData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544AAE-C0CF-C15A-1309-9EF4449961AA}"/>
              </a:ext>
            </a:extLst>
          </p:cNvPr>
          <p:cNvSpPr txBox="1"/>
          <p:nvPr/>
        </p:nvSpPr>
        <p:spPr>
          <a:xfrm>
            <a:off x="4711700" y="2040123"/>
            <a:ext cx="7200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左边代码存在的问题：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虽然对</a:t>
            </a:r>
            <a:r>
              <a:rPr lang="en-US" altLang="zh-CN" sz="1600" dirty="0"/>
              <a:t>T</a:t>
            </a:r>
            <a:r>
              <a:rPr lang="zh-CN" altLang="en-US" sz="1600" dirty="0"/>
              <a:t>进行了泛化，但是容器被限制在了</a:t>
            </a:r>
            <a:r>
              <a:rPr lang="en-US" altLang="zh-CN" sz="1600" dirty="0"/>
              <a:t>std::vector</a:t>
            </a:r>
            <a:r>
              <a:rPr lang="zh-CN" altLang="en-US" sz="1600" dirty="0"/>
              <a:t>类型（</a:t>
            </a:r>
            <a:r>
              <a:rPr lang="zh-CN" altLang="en-US" sz="1600" b="1" dirty="0"/>
              <a:t>分析见下一页）</a:t>
            </a:r>
            <a:endParaRPr lang="en-US" altLang="zh-CN" sz="1600" b="1" dirty="0"/>
          </a:p>
          <a:p>
            <a:pPr marL="342900" indent="-342900">
              <a:buAutoNum type="arabicPeriod"/>
            </a:pPr>
            <a:r>
              <a:rPr lang="zh-CN" altLang="en-US" sz="1600" dirty="0"/>
              <a:t>虽然对</a:t>
            </a:r>
            <a:r>
              <a:rPr lang="en-US" altLang="zh-CN" sz="1600" dirty="0"/>
              <a:t>T</a:t>
            </a:r>
            <a:r>
              <a:rPr lang="zh-CN" altLang="en-US" sz="1600" dirty="0"/>
              <a:t>进行了泛化，但是算法类对类型</a:t>
            </a:r>
            <a:r>
              <a:rPr lang="en-US" altLang="zh-CN" sz="1600" dirty="0"/>
              <a:t>T</a:t>
            </a:r>
            <a:r>
              <a:rPr lang="zh-CN" altLang="en-US" sz="1600" dirty="0"/>
              <a:t>具有哪些成员函数却一无所知；假如</a:t>
            </a:r>
            <a:r>
              <a:rPr lang="en-US" altLang="zh-CN" sz="1600" dirty="0"/>
              <a:t>T</a:t>
            </a:r>
            <a:r>
              <a:rPr lang="zh-CN" altLang="en-US" sz="1600" dirty="0"/>
              <a:t>是一个顶点</a:t>
            </a:r>
            <a:r>
              <a:rPr lang="en-US" altLang="zh-CN" sz="1600" dirty="0"/>
              <a:t>Point</a:t>
            </a:r>
            <a:r>
              <a:rPr lang="zh-CN" altLang="en-US" sz="1600" dirty="0"/>
              <a:t>类型，我们在算法类里面可能就想知道这个</a:t>
            </a:r>
            <a:r>
              <a:rPr lang="en-US" altLang="zh-CN" sz="1600" dirty="0"/>
              <a:t>Point</a:t>
            </a:r>
            <a:r>
              <a:rPr lang="zh-CN" altLang="en-US" sz="1600" dirty="0"/>
              <a:t>是否在某个圆内，某条线上；又或者我们想要对点空间位置进行排序；当我们写下</a:t>
            </a:r>
            <a:r>
              <a:rPr lang="en-US" altLang="zh-CN" sz="1600" dirty="0"/>
              <a:t>T::isIncircle()</a:t>
            </a:r>
            <a:r>
              <a:rPr lang="zh-CN" altLang="en-US" sz="1600" dirty="0"/>
              <a:t>时，我们的算法类就对类型</a:t>
            </a:r>
            <a:r>
              <a:rPr lang="en-US" altLang="zh-CN" sz="1600" dirty="0"/>
              <a:t>T</a:t>
            </a:r>
            <a:r>
              <a:rPr lang="zh-CN" altLang="en-US" sz="1600" dirty="0"/>
              <a:t>产生了要求，它必须定义了该函数，也就产生了</a:t>
            </a:r>
            <a:r>
              <a:rPr lang="en-US" altLang="zh-CN" sz="1600" dirty="0"/>
              <a:t>concepts</a:t>
            </a:r>
          </a:p>
          <a:p>
            <a:pPr marL="342900" indent="-342900">
              <a:buAutoNum type="arabicPeriod"/>
            </a:pPr>
            <a:r>
              <a:rPr lang="zh-CN" altLang="en-US" sz="1600" dirty="0"/>
              <a:t>如果我设计好了我的算法类，但是我现在拿到了第三方实现的</a:t>
            </a:r>
            <a:r>
              <a:rPr lang="en-US" altLang="zh-CN" sz="1600" dirty="0"/>
              <a:t>T</a:t>
            </a:r>
            <a:r>
              <a:rPr lang="zh-CN" altLang="en-US" sz="1600" dirty="0"/>
              <a:t>类，由于可能是不同公司甚至不同国家的开发人员，出于各自的项目需求而开发的， 它的成员函数却是</a:t>
            </a:r>
            <a:r>
              <a:rPr lang="en-US" altLang="zh-CN" sz="1600" dirty="0"/>
              <a:t>T::isOtherIncircle()</a:t>
            </a:r>
            <a:r>
              <a:rPr lang="zh-CN" altLang="en-US" sz="1600" dirty="0"/>
              <a:t>，我想我可以把它封装在我自己定义的</a:t>
            </a:r>
            <a:r>
              <a:rPr lang="en-US" altLang="zh-CN" sz="1600" dirty="0"/>
              <a:t>traits</a:t>
            </a:r>
            <a:r>
              <a:rPr lang="zh-CN" altLang="en-US" sz="1600" dirty="0"/>
              <a:t>类里面，但是怎么才能不对我的算法类进行修改而达到目的，就是先约定名字就叫</a:t>
            </a:r>
            <a:r>
              <a:rPr lang="en-US" altLang="zh-CN" sz="1600" dirty="0" err="1"/>
              <a:t>isIncircle</a:t>
            </a:r>
            <a:r>
              <a:rPr lang="zh-CN" altLang="en-US" sz="1600" dirty="0"/>
              <a:t>，所有传进来的</a:t>
            </a:r>
            <a:r>
              <a:rPr lang="en-US" altLang="zh-CN" sz="1600" dirty="0"/>
              <a:t>traits</a:t>
            </a:r>
            <a:r>
              <a:rPr lang="zh-CN" altLang="en-US" sz="1600" dirty="0"/>
              <a:t>类必须实现该类型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F1DC59-C791-A1C8-53EB-18F1421D757B}"/>
              </a:ext>
            </a:extLst>
          </p:cNvPr>
          <p:cNvSpPr txBox="1"/>
          <p:nvPr/>
        </p:nvSpPr>
        <p:spPr>
          <a:xfrm>
            <a:off x="4711700" y="1177507"/>
            <a:ext cx="706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我感觉还是没有触达核心，有些理解可能还是错的，后面再看看</a:t>
            </a:r>
            <a:r>
              <a:rPr lang="en-US" altLang="zh-CN" b="1" dirty="0">
                <a:solidFill>
                  <a:srgbClr val="FF0000"/>
                </a:solidFill>
              </a:rPr>
              <a:t>《STL</a:t>
            </a:r>
            <a:r>
              <a:rPr lang="zh-CN" altLang="en-US" b="1" dirty="0">
                <a:solidFill>
                  <a:srgbClr val="FF0000"/>
                </a:solidFill>
              </a:rPr>
              <a:t>源码分析</a:t>
            </a:r>
            <a:r>
              <a:rPr lang="en-US" altLang="zh-CN" b="1" dirty="0">
                <a:solidFill>
                  <a:srgbClr val="FF0000"/>
                </a:solidFill>
              </a:rPr>
              <a:t>》</a:t>
            </a:r>
            <a:r>
              <a:rPr lang="zh-CN" altLang="en-US" b="1" dirty="0">
                <a:solidFill>
                  <a:srgbClr val="FF0000"/>
                </a:solidFill>
              </a:rPr>
              <a:t>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C2A773-03B5-F221-719E-95B009CFC894}"/>
              </a:ext>
            </a:extLst>
          </p:cNvPr>
          <p:cNvSpPr txBox="1"/>
          <p:nvPr/>
        </p:nvSpPr>
        <p:spPr>
          <a:xfrm>
            <a:off x="457199" y="5444759"/>
            <a:ext cx="11633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想想：如果我要基于</a:t>
            </a:r>
            <a:r>
              <a:rPr lang="en-US" altLang="zh-CN" b="1" dirty="0"/>
              <a:t>CGAL</a:t>
            </a:r>
            <a:r>
              <a:rPr lang="zh-CN" altLang="en-US" b="1" dirty="0"/>
              <a:t>，实现自己的算法类，由于都是做图形方向的，所有点、线、面这些数据类型已及与之相关的</a:t>
            </a:r>
            <a:r>
              <a:rPr lang="en-US" altLang="zh-CN" b="1" dirty="0" err="1"/>
              <a:t>Kernal</a:t>
            </a:r>
            <a:r>
              <a:rPr lang="zh-CN" altLang="en-US" b="1" dirty="0"/>
              <a:t>几何精度算法应该都可以复用，也就是</a:t>
            </a:r>
            <a:r>
              <a:rPr lang="en-US" altLang="zh-CN" b="1" dirty="0"/>
              <a:t>traits</a:t>
            </a:r>
            <a:r>
              <a:rPr lang="zh-CN" altLang="en-US" b="1" dirty="0"/>
              <a:t>我可以拿来用，但是我的算法类里面的</a:t>
            </a:r>
            <a:r>
              <a:rPr lang="en-US" altLang="zh-CN" b="1" dirty="0"/>
              <a:t>concepts</a:t>
            </a:r>
            <a:r>
              <a:rPr lang="zh-CN" altLang="en-US" b="1" dirty="0"/>
              <a:t>可能就会不一样，我可以根据我的需求，继承修改</a:t>
            </a:r>
            <a:r>
              <a:rPr lang="en-US" altLang="zh-CN" b="1" dirty="0"/>
              <a:t>traits</a:t>
            </a:r>
            <a:r>
              <a:rPr lang="zh-CN" altLang="en-US" b="1" dirty="0"/>
              <a:t>，并实现我的算法类（我要想想我的</a:t>
            </a:r>
            <a:r>
              <a:rPr lang="en-US" altLang="zh-CN" b="1" dirty="0"/>
              <a:t>Concepts</a:t>
            </a:r>
            <a:r>
              <a:rPr lang="zh-CN" altLang="en-US" b="1" dirty="0"/>
              <a:t>了，也可能不需要），还有一个要考虑的是，如何做封装，减少不要的数据拷贝</a:t>
            </a:r>
          </a:p>
        </p:txBody>
      </p:sp>
    </p:spTree>
    <p:extLst>
      <p:ext uri="{BB962C8B-B14F-4D97-AF65-F5344CB8AC3E}">
        <p14:creationId xmlns:p14="http://schemas.microsoft.com/office/powerpoint/2010/main" val="102668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继续看看文档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5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Tds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数据结构和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Traits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的初步理解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6D6C99-BDC9-04AA-4235-BAC8AC73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12" y="1294735"/>
            <a:ext cx="6144482" cy="18548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D5E33E-B883-617B-2614-6D718829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43300"/>
            <a:ext cx="6144482" cy="31877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0757FA1-AB1F-5ABD-8FAA-A9829ABF2818}"/>
              </a:ext>
            </a:extLst>
          </p:cNvPr>
          <p:cNvSpPr txBox="1"/>
          <p:nvPr/>
        </p:nvSpPr>
        <p:spPr>
          <a:xfrm>
            <a:off x="6705600" y="1168775"/>
            <a:ext cx="5471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Gt</a:t>
            </a:r>
            <a:r>
              <a:rPr lang="zh-CN" altLang="en-US" dirty="0"/>
              <a:t>就是</a:t>
            </a:r>
            <a:r>
              <a:rPr lang="en-US" altLang="zh-CN" dirty="0"/>
              <a:t>traits</a:t>
            </a:r>
            <a:r>
              <a:rPr lang="zh-CN" altLang="en-US" dirty="0"/>
              <a:t>，维护了空间数据类型已及与之相关的基础几何算法；而</a:t>
            </a:r>
            <a:r>
              <a:rPr lang="en-US" altLang="zh-CN" dirty="0" err="1"/>
              <a:t>Tds</a:t>
            </a:r>
            <a:r>
              <a:rPr lang="zh-CN" altLang="en-US" dirty="0"/>
              <a:t>数据结构则维护容器相关的数据类型，如迭代器，之所以要把数据类型作为参数传给容器应该比较好理解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9E2464-2E71-AD16-A971-6821963F2889}"/>
              </a:ext>
            </a:extLst>
          </p:cNvPr>
          <p:cNvSpPr txBox="1"/>
          <p:nvPr/>
        </p:nvSpPr>
        <p:spPr>
          <a:xfrm>
            <a:off x="6705599" y="2369104"/>
            <a:ext cx="5471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除了</a:t>
            </a:r>
            <a:r>
              <a:rPr lang="en-US" altLang="zh-CN" b="1" dirty="0" err="1">
                <a:solidFill>
                  <a:srgbClr val="FF0000"/>
                </a:solidFill>
              </a:rPr>
              <a:t>Tds</a:t>
            </a:r>
            <a:r>
              <a:rPr lang="zh-CN" altLang="en-US" b="1" dirty="0">
                <a:solidFill>
                  <a:srgbClr val="FF0000"/>
                </a:solidFill>
              </a:rPr>
              <a:t>要访问数据类型，算法类也需要</a:t>
            </a:r>
            <a:r>
              <a:rPr lang="zh-CN" altLang="en-US" dirty="0"/>
              <a:t>，所以定义了</a:t>
            </a:r>
            <a:r>
              <a:rPr lang="en-US" altLang="zh-CN" dirty="0"/>
              <a:t>Gt</a:t>
            </a:r>
            <a:r>
              <a:rPr lang="zh-CN" altLang="en-US" dirty="0"/>
              <a:t>成员函数，</a:t>
            </a:r>
            <a:r>
              <a:rPr lang="en-US" altLang="zh-CN" dirty="0"/>
              <a:t>Gt</a:t>
            </a:r>
            <a:r>
              <a:rPr lang="zh-CN" altLang="en-US" dirty="0"/>
              <a:t>里面有什么还要继续看源码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FF0000"/>
                </a:solidFill>
              </a:rPr>
              <a:t>Tds</a:t>
            </a:r>
            <a:r>
              <a:rPr lang="zh-CN" altLang="en-US" b="1" dirty="0">
                <a:solidFill>
                  <a:srgbClr val="FF0000"/>
                </a:solidFill>
              </a:rPr>
              <a:t>里面有什么，有空间索引结构吗，如</a:t>
            </a:r>
            <a:r>
              <a:rPr lang="en-US" altLang="zh-CN" b="1" dirty="0" err="1">
                <a:solidFill>
                  <a:srgbClr val="FF0000"/>
                </a:solidFill>
              </a:rPr>
              <a:t>kd</a:t>
            </a:r>
            <a:r>
              <a:rPr lang="zh-CN" altLang="en-US" b="1" dirty="0">
                <a:solidFill>
                  <a:srgbClr val="FF0000"/>
                </a:solidFill>
              </a:rPr>
              <a:t>树</a:t>
            </a:r>
            <a:r>
              <a:rPr lang="zh-CN" altLang="en-US" dirty="0"/>
              <a:t>，还是说在算法类里面实现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FBDB50-D7CC-047D-9FE6-BCA5AD2B2D4B}"/>
              </a:ext>
            </a:extLst>
          </p:cNvPr>
          <p:cNvSpPr txBox="1"/>
          <p:nvPr/>
        </p:nvSpPr>
        <p:spPr>
          <a:xfrm>
            <a:off x="7569200" y="5504559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Tds</a:t>
            </a:r>
            <a:r>
              <a:rPr lang="zh-CN" altLang="en-US" b="1" dirty="0"/>
              <a:t>：各种迭代器，句柄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990BA6-2DDD-7211-D253-CE48B870EBF9}"/>
              </a:ext>
            </a:extLst>
          </p:cNvPr>
          <p:cNvSpPr txBox="1"/>
          <p:nvPr/>
        </p:nvSpPr>
        <p:spPr>
          <a:xfrm>
            <a:off x="7569200" y="3982998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Traits</a:t>
            </a:r>
            <a:r>
              <a:rPr lang="zh-CN" altLang="en-US" b="1" dirty="0"/>
              <a:t>：数据类型（点、边、面）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E02E5E1-0CAF-346A-87AB-ABC705FA0DB6}"/>
              </a:ext>
            </a:extLst>
          </p:cNvPr>
          <p:cNvCxnSpPr/>
          <p:nvPr/>
        </p:nvCxnSpPr>
        <p:spPr>
          <a:xfrm>
            <a:off x="6527800" y="4167664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0D5A416-8369-7916-5627-6B5F55CE1643}"/>
              </a:ext>
            </a:extLst>
          </p:cNvPr>
          <p:cNvCxnSpPr/>
          <p:nvPr/>
        </p:nvCxnSpPr>
        <p:spPr>
          <a:xfrm>
            <a:off x="6527800" y="5691289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1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1521</Words>
  <Application>Microsoft Office PowerPoint</Application>
  <PresentationFormat>宽屏</PresentationFormat>
  <Paragraphs>121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Times-Bold</vt:lpstr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以三角化作为切入点</vt:lpstr>
      <vt:lpstr>点、面、边的遍历</vt:lpstr>
      <vt:lpstr>关于框架</vt:lpstr>
      <vt:lpstr>如果让我设计，会怎么样？（以Delaunay三角化，逐点插入算法为例）</vt:lpstr>
      <vt:lpstr>回到最开始的地方</vt:lpstr>
      <vt:lpstr>看看文档—关于Concepts</vt:lpstr>
      <vt:lpstr>继续看看文档—关于Concepts和Traits的初步理解</vt:lpstr>
      <vt:lpstr>继续看看文档—关于Tds数据结构和Traits的初步理解</vt:lpstr>
      <vt:lpstr>太晚了，留个目标计划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447</cp:revision>
  <dcterms:created xsi:type="dcterms:W3CDTF">2023-01-12T13:08:05Z</dcterms:created>
  <dcterms:modified xsi:type="dcterms:W3CDTF">2023-01-12T17:11:15Z</dcterms:modified>
</cp:coreProperties>
</file>