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57" r:id="rId4"/>
    <p:sldId id="258" r:id="rId5"/>
    <p:sldId id="260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93D864-9901-495D-A82B-6FC12D7CA62D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1E9C76-78E6-441E-B67E-52DDEFBC8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592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1E9C76-78E6-441E-B67E-52DDEFBC894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690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582B-2EE5-60CC-F499-CA38CFAE9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E5AE886-3A43-8346-F00F-495CCCCF06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C120F3-639E-9903-894F-C867A6D43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6D54-32DE-4927-A960-BB69F4EBC780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2A0903-04C1-2F3A-0A57-DC1B8BD64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656BFB-EA56-98F1-8621-8ADDC0A49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7766D-C006-461C-B7EB-F76056E603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460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817A09-5ABE-7592-5214-64B19772B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026F0E-55B1-8CD0-DBAC-DF7C2933B7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95039D-3FD9-B590-11BA-65136D498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6D54-32DE-4927-A960-BB69F4EBC780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FFB765-B082-BE0C-1F72-C1C48136F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E8AF2E-8E58-E1AA-2B4B-7E94A53F9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7766D-C006-461C-B7EB-F76056E603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51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6E017F-9BD9-09AB-90B5-68A1973BB3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1E3B77-78F8-21D6-1ECF-E95958D68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4CFB38-C280-36B1-ACCB-6CE8141FD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6D54-32DE-4927-A960-BB69F4EBC780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77FFC4-5C91-1F8F-920C-6EFF36E93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E87D4B-7E8B-E95C-F80D-198B9DEC2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7766D-C006-461C-B7EB-F76056E603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609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B3DB1C-0A86-FC26-A885-4B1DB0369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690FB4-D3D6-A874-429D-387589357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025A57-6565-C3C0-0004-29694C0F5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6D54-32DE-4927-A960-BB69F4EBC780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888783-07B3-9E6B-A623-9324B2E65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83A7B6-BB52-50BA-9238-F70D40199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7766D-C006-461C-B7EB-F76056E603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588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12885-2755-4BF7-55AB-B761D73C7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0F8818-AFD5-A72B-5417-BF3B1F262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5FE753-97DF-CB29-964E-BE32621E6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6D54-32DE-4927-A960-BB69F4EBC780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D59F9F-6592-ED05-3916-C9377D524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AA8729-917B-77E5-6B79-F5F0D703E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7766D-C006-461C-B7EB-F76056E603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657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745EE6-93B4-F8AE-35A9-8FA788BEB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1CDCD0-FEE6-AF71-22FF-E9205B30C1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210282-B7C7-3D5F-79E7-2C7E42707E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165CCB-488F-B210-2E1B-45C28C233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6D54-32DE-4927-A960-BB69F4EBC780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2F1C9F-562F-D973-F446-F643FBD9C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06D171-D0B6-D3DB-03E4-3C425F3E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7766D-C006-461C-B7EB-F76056E603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198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34C9F5-76D1-1E53-4812-AF82E7816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D2AB7E-F0AE-9032-E5DD-4C9DE4F5D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9B7CD0-9B74-C4B2-AB9A-DC9A7CC26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0B0257-2C15-2D09-C6B8-BD69A5F5A9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7F9EF15-64F9-1E07-C601-D4B6EAB50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0BB9F33-4A6F-AA4C-E590-DC77D0B1D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6D54-32DE-4927-A960-BB69F4EBC780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CDCB95B-E667-2D62-FEED-11DBCA286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D123F82-88D9-647E-35C0-7F59805BE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7766D-C006-461C-B7EB-F76056E603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87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171E6E-D5EA-A0A1-F05D-79ADB4E4B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5B2F5C9-E7AC-C238-ADD1-5D3DFC9D2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6D54-32DE-4927-A960-BB69F4EBC780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A019E90-E3FB-7DED-9FE1-B96EF60C7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6749135-5410-B619-A347-86D6FCE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7766D-C006-461C-B7EB-F76056E603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091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653AFF-C0D4-2761-EA45-6E069E6A9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6D54-32DE-4927-A960-BB69F4EBC780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CD1E8C2-D3DB-8116-80D0-C69ED0E21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BA6A4D-4411-3F52-6DA4-31BBD5D40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7766D-C006-461C-B7EB-F76056E603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581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D6F8A7-8255-FB2B-D8E1-BCB3F1B8A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EA16B9-A3DA-DF4D-B93F-5F9807B0B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B41942-536D-7A1A-4DE8-D84D005D3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E28D50-4698-E11F-80D7-19750F4B9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6D54-32DE-4927-A960-BB69F4EBC780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4E2096-9EE1-137D-CFBF-51699D087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4705FB-0BAA-3D9D-BDCE-C86408085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7766D-C006-461C-B7EB-F76056E603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341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985DB-CDCA-F998-A5A1-D6F1849E0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0AC544-2BBB-F01C-9285-6D6CB3D910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553BF4-CFF4-A261-61DC-660E44552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C5701E-E43A-8851-D059-833E24221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6D54-32DE-4927-A960-BB69F4EBC780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9B1DDD-7E9C-6FBB-BFA8-AF1555A20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E8D66A-D503-EBC7-9D3A-E399431A9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7766D-C006-461C-B7EB-F76056E603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24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2A679A3-97B7-0652-432A-79E638B16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87C058-2F71-A185-2052-B0FDB2E91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BE20B7-726F-0D19-AE1C-EFEEED6D1B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36D54-32DE-4927-A960-BB69F4EBC780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486933-52A9-F779-C4E3-E79C3FD9E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FADEA5-A0DC-D43E-866A-7B4B59096F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7766D-C006-461C-B7EB-F76056E603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891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bpa/UDRefl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C08A134F-62D3-AAAB-4078-F4778BE66EFE}"/>
              </a:ext>
            </a:extLst>
          </p:cNvPr>
          <p:cNvSpPr txBox="1"/>
          <p:nvPr/>
        </p:nvSpPr>
        <p:spPr>
          <a:xfrm>
            <a:off x="951803" y="2933700"/>
            <a:ext cx="1028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虽然图形学还有很多更重要的东西需要学习，但是反射和</a:t>
            </a:r>
            <a:r>
              <a:rPr lang="en-US" altLang="zh-CN" b="1" dirty="0"/>
              <a:t>UI</a:t>
            </a:r>
            <a:r>
              <a:rPr lang="zh-CN" altLang="en-US" b="1" dirty="0"/>
              <a:t>绑定对后续做练习的效率也是会有帮助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6DCD845-8968-FB99-95E6-BF2C6A2BA50C}"/>
              </a:ext>
            </a:extLst>
          </p:cNvPr>
          <p:cNvSpPr txBox="1"/>
          <p:nvPr/>
        </p:nvSpPr>
        <p:spPr>
          <a:xfrm>
            <a:off x="4542728" y="355496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所以，不可偏废！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1BBCBAB-B5AC-F398-3C3A-1DF31A4DAE8D}"/>
              </a:ext>
            </a:extLst>
          </p:cNvPr>
          <p:cNvSpPr txBox="1"/>
          <p:nvPr/>
        </p:nvSpPr>
        <p:spPr>
          <a:xfrm>
            <a:off x="4896991" y="4176238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2023.03.04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475033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F00FE19-598C-875D-85E5-187030E1F1D3}"/>
              </a:ext>
            </a:extLst>
          </p:cNvPr>
          <p:cNvSpPr txBox="1"/>
          <p:nvPr/>
        </p:nvSpPr>
        <p:spPr>
          <a:xfrm>
            <a:off x="582706" y="448235"/>
            <a:ext cx="3732112" cy="465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3.6 </a:t>
            </a:r>
            <a:r>
              <a:rPr lang="zh-CN" altLang="en-US" b="1" dirty="0"/>
              <a:t>继续</a:t>
            </a:r>
            <a:r>
              <a:rPr lang="en-US" altLang="zh-CN" b="1" dirty="0" err="1"/>
              <a:t>UDRefl</a:t>
            </a:r>
            <a:r>
              <a:rPr lang="en-US" altLang="zh-CN" b="1" dirty="0"/>
              <a:t> -- </a:t>
            </a:r>
            <a:r>
              <a:rPr lang="en-US" altLang="zh-CN" b="1" dirty="0">
                <a:solidFill>
                  <a:schemeClr val="accent1"/>
                </a:solidFill>
              </a:rPr>
              <a:t>UI</a:t>
            </a:r>
            <a:r>
              <a:rPr lang="zh-CN" altLang="en-US" b="1" dirty="0">
                <a:solidFill>
                  <a:schemeClr val="accent1"/>
                </a:solidFill>
              </a:rPr>
              <a:t>属性如何绑定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26369E1-F75A-AADB-831F-D6784BD899AE}"/>
              </a:ext>
            </a:extLst>
          </p:cNvPr>
          <p:cNvSpPr txBox="1"/>
          <p:nvPr/>
        </p:nvSpPr>
        <p:spPr>
          <a:xfrm>
            <a:off x="1792432" y="2527427"/>
            <a:ext cx="7351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先到这吧，去把</a:t>
            </a:r>
            <a:r>
              <a:rPr lang="en-US" altLang="zh-CN" b="1" dirty="0"/>
              <a:t>Utopia</a:t>
            </a:r>
            <a:r>
              <a:rPr lang="zh-CN" altLang="en-US" b="1" dirty="0"/>
              <a:t>编译一下，把玩一下再继续吧，卡住了。。。。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35DF8D0-B7B2-A6D7-1F2D-E4A6154F8EA4}"/>
              </a:ext>
            </a:extLst>
          </p:cNvPr>
          <p:cNvSpPr txBox="1"/>
          <p:nvPr/>
        </p:nvSpPr>
        <p:spPr>
          <a:xfrm>
            <a:off x="8109527" y="3232727"/>
            <a:ext cx="202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2023.03.04  23:31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378055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F00FE19-598C-875D-85E5-187030E1F1D3}"/>
              </a:ext>
            </a:extLst>
          </p:cNvPr>
          <p:cNvSpPr txBox="1"/>
          <p:nvPr/>
        </p:nvSpPr>
        <p:spPr>
          <a:xfrm>
            <a:off x="582706" y="448235"/>
            <a:ext cx="4246675" cy="465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3.6 </a:t>
            </a:r>
            <a:r>
              <a:rPr lang="zh-CN" altLang="en-US" b="1" dirty="0"/>
              <a:t>继续</a:t>
            </a:r>
            <a:r>
              <a:rPr lang="en-US" altLang="zh-CN" b="1" dirty="0" err="1"/>
              <a:t>UDRefl</a:t>
            </a:r>
            <a:r>
              <a:rPr lang="en-US" altLang="zh-CN" b="1" dirty="0"/>
              <a:t> –</a:t>
            </a:r>
            <a:r>
              <a:rPr lang="zh-CN" altLang="en-US" b="1" dirty="0"/>
              <a:t>为什么使用动态反射库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EAC8A12-5081-9FBB-E7E5-7D372D984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530" y="2757734"/>
            <a:ext cx="7011378" cy="21529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1111290-9BF9-F462-25CA-51F6CFA89A4E}"/>
              </a:ext>
            </a:extLst>
          </p:cNvPr>
          <p:cNvSpPr txBox="1"/>
          <p:nvPr/>
        </p:nvSpPr>
        <p:spPr>
          <a:xfrm>
            <a:off x="923635" y="225835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截图自：</a:t>
            </a:r>
            <a:r>
              <a:rPr lang="zh-CN" altLang="en-US" b="1" dirty="0">
                <a:solidFill>
                  <a:srgbClr val="0000FF"/>
                </a:solidFill>
              </a:rPr>
              <a:t>https://zhuanlan.zhihu.com/p/337200770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71AE946-7C0C-5DA8-AA49-2136E472102E}"/>
              </a:ext>
            </a:extLst>
          </p:cNvPr>
          <p:cNvSpPr txBox="1"/>
          <p:nvPr/>
        </p:nvSpPr>
        <p:spPr>
          <a:xfrm>
            <a:off x="923635" y="155372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</a:rPr>
              <a:t>原作者的解释如下：</a:t>
            </a:r>
          </a:p>
        </p:txBody>
      </p:sp>
    </p:spTree>
    <p:extLst>
      <p:ext uri="{BB962C8B-B14F-4D97-AF65-F5344CB8AC3E}">
        <p14:creationId xmlns:p14="http://schemas.microsoft.com/office/powerpoint/2010/main" val="2873718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F00FE19-598C-875D-85E5-187030E1F1D3}"/>
              </a:ext>
            </a:extLst>
          </p:cNvPr>
          <p:cNvSpPr txBox="1"/>
          <p:nvPr/>
        </p:nvSpPr>
        <p:spPr>
          <a:xfrm>
            <a:off x="582706" y="448235"/>
            <a:ext cx="3331361" cy="465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1. </a:t>
            </a:r>
            <a:r>
              <a:rPr lang="zh-CN" altLang="en-US" b="1" dirty="0"/>
              <a:t>静态反射 与 动态反射的区别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20D0F5A-D3D6-0D2B-6688-AD8D1CDAA947}"/>
              </a:ext>
            </a:extLst>
          </p:cNvPr>
          <p:cNvSpPr txBox="1"/>
          <p:nvPr/>
        </p:nvSpPr>
        <p:spPr>
          <a:xfrm>
            <a:off x="3829722" y="1713604"/>
            <a:ext cx="4814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不清楚，后面再学习补充。。。。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662EDA8-27A4-4D2A-A22D-15345B0561FF}"/>
              </a:ext>
            </a:extLst>
          </p:cNvPr>
          <p:cNvSpPr txBox="1"/>
          <p:nvPr/>
        </p:nvSpPr>
        <p:spPr>
          <a:xfrm>
            <a:off x="582706" y="3149116"/>
            <a:ext cx="10250394" cy="2185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b="1" dirty="0"/>
              <a:t>问题： </a:t>
            </a:r>
            <a:endParaRPr lang="en-US" altLang="zh-CN" sz="1400" b="1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zh-CN" sz="1400" b="1" dirty="0"/>
              <a:t>QT</a:t>
            </a:r>
            <a:r>
              <a:rPr lang="zh-CN" altLang="en-US" sz="1400" b="1" dirty="0"/>
              <a:t>和</a:t>
            </a:r>
            <a:r>
              <a:rPr lang="en-US" altLang="zh-CN" sz="1400" b="1" dirty="0"/>
              <a:t>MFC</a:t>
            </a:r>
            <a:r>
              <a:rPr lang="zh-CN" altLang="en-US" sz="1400" b="1" dirty="0"/>
              <a:t>中的反射是 静态的 还是 动态的</a:t>
            </a:r>
            <a:endParaRPr lang="en-US" altLang="zh-CN" sz="1400" b="1" dirty="0"/>
          </a:p>
          <a:p>
            <a:pPr marL="342900" indent="-342900">
              <a:lnSpc>
                <a:spcPct val="200000"/>
              </a:lnSpc>
              <a:buAutoNum type="arabicPeriod" startAt="2"/>
            </a:pPr>
            <a:r>
              <a:rPr kumimoji="0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我看大部分反射库的成员都是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static constexpr</a:t>
            </a:r>
            <a:r>
              <a:rPr kumimoji="0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，是不是说大部分计算都可以在编译期完成；如果我把</a:t>
            </a:r>
            <a:endParaRPr kumimoji="0" lang="en-US" altLang="zh-CN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>
              <a:lnSpc>
                <a:spcPct val="200000"/>
              </a:lnSpc>
            </a:pPr>
            <a:r>
              <a:rPr kumimoji="0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反射类作为</a:t>
            </a:r>
            <a:r>
              <a:rPr lang="zh-CN" altLang="en-US" sz="1400" b="1" dirty="0"/>
              <a:t>非反射类的成员，会有什么影响，这样做是不是一种好的实现？？（</a:t>
            </a:r>
            <a:r>
              <a:rPr lang="en-US" altLang="zh-CN" sz="1400" b="1" dirty="0"/>
              <a:t>static</a:t>
            </a:r>
            <a:r>
              <a:rPr lang="zh-CN" altLang="en-US" sz="1400" b="1" dirty="0"/>
              <a:t>对象在使用前分配，程序结束时销毁，所以在局部使用和作为成员使用，空间使用上差别不大？？，后面再推敲吧</a:t>
            </a:r>
            <a:r>
              <a:rPr lang="en-US" altLang="zh-CN" sz="1400" b="1" dirty="0"/>
              <a:t>~~~</a:t>
            </a:r>
            <a:r>
              <a:rPr lang="zh-CN" altLang="en-US" sz="1400" b="1" dirty="0"/>
              <a:t>）</a:t>
            </a:r>
            <a:endParaRPr kumimoji="0" lang="zh-CN" altLang="zh-CN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30C1D74-261D-8D39-1AAF-928AD01CC848}"/>
              </a:ext>
            </a:extLst>
          </p:cNvPr>
          <p:cNvSpPr txBox="1"/>
          <p:nvPr/>
        </p:nvSpPr>
        <p:spPr>
          <a:xfrm>
            <a:off x="2697303" y="2246818"/>
            <a:ext cx="6309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动态反射库：</a:t>
            </a:r>
            <a:r>
              <a:rPr lang="en-US" altLang="zh-CN" b="1" dirty="0" err="1"/>
              <a:t>UDRefl</a:t>
            </a:r>
            <a:r>
              <a:rPr lang="zh-CN" altLang="en-US" b="1" dirty="0"/>
              <a:t>（</a:t>
            </a:r>
            <a:r>
              <a:rPr lang="en-US" altLang="zh-CN" b="1" dirty="0">
                <a:hlinkClick r:id="rId2"/>
              </a:rPr>
              <a:t>https://github.com/Ubpa/UDRefl</a:t>
            </a:r>
            <a:r>
              <a:rPr lang="zh-CN" altLang="en-US" b="1" dirty="0"/>
              <a:t>） </a:t>
            </a:r>
          </a:p>
        </p:txBody>
      </p:sp>
    </p:spTree>
    <p:extLst>
      <p:ext uri="{BB962C8B-B14F-4D97-AF65-F5344CB8AC3E}">
        <p14:creationId xmlns:p14="http://schemas.microsoft.com/office/powerpoint/2010/main" val="3269938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F00FE19-598C-875D-85E5-187030E1F1D3}"/>
              </a:ext>
            </a:extLst>
          </p:cNvPr>
          <p:cNvSpPr txBox="1"/>
          <p:nvPr/>
        </p:nvSpPr>
        <p:spPr>
          <a:xfrm>
            <a:off x="582706" y="448235"/>
            <a:ext cx="2975495" cy="465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2. </a:t>
            </a:r>
            <a:r>
              <a:rPr lang="zh-CN" altLang="en-US" b="1" dirty="0"/>
              <a:t>静态反射库</a:t>
            </a:r>
            <a:r>
              <a:rPr lang="en-US" altLang="zh-CN" b="1" dirty="0" err="1"/>
              <a:t>USRefl</a:t>
            </a:r>
            <a:r>
              <a:rPr lang="zh-CN" altLang="en-US" b="1" dirty="0"/>
              <a:t>的使用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CD88001-A7B4-5560-37B7-1DA9F1F48541}"/>
              </a:ext>
            </a:extLst>
          </p:cNvPr>
          <p:cNvSpPr txBox="1"/>
          <p:nvPr/>
        </p:nvSpPr>
        <p:spPr>
          <a:xfrm>
            <a:off x="582706" y="1214282"/>
            <a:ext cx="111431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1" dirty="0"/>
              <a:t>源码分析参考：https://visualgmq.gitee.io/2022/04/13/USRefl%E6%BA%90%E7%A0%81%E5%88%86%E6%9E%90/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F29628A-3E68-D4D8-491E-55DA01ED3045}"/>
              </a:ext>
            </a:extLst>
          </p:cNvPr>
          <p:cNvSpPr txBox="1"/>
          <p:nvPr/>
        </p:nvSpPr>
        <p:spPr>
          <a:xfrm>
            <a:off x="582706" y="192033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1" dirty="0"/>
              <a:t>如何使用参考：</a:t>
            </a:r>
            <a:endParaRPr lang="en-US" altLang="zh-CN" b="1" dirty="0"/>
          </a:p>
          <a:p>
            <a:r>
              <a:rPr lang="en-US" altLang="zh-CN" b="1" dirty="0"/>
              <a:t>     </a:t>
            </a:r>
            <a:r>
              <a:rPr lang="zh-CN" altLang="en-US" b="1" dirty="0"/>
              <a:t>https://github.com/Ubpa/USRefl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A7860EE8-6612-8FC0-C998-463508195E12}"/>
              </a:ext>
            </a:extLst>
          </p:cNvPr>
          <p:cNvGrpSpPr/>
          <p:nvPr/>
        </p:nvGrpSpPr>
        <p:grpSpPr>
          <a:xfrm>
            <a:off x="311734" y="2626388"/>
            <a:ext cx="11321465" cy="3951767"/>
            <a:chOff x="311734" y="2626388"/>
            <a:chExt cx="11321465" cy="3951767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D2218A8E-F39F-860E-6B45-F6DE775E72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1734" y="2626388"/>
              <a:ext cx="5784266" cy="3951767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BFC57FE7-C6FA-1800-8113-6204A8DBC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86500" y="2626388"/>
              <a:ext cx="5346699" cy="3951767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72DE8030-5722-3363-6221-32598E32E29D}"/>
                </a:ext>
              </a:extLst>
            </p:cNvPr>
            <p:cNvSpPr txBox="1"/>
            <p:nvPr/>
          </p:nvSpPr>
          <p:spPr>
            <a:xfrm>
              <a:off x="9180101" y="3625334"/>
              <a:ext cx="7088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C00000"/>
                  </a:solidFill>
                </a:rPr>
                <a:t>j of v</a:t>
              </a:r>
              <a:endParaRPr lang="zh-CN" alt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685E0D56-EF5D-759D-5DAB-9C8311B33239}"/>
                </a:ext>
              </a:extLst>
            </p:cNvPr>
            <p:cNvCxnSpPr/>
            <p:nvPr/>
          </p:nvCxnSpPr>
          <p:spPr>
            <a:xfrm>
              <a:off x="1371600" y="3133725"/>
              <a:ext cx="7972425" cy="860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9668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F00FE19-598C-875D-85E5-187030E1F1D3}"/>
              </a:ext>
            </a:extLst>
          </p:cNvPr>
          <p:cNvSpPr txBox="1"/>
          <p:nvPr/>
        </p:nvSpPr>
        <p:spPr>
          <a:xfrm>
            <a:off x="582706" y="448235"/>
            <a:ext cx="4046301" cy="465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3. </a:t>
            </a:r>
            <a:r>
              <a:rPr lang="zh-CN" altLang="en-US" b="1" dirty="0"/>
              <a:t>动态反射库</a:t>
            </a:r>
            <a:r>
              <a:rPr lang="en-US" altLang="zh-CN" b="1" dirty="0" err="1"/>
              <a:t>UDRefl</a:t>
            </a:r>
            <a:r>
              <a:rPr lang="en-US" altLang="zh-CN" b="1" dirty="0"/>
              <a:t>  &amp;&amp; UI</a:t>
            </a:r>
            <a:r>
              <a:rPr lang="zh-CN" altLang="en-US" b="1" dirty="0"/>
              <a:t>属性绑定</a:t>
            </a: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5A2D9432-D49A-C11C-E76A-EC2E823E37E0}"/>
              </a:ext>
            </a:extLst>
          </p:cNvPr>
          <p:cNvGrpSpPr/>
          <p:nvPr/>
        </p:nvGrpSpPr>
        <p:grpSpPr>
          <a:xfrm>
            <a:off x="582706" y="243667"/>
            <a:ext cx="11352431" cy="6529349"/>
            <a:chOff x="582706" y="243667"/>
            <a:chExt cx="11352431" cy="6529349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E6CC434C-6451-7BA7-7341-AB32FFC83384}"/>
                </a:ext>
              </a:extLst>
            </p:cNvPr>
            <p:cNvSpPr txBox="1"/>
            <p:nvPr/>
          </p:nvSpPr>
          <p:spPr>
            <a:xfrm>
              <a:off x="6678706" y="243667"/>
              <a:ext cx="42559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rgbClr val="C00000"/>
                  </a:solidFill>
                </a:rPr>
                <a:t>\include\UDRefl\details</a:t>
              </a:r>
              <a:r>
                <a:rPr lang="en-US" altLang="zh-CN" b="1" dirty="0">
                  <a:solidFill>
                    <a:srgbClr val="C00000"/>
                  </a:solidFill>
                </a:rPr>
                <a:t>\</a:t>
              </a:r>
              <a:r>
                <a:rPr lang="en-US" altLang="zh-CN" b="1" dirty="0" err="1">
                  <a:solidFill>
                    <a:srgbClr val="C00000"/>
                  </a:solidFill>
                </a:rPr>
                <a:t>ReflMngr.inl</a:t>
              </a:r>
              <a:endParaRPr lang="zh-CN" altLang="en-US" b="1" dirty="0">
                <a:solidFill>
                  <a:srgbClr val="C00000"/>
                </a:solidFill>
              </a:endParaRPr>
            </a:p>
          </p:txBody>
        </p:sp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B00C42B0-FE19-5F6B-CF35-8CB4F5433E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77475" y="599603"/>
              <a:ext cx="4896533" cy="30389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78F2F6B3-1367-750F-181C-ABB88FE96C7A}"/>
                </a:ext>
              </a:extLst>
            </p:cNvPr>
            <p:cNvSpPr txBox="1"/>
            <p:nvPr/>
          </p:nvSpPr>
          <p:spPr>
            <a:xfrm>
              <a:off x="582706" y="1196459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 dirty="0"/>
                <a:t>参考资料：https://github.com/Ubpa/Utopia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2A20C3C8-9292-47BE-534F-47330E3CA681}"/>
                </a:ext>
              </a:extLst>
            </p:cNvPr>
            <p:cNvSpPr txBox="1"/>
            <p:nvPr/>
          </p:nvSpPr>
          <p:spPr>
            <a:xfrm>
              <a:off x="1733550" y="1565791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 dirty="0"/>
                <a:t>https://github.com/Ubpa/UDRefl</a:t>
              </a:r>
            </a:p>
          </p:txBody>
        </p: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612F509D-1F71-1D2C-638A-8EB89AC8C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2706" y="2149251"/>
              <a:ext cx="5513294" cy="28579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DB8D4652-A079-F73D-F1BC-C0DDA915B9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2706" y="5137005"/>
              <a:ext cx="5496376" cy="127276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0DC9ABA4-115E-950C-371C-2B9CB862BCDE}"/>
                </a:ext>
              </a:extLst>
            </p:cNvPr>
            <p:cNvSpPr/>
            <p:nvPr/>
          </p:nvSpPr>
          <p:spPr>
            <a:xfrm>
              <a:off x="714375" y="2977366"/>
              <a:ext cx="2038350" cy="257175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1AEF7B7A-4FC9-B8D4-F163-B493501F0D5E}"/>
                </a:ext>
              </a:extLst>
            </p:cNvPr>
            <p:cNvSpPr txBox="1"/>
            <p:nvPr/>
          </p:nvSpPr>
          <p:spPr>
            <a:xfrm>
              <a:off x="697655" y="5959756"/>
              <a:ext cx="5415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C00000"/>
                  </a:solidFill>
                </a:rPr>
                <a:t>先添加</a:t>
              </a:r>
              <a:r>
                <a:rPr lang="en-US" altLang="zh-CN" b="1" dirty="0">
                  <a:solidFill>
                    <a:srgbClr val="C00000"/>
                  </a:solidFill>
                </a:rPr>
                <a:t>keyframes</a:t>
              </a:r>
              <a:r>
                <a:rPr lang="zh-CN" altLang="en-US" b="1" dirty="0">
                  <a:solidFill>
                    <a:srgbClr val="C00000"/>
                  </a:solidFill>
                </a:rPr>
                <a:t>的成员，静态反射应该也是一样的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BBD66A73-5266-6F38-5BAE-12A060313440}"/>
                </a:ext>
              </a:extLst>
            </p:cNvPr>
            <p:cNvSpPr/>
            <p:nvPr/>
          </p:nvSpPr>
          <p:spPr>
            <a:xfrm>
              <a:off x="914399" y="5463825"/>
              <a:ext cx="4619625" cy="527400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913153D2-1E60-5129-A69E-E207ED201B28}"/>
                </a:ext>
              </a:extLst>
            </p:cNvPr>
            <p:cNvSpPr/>
            <p:nvPr/>
          </p:nvSpPr>
          <p:spPr>
            <a:xfrm>
              <a:off x="7909330" y="1869067"/>
              <a:ext cx="2632822" cy="146834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24E86997-F131-DD58-1FA5-D0364CC35DD4}"/>
                </a:ext>
              </a:extLst>
            </p:cNvPr>
            <p:cNvSpPr/>
            <p:nvPr/>
          </p:nvSpPr>
          <p:spPr>
            <a:xfrm>
              <a:off x="7897100" y="2183635"/>
              <a:ext cx="3547222" cy="756434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7DD9C425-494D-464B-A748-C507A1AFFE69}"/>
                </a:ext>
              </a:extLst>
            </p:cNvPr>
            <p:cNvCxnSpPr/>
            <p:nvPr/>
          </p:nvCxnSpPr>
          <p:spPr>
            <a:xfrm flipV="1">
              <a:off x="3295650" y="1565791"/>
              <a:ext cx="3914775" cy="37682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18DD9DD2-FE82-0EB8-FA99-27514C5C98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38899"/>
            <a:stretch/>
          </p:blipFill>
          <p:spPr>
            <a:xfrm>
              <a:off x="6777475" y="4919503"/>
              <a:ext cx="4896532" cy="185351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42020240-2441-F715-0FB4-F0A2772EDBEC}"/>
                </a:ext>
              </a:extLst>
            </p:cNvPr>
            <p:cNvSpPr/>
            <p:nvPr/>
          </p:nvSpPr>
          <p:spPr>
            <a:xfrm>
              <a:off x="7210425" y="6486839"/>
              <a:ext cx="3914774" cy="254988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08B41E24-4DFB-4BFE-6F2D-B34BF63E0DD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77475" y="3803722"/>
              <a:ext cx="4896533" cy="101654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7D149888-8C43-1BC7-CB34-A6648C5AED53}"/>
                </a:ext>
              </a:extLst>
            </p:cNvPr>
            <p:cNvSpPr/>
            <p:nvPr/>
          </p:nvSpPr>
          <p:spPr>
            <a:xfrm>
              <a:off x="7909330" y="3095323"/>
              <a:ext cx="2782920" cy="139218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06B5371E-70D0-C45A-CC54-240032914E5E}"/>
                </a:ext>
              </a:extLst>
            </p:cNvPr>
            <p:cNvSpPr/>
            <p:nvPr/>
          </p:nvSpPr>
          <p:spPr>
            <a:xfrm>
              <a:off x="8162924" y="4267200"/>
              <a:ext cx="1760445" cy="120180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F3BB3F66-C1A4-1C89-8ED5-AD9F2EB69472}"/>
                </a:ext>
              </a:extLst>
            </p:cNvPr>
            <p:cNvCxnSpPr/>
            <p:nvPr/>
          </p:nvCxnSpPr>
          <p:spPr>
            <a:xfrm>
              <a:off x="8943975" y="4320306"/>
              <a:ext cx="1066800" cy="2322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201E0708-8081-236E-14D5-BE74BA8EF08F}"/>
                </a:ext>
              </a:extLst>
            </p:cNvPr>
            <p:cNvSpPr txBox="1"/>
            <p:nvPr/>
          </p:nvSpPr>
          <p:spPr>
            <a:xfrm>
              <a:off x="9225741" y="4533517"/>
              <a:ext cx="27093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C00000"/>
                  </a:solidFill>
                </a:rPr>
                <a:t>ID</a:t>
              </a:r>
              <a:r>
                <a:rPr lang="zh-CN" altLang="en-US" b="1" dirty="0">
                  <a:solidFill>
                    <a:srgbClr val="C00000"/>
                  </a:solidFill>
                </a:rPr>
                <a:t>值是什么时候产生的？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9780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F00FE19-598C-875D-85E5-187030E1F1D3}"/>
              </a:ext>
            </a:extLst>
          </p:cNvPr>
          <p:cNvSpPr txBox="1"/>
          <p:nvPr/>
        </p:nvSpPr>
        <p:spPr>
          <a:xfrm>
            <a:off x="582706" y="448235"/>
            <a:ext cx="5160387" cy="465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3.1 </a:t>
            </a:r>
            <a:r>
              <a:rPr lang="zh-CN" altLang="en-US" b="1" dirty="0"/>
              <a:t>继续</a:t>
            </a:r>
            <a:r>
              <a:rPr lang="en-US" altLang="zh-CN" b="1" dirty="0" err="1"/>
              <a:t>UDRefl</a:t>
            </a:r>
            <a:r>
              <a:rPr lang="en-US" altLang="zh-CN" b="1" dirty="0"/>
              <a:t>--</a:t>
            </a:r>
            <a:r>
              <a:rPr lang="zh-CN" altLang="en-US" b="1" dirty="0"/>
              <a:t>从源头开始（</a:t>
            </a:r>
            <a:r>
              <a:rPr lang="en-US" altLang="zh-CN" b="1" dirty="0"/>
              <a:t>IDRegistry.hpp</a:t>
            </a:r>
            <a:r>
              <a:rPr lang="zh-CN" altLang="en-US" b="1" dirty="0"/>
              <a:t>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8321F7C-7A3F-7949-1D0D-EFA77F10AD7B}"/>
              </a:ext>
            </a:extLst>
          </p:cNvPr>
          <p:cNvSpPr txBox="1"/>
          <p:nvPr/>
        </p:nvSpPr>
        <p:spPr>
          <a:xfrm>
            <a:off x="495300" y="1009581"/>
            <a:ext cx="4958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accent1"/>
                </a:solidFill>
              </a:rPr>
              <a:t>管理</a:t>
            </a:r>
            <a:r>
              <a:rPr lang="en-US" altLang="zh-CN" b="1" dirty="0">
                <a:solidFill>
                  <a:schemeClr val="accent1"/>
                </a:solidFill>
              </a:rPr>
              <a:t>ID</a:t>
            </a:r>
            <a:r>
              <a:rPr lang="zh-CN" altLang="en-US" b="1" dirty="0">
                <a:solidFill>
                  <a:schemeClr val="accent1"/>
                </a:solidFill>
              </a:rPr>
              <a:t>的分配（建立</a:t>
            </a:r>
            <a:r>
              <a:rPr lang="en-US" altLang="zh-CN" b="1" dirty="0">
                <a:solidFill>
                  <a:schemeClr val="accent1"/>
                </a:solidFill>
              </a:rPr>
              <a:t>ID</a:t>
            </a:r>
            <a:r>
              <a:rPr lang="zh-CN" altLang="en-US" b="1" dirty="0">
                <a:solidFill>
                  <a:schemeClr val="accent1"/>
                </a:solidFill>
              </a:rPr>
              <a:t>和那么之间的映射）</a:t>
            </a: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7EC75EEF-0763-C4D4-8A40-0A26F690A332}"/>
              </a:ext>
            </a:extLst>
          </p:cNvPr>
          <p:cNvGrpSpPr/>
          <p:nvPr/>
        </p:nvGrpSpPr>
        <p:grpSpPr>
          <a:xfrm>
            <a:off x="557539" y="1474619"/>
            <a:ext cx="11339803" cy="4935146"/>
            <a:chOff x="557539" y="1474619"/>
            <a:chExt cx="11339803" cy="4935146"/>
          </a:xfrm>
        </p:grpSpPr>
        <p:pic>
          <p:nvPicPr>
            <p:cNvPr id="42" name="图片 41">
              <a:extLst>
                <a:ext uri="{FF2B5EF4-FFF2-40B4-BE49-F238E27FC236}">
                  <a16:creationId xmlns:a16="http://schemas.microsoft.com/office/drawing/2014/main" id="{D24ABCEE-5C66-3505-BAC8-C4AA616B9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7539" y="3681796"/>
              <a:ext cx="4884644" cy="272796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A252D5B4-FBDF-CFD6-896F-3594D3C8B57A}"/>
                </a:ext>
              </a:extLst>
            </p:cNvPr>
            <p:cNvGrpSpPr/>
            <p:nvPr/>
          </p:nvGrpSpPr>
          <p:grpSpPr>
            <a:xfrm>
              <a:off x="582706" y="1474619"/>
              <a:ext cx="10256744" cy="4257264"/>
              <a:chOff x="582706" y="1474619"/>
              <a:chExt cx="10256744" cy="4257264"/>
            </a:xfrm>
          </p:grpSpPr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A4EEFDAE-1BAE-F929-81BC-67388AB6B1A6}"/>
                  </a:ext>
                </a:extLst>
              </p:cNvPr>
              <p:cNvGrpSpPr/>
              <p:nvPr/>
            </p:nvGrpSpPr>
            <p:grpSpPr>
              <a:xfrm>
                <a:off x="582706" y="1474619"/>
                <a:ext cx="4884644" cy="1954381"/>
                <a:chOff x="582706" y="1474619"/>
                <a:chExt cx="4884644" cy="1954381"/>
              </a:xfrm>
            </p:grpSpPr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D87C4664-18B0-F368-B13C-439C0E2D65EB}"/>
                    </a:ext>
                  </a:extLst>
                </p:cNvPr>
                <p:cNvSpPr txBox="1"/>
                <p:nvPr/>
              </p:nvSpPr>
              <p:spPr>
                <a:xfrm>
                  <a:off x="582706" y="1474619"/>
                  <a:ext cx="4884644" cy="195438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1100" dirty="0"/>
                    <a:t>template&lt;typename T, typename U&gt;</a:t>
                  </a:r>
                </a:p>
                <a:p>
                  <a:r>
                    <a:rPr lang="zh-CN" altLang="en-US" sz="1100" b="1" dirty="0">
                      <a:solidFill>
                        <a:schemeClr val="accent1"/>
                      </a:solidFill>
                    </a:rPr>
                    <a:t>class IDRegistry {</a:t>
                  </a:r>
                  <a:endParaRPr lang="en-US" altLang="zh-CN" sz="1100" b="1" dirty="0">
                    <a:solidFill>
                      <a:schemeClr val="accent1"/>
                    </a:solidFill>
                  </a:endParaRPr>
                </a:p>
                <a:p>
                  <a:r>
                    <a:rPr lang="en-US" altLang="zh-CN" sz="1100" dirty="0"/>
                    <a:t>    //</a:t>
                  </a:r>
                  <a:r>
                    <a:rPr lang="zh-CN" altLang="en-US" sz="1100" dirty="0"/>
                    <a:t>略。。。</a:t>
                  </a:r>
                  <a:endParaRPr lang="en-US" altLang="zh-CN" sz="1100" dirty="0"/>
                </a:p>
                <a:p>
                  <a:r>
                    <a:rPr lang="en-US" altLang="zh-CN" sz="1100" dirty="0"/>
                    <a:t>    std::</a:t>
                  </a:r>
                  <a:r>
                    <a:rPr lang="en-US" altLang="zh-CN" sz="1100" dirty="0" err="1"/>
                    <a:t>string_view</a:t>
                  </a:r>
                  <a:r>
                    <a:rPr lang="en-US" altLang="zh-CN" sz="1100" dirty="0"/>
                    <a:t> Register(T ID, std::</a:t>
                  </a:r>
                  <a:r>
                    <a:rPr lang="en-US" altLang="zh-CN" sz="1100" dirty="0" err="1"/>
                    <a:t>string_view</a:t>
                  </a:r>
                  <a:r>
                    <a:rPr lang="en-US" altLang="zh-CN" sz="1100" dirty="0"/>
                    <a:t> name);</a:t>
                  </a:r>
                </a:p>
                <a:p>
                  <a:r>
                    <a:rPr lang="en-US" altLang="zh-CN" sz="1100" dirty="0"/>
                    <a:t>    //</a:t>
                  </a:r>
                  <a:r>
                    <a:rPr lang="zh-CN" altLang="en-US" sz="1100" dirty="0"/>
                    <a:t>成员</a:t>
                  </a:r>
                  <a:endParaRPr lang="en-US" altLang="zh-CN" sz="1100" dirty="0"/>
                </a:p>
                <a:p>
                  <a:r>
                    <a:rPr lang="en-US" altLang="zh-CN" sz="1100" dirty="0"/>
                    <a:t>    std::</a:t>
                  </a:r>
                  <a:r>
                    <a:rPr lang="en-US" altLang="zh-CN" sz="1100" dirty="0" err="1"/>
                    <a:t>pmr</a:t>
                  </a:r>
                  <a:r>
                    <a:rPr lang="en-US" altLang="zh-CN" sz="1100" dirty="0"/>
                    <a:t>::</a:t>
                  </a:r>
                  <a:r>
                    <a:rPr lang="en-US" altLang="zh-CN" sz="1100" dirty="0" err="1"/>
                    <a:t>polymorphic_allocator</a:t>
                  </a:r>
                  <a:r>
                    <a:rPr lang="en-US" altLang="zh-CN" sz="1100" dirty="0"/>
                    <a:t>&lt;char&gt; </a:t>
                  </a:r>
                  <a:r>
                    <a:rPr lang="en-US" altLang="zh-CN" sz="1100" dirty="0" err="1"/>
                    <a:t>get_allocator</a:t>
                  </a:r>
                  <a:r>
                    <a:rPr lang="en-US" altLang="zh-CN" sz="1100" dirty="0"/>
                    <a:t>() { return &amp;resource; }</a:t>
                  </a:r>
                </a:p>
                <a:p>
                  <a:r>
                    <a:rPr lang="en-US" altLang="zh-CN" sz="1100" dirty="0"/>
                    <a:t>    mutable std::</a:t>
                  </a:r>
                  <a:r>
                    <a:rPr lang="en-US" altLang="zh-CN" sz="1100" dirty="0" err="1"/>
                    <a:t>shared_mutex</a:t>
                  </a:r>
                  <a:r>
                    <a:rPr lang="en-US" altLang="zh-CN" sz="1100" dirty="0"/>
                    <a:t> </a:t>
                  </a:r>
                  <a:r>
                    <a:rPr lang="en-US" altLang="zh-CN" sz="1100" dirty="0" err="1"/>
                    <a:t>smutex</a:t>
                  </a:r>
                  <a:r>
                    <a:rPr lang="en-US" altLang="zh-CN" sz="1100" dirty="0"/>
                    <a:t>;</a:t>
                  </a:r>
                </a:p>
                <a:p>
                  <a:r>
                    <a:rPr lang="en-US" altLang="zh-CN" sz="1100" dirty="0"/>
                    <a:t>    std::</a:t>
                  </a:r>
                  <a:r>
                    <a:rPr lang="en-US" altLang="zh-CN" sz="1100" dirty="0" err="1"/>
                    <a:t>pmr</a:t>
                  </a:r>
                  <a:r>
                    <a:rPr lang="en-US" altLang="zh-CN" sz="1100" dirty="0"/>
                    <a:t>::</a:t>
                  </a:r>
                  <a:r>
                    <a:rPr lang="en-US" altLang="zh-CN" sz="1100" dirty="0" err="1"/>
                    <a:t>monotonic_buffer_resource</a:t>
                  </a:r>
                  <a:r>
                    <a:rPr lang="en-US" altLang="zh-CN" sz="1100" dirty="0"/>
                    <a:t> resource;</a:t>
                  </a:r>
                </a:p>
                <a:p>
                  <a:r>
                    <a:rPr lang="en-US" altLang="zh-CN" sz="1100" dirty="0"/>
                    <a:t>    std::</a:t>
                  </a:r>
                  <a:r>
                    <a:rPr lang="en-US" altLang="zh-CN" sz="1100" dirty="0" err="1"/>
                    <a:t>pmr</a:t>
                  </a:r>
                  <a:r>
                    <a:rPr lang="en-US" altLang="zh-CN" sz="1100" dirty="0"/>
                    <a:t>::</a:t>
                  </a:r>
                  <a:r>
                    <a:rPr lang="en-US" altLang="zh-CN" sz="1100" dirty="0" err="1"/>
                    <a:t>unordered_map</a:t>
                  </a:r>
                  <a:r>
                    <a:rPr lang="en-US" altLang="zh-CN" sz="1100" dirty="0"/>
                    <a:t>&lt;T, std::</a:t>
                  </a:r>
                  <a:r>
                    <a:rPr lang="en-US" altLang="zh-CN" sz="1100" dirty="0" err="1"/>
                    <a:t>string_view</a:t>
                  </a:r>
                  <a:r>
                    <a:rPr lang="en-US" altLang="zh-CN" sz="1100" dirty="0"/>
                    <a:t>&gt; id2name;</a:t>
                  </a:r>
                </a:p>
                <a:p>
                  <a:r>
                    <a:rPr lang="en-US" altLang="zh-CN" sz="1100" dirty="0"/>
                    <a:t>    std::</a:t>
                  </a:r>
                  <a:r>
                    <a:rPr lang="en-US" altLang="zh-CN" sz="1100" dirty="0" err="1"/>
                    <a:t>pmr</a:t>
                  </a:r>
                  <a:r>
                    <a:rPr lang="en-US" altLang="zh-CN" sz="1100" dirty="0"/>
                    <a:t>::</a:t>
                  </a:r>
                  <a:r>
                    <a:rPr lang="en-US" altLang="zh-CN" sz="1100" dirty="0" err="1"/>
                    <a:t>unordered_set</a:t>
                  </a:r>
                  <a:r>
                    <a:rPr lang="en-US" altLang="zh-CN" sz="1100" dirty="0"/>
                    <a:t>&lt;T&gt; </a:t>
                  </a:r>
                  <a:r>
                    <a:rPr lang="en-US" altLang="zh-CN" sz="1100" dirty="0" err="1"/>
                    <a:t>unmanagedIDs</a:t>
                  </a:r>
                  <a:r>
                    <a:rPr lang="en-US" altLang="zh-CN" sz="1100" dirty="0"/>
                    <a:t>;</a:t>
                  </a:r>
                </a:p>
                <a:p>
                  <a:r>
                    <a:rPr lang="en-US" altLang="zh-CN" sz="1100" dirty="0"/>
                    <a:t>}</a:t>
                  </a:r>
                  <a:r>
                    <a:rPr lang="zh-CN" altLang="en-US" sz="1100" dirty="0"/>
                    <a:t>；</a:t>
                  </a:r>
                </a:p>
              </p:txBody>
            </p:sp>
            <p:cxnSp>
              <p:nvCxnSpPr>
                <p:cNvPr id="9" name="直接箭头连接符 8">
                  <a:extLst>
                    <a:ext uri="{FF2B5EF4-FFF2-40B4-BE49-F238E27FC236}">
                      <a16:creationId xmlns:a16="http://schemas.microsoft.com/office/drawing/2014/main" id="{A89C97AA-0598-EAEF-6852-79AF7697A957}"/>
                    </a:ext>
                  </a:extLst>
                </p:cNvPr>
                <p:cNvCxnSpPr>
                  <a:cxnSpLocks/>
                  <a:endCxn id="10" idx="1"/>
                </p:cNvCxnSpPr>
                <p:nvPr/>
              </p:nvCxnSpPr>
              <p:spPr>
                <a:xfrm>
                  <a:off x="1971675" y="1657350"/>
                  <a:ext cx="333053" cy="18466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530683C7-9424-55D9-16D4-052345D63F9D}"/>
                    </a:ext>
                  </a:extLst>
                </p:cNvPr>
                <p:cNvSpPr txBox="1"/>
                <p:nvPr/>
              </p:nvSpPr>
              <p:spPr>
                <a:xfrm>
                  <a:off x="2304728" y="1657350"/>
                  <a:ext cx="4171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>
                      <a:solidFill>
                        <a:srgbClr val="C00000"/>
                      </a:solidFill>
                    </a:rPr>
                    <a:t>ID</a:t>
                  </a:r>
                  <a:endParaRPr lang="zh-CN" altLang="en-US" b="1" dirty="0">
                    <a:solidFill>
                      <a:srgbClr val="C00000"/>
                    </a:solidFill>
                  </a:endParaRPr>
                </a:p>
              </p:txBody>
            </p:sp>
          </p:grp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A73F9CC-54D5-663D-58A6-29541F2AE4B3}"/>
                  </a:ext>
                </a:extLst>
              </p:cNvPr>
              <p:cNvSpPr txBox="1"/>
              <p:nvPr/>
            </p:nvSpPr>
            <p:spPr>
              <a:xfrm>
                <a:off x="5840506" y="1474619"/>
                <a:ext cx="4998944" cy="19543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zh-CN" altLang="en-US" sz="1100" dirty="0"/>
                  <a:t>class UDRefl_core_API NameIDRegistry : public IDRegistry&lt;NameID, Name&gt; {</a:t>
                </a:r>
                <a:endParaRPr lang="en-US" altLang="zh-CN" sz="1100" dirty="0"/>
              </a:p>
              <a:p>
                <a:endParaRPr lang="en-US" altLang="zh-CN" sz="1100" dirty="0"/>
              </a:p>
              <a:p>
                <a:pPr lvl="1"/>
                <a:r>
                  <a:rPr lang="en-US" altLang="zh-CN" sz="1100" dirty="0"/>
                  <a:t>struct Meta {</a:t>
                </a:r>
              </a:p>
              <a:p>
                <a:pPr lvl="1"/>
                <a:r>
                  <a:rPr lang="en-US" altLang="zh-CN" sz="1100" dirty="0"/>
                  <a:t>	//</a:t>
                </a:r>
              </a:p>
              <a:p>
                <a:pPr lvl="1"/>
                <a:r>
                  <a:rPr lang="en-US" altLang="zh-CN" sz="1100" dirty="0"/>
                  <a:t>};</a:t>
                </a:r>
              </a:p>
              <a:p>
                <a:endParaRPr lang="en-US" altLang="zh-CN" sz="1100" dirty="0"/>
              </a:p>
              <a:p>
                <a:r>
                  <a:rPr lang="en-US" altLang="zh-CN" sz="1100" dirty="0"/>
                  <a:t>            </a:t>
                </a:r>
                <a:r>
                  <a:rPr lang="en-US" altLang="zh-CN" sz="1100" dirty="0" err="1"/>
                  <a:t>NameIDRegistry</a:t>
                </a:r>
                <a:r>
                  <a:rPr lang="en-US" altLang="zh-CN" sz="1100" dirty="0"/>
                  <a:t>();</a:t>
                </a:r>
              </a:p>
              <a:p>
                <a:r>
                  <a:rPr lang="en-US" altLang="zh-CN" sz="1100" dirty="0"/>
                  <a:t>            using </a:t>
                </a:r>
                <a:r>
                  <a:rPr lang="en-US" altLang="zh-CN" sz="1100" dirty="0" err="1"/>
                  <a:t>IDRegistry</a:t>
                </a:r>
                <a:r>
                  <a:rPr lang="en-US" altLang="zh-CN" sz="1100" dirty="0"/>
                  <a:t>&lt;</a:t>
                </a:r>
                <a:r>
                  <a:rPr lang="en-US" altLang="zh-CN" sz="1100" dirty="0" err="1"/>
                  <a:t>NameID</a:t>
                </a:r>
                <a:r>
                  <a:rPr lang="en-US" altLang="zh-CN" sz="1100" dirty="0"/>
                  <a:t>, Name&gt;::Register;</a:t>
                </a:r>
              </a:p>
              <a:p>
                <a:r>
                  <a:rPr lang="en-US" altLang="zh-CN" sz="1100" dirty="0"/>
                  <a:t>            Name Register(Name n) { return Register(</a:t>
                </a:r>
                <a:r>
                  <a:rPr lang="en-US" altLang="zh-CN" sz="1100" dirty="0" err="1"/>
                  <a:t>n.GetID</a:t>
                </a:r>
                <a:r>
                  <a:rPr lang="en-US" altLang="zh-CN" sz="1100" dirty="0"/>
                  <a:t>(), </a:t>
                </a:r>
                <a:r>
                  <a:rPr lang="en-US" altLang="zh-CN" sz="1100" dirty="0" err="1"/>
                  <a:t>n.GetView</a:t>
                </a:r>
                <a:r>
                  <a:rPr lang="en-US" altLang="zh-CN" sz="1100" dirty="0"/>
                  <a:t>()); }</a:t>
                </a:r>
              </a:p>
              <a:p>
                <a:r>
                  <a:rPr lang="en-US" altLang="zh-CN" sz="1100" dirty="0"/>
                  <a:t>            Name </a:t>
                </a:r>
                <a:r>
                  <a:rPr lang="en-US" altLang="zh-CN" sz="1100" dirty="0" err="1"/>
                  <a:t>Nameof</a:t>
                </a:r>
                <a:r>
                  <a:rPr lang="en-US" altLang="zh-CN" sz="1100" dirty="0"/>
                  <a:t>(</a:t>
                </a:r>
                <a:r>
                  <a:rPr lang="en-US" altLang="zh-CN" sz="1100" dirty="0" err="1"/>
                  <a:t>NameID</a:t>
                </a:r>
                <a:r>
                  <a:rPr lang="en-US" altLang="zh-CN" sz="1100" dirty="0"/>
                  <a:t> ID) const;</a:t>
                </a:r>
              </a:p>
              <a:p>
                <a:r>
                  <a:rPr lang="en-US" altLang="zh-CN" sz="1100" dirty="0"/>
                  <a:t>};</a:t>
                </a:r>
                <a:endParaRPr lang="zh-CN" altLang="en-US" sz="1100" dirty="0"/>
              </a:p>
            </p:txBody>
          </p:sp>
          <p:cxnSp>
            <p:nvCxnSpPr>
              <p:cNvPr id="24" name="直接箭头连接符 23">
                <a:extLst>
                  <a:ext uri="{FF2B5EF4-FFF2-40B4-BE49-F238E27FC236}">
                    <a16:creationId xmlns:a16="http://schemas.microsoft.com/office/drawing/2014/main" id="{68D5FD12-AF60-F9F2-E054-3920E4B4E96C}"/>
                  </a:ext>
                </a:extLst>
              </p:cNvPr>
              <p:cNvCxnSpPr/>
              <p:nvPr/>
            </p:nvCxnSpPr>
            <p:spPr>
              <a:xfrm flipH="1" flipV="1">
                <a:off x="3962400" y="2114550"/>
                <a:ext cx="2390775" cy="82867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0385A553-7542-C79E-3AB1-85AC8640CF0B}"/>
                  </a:ext>
                </a:extLst>
              </p:cNvPr>
              <p:cNvSpPr/>
              <p:nvPr/>
            </p:nvSpPr>
            <p:spPr>
              <a:xfrm>
                <a:off x="666750" y="2026682"/>
                <a:ext cx="3295650" cy="182731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62006669-C9DD-7F3A-6E70-9C52246D0C8B}"/>
                  </a:ext>
                </a:extLst>
              </p:cNvPr>
              <p:cNvSpPr/>
              <p:nvPr/>
            </p:nvSpPr>
            <p:spPr>
              <a:xfrm>
                <a:off x="6353174" y="2857432"/>
                <a:ext cx="3990975" cy="173662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BAAB4B40-9AB7-8850-6FBE-10C0DC5E4212}"/>
                  </a:ext>
                </a:extLst>
              </p:cNvPr>
              <p:cNvSpPr/>
              <p:nvPr/>
            </p:nvSpPr>
            <p:spPr>
              <a:xfrm>
                <a:off x="865453" y="5549152"/>
                <a:ext cx="3468421" cy="182731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16C78325-89B4-0B00-EDDF-A53F50D1FE4C}"/>
                </a:ext>
              </a:extLst>
            </p:cNvPr>
            <p:cNvSpPr/>
            <p:nvPr/>
          </p:nvSpPr>
          <p:spPr>
            <a:xfrm>
              <a:off x="7267575" y="3815480"/>
              <a:ext cx="2457450" cy="4000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IDRegistry</a:t>
              </a:r>
              <a:endParaRPr lang="zh-CN" altLang="en-US" dirty="0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2888090-9A16-51E9-4DC9-6CEF18F778D0}"/>
                </a:ext>
              </a:extLst>
            </p:cNvPr>
            <p:cNvSpPr/>
            <p:nvPr/>
          </p:nvSpPr>
          <p:spPr>
            <a:xfrm>
              <a:off x="5991824" y="5007861"/>
              <a:ext cx="2457450" cy="4000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/>
                <a:t>NameIDRegistry</a:t>
              </a:r>
              <a:endParaRPr lang="zh-CN" altLang="en-US" dirty="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75BEBA9E-BA42-9324-38C5-EF8BF6BD7364}"/>
                </a:ext>
              </a:extLst>
            </p:cNvPr>
            <p:cNvSpPr/>
            <p:nvPr/>
          </p:nvSpPr>
          <p:spPr>
            <a:xfrm>
              <a:off x="9039824" y="5007861"/>
              <a:ext cx="2457450" cy="4000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TypeIDRegistry</a:t>
              </a:r>
              <a:endParaRPr lang="zh-CN" altLang="en-US" dirty="0"/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03274AED-82D6-E15A-2D0E-0579AE83AC54}"/>
                </a:ext>
              </a:extLst>
            </p:cNvPr>
            <p:cNvGrpSpPr/>
            <p:nvPr/>
          </p:nvGrpSpPr>
          <p:grpSpPr>
            <a:xfrm>
              <a:off x="7986712" y="4238412"/>
              <a:ext cx="231648" cy="792331"/>
              <a:chOff x="4759452" y="4391025"/>
              <a:chExt cx="231648" cy="792331"/>
            </a:xfrm>
          </p:grpSpPr>
          <p:sp>
            <p:nvSpPr>
              <p:cNvPr id="31" name="等腰三角形 30">
                <a:extLst>
                  <a:ext uri="{FF2B5EF4-FFF2-40B4-BE49-F238E27FC236}">
                    <a16:creationId xmlns:a16="http://schemas.microsoft.com/office/drawing/2014/main" id="{CBCF5AA0-703A-DFB7-EF30-3D5C034B50DC}"/>
                  </a:ext>
                </a:extLst>
              </p:cNvPr>
              <p:cNvSpPr/>
              <p:nvPr/>
            </p:nvSpPr>
            <p:spPr>
              <a:xfrm>
                <a:off x="4759452" y="4391025"/>
                <a:ext cx="231648" cy="169694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245E41DB-28AF-4BBB-9FB3-BD5A7FF51FBD}"/>
                  </a:ext>
                </a:extLst>
              </p:cNvPr>
              <p:cNvCxnSpPr>
                <a:stCxn id="31" idx="3"/>
              </p:cNvCxnSpPr>
              <p:nvPr/>
            </p:nvCxnSpPr>
            <p:spPr>
              <a:xfrm>
                <a:off x="4875276" y="4560719"/>
                <a:ext cx="0" cy="6226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8D52F705-54DA-A7AB-AEAF-B4884DB95FB0}"/>
                </a:ext>
              </a:extLst>
            </p:cNvPr>
            <p:cNvGrpSpPr/>
            <p:nvPr/>
          </p:nvGrpSpPr>
          <p:grpSpPr>
            <a:xfrm>
              <a:off x="9284754" y="4238412"/>
              <a:ext cx="231648" cy="792331"/>
              <a:chOff x="4759452" y="4391025"/>
              <a:chExt cx="231648" cy="792331"/>
            </a:xfrm>
          </p:grpSpPr>
          <p:sp>
            <p:nvSpPr>
              <p:cNvPr id="36" name="等腰三角形 35">
                <a:extLst>
                  <a:ext uri="{FF2B5EF4-FFF2-40B4-BE49-F238E27FC236}">
                    <a16:creationId xmlns:a16="http://schemas.microsoft.com/office/drawing/2014/main" id="{D4B83BAD-749A-684C-E348-6F3A85CB2118}"/>
                  </a:ext>
                </a:extLst>
              </p:cNvPr>
              <p:cNvSpPr/>
              <p:nvPr/>
            </p:nvSpPr>
            <p:spPr>
              <a:xfrm>
                <a:off x="4759452" y="4391025"/>
                <a:ext cx="231648" cy="169694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93C6C104-A273-AB4D-F4D8-14870FA538D1}"/>
                  </a:ext>
                </a:extLst>
              </p:cNvPr>
              <p:cNvCxnSpPr>
                <a:stCxn id="36" idx="3"/>
              </p:cNvCxnSpPr>
              <p:nvPr/>
            </p:nvCxnSpPr>
            <p:spPr>
              <a:xfrm>
                <a:off x="4875276" y="4560719"/>
                <a:ext cx="0" cy="6226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BA73FC74-179D-4EC8-A964-CD19F3CEE07D}"/>
                </a:ext>
              </a:extLst>
            </p:cNvPr>
            <p:cNvSpPr txBox="1"/>
            <p:nvPr/>
          </p:nvSpPr>
          <p:spPr>
            <a:xfrm>
              <a:off x="7804671" y="1888219"/>
              <a:ext cx="25715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C00000"/>
                  </a:solidFill>
                </a:rPr>
                <a:t>Meta</a:t>
              </a:r>
              <a:r>
                <a:rPr lang="zh-CN" altLang="en-US" b="1" dirty="0">
                  <a:solidFill>
                    <a:srgbClr val="C00000"/>
                  </a:solidFill>
                </a:rPr>
                <a:t>的作用的是什么？</a:t>
              </a: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523754ED-7184-3C97-C770-24FF374C443F}"/>
                </a:ext>
              </a:extLst>
            </p:cNvPr>
            <p:cNvSpPr txBox="1"/>
            <p:nvPr/>
          </p:nvSpPr>
          <p:spPr>
            <a:xfrm>
              <a:off x="5743093" y="5830910"/>
              <a:ext cx="61542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C00000"/>
                  </a:solidFill>
                </a:rPr>
                <a:t>问题： 为什么要有</a:t>
              </a:r>
              <a:r>
                <a:rPr lang="en-US" altLang="zh-CN" b="1" dirty="0" err="1">
                  <a:solidFill>
                    <a:srgbClr val="C00000"/>
                  </a:solidFill>
                </a:rPr>
                <a:t>NameIDRegistry</a:t>
              </a:r>
              <a:r>
                <a:rPr lang="zh-CN" altLang="en-US" b="1" dirty="0">
                  <a:solidFill>
                    <a:srgbClr val="C00000"/>
                  </a:solidFill>
                </a:rPr>
                <a:t>， </a:t>
              </a:r>
              <a:r>
                <a:rPr lang="en-US" altLang="zh-CN" b="1" dirty="0" err="1">
                  <a:solidFill>
                    <a:srgbClr val="C00000"/>
                  </a:solidFill>
                </a:rPr>
                <a:t>TypeIDRegistry</a:t>
              </a:r>
              <a:r>
                <a:rPr lang="zh-CN" altLang="en-US" b="1" dirty="0">
                  <a:solidFill>
                    <a:srgbClr val="C00000"/>
                  </a:solidFill>
                </a:rPr>
                <a:t>？？</a:t>
              </a:r>
            </a:p>
          </p:txBody>
        </p: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E96F22F6-8198-FD90-20C3-41737B83F552}"/>
                </a:ext>
              </a:extLst>
            </p:cNvPr>
            <p:cNvCxnSpPr/>
            <p:nvPr/>
          </p:nvCxnSpPr>
          <p:spPr>
            <a:xfrm>
              <a:off x="790575" y="2209413"/>
              <a:ext cx="0" cy="1781562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文本框 46">
            <a:extLst>
              <a:ext uri="{FF2B5EF4-FFF2-40B4-BE49-F238E27FC236}">
                <a16:creationId xmlns:a16="http://schemas.microsoft.com/office/drawing/2014/main" id="{6A549BBC-37B9-CB74-0F6B-6C6C879B191E}"/>
              </a:ext>
            </a:extLst>
          </p:cNvPr>
          <p:cNvSpPr txBox="1"/>
          <p:nvPr/>
        </p:nvSpPr>
        <p:spPr>
          <a:xfrm>
            <a:off x="6339401" y="381134"/>
            <a:ext cx="210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chemeClr val="accent1"/>
                </a:solidFill>
              </a:rPr>
              <a:t>nameID</a:t>
            </a:r>
            <a:r>
              <a:rPr lang="en-US" altLang="zh-CN" b="1" dirty="0">
                <a:solidFill>
                  <a:schemeClr val="accent1"/>
                </a:solidFill>
              </a:rPr>
              <a:t> --》name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9E28BAAE-41E7-1BA0-E440-8F01FC52F2EF}"/>
              </a:ext>
            </a:extLst>
          </p:cNvPr>
          <p:cNvSpPr txBox="1"/>
          <p:nvPr/>
        </p:nvSpPr>
        <p:spPr>
          <a:xfrm>
            <a:off x="6353344" y="775558"/>
            <a:ext cx="18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chemeClr val="accent1"/>
                </a:solidFill>
              </a:rPr>
              <a:t>typeID</a:t>
            </a:r>
            <a:r>
              <a:rPr lang="en-US" altLang="zh-CN" b="1" dirty="0">
                <a:solidFill>
                  <a:schemeClr val="accent1"/>
                </a:solidFill>
              </a:rPr>
              <a:t> --》type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215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F00FE19-598C-875D-85E5-187030E1F1D3}"/>
              </a:ext>
            </a:extLst>
          </p:cNvPr>
          <p:cNvSpPr txBox="1"/>
          <p:nvPr/>
        </p:nvSpPr>
        <p:spPr>
          <a:xfrm>
            <a:off x="582706" y="448235"/>
            <a:ext cx="1758815" cy="465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3.2 </a:t>
            </a:r>
            <a:r>
              <a:rPr lang="zh-CN" altLang="en-US" b="1" dirty="0"/>
              <a:t>继续</a:t>
            </a:r>
            <a:r>
              <a:rPr lang="en-US" altLang="zh-CN" b="1" dirty="0" err="1"/>
              <a:t>UDRefl</a:t>
            </a:r>
            <a:endParaRPr lang="zh-CN" altLang="en-US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8934256-8F0D-B423-CC4F-19B053A22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83" y="1123425"/>
            <a:ext cx="6634087" cy="37724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6330B61-9870-75DC-1DD8-4B4B8F142329}"/>
              </a:ext>
            </a:extLst>
          </p:cNvPr>
          <p:cNvSpPr txBox="1"/>
          <p:nvPr/>
        </p:nvSpPr>
        <p:spPr>
          <a:xfrm>
            <a:off x="7831515" y="1559432"/>
            <a:ext cx="29679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C00000"/>
                </a:solidFill>
              </a:rPr>
              <a:t>mngr.AddDestructor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9DAB62A-6147-2CD8-683F-41C721A8B778}"/>
              </a:ext>
            </a:extLst>
          </p:cNvPr>
          <p:cNvSpPr txBox="1"/>
          <p:nvPr/>
        </p:nvSpPr>
        <p:spPr>
          <a:xfrm>
            <a:off x="7831515" y="2298096"/>
            <a:ext cx="38080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C00000"/>
                </a:solidFill>
              </a:rPr>
              <a:t>mngr.AddMemberMethod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905FE86-99CD-B715-8227-B19A137C089C}"/>
              </a:ext>
            </a:extLst>
          </p:cNvPr>
          <p:cNvSpPr txBox="1"/>
          <p:nvPr/>
        </p:nvSpPr>
        <p:spPr>
          <a:xfrm>
            <a:off x="7831516" y="1928764"/>
            <a:ext cx="22479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C00000"/>
                </a:solidFill>
              </a:rPr>
              <a:t>mngr.AddField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98D59BD-3E0B-A393-8675-BFD270E1B170}"/>
              </a:ext>
            </a:extLst>
          </p:cNvPr>
          <p:cNvGrpSpPr/>
          <p:nvPr/>
        </p:nvGrpSpPr>
        <p:grpSpPr>
          <a:xfrm>
            <a:off x="680382" y="5057775"/>
            <a:ext cx="6634086" cy="1426937"/>
            <a:chOff x="680383" y="4820175"/>
            <a:chExt cx="6634086" cy="1426937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B9C50B42-58E2-BCEE-EB2B-950D2B8B2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0383" y="4820175"/>
              <a:ext cx="6634086" cy="142693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DFF37D2-8606-CB88-50E1-E090BEDC9F49}"/>
                </a:ext>
              </a:extLst>
            </p:cNvPr>
            <p:cNvSpPr/>
            <p:nvPr/>
          </p:nvSpPr>
          <p:spPr>
            <a:xfrm>
              <a:off x="960703" y="5601225"/>
              <a:ext cx="3468421" cy="351900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70C81FD9-DA33-0FEC-7C3E-83E6D3377154}"/>
              </a:ext>
            </a:extLst>
          </p:cNvPr>
          <p:cNvSpPr txBox="1"/>
          <p:nvPr/>
        </p:nvSpPr>
        <p:spPr>
          <a:xfrm>
            <a:off x="7831514" y="1180050"/>
            <a:ext cx="28515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C00000"/>
                </a:solidFill>
              </a:rPr>
              <a:t>mngr</a:t>
            </a:r>
            <a:r>
              <a:rPr lang="en-US" altLang="zh-CN" b="1" dirty="0">
                <a:solidFill>
                  <a:srgbClr val="C00000"/>
                </a:solidFill>
              </a:rPr>
              <a:t>.</a:t>
            </a:r>
            <a:r>
              <a:rPr lang="zh-CN" altLang="en-US" b="1" dirty="0">
                <a:solidFill>
                  <a:srgbClr val="C00000"/>
                </a:solidFill>
              </a:rPr>
              <a:t>AddConstructor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57955A98-4083-07E3-34FF-4586041071D9}"/>
              </a:ext>
            </a:extLst>
          </p:cNvPr>
          <p:cNvGrpSpPr/>
          <p:nvPr/>
        </p:nvGrpSpPr>
        <p:grpSpPr>
          <a:xfrm>
            <a:off x="7507114" y="2904862"/>
            <a:ext cx="4435975" cy="3570960"/>
            <a:chOff x="7507114" y="2904862"/>
            <a:chExt cx="4435975" cy="3570960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71BAAC29-825F-D908-749D-B567EA3378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07114" y="2904862"/>
              <a:ext cx="4435975" cy="357096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F8F9E527-F5E1-FF32-9CFB-41DD641E423D}"/>
                </a:ext>
              </a:extLst>
            </p:cNvPr>
            <p:cNvSpPr/>
            <p:nvPr/>
          </p:nvSpPr>
          <p:spPr>
            <a:xfrm>
              <a:off x="8924925" y="4352925"/>
              <a:ext cx="609600" cy="133350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1BEEDF29-F5AD-012A-AA16-48DBCC7EE112}"/>
                </a:ext>
              </a:extLst>
            </p:cNvPr>
            <p:cNvSpPr/>
            <p:nvPr/>
          </p:nvSpPr>
          <p:spPr>
            <a:xfrm>
              <a:off x="8924925" y="5140666"/>
              <a:ext cx="609600" cy="133350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9151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F00FE19-598C-875D-85E5-187030E1F1D3}"/>
              </a:ext>
            </a:extLst>
          </p:cNvPr>
          <p:cNvSpPr txBox="1"/>
          <p:nvPr/>
        </p:nvSpPr>
        <p:spPr>
          <a:xfrm>
            <a:off x="582706" y="448235"/>
            <a:ext cx="1758815" cy="465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3.3 </a:t>
            </a:r>
            <a:r>
              <a:rPr lang="zh-CN" altLang="en-US" b="1" dirty="0"/>
              <a:t>继续</a:t>
            </a:r>
            <a:r>
              <a:rPr lang="en-US" altLang="zh-CN" b="1" dirty="0" err="1"/>
              <a:t>UDRefl</a:t>
            </a:r>
            <a:endParaRPr lang="zh-CN" altLang="en-US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F68CB6B-4FAB-1A3D-9F49-0BA068274D2D}"/>
              </a:ext>
            </a:extLst>
          </p:cNvPr>
          <p:cNvSpPr txBox="1"/>
          <p:nvPr/>
        </p:nvSpPr>
        <p:spPr>
          <a:xfrm>
            <a:off x="582706" y="1087756"/>
            <a:ext cx="196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1" dirty="0"/>
              <a:t>稍微总结一下：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A5674E9-BA89-CAE7-7D89-028EECC29F1B}"/>
              </a:ext>
            </a:extLst>
          </p:cNvPr>
          <p:cNvSpPr txBox="1"/>
          <p:nvPr/>
        </p:nvSpPr>
        <p:spPr>
          <a:xfrm>
            <a:off x="955205" y="4092486"/>
            <a:ext cx="4597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问题： 那这些信息是什么时候加入的，</a:t>
            </a:r>
            <a:r>
              <a:rPr lang="zh-CN" altLang="en-US" b="1" dirty="0">
                <a:solidFill>
                  <a:srgbClr val="C00000"/>
                </a:solidFill>
              </a:rPr>
              <a:t>编译期 </a:t>
            </a:r>
            <a:r>
              <a:rPr lang="zh-CN" altLang="en-US" b="1" dirty="0"/>
              <a:t>还是 </a:t>
            </a:r>
            <a:r>
              <a:rPr lang="zh-CN" altLang="en-US" b="1" dirty="0">
                <a:solidFill>
                  <a:srgbClr val="C00000"/>
                </a:solidFill>
              </a:rPr>
              <a:t>运行期</a:t>
            </a:r>
            <a:r>
              <a:rPr lang="zh-CN" altLang="en-US" b="1" dirty="0"/>
              <a:t>？？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4D9BB1D-B29F-36CD-BA03-7D236A2BD950}"/>
              </a:ext>
            </a:extLst>
          </p:cNvPr>
          <p:cNvSpPr txBox="1"/>
          <p:nvPr/>
        </p:nvSpPr>
        <p:spPr>
          <a:xfrm>
            <a:off x="676275" y="1646303"/>
            <a:ext cx="4998944" cy="19543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100" dirty="0"/>
              <a:t>class UDRefl_core_API NameIDRegistry : public IDRegistry&lt;NameID, Name&gt; {</a:t>
            </a:r>
            <a:endParaRPr lang="en-US" altLang="zh-CN" sz="1100" dirty="0"/>
          </a:p>
          <a:p>
            <a:endParaRPr lang="en-US" altLang="zh-CN" sz="1100" dirty="0"/>
          </a:p>
          <a:p>
            <a:pPr lvl="1"/>
            <a:r>
              <a:rPr lang="en-US" altLang="zh-CN" sz="1100" dirty="0"/>
              <a:t>struct Meta {</a:t>
            </a:r>
          </a:p>
          <a:p>
            <a:pPr lvl="1"/>
            <a:r>
              <a:rPr lang="en-US" altLang="zh-CN" sz="1100" dirty="0"/>
              <a:t>	//</a:t>
            </a:r>
          </a:p>
          <a:p>
            <a:pPr lvl="1"/>
            <a:r>
              <a:rPr lang="en-US" altLang="zh-CN" sz="1100" dirty="0"/>
              <a:t>};</a:t>
            </a:r>
          </a:p>
          <a:p>
            <a:endParaRPr lang="en-US" altLang="zh-CN" sz="1100" dirty="0"/>
          </a:p>
          <a:p>
            <a:r>
              <a:rPr lang="en-US" altLang="zh-CN" sz="1100" dirty="0"/>
              <a:t>            </a:t>
            </a:r>
            <a:r>
              <a:rPr lang="en-US" altLang="zh-CN" sz="1100" dirty="0" err="1"/>
              <a:t>NameIDRegistry</a:t>
            </a:r>
            <a:r>
              <a:rPr lang="en-US" altLang="zh-CN" sz="1100" dirty="0"/>
              <a:t>();</a:t>
            </a:r>
          </a:p>
          <a:p>
            <a:r>
              <a:rPr lang="en-US" altLang="zh-CN" sz="1100" dirty="0"/>
              <a:t>            using </a:t>
            </a:r>
            <a:r>
              <a:rPr lang="en-US" altLang="zh-CN" sz="1100" dirty="0" err="1"/>
              <a:t>IDRegistry</a:t>
            </a:r>
            <a:r>
              <a:rPr lang="en-US" altLang="zh-CN" sz="1100" dirty="0"/>
              <a:t>&lt;</a:t>
            </a:r>
            <a:r>
              <a:rPr lang="en-US" altLang="zh-CN" sz="1100" dirty="0" err="1"/>
              <a:t>NameID</a:t>
            </a:r>
            <a:r>
              <a:rPr lang="en-US" altLang="zh-CN" sz="1100" dirty="0"/>
              <a:t>, Name&gt;::Register;</a:t>
            </a:r>
          </a:p>
          <a:p>
            <a:r>
              <a:rPr lang="en-US" altLang="zh-CN" sz="1100" dirty="0"/>
              <a:t>            Name Register(Name n) { return Register(</a:t>
            </a:r>
            <a:r>
              <a:rPr lang="en-US" altLang="zh-CN" sz="1100" dirty="0" err="1"/>
              <a:t>n.GetID</a:t>
            </a:r>
            <a:r>
              <a:rPr lang="en-US" altLang="zh-CN" sz="1100" dirty="0"/>
              <a:t>(), </a:t>
            </a:r>
            <a:r>
              <a:rPr lang="en-US" altLang="zh-CN" sz="1100" dirty="0" err="1"/>
              <a:t>n.GetView</a:t>
            </a:r>
            <a:r>
              <a:rPr lang="en-US" altLang="zh-CN" sz="1100" dirty="0"/>
              <a:t>()); }</a:t>
            </a:r>
          </a:p>
          <a:p>
            <a:r>
              <a:rPr lang="en-US" altLang="zh-CN" sz="1100" dirty="0"/>
              <a:t>            Name </a:t>
            </a:r>
            <a:r>
              <a:rPr lang="en-US" altLang="zh-CN" sz="1100" dirty="0" err="1"/>
              <a:t>Nameof</a:t>
            </a:r>
            <a:r>
              <a:rPr lang="en-US" altLang="zh-CN" sz="1100" dirty="0"/>
              <a:t>(</a:t>
            </a:r>
            <a:r>
              <a:rPr lang="en-US" altLang="zh-CN" sz="1100" dirty="0" err="1"/>
              <a:t>NameID</a:t>
            </a:r>
            <a:r>
              <a:rPr lang="en-US" altLang="zh-CN" sz="1100" dirty="0"/>
              <a:t> ID) const;</a:t>
            </a:r>
          </a:p>
          <a:p>
            <a:r>
              <a:rPr lang="en-US" altLang="zh-CN" sz="1100" dirty="0"/>
              <a:t>};</a:t>
            </a:r>
            <a:endParaRPr lang="zh-CN" altLang="en-US" sz="11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D7912A2-C1D2-4C6C-271C-618F14227EC9}"/>
              </a:ext>
            </a:extLst>
          </p:cNvPr>
          <p:cNvSpPr/>
          <p:nvPr/>
        </p:nvSpPr>
        <p:spPr>
          <a:xfrm>
            <a:off x="1171575" y="1971675"/>
            <a:ext cx="1114425" cy="62865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CA150F2-1670-E9E0-2235-725A8C6543DA}"/>
              </a:ext>
            </a:extLst>
          </p:cNvPr>
          <p:cNvSpPr txBox="1"/>
          <p:nvPr/>
        </p:nvSpPr>
        <p:spPr>
          <a:xfrm>
            <a:off x="2495913" y="210133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记录默认的成员名字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ABD44FD7-4403-0553-E804-F3CE6800D84F}"/>
              </a:ext>
            </a:extLst>
          </p:cNvPr>
          <p:cNvCxnSpPr>
            <a:cxnSpLocks/>
          </p:cNvCxnSpPr>
          <p:nvPr/>
        </p:nvCxnSpPr>
        <p:spPr>
          <a:xfrm flipV="1">
            <a:off x="2019300" y="1755832"/>
            <a:ext cx="6638925" cy="43369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9723DD35-D90D-14EA-A19D-0E6747BCFAF4}"/>
              </a:ext>
            </a:extLst>
          </p:cNvPr>
          <p:cNvGrpSpPr/>
          <p:nvPr/>
        </p:nvGrpSpPr>
        <p:grpSpPr>
          <a:xfrm>
            <a:off x="6170519" y="1066821"/>
            <a:ext cx="3698783" cy="3718872"/>
            <a:chOff x="6170519" y="1066821"/>
            <a:chExt cx="3698783" cy="3718872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A163926-6F92-431F-C351-E085E0B04D55}"/>
                </a:ext>
              </a:extLst>
            </p:cNvPr>
            <p:cNvSpPr/>
            <p:nvPr/>
          </p:nvSpPr>
          <p:spPr>
            <a:xfrm>
              <a:off x="6506349" y="1586831"/>
              <a:ext cx="266700" cy="3013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0ACE601-8593-8414-E119-CE64B5927FD3}"/>
                </a:ext>
              </a:extLst>
            </p:cNvPr>
            <p:cNvSpPr/>
            <p:nvPr/>
          </p:nvSpPr>
          <p:spPr>
            <a:xfrm>
              <a:off x="6506349" y="1888177"/>
              <a:ext cx="266700" cy="3013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E2F2C42-B4A5-2319-6DD5-EB80C1B0EFF7}"/>
                </a:ext>
              </a:extLst>
            </p:cNvPr>
            <p:cNvSpPr/>
            <p:nvPr/>
          </p:nvSpPr>
          <p:spPr>
            <a:xfrm>
              <a:off x="6506349" y="2189523"/>
              <a:ext cx="266700" cy="3013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001A8B4-8951-12CD-53EE-159D35D74A89}"/>
                </a:ext>
              </a:extLst>
            </p:cNvPr>
            <p:cNvSpPr/>
            <p:nvPr/>
          </p:nvSpPr>
          <p:spPr>
            <a:xfrm>
              <a:off x="6506349" y="2497356"/>
              <a:ext cx="266700" cy="3013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4B38054-2A32-EC62-7CCC-FE7AE18E41AC}"/>
                </a:ext>
              </a:extLst>
            </p:cNvPr>
            <p:cNvSpPr/>
            <p:nvPr/>
          </p:nvSpPr>
          <p:spPr>
            <a:xfrm>
              <a:off x="6506349" y="3450383"/>
              <a:ext cx="266700" cy="3013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6FE9D44A-D31B-D2EC-BFF9-13B174C0D3BD}"/>
                </a:ext>
              </a:extLst>
            </p:cNvPr>
            <p:cNvSpPr txBox="1"/>
            <p:nvPr/>
          </p:nvSpPr>
          <p:spPr>
            <a:xfrm>
              <a:off x="6506349" y="2798702"/>
              <a:ext cx="325730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/>
                <a:t>。</a:t>
              </a:r>
              <a:endParaRPr lang="en-US" altLang="zh-CN" sz="1100" dirty="0"/>
            </a:p>
            <a:p>
              <a:r>
                <a:rPr lang="zh-CN" altLang="en-US" sz="1100" dirty="0"/>
                <a:t>。</a:t>
              </a:r>
              <a:endParaRPr lang="en-US" altLang="zh-CN" sz="1100" dirty="0"/>
            </a:p>
            <a:p>
              <a:r>
                <a:rPr lang="zh-CN" altLang="en-US" sz="1100" dirty="0"/>
                <a:t>。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12D9C716-D52C-6641-0D77-26FD3C97E632}"/>
                </a:ext>
              </a:extLst>
            </p:cNvPr>
            <p:cNvSpPr txBox="1"/>
            <p:nvPr/>
          </p:nvSpPr>
          <p:spPr>
            <a:xfrm>
              <a:off x="6170519" y="1087756"/>
              <a:ext cx="1042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err="1"/>
                <a:t>NameID</a:t>
              </a:r>
              <a:endParaRPr lang="zh-CN" altLang="en-US" b="1" dirty="0"/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4E6A8BD0-83C0-C05A-8D6E-429C513C8C97}"/>
                </a:ext>
              </a:extLst>
            </p:cNvPr>
            <p:cNvCxnSpPr>
              <a:stCxn id="9" idx="3"/>
            </p:cNvCxnSpPr>
            <p:nvPr/>
          </p:nvCxnSpPr>
          <p:spPr>
            <a:xfrm>
              <a:off x="6773049" y="1737504"/>
              <a:ext cx="9264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5F75F9F2-BC07-D063-70DF-BF85445E45E3}"/>
                </a:ext>
              </a:extLst>
            </p:cNvPr>
            <p:cNvCxnSpPr/>
            <p:nvPr/>
          </p:nvCxnSpPr>
          <p:spPr>
            <a:xfrm>
              <a:off x="6773049" y="2038850"/>
              <a:ext cx="9264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93132599-031C-FB0D-69B5-436D231C4890}"/>
                </a:ext>
              </a:extLst>
            </p:cNvPr>
            <p:cNvCxnSpPr/>
            <p:nvPr/>
          </p:nvCxnSpPr>
          <p:spPr>
            <a:xfrm>
              <a:off x="6773049" y="2340196"/>
              <a:ext cx="9264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1ACF72EC-A58A-97E2-0FEF-6BC687324277}"/>
                </a:ext>
              </a:extLst>
            </p:cNvPr>
            <p:cNvCxnSpPr/>
            <p:nvPr/>
          </p:nvCxnSpPr>
          <p:spPr>
            <a:xfrm>
              <a:off x="6773049" y="2648029"/>
              <a:ext cx="9264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3776F76C-1FC2-CFA1-CFDE-C8E376DABCE5}"/>
                </a:ext>
              </a:extLst>
            </p:cNvPr>
            <p:cNvCxnSpPr/>
            <p:nvPr/>
          </p:nvCxnSpPr>
          <p:spPr>
            <a:xfrm>
              <a:off x="6773048" y="3614709"/>
              <a:ext cx="9264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132E6BB1-B458-3F40-1AE2-3B2FE66A2B4F}"/>
                </a:ext>
              </a:extLst>
            </p:cNvPr>
            <p:cNvGrpSpPr/>
            <p:nvPr/>
          </p:nvGrpSpPr>
          <p:grpSpPr>
            <a:xfrm>
              <a:off x="7823460" y="1586831"/>
              <a:ext cx="1825364" cy="301541"/>
              <a:chOff x="7823460" y="1586831"/>
              <a:chExt cx="1825364" cy="301541"/>
            </a:xfrm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14506094-3AC6-B2DB-6CB5-B364EC9A8182}"/>
                  </a:ext>
                </a:extLst>
              </p:cNvPr>
              <p:cNvSpPr/>
              <p:nvPr/>
            </p:nvSpPr>
            <p:spPr>
              <a:xfrm>
                <a:off x="7823460" y="1587036"/>
                <a:ext cx="457200" cy="30133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>
                    <a:solidFill>
                      <a:schemeClr val="tx1"/>
                    </a:solidFill>
                  </a:rPr>
                  <a:t>类名</a:t>
                </a: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D972A126-CF62-9ECB-1545-08F7E578CE9F}"/>
                  </a:ext>
                </a:extLst>
              </p:cNvPr>
              <p:cNvSpPr/>
              <p:nvPr/>
            </p:nvSpPr>
            <p:spPr>
              <a:xfrm>
                <a:off x="8280660" y="1586831"/>
                <a:ext cx="647422" cy="30133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>
                    <a:solidFill>
                      <a:schemeClr val="tx1"/>
                    </a:solidFill>
                  </a:rPr>
                  <a:t>函数名</a:t>
                </a: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2A72A624-0691-C3A7-55FC-627B3272C6E3}"/>
                  </a:ext>
                </a:extLst>
              </p:cNvPr>
              <p:cNvSpPr/>
              <p:nvPr/>
            </p:nvSpPr>
            <p:spPr>
              <a:xfrm>
                <a:off x="8928081" y="1586831"/>
                <a:ext cx="720743" cy="30133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>
                    <a:solidFill>
                      <a:schemeClr val="tx1"/>
                    </a:solidFill>
                  </a:rPr>
                  <a:t>函数参数</a:t>
                </a:r>
              </a:p>
            </p:txBody>
          </p:sp>
        </p:grp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0E9B6D54-E330-7014-980A-3716C924CB86}"/>
                </a:ext>
              </a:extLst>
            </p:cNvPr>
            <p:cNvSpPr txBox="1"/>
            <p:nvPr/>
          </p:nvSpPr>
          <p:spPr>
            <a:xfrm>
              <a:off x="7947285" y="1066821"/>
              <a:ext cx="1547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err="1"/>
                <a:t>Add_Method</a:t>
              </a:r>
              <a:endParaRPr lang="zh-CN" altLang="en-US" b="1" dirty="0"/>
            </a:p>
          </p:txBody>
        </p: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04F44BCF-0733-B011-6540-39B76D31CA00}"/>
                </a:ext>
              </a:extLst>
            </p:cNvPr>
            <p:cNvGrpSpPr/>
            <p:nvPr/>
          </p:nvGrpSpPr>
          <p:grpSpPr>
            <a:xfrm>
              <a:off x="7812581" y="1936747"/>
              <a:ext cx="1825364" cy="301541"/>
              <a:chOff x="7823460" y="1586831"/>
              <a:chExt cx="1825364" cy="301541"/>
            </a:xfrm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5B0AD96C-9E21-9156-6694-C51EEC0E0F84}"/>
                  </a:ext>
                </a:extLst>
              </p:cNvPr>
              <p:cNvSpPr/>
              <p:nvPr/>
            </p:nvSpPr>
            <p:spPr>
              <a:xfrm>
                <a:off x="7823460" y="1587036"/>
                <a:ext cx="457200" cy="30133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>
                    <a:solidFill>
                      <a:schemeClr val="tx1"/>
                    </a:solidFill>
                  </a:rPr>
                  <a:t>类名</a:t>
                </a: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E3E1B0E5-BA49-5C1F-E741-9BCE93A99A27}"/>
                  </a:ext>
                </a:extLst>
              </p:cNvPr>
              <p:cNvSpPr/>
              <p:nvPr/>
            </p:nvSpPr>
            <p:spPr>
              <a:xfrm>
                <a:off x="8280660" y="1586831"/>
                <a:ext cx="647422" cy="30133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>
                    <a:solidFill>
                      <a:schemeClr val="tx1"/>
                    </a:solidFill>
                  </a:rPr>
                  <a:t>函数名</a:t>
                </a: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E320B06B-75FC-27BD-10EE-01865B3E0855}"/>
                  </a:ext>
                </a:extLst>
              </p:cNvPr>
              <p:cNvSpPr/>
              <p:nvPr/>
            </p:nvSpPr>
            <p:spPr>
              <a:xfrm>
                <a:off x="8928081" y="1586831"/>
                <a:ext cx="720743" cy="30133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>
                    <a:solidFill>
                      <a:schemeClr val="tx1"/>
                    </a:solidFill>
                  </a:rPr>
                  <a:t>函数参数</a:t>
                </a:r>
              </a:p>
            </p:txBody>
          </p: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7157DCF8-8464-13D4-A579-208D132E3C60}"/>
                </a:ext>
              </a:extLst>
            </p:cNvPr>
            <p:cNvGrpSpPr/>
            <p:nvPr/>
          </p:nvGrpSpPr>
          <p:grpSpPr>
            <a:xfrm>
              <a:off x="7823460" y="2255127"/>
              <a:ext cx="1825364" cy="301541"/>
              <a:chOff x="7823460" y="1586831"/>
              <a:chExt cx="1825364" cy="3015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B015E04D-FE57-8884-D0C5-22696A281A1C}"/>
                  </a:ext>
                </a:extLst>
              </p:cNvPr>
              <p:cNvSpPr/>
              <p:nvPr/>
            </p:nvSpPr>
            <p:spPr>
              <a:xfrm>
                <a:off x="7823460" y="1587036"/>
                <a:ext cx="457200" cy="30133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>
                    <a:solidFill>
                      <a:schemeClr val="tx1"/>
                    </a:solidFill>
                  </a:rPr>
                  <a:t>类名</a:t>
                </a: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1B3BC523-CF36-C8BF-261D-E88B07451923}"/>
                  </a:ext>
                </a:extLst>
              </p:cNvPr>
              <p:cNvSpPr/>
              <p:nvPr/>
            </p:nvSpPr>
            <p:spPr>
              <a:xfrm>
                <a:off x="8280660" y="1586831"/>
                <a:ext cx="647422" cy="30133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>
                    <a:solidFill>
                      <a:schemeClr val="tx1"/>
                    </a:solidFill>
                  </a:rPr>
                  <a:t>函数名</a:t>
                </a: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5F195D68-A81D-0639-C8D6-49EDDA733172}"/>
                  </a:ext>
                </a:extLst>
              </p:cNvPr>
              <p:cNvSpPr/>
              <p:nvPr/>
            </p:nvSpPr>
            <p:spPr>
              <a:xfrm>
                <a:off x="8928081" y="1586831"/>
                <a:ext cx="720743" cy="30133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>
                    <a:solidFill>
                      <a:schemeClr val="tx1"/>
                    </a:solidFill>
                  </a:rPr>
                  <a:t>函数参数</a:t>
                </a:r>
              </a:p>
            </p:txBody>
          </p:sp>
        </p:grp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C966E56D-67EB-CBF2-BB21-D02FA8990D63}"/>
                </a:ext>
              </a:extLst>
            </p:cNvPr>
            <p:cNvGrpSpPr/>
            <p:nvPr/>
          </p:nvGrpSpPr>
          <p:grpSpPr>
            <a:xfrm>
              <a:off x="7823460" y="2593562"/>
              <a:ext cx="1825364" cy="301541"/>
              <a:chOff x="7823460" y="1586831"/>
              <a:chExt cx="1825364" cy="301541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E022715D-160B-D80F-3A00-CF9F2CA30CE4}"/>
                  </a:ext>
                </a:extLst>
              </p:cNvPr>
              <p:cNvSpPr/>
              <p:nvPr/>
            </p:nvSpPr>
            <p:spPr>
              <a:xfrm>
                <a:off x="7823460" y="1587036"/>
                <a:ext cx="457200" cy="30133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>
                    <a:solidFill>
                      <a:schemeClr val="tx1"/>
                    </a:solidFill>
                  </a:rPr>
                  <a:t>类名</a:t>
                </a: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04E4E6E4-8377-51B2-C9D7-DC71C8B2E453}"/>
                  </a:ext>
                </a:extLst>
              </p:cNvPr>
              <p:cNvSpPr/>
              <p:nvPr/>
            </p:nvSpPr>
            <p:spPr>
              <a:xfrm>
                <a:off x="8280660" y="1586831"/>
                <a:ext cx="647422" cy="30133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>
                    <a:solidFill>
                      <a:schemeClr val="tx1"/>
                    </a:solidFill>
                  </a:rPr>
                  <a:t>函数名</a:t>
                </a: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AEADFBBE-1262-502D-6CAF-B4ED2090475C}"/>
                  </a:ext>
                </a:extLst>
              </p:cNvPr>
              <p:cNvSpPr/>
              <p:nvPr/>
            </p:nvSpPr>
            <p:spPr>
              <a:xfrm>
                <a:off x="8928081" y="1586831"/>
                <a:ext cx="720743" cy="30133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>
                    <a:solidFill>
                      <a:schemeClr val="tx1"/>
                    </a:solidFill>
                  </a:rPr>
                  <a:t>函数参数</a:t>
                </a:r>
              </a:p>
            </p:txBody>
          </p: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192F64AF-2185-F4F0-CF26-06E512ED02E2}"/>
                </a:ext>
              </a:extLst>
            </p:cNvPr>
            <p:cNvGrpSpPr/>
            <p:nvPr/>
          </p:nvGrpSpPr>
          <p:grpSpPr>
            <a:xfrm>
              <a:off x="7831064" y="3473196"/>
              <a:ext cx="1825364" cy="301541"/>
              <a:chOff x="7823460" y="1586831"/>
              <a:chExt cx="1825364" cy="301541"/>
            </a:xfrm>
          </p:grpSpPr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2FF8AC87-F2E9-EAB2-1257-FAEE4E3D2284}"/>
                  </a:ext>
                </a:extLst>
              </p:cNvPr>
              <p:cNvSpPr/>
              <p:nvPr/>
            </p:nvSpPr>
            <p:spPr>
              <a:xfrm>
                <a:off x="7823460" y="1587036"/>
                <a:ext cx="457200" cy="30133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>
                    <a:solidFill>
                      <a:schemeClr val="tx1"/>
                    </a:solidFill>
                  </a:rPr>
                  <a:t>类名</a:t>
                </a: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401C757B-F4A3-4E5F-9D59-46AB99BA7CE7}"/>
                  </a:ext>
                </a:extLst>
              </p:cNvPr>
              <p:cNvSpPr/>
              <p:nvPr/>
            </p:nvSpPr>
            <p:spPr>
              <a:xfrm>
                <a:off x="8280660" y="1586831"/>
                <a:ext cx="647422" cy="30133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>
                    <a:solidFill>
                      <a:schemeClr val="tx1"/>
                    </a:solidFill>
                  </a:rPr>
                  <a:t>函数名</a:t>
                </a: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F5538E7B-CBEC-C60E-B5B6-DC5C1827DE1D}"/>
                  </a:ext>
                </a:extLst>
              </p:cNvPr>
              <p:cNvSpPr/>
              <p:nvPr/>
            </p:nvSpPr>
            <p:spPr>
              <a:xfrm>
                <a:off x="8928081" y="1586831"/>
                <a:ext cx="720743" cy="30133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>
                    <a:solidFill>
                      <a:schemeClr val="tx1"/>
                    </a:solidFill>
                  </a:rPr>
                  <a:t>函数参数</a:t>
                </a:r>
              </a:p>
            </p:txBody>
          </p:sp>
        </p:grp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27978F71-312A-2ECB-E5DD-6BF0D4AE4170}"/>
                </a:ext>
              </a:extLst>
            </p:cNvPr>
            <p:cNvSpPr txBox="1"/>
            <p:nvPr/>
          </p:nvSpPr>
          <p:spPr>
            <a:xfrm>
              <a:off x="8487070" y="2883965"/>
              <a:ext cx="325730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/>
                <a:t>。</a:t>
              </a:r>
              <a:endParaRPr lang="en-US" altLang="zh-CN" sz="1100" dirty="0"/>
            </a:p>
            <a:p>
              <a:r>
                <a:rPr lang="zh-CN" altLang="en-US" sz="1100" dirty="0"/>
                <a:t>。</a:t>
              </a:r>
              <a:endParaRPr lang="en-US" altLang="zh-CN" sz="1100" dirty="0"/>
            </a:p>
            <a:p>
              <a:r>
                <a:rPr lang="zh-CN" altLang="en-US" sz="1100" dirty="0"/>
                <a:t>。</a:t>
              </a: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3886EDD5-A271-C024-BE61-93D8F4D36C98}"/>
                </a:ext>
              </a:extLst>
            </p:cNvPr>
            <p:cNvSpPr/>
            <p:nvPr/>
          </p:nvSpPr>
          <p:spPr>
            <a:xfrm>
              <a:off x="7699495" y="1457088"/>
              <a:ext cx="647422" cy="2506012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6DD98183-BE2F-AD1E-5446-7CBC55DD9B16}"/>
                </a:ext>
              </a:extLst>
            </p:cNvPr>
            <p:cNvSpPr/>
            <p:nvPr/>
          </p:nvSpPr>
          <p:spPr>
            <a:xfrm>
              <a:off x="8404367" y="1457088"/>
              <a:ext cx="1319404" cy="2506012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6D7B2715-E230-B70C-B0FA-550A5B25CB63}"/>
                </a:ext>
              </a:extLst>
            </p:cNvPr>
            <p:cNvSpPr txBox="1"/>
            <p:nvPr/>
          </p:nvSpPr>
          <p:spPr>
            <a:xfrm>
              <a:off x="7812581" y="4011365"/>
              <a:ext cx="4427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dirty="0">
                  <a:solidFill>
                    <a:srgbClr val="C00000"/>
                  </a:solidFill>
                </a:rPr>
                <a:t>type</a:t>
              </a:r>
              <a:endParaRPr lang="zh-CN" altLang="en-US" sz="1000" b="1" dirty="0">
                <a:solidFill>
                  <a:srgbClr val="C00000"/>
                </a:solidFill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66419D97-1ED1-8CFC-D6B9-A69B78E13B31}"/>
                </a:ext>
              </a:extLst>
            </p:cNvPr>
            <p:cNvSpPr txBox="1"/>
            <p:nvPr/>
          </p:nvSpPr>
          <p:spPr>
            <a:xfrm>
              <a:off x="8298038" y="4011365"/>
              <a:ext cx="157126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dirty="0" err="1">
                  <a:solidFill>
                    <a:srgbClr val="C00000"/>
                  </a:solidFill>
                </a:rPr>
                <a:t>typeinfo</a:t>
              </a:r>
              <a:r>
                <a:rPr lang="en-US" altLang="zh-CN" sz="1000" b="1" dirty="0">
                  <a:solidFill>
                    <a:srgbClr val="C00000"/>
                  </a:solidFill>
                </a:rPr>
                <a:t>-&gt;</a:t>
              </a:r>
              <a:r>
                <a:rPr lang="en-US" altLang="zh-CN" sz="1000" b="1" dirty="0" err="1">
                  <a:solidFill>
                    <a:srgbClr val="C00000"/>
                  </a:solidFill>
                </a:rPr>
                <a:t>methodinfos</a:t>
              </a:r>
              <a:endParaRPr lang="zh-CN" altLang="en-US" sz="10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EB7CFA09-8B20-2679-819E-FBD2F4371404}"/>
                </a:ext>
              </a:extLst>
            </p:cNvPr>
            <p:cNvCxnSpPr>
              <a:cxnSpLocks/>
              <a:stCxn id="49" idx="2"/>
            </p:cNvCxnSpPr>
            <p:nvPr/>
          </p:nvCxnSpPr>
          <p:spPr>
            <a:xfrm>
              <a:off x="8033956" y="4257586"/>
              <a:ext cx="514770" cy="2355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D67BD815-6A49-F9E8-CA45-DF1A678404E2}"/>
                </a:ext>
              </a:extLst>
            </p:cNvPr>
            <p:cNvCxnSpPr>
              <a:cxnSpLocks/>
              <a:stCxn id="50" idx="2"/>
            </p:cNvCxnSpPr>
            <p:nvPr/>
          </p:nvCxnSpPr>
          <p:spPr>
            <a:xfrm flipH="1">
              <a:off x="8487070" y="4257586"/>
              <a:ext cx="596600" cy="2355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9EFA7FD0-3AFC-C615-55D1-521676FDBD7F}"/>
                </a:ext>
              </a:extLst>
            </p:cNvPr>
            <p:cNvSpPr txBox="1"/>
            <p:nvPr/>
          </p:nvSpPr>
          <p:spPr>
            <a:xfrm>
              <a:off x="8041181" y="4416361"/>
              <a:ext cx="11608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err="1">
                  <a:solidFill>
                    <a:schemeClr val="accent1"/>
                  </a:solidFill>
                </a:rPr>
                <a:t>typeinfos</a:t>
              </a:r>
              <a:endParaRPr lang="zh-CN" altLang="en-US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63" name="文本框 62">
            <a:extLst>
              <a:ext uri="{FF2B5EF4-FFF2-40B4-BE49-F238E27FC236}">
                <a16:creationId xmlns:a16="http://schemas.microsoft.com/office/drawing/2014/main" id="{60D646F1-CA95-CAFF-2CB5-275EEB11BBCB}"/>
              </a:ext>
            </a:extLst>
          </p:cNvPr>
          <p:cNvSpPr txBox="1"/>
          <p:nvPr/>
        </p:nvSpPr>
        <p:spPr>
          <a:xfrm>
            <a:off x="1563781" y="497686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应该是运行期加入的。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2BED3840-1C73-A9DA-EB67-07FC24E91843}"/>
              </a:ext>
            </a:extLst>
          </p:cNvPr>
          <p:cNvSpPr txBox="1"/>
          <p:nvPr/>
        </p:nvSpPr>
        <p:spPr>
          <a:xfrm>
            <a:off x="6219206" y="5115764"/>
            <a:ext cx="53037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静态反射库（</a:t>
            </a:r>
            <a:r>
              <a:rPr lang="en-US" altLang="zh-CN" b="1" dirty="0" err="1"/>
              <a:t>USRefl</a:t>
            </a:r>
            <a:r>
              <a:rPr lang="zh-CN" altLang="en-US" b="1" dirty="0"/>
              <a:t>）则是在编译期，抓取类信息，编译生成新的类，编译完成后，在这些新的类里面就已经包含了反射信息。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466CEAD9-AA11-8A73-F535-0AA1BF801CCF}"/>
              </a:ext>
            </a:extLst>
          </p:cNvPr>
          <p:cNvSpPr/>
          <p:nvPr/>
        </p:nvSpPr>
        <p:spPr>
          <a:xfrm>
            <a:off x="676275" y="3854435"/>
            <a:ext cx="4998944" cy="24320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D1CBB25C-FA66-BAFB-5836-93983C3FF43F}"/>
              </a:ext>
            </a:extLst>
          </p:cNvPr>
          <p:cNvCxnSpPr/>
          <p:nvPr/>
        </p:nvCxnSpPr>
        <p:spPr>
          <a:xfrm flipV="1">
            <a:off x="2638425" y="523875"/>
            <a:ext cx="2119646" cy="14478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5F0AD72D-822D-F7F8-503D-1EBC85E1BF14}"/>
              </a:ext>
            </a:extLst>
          </p:cNvPr>
          <p:cNvSpPr txBox="1"/>
          <p:nvPr/>
        </p:nvSpPr>
        <p:spPr>
          <a:xfrm>
            <a:off x="4722175" y="238009"/>
            <a:ext cx="7095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除了默认成员，是否还可以自定义成员，如果可以，</a:t>
            </a:r>
            <a:r>
              <a:rPr lang="en-US" altLang="zh-CN" b="1" dirty="0">
                <a:solidFill>
                  <a:srgbClr val="C00000"/>
                </a:solidFill>
              </a:rPr>
              <a:t>ID</a:t>
            </a:r>
            <a:r>
              <a:rPr lang="zh-CN" altLang="en-US" b="1" dirty="0">
                <a:solidFill>
                  <a:srgbClr val="C00000"/>
                </a:solidFill>
              </a:rPr>
              <a:t>如何定义？？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9D7B11A4-BEC0-D8BF-1E3E-A6A8A8C555BC}"/>
              </a:ext>
            </a:extLst>
          </p:cNvPr>
          <p:cNvSpPr txBox="1"/>
          <p:nvPr/>
        </p:nvSpPr>
        <p:spPr>
          <a:xfrm>
            <a:off x="6219206" y="6226020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动态反射应该更强大，强在哪里？又有什么弊端吗？？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5EE1A41C-5EA0-91BD-0A9B-A9B4E91C38BF}"/>
              </a:ext>
            </a:extLst>
          </p:cNvPr>
          <p:cNvSpPr txBox="1"/>
          <p:nvPr/>
        </p:nvSpPr>
        <p:spPr>
          <a:xfrm>
            <a:off x="10049430" y="1951672"/>
            <a:ext cx="18944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动态反射库将信息搜集到了一起，而静态反射库则是分散在一个个新的类中</a:t>
            </a:r>
          </a:p>
        </p:txBody>
      </p:sp>
    </p:spTree>
    <p:extLst>
      <p:ext uri="{BB962C8B-B14F-4D97-AF65-F5344CB8AC3E}">
        <p14:creationId xmlns:p14="http://schemas.microsoft.com/office/powerpoint/2010/main" val="1553997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F00FE19-598C-875D-85E5-187030E1F1D3}"/>
              </a:ext>
            </a:extLst>
          </p:cNvPr>
          <p:cNvSpPr txBox="1"/>
          <p:nvPr/>
        </p:nvSpPr>
        <p:spPr>
          <a:xfrm>
            <a:off x="582706" y="448235"/>
            <a:ext cx="5678157" cy="465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3.4 </a:t>
            </a:r>
            <a:r>
              <a:rPr lang="zh-CN" altLang="en-US" b="1" dirty="0"/>
              <a:t>继续</a:t>
            </a:r>
            <a:r>
              <a:rPr lang="en-US" altLang="zh-CN" b="1" dirty="0" err="1"/>
              <a:t>UDRefl</a:t>
            </a:r>
            <a:r>
              <a:rPr lang="en-US" altLang="zh-CN" b="1" dirty="0"/>
              <a:t>   --</a:t>
            </a:r>
            <a:r>
              <a:rPr lang="zh-CN" altLang="en-US" b="1" dirty="0">
                <a:solidFill>
                  <a:schemeClr val="accent1"/>
                </a:solidFill>
              </a:rPr>
              <a:t>（</a:t>
            </a:r>
            <a:r>
              <a:rPr lang="en-US" altLang="zh-CN" b="1" dirty="0" err="1">
                <a:solidFill>
                  <a:schemeClr val="accent1"/>
                </a:solidFill>
              </a:rPr>
              <a:t>SimpleAddFiled</a:t>
            </a:r>
            <a:r>
              <a:rPr lang="zh-CN" altLang="en-US" b="1" dirty="0">
                <a:solidFill>
                  <a:schemeClr val="accent1"/>
                </a:solidFill>
              </a:rPr>
              <a:t>又做了什么？）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BB11EE2-9A35-E01A-ED03-19BFAFCE3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006" y="1050780"/>
            <a:ext cx="5496376" cy="12727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3E8D99F-798F-3382-E769-65EE0483596B}"/>
              </a:ext>
            </a:extLst>
          </p:cNvPr>
          <p:cNvSpPr/>
          <p:nvPr/>
        </p:nvSpPr>
        <p:spPr>
          <a:xfrm>
            <a:off x="1028699" y="1339499"/>
            <a:ext cx="4724401" cy="57502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BADEA9B-4234-AE5B-1935-308E1B54C0F1}"/>
              </a:ext>
            </a:extLst>
          </p:cNvPr>
          <p:cNvSpPr txBox="1"/>
          <p:nvPr/>
        </p:nvSpPr>
        <p:spPr>
          <a:xfrm>
            <a:off x="6639376" y="5062768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源码有点看不懂了，直接看应用。。。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2D20A9B-06C9-03DD-D786-282F9E6B6B41}"/>
              </a:ext>
            </a:extLst>
          </p:cNvPr>
          <p:cNvGrpSpPr/>
          <p:nvPr/>
        </p:nvGrpSpPr>
        <p:grpSpPr>
          <a:xfrm>
            <a:off x="697006" y="2743526"/>
            <a:ext cx="5496376" cy="3666239"/>
            <a:chOff x="697006" y="2743526"/>
            <a:chExt cx="5496376" cy="3666239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AB79E5FE-77D7-80D2-B3C6-B13E6BB446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7006" y="2743526"/>
              <a:ext cx="5496376" cy="9716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9A9712DD-FC4A-AA42-100B-A3D8F7F48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7006" y="4085104"/>
              <a:ext cx="5496376" cy="232466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9F7BD505-C59A-539E-8F46-F61E799C7D89}"/>
                </a:ext>
              </a:extLst>
            </p:cNvPr>
            <p:cNvCxnSpPr/>
            <p:nvPr/>
          </p:nvCxnSpPr>
          <p:spPr>
            <a:xfrm flipH="1">
              <a:off x="1924050" y="3429000"/>
              <a:ext cx="809625" cy="253365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37B199A3-2856-784F-4343-0F8FA98B1B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38375" y="3552825"/>
              <a:ext cx="819150" cy="2409825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7036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F00FE19-598C-875D-85E5-187030E1F1D3}"/>
              </a:ext>
            </a:extLst>
          </p:cNvPr>
          <p:cNvSpPr txBox="1"/>
          <p:nvPr/>
        </p:nvSpPr>
        <p:spPr>
          <a:xfrm>
            <a:off x="582706" y="448235"/>
            <a:ext cx="3732112" cy="465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3.5 </a:t>
            </a:r>
            <a:r>
              <a:rPr lang="zh-CN" altLang="en-US" b="1" dirty="0"/>
              <a:t>继续</a:t>
            </a:r>
            <a:r>
              <a:rPr lang="en-US" altLang="zh-CN" b="1" dirty="0" err="1"/>
              <a:t>UDRefl</a:t>
            </a:r>
            <a:r>
              <a:rPr lang="en-US" altLang="zh-CN" b="1" dirty="0"/>
              <a:t> -- </a:t>
            </a:r>
            <a:r>
              <a:rPr lang="en-US" altLang="zh-CN" b="1" dirty="0">
                <a:solidFill>
                  <a:schemeClr val="accent1"/>
                </a:solidFill>
              </a:rPr>
              <a:t>UI</a:t>
            </a:r>
            <a:r>
              <a:rPr lang="zh-CN" altLang="en-US" b="1" dirty="0">
                <a:solidFill>
                  <a:schemeClr val="accent1"/>
                </a:solidFill>
              </a:rPr>
              <a:t>属性如何绑定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9FD211D-FB93-027B-AC44-12E518156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06" y="1132178"/>
            <a:ext cx="8097380" cy="527758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12BA8CC-113A-E2C1-B653-A95E1A1F1BCB}"/>
              </a:ext>
            </a:extLst>
          </p:cNvPr>
          <p:cNvSpPr txBox="1"/>
          <p:nvPr/>
        </p:nvSpPr>
        <p:spPr>
          <a:xfrm>
            <a:off x="9116304" y="2698725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没找到入口，到处看看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0C0322C-E341-9ACA-2475-07FCB000F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6058"/>
            <a:ext cx="5858693" cy="149563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63DFBF4-83DC-4B6B-DE5E-6B6AAEF886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1396" y="4134382"/>
            <a:ext cx="5963162" cy="249368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5A88E5A-8D53-D06D-3A54-8778EAB212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9075" y="2296097"/>
            <a:ext cx="6744641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840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</TotalTime>
  <Words>882</Words>
  <Application>Microsoft Office PowerPoint</Application>
  <PresentationFormat>宽屏</PresentationFormat>
  <Paragraphs>115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Arial Unicode MS</vt:lpstr>
      <vt:lpstr>等线</vt:lpstr>
      <vt:lpstr>等线 Light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1099311614@qq.com</dc:creator>
  <cp:lastModifiedBy>1099311614@qq.com</cp:lastModifiedBy>
  <cp:revision>425</cp:revision>
  <dcterms:created xsi:type="dcterms:W3CDTF">2023-03-04T05:15:04Z</dcterms:created>
  <dcterms:modified xsi:type="dcterms:W3CDTF">2023-03-04T16:54:22Z</dcterms:modified>
</cp:coreProperties>
</file>