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733F-C91F-4B3A-B815-024992B5E4C2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BC4BC-4875-44E6-ADE6-20A5CCD1B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134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3A46B-6D86-EBF1-744B-D6B4E694B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C1B117-C723-2DDA-0F0A-D1108FED2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698CA-D7BA-4C58-1497-139D143C9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1C9-D0D3-45FB-A5F7-E66BC598C280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29C9F-7E02-2D88-2F91-B18CFCCF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5139A-C4A5-9A45-C6FF-F7B3F81B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DC8-ADDF-499D-B748-D50D2CBCA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67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EF77B-5D5F-3C55-164C-E3AFCEB5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4F9772-0FC1-D1BF-39A7-3D29B5F26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850F9-925A-8D9C-08BA-20874B01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1C9-D0D3-45FB-A5F7-E66BC598C280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908F3-E380-B0BF-A9AA-3D72B4C2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3D59D-ED21-1889-26F8-D20F9ABF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DC8-ADDF-499D-B748-D50D2CBCA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0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5960F2-3874-F250-7324-9EB74CD61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FCF594-009D-1596-BA61-14881B15D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CC14F6-FC32-046B-3A37-B2131198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1C9-D0D3-45FB-A5F7-E66BC598C280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DD55B4-80F9-6AD3-6CED-B70C26A1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00C7F1-46E4-8EBB-9C0C-FE95E89B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DC8-ADDF-499D-B748-D50D2CBCA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17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4B6FA-EA9B-6730-D392-0ABBACFE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05B4E-2138-719E-672C-575B6FBCF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31C49-E0AA-B667-D50D-4FC327DF5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1C9-D0D3-45FB-A5F7-E66BC598C280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B59DBF-2D99-8313-9990-121114A92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52CF1A-1B2A-90D7-27B5-933E4DEF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DC8-ADDF-499D-B748-D50D2CBCA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71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DE0A5-F459-20D5-C63D-1C0415D60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F71A3E-70E4-392C-98C6-DA579CA33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ED66CB-4EF3-B287-BB37-51707E0D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1C9-D0D3-45FB-A5F7-E66BC598C280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EA8BB-62D0-8429-D3DF-10BE3373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423B4-CA02-D6F1-6833-4F8C6F31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DC8-ADDF-499D-B748-D50D2CBCA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70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13C0B-2F0A-7EAC-B4DF-94819F3F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7A4A72-67FE-BEF8-974F-129C442EC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BC37A1-793B-37D4-7DD6-9B543B292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B6556-DEC5-0389-6FF6-5D0F07142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1C9-D0D3-45FB-A5F7-E66BC598C280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F3A18F-38C9-B192-3BFC-DE054C9F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8DC8D2-9EE5-70A3-0C2C-6F2D8336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DC8-ADDF-499D-B748-D50D2CBCA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89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FC5CF-70C4-C3A3-F8E0-F4B6F312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3E0735-18DE-F949-C7DE-7581C6FE6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6CA556-7B11-B3F5-BDF1-9DB3B108D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D0D24B-F92A-EE62-0D01-C756D755F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C3E1F9-4D00-FBD3-6228-1BE2F681E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F3CDBF-3F40-677B-ACA4-26167CC0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1C9-D0D3-45FB-A5F7-E66BC598C280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03527B-E79B-302B-1FC1-30A56F66A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68DB08-8730-FEDE-DA69-6A1C6AE8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DC8-ADDF-499D-B748-D50D2CBCA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77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23A8A-F664-1802-F0EC-881859D0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89C0FC-3FD9-E390-1C89-E2FD172F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1C9-D0D3-45FB-A5F7-E66BC598C280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CD7554-1178-ABED-C27F-1F983D04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339CD5-1BE5-D373-4495-2F763057A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DC8-ADDF-499D-B748-D50D2CBCA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14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4F6D3D-5DFB-3D37-F184-E1D291CF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1C9-D0D3-45FB-A5F7-E66BC598C280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ABFA29-2D99-06DB-5A72-DA789D06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885383-94FE-1F8C-F052-280D98F2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DC8-ADDF-499D-B748-D50D2CBCA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23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D7FEB-36DF-F1FA-C540-29F05D9BF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9EDA5-B413-0760-4C15-9CB1672A7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5F3A15-AF0B-F63E-82D4-EF80D764E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85A0C9-02F7-DAD3-35FC-44C54C3E1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1C9-D0D3-45FB-A5F7-E66BC598C280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E09C72-6554-14A5-6E68-853253F37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C54CCC-16AA-4DB9-2B3E-452221499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DC8-ADDF-499D-B748-D50D2CBCA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95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D885E-5809-2020-7B77-8786D95F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FEF92B-8D4D-1398-9807-021E28321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832283-2625-D491-C2E6-16842F20B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4685B2-A888-922D-010D-2F25CE41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1C9-D0D3-45FB-A5F7-E66BC598C280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97BF43-B19A-5FA7-00D5-07119F49C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CBA690-8416-C65B-990C-CE9BABFA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DC8-ADDF-499D-B748-D50D2CBCA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61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18146F-CF71-024F-C3F2-836C6040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5EF5E1-59A0-5BEF-9B91-261B9539F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E182D-8F01-4987-0558-D8CD32D55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521C9-D0D3-45FB-A5F7-E66BC598C280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82035-7ECA-730F-0283-0CD119F54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88AF83-C718-1087-3A7B-DC9BE9DBF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CADC8-ADDF-499D-B748-D50D2CBCA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0645E-21D4-53B4-D943-1DBFFAD6E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Poly Mesh Processing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034943-F8C9-39C7-278B-65FF8C36A579}"/>
              </a:ext>
            </a:extLst>
          </p:cNvPr>
          <p:cNvSpPr txBox="1"/>
          <p:nvPr/>
        </p:nvSpPr>
        <p:spPr>
          <a:xfrm>
            <a:off x="3765177" y="3818964"/>
            <a:ext cx="5226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第一遍，注重对原理及应用的理解，不要陷入细节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56AC48-BFA6-81DE-8FEA-FD86542B3407}"/>
              </a:ext>
            </a:extLst>
          </p:cNvPr>
          <p:cNvSpPr txBox="1"/>
          <p:nvPr/>
        </p:nvSpPr>
        <p:spPr>
          <a:xfrm>
            <a:off x="1885552" y="4497297"/>
            <a:ext cx="842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主要记录一些原理和应用的理解，留意目前有哪些工具包、或者库已有相关的实现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0DACB7-1E04-7BA1-F7F0-B9B4C0D9ACAE}"/>
              </a:ext>
            </a:extLst>
          </p:cNvPr>
          <p:cNvSpPr txBox="1"/>
          <p:nvPr/>
        </p:nvSpPr>
        <p:spPr>
          <a:xfrm>
            <a:off x="8129197" y="5735637"/>
            <a:ext cx="253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（上海 </a:t>
            </a:r>
            <a:r>
              <a:rPr lang="en-US" altLang="zh-CN" b="1" dirty="0"/>
              <a:t>- 2023.01.23</a:t>
            </a:r>
            <a:r>
              <a:rPr lang="zh-CN" altLang="en-US" b="1" dirty="0"/>
              <a:t>）   </a:t>
            </a:r>
          </a:p>
        </p:txBody>
      </p:sp>
    </p:spTree>
    <p:extLst>
      <p:ext uri="{BB962C8B-B14F-4D97-AF65-F5344CB8AC3E}">
        <p14:creationId xmlns:p14="http://schemas.microsoft.com/office/powerpoint/2010/main" val="2110733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66A6645-7865-5D5E-D000-1BA0780464A1}"/>
              </a:ext>
            </a:extLst>
          </p:cNvPr>
          <p:cNvSpPr txBox="1"/>
          <p:nvPr/>
        </p:nvSpPr>
        <p:spPr>
          <a:xfrm>
            <a:off x="774551" y="344245"/>
            <a:ext cx="370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第一章， 到底什么是二维流形表面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4C5A986-0CDE-9070-B1BF-D5BE8AE1F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184" y="1193261"/>
            <a:ext cx="5858693" cy="477269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2068F2E-D9D8-28F6-988D-8D49BCE11E5D}"/>
              </a:ext>
            </a:extLst>
          </p:cNvPr>
          <p:cNvSpPr txBox="1"/>
          <p:nvPr/>
        </p:nvSpPr>
        <p:spPr>
          <a:xfrm>
            <a:off x="8025205" y="30596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还是没懂。。。。</a:t>
            </a:r>
          </a:p>
        </p:txBody>
      </p:sp>
    </p:spTree>
    <p:extLst>
      <p:ext uri="{BB962C8B-B14F-4D97-AF65-F5344CB8AC3E}">
        <p14:creationId xmlns:p14="http://schemas.microsoft.com/office/powerpoint/2010/main" val="72714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66A6645-7865-5D5E-D000-1BA0780464A1}"/>
              </a:ext>
            </a:extLst>
          </p:cNvPr>
          <p:cNvSpPr txBox="1"/>
          <p:nvPr/>
        </p:nvSpPr>
        <p:spPr>
          <a:xfrm>
            <a:off x="774551" y="34424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第二章，数据结构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679B5FA-5AC4-17E9-A3A5-95988C6D507D}"/>
              </a:ext>
            </a:extLst>
          </p:cNvPr>
          <p:cNvSpPr txBox="1"/>
          <p:nvPr/>
        </p:nvSpPr>
        <p:spPr>
          <a:xfrm>
            <a:off x="2022438" y="2936838"/>
            <a:ext cx="795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半边型数据结构。。。。。， 已经在用</a:t>
            </a:r>
            <a:r>
              <a:rPr lang="en-US" altLang="zh-CN" b="1" dirty="0"/>
              <a:t>CGAL</a:t>
            </a:r>
            <a:r>
              <a:rPr lang="zh-CN" altLang="en-US" b="1" dirty="0"/>
              <a:t>库做练习了。。。跳过。。。。</a:t>
            </a:r>
          </a:p>
        </p:txBody>
      </p:sp>
    </p:spTree>
    <p:extLst>
      <p:ext uri="{BB962C8B-B14F-4D97-AF65-F5344CB8AC3E}">
        <p14:creationId xmlns:p14="http://schemas.microsoft.com/office/powerpoint/2010/main" val="32583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66A6645-7865-5D5E-D000-1BA0780464A1}"/>
              </a:ext>
            </a:extLst>
          </p:cNvPr>
          <p:cNvSpPr txBox="1"/>
          <p:nvPr/>
        </p:nvSpPr>
        <p:spPr>
          <a:xfrm>
            <a:off x="774551" y="344245"/>
            <a:ext cx="7239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第三章，微分几何（</a:t>
            </a:r>
            <a:r>
              <a:rPr lang="en-US" altLang="zh-CN" sz="2800" b="1" dirty="0"/>
              <a:t>differential geometry</a:t>
            </a:r>
            <a:r>
              <a:rPr lang="zh-CN" altLang="en-US" sz="2800" b="1" dirty="0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D141F7-985D-8BE7-D272-4621437D38C5}"/>
              </a:ext>
            </a:extLst>
          </p:cNvPr>
          <p:cNvSpPr txBox="1"/>
          <p:nvPr/>
        </p:nvSpPr>
        <p:spPr>
          <a:xfrm>
            <a:off x="774551" y="1237128"/>
            <a:ext cx="2062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曲线（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Curve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B33440-9291-355F-6E76-C77C10BB3C3F}"/>
              </a:ext>
            </a:extLst>
          </p:cNvPr>
          <p:cNvSpPr txBox="1"/>
          <p:nvPr/>
        </p:nvSpPr>
        <p:spPr>
          <a:xfrm>
            <a:off x="871369" y="1769941"/>
            <a:ext cx="517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）曲线的数学表示： </a:t>
            </a:r>
            <a:r>
              <a:rPr lang="en-US" altLang="zh-CN" dirty="0"/>
              <a:t>X = X</a:t>
            </a:r>
            <a:r>
              <a:rPr lang="zh-CN" altLang="en-US" dirty="0"/>
              <a:t>（</a:t>
            </a:r>
            <a:r>
              <a:rPr lang="en-US" altLang="zh-CN" dirty="0"/>
              <a:t>u</a:t>
            </a:r>
            <a:r>
              <a:rPr lang="zh-CN" altLang="en-US" dirty="0"/>
              <a:t>）， </a:t>
            </a:r>
            <a:r>
              <a:rPr lang="en-US" altLang="zh-CN" dirty="0"/>
              <a:t>u = u</a:t>
            </a:r>
            <a:r>
              <a:rPr lang="zh-CN" altLang="en-US" dirty="0"/>
              <a:t>（</a:t>
            </a:r>
            <a:r>
              <a:rPr lang="en-US" altLang="zh-CN" dirty="0"/>
              <a:t>t</a:t>
            </a:r>
            <a:r>
              <a:rPr lang="zh-CN" altLang="en-US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37FA61-3819-BAB2-5C75-396A25295585}"/>
              </a:ext>
            </a:extLst>
          </p:cNvPr>
          <p:cNvSpPr txBox="1"/>
          <p:nvPr/>
        </p:nvSpPr>
        <p:spPr>
          <a:xfrm>
            <a:off x="871369" y="2171878"/>
            <a:ext cx="593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）弧长（</a:t>
            </a:r>
            <a:r>
              <a:rPr lang="en-US" altLang="zh-CN" b="1" dirty="0"/>
              <a:t>Arc Length</a:t>
            </a:r>
            <a:r>
              <a:rPr lang="zh-CN" altLang="en-US" b="1" dirty="0"/>
              <a:t>， </a:t>
            </a:r>
            <a:r>
              <a:rPr lang="en-US" altLang="zh-CN" b="1" dirty="0"/>
              <a:t>L</a:t>
            </a:r>
            <a:r>
              <a:rPr lang="zh-CN" altLang="en-US" b="1" dirty="0"/>
              <a:t>）： </a:t>
            </a:r>
            <a:r>
              <a:rPr lang="zh-CN" altLang="en-US" dirty="0"/>
              <a:t>对一阶导数</a:t>
            </a:r>
            <a:r>
              <a:rPr lang="en-US" altLang="zh-CN" dirty="0"/>
              <a:t>/</a:t>
            </a:r>
            <a:r>
              <a:rPr lang="zh-CN" altLang="en-US" dirty="0"/>
              <a:t>斜率的积分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65B765-86DD-667C-2484-CD40E612DCA6}"/>
              </a:ext>
            </a:extLst>
          </p:cNvPr>
          <p:cNvSpPr txBox="1"/>
          <p:nvPr/>
        </p:nvSpPr>
        <p:spPr>
          <a:xfrm>
            <a:off x="871369" y="2582742"/>
            <a:ext cx="10083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）曲率（</a:t>
            </a:r>
            <a:r>
              <a:rPr lang="en-US" altLang="zh-CN" b="1" dirty="0"/>
              <a:t>Curvature</a:t>
            </a:r>
            <a:r>
              <a:rPr lang="zh-CN" altLang="en-US" b="1" dirty="0"/>
              <a:t>， </a:t>
            </a:r>
            <a:r>
              <a:rPr lang="en-US" altLang="zh-CN" b="1" dirty="0"/>
              <a:t>K</a:t>
            </a:r>
            <a:r>
              <a:rPr lang="zh-CN" altLang="en-US" b="1" dirty="0"/>
              <a:t>）：</a:t>
            </a:r>
            <a:r>
              <a:rPr lang="zh-CN" altLang="en-US" dirty="0"/>
              <a:t>某点处的二阶导数，曲率是有方向的； </a:t>
            </a:r>
            <a:r>
              <a:rPr lang="en-US" altLang="zh-CN" b="1" dirty="0"/>
              <a:t>osculating circle</a:t>
            </a:r>
            <a:r>
              <a:rPr lang="zh-CN" altLang="en-US" dirty="0"/>
              <a:t>半径：</a:t>
            </a:r>
            <a:r>
              <a:rPr lang="en-US" altLang="zh-CN" dirty="0"/>
              <a:t>1/K</a:t>
            </a:r>
            <a:r>
              <a:rPr lang="zh-CN" altLang="en-US" dirty="0"/>
              <a:t>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5F4BB0-9951-7398-1189-BE50E7B305EA}"/>
              </a:ext>
            </a:extLst>
          </p:cNvPr>
          <p:cNvSpPr txBox="1"/>
          <p:nvPr/>
        </p:nvSpPr>
        <p:spPr>
          <a:xfrm>
            <a:off x="774550" y="3137071"/>
            <a:ext cx="225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表面（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Surface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2B7ACA-4674-5F25-91AB-DC177207649A}"/>
              </a:ext>
            </a:extLst>
          </p:cNvPr>
          <p:cNvSpPr txBox="1"/>
          <p:nvPr/>
        </p:nvSpPr>
        <p:spPr>
          <a:xfrm>
            <a:off x="871369" y="3702489"/>
            <a:ext cx="6043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）表面的参数化表示（</a:t>
            </a:r>
            <a:r>
              <a:rPr lang="en-US" altLang="zh-CN" b="1" dirty="0"/>
              <a:t>parametric representation</a:t>
            </a:r>
            <a:r>
              <a:rPr lang="zh-CN" altLang="en-US" b="1" dirty="0"/>
              <a:t>）</a:t>
            </a:r>
            <a:r>
              <a:rPr lang="zh-CN" altLang="en-US" dirty="0"/>
              <a:t>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B58AD0B-2597-BD41-6F22-C83364253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903" y="4646486"/>
            <a:ext cx="3979893" cy="212398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3F44949-FD26-88A7-A129-7D0AD2ED15F9}"/>
              </a:ext>
            </a:extLst>
          </p:cNvPr>
          <p:cNvSpPr txBox="1"/>
          <p:nvPr/>
        </p:nvSpPr>
        <p:spPr>
          <a:xfrm>
            <a:off x="2067232" y="4196522"/>
            <a:ext cx="3544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极坐标系和笛卡尔坐标系的转换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7784335-EF23-7AA7-1402-17F5BD25818B}"/>
              </a:ext>
            </a:extLst>
          </p:cNvPr>
          <p:cNvSpPr txBox="1"/>
          <p:nvPr/>
        </p:nvSpPr>
        <p:spPr>
          <a:xfrm>
            <a:off x="6807609" y="4979154"/>
            <a:ext cx="3885916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两个相邻的点，在左图表现为等间距，而在右图球面上明显不是等间距的，所以发生了</a:t>
            </a:r>
            <a:r>
              <a:rPr lang="zh-CN" altLang="en-US" b="1" dirty="0"/>
              <a:t>变形（</a:t>
            </a:r>
            <a:r>
              <a:rPr lang="en-US" altLang="zh-CN" b="1" dirty="0"/>
              <a:t>distorted</a:t>
            </a:r>
            <a:r>
              <a:rPr lang="zh-CN" altLang="en-US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5178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66A6645-7865-5D5E-D000-1BA0780464A1}"/>
              </a:ext>
            </a:extLst>
          </p:cNvPr>
          <p:cNvSpPr txBox="1"/>
          <p:nvPr/>
        </p:nvSpPr>
        <p:spPr>
          <a:xfrm>
            <a:off x="774551" y="344245"/>
            <a:ext cx="7239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第三章，微分几何（</a:t>
            </a:r>
            <a:r>
              <a:rPr lang="en-US" altLang="zh-CN" sz="2800" b="1" dirty="0"/>
              <a:t>differential geometry</a:t>
            </a:r>
            <a:r>
              <a:rPr lang="zh-CN" altLang="en-US" sz="2800" b="1" dirty="0"/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E6E5A50-CFE2-97EF-9FB6-47A46134513E}"/>
              </a:ext>
            </a:extLst>
          </p:cNvPr>
          <p:cNvSpPr txBox="1"/>
          <p:nvPr/>
        </p:nvSpPr>
        <p:spPr>
          <a:xfrm>
            <a:off x="774551" y="1127168"/>
            <a:ext cx="444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表面几何特性（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metric properties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42C831A-7E43-2FC2-6D78-BF43EF0B57F7}"/>
              </a:ext>
            </a:extLst>
          </p:cNvPr>
          <p:cNvSpPr txBox="1"/>
          <p:nvPr/>
        </p:nvSpPr>
        <p:spPr>
          <a:xfrm>
            <a:off x="1333948" y="1893346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雅可比矩阵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315ADE4-205F-8677-145A-543E92490E98}"/>
              </a:ext>
            </a:extLst>
          </p:cNvPr>
          <p:cNvSpPr txBox="1"/>
          <p:nvPr/>
        </p:nvSpPr>
        <p:spPr>
          <a:xfrm>
            <a:off x="1333948" y="2581836"/>
            <a:ext cx="3189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-. </a:t>
            </a:r>
            <a:r>
              <a:rPr lang="en-US" altLang="zh-CN" sz="18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First fundamental form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760C00-485A-7961-33B6-E08E28A3BAD1}"/>
              </a:ext>
            </a:extLst>
          </p:cNvPr>
          <p:cNvSpPr txBox="1"/>
          <p:nvPr/>
        </p:nvSpPr>
        <p:spPr>
          <a:xfrm>
            <a:off x="1333948" y="3614572"/>
            <a:ext cx="290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各向异性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8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Anisotropy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F595E25-EB79-2934-2300-5DE8DB7F02BC}"/>
              </a:ext>
            </a:extLst>
          </p:cNvPr>
          <p:cNvSpPr txBox="1"/>
          <p:nvPr/>
        </p:nvSpPr>
        <p:spPr>
          <a:xfrm>
            <a:off x="1544102" y="3110770"/>
            <a:ext cx="769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从二维参数空间中得向量，可以计算到三维空间中的角度、距离、和面积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3D14FC9E-57FD-D447-9D4E-31B840AD0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605" y="4237813"/>
            <a:ext cx="4543162" cy="2275942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3738775B-5EB9-56B0-62CD-E9473544AF49}"/>
              </a:ext>
            </a:extLst>
          </p:cNvPr>
          <p:cNvSpPr txBox="1"/>
          <p:nvPr/>
        </p:nvSpPr>
        <p:spPr>
          <a:xfrm>
            <a:off x="6551407" y="5354075"/>
            <a:ext cx="475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两个相互垂直的单位向量 映射后 变成了 椭圆</a:t>
            </a:r>
          </a:p>
        </p:txBody>
      </p:sp>
    </p:spTree>
    <p:extLst>
      <p:ext uri="{BB962C8B-B14F-4D97-AF65-F5344CB8AC3E}">
        <p14:creationId xmlns:p14="http://schemas.microsoft.com/office/powerpoint/2010/main" val="46776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66A6645-7865-5D5E-D000-1BA0780464A1}"/>
              </a:ext>
            </a:extLst>
          </p:cNvPr>
          <p:cNvSpPr txBox="1"/>
          <p:nvPr/>
        </p:nvSpPr>
        <p:spPr>
          <a:xfrm>
            <a:off x="774551" y="344245"/>
            <a:ext cx="7239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第三章，微分几何（</a:t>
            </a:r>
            <a:r>
              <a:rPr lang="en-US" altLang="zh-CN" sz="2800" b="1" dirty="0"/>
              <a:t>differential geometry</a:t>
            </a:r>
            <a:r>
              <a:rPr lang="zh-CN" altLang="en-US" sz="2800" b="1" dirty="0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F18D74-8515-5B3A-656B-6358B83AD6E6}"/>
              </a:ext>
            </a:extLst>
          </p:cNvPr>
          <p:cNvSpPr txBox="1"/>
          <p:nvPr/>
        </p:nvSpPr>
        <p:spPr>
          <a:xfrm>
            <a:off x="1430767" y="1527586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表面曲率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3091A2-0EE9-1005-8C8F-AA554ECE27FF}"/>
              </a:ext>
            </a:extLst>
          </p:cNvPr>
          <p:cNvSpPr txBox="1"/>
          <p:nvPr/>
        </p:nvSpPr>
        <p:spPr>
          <a:xfrm>
            <a:off x="1430766" y="2269427"/>
            <a:ext cx="3883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second fundamental form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6ADFE5E-7138-F498-8C2D-49DCFDD31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45" y="3429000"/>
            <a:ext cx="5326959" cy="291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8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94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6BEB77B-DCA7-127A-35A2-4F30F7A96B3E}"/>
              </a:ext>
            </a:extLst>
          </p:cNvPr>
          <p:cNvSpPr txBox="1"/>
          <p:nvPr/>
        </p:nvSpPr>
        <p:spPr>
          <a:xfrm>
            <a:off x="774551" y="344245"/>
            <a:ext cx="6280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第五章，</a:t>
            </a:r>
            <a:r>
              <a:rPr lang="en-US" altLang="zh-CN" sz="2800" b="1" dirty="0"/>
              <a:t>Conformal mapping-- LSCM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6C4079-A9EA-6B1C-37FF-28E6EEDE1597}"/>
              </a:ext>
            </a:extLst>
          </p:cNvPr>
          <p:cNvSpPr txBox="1"/>
          <p:nvPr/>
        </p:nvSpPr>
        <p:spPr>
          <a:xfrm>
            <a:off x="1219279" y="1689356"/>
            <a:ext cx="8582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参考这篇文章中关于柯西</a:t>
            </a:r>
            <a:r>
              <a:rPr lang="en-US" altLang="zh-CN" b="1" dirty="0"/>
              <a:t>-</a:t>
            </a:r>
            <a:r>
              <a:rPr lang="zh-CN" altLang="en-US" b="1" dirty="0"/>
              <a:t>黎曼的证明：</a:t>
            </a:r>
            <a:r>
              <a:rPr lang="zh-CN" altLang="en-US" b="1" dirty="0">
                <a:solidFill>
                  <a:srgbClr val="0000FF"/>
                </a:solidFill>
              </a:rPr>
              <a:t>https://zhuanlan.zhihu.com/p/269535501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2B2102-32F1-0B02-5E19-B3803B511D3D}"/>
              </a:ext>
            </a:extLst>
          </p:cNvPr>
          <p:cNvSpPr txBox="1"/>
          <p:nvPr/>
        </p:nvSpPr>
        <p:spPr>
          <a:xfrm>
            <a:off x="1279482" y="21621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B0E114-69D6-FB60-5534-1F0E33419D7D}"/>
                  </a:ext>
                </a:extLst>
              </p:cNvPr>
              <p:cNvSpPr txBox="1"/>
              <p:nvPr/>
            </p:nvSpPr>
            <p:spPr>
              <a:xfrm>
                <a:off x="1868160" y="2189604"/>
                <a:ext cx="22410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B0E114-69D6-FB60-5534-1F0E33419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160" y="2189604"/>
                <a:ext cx="2241063" cy="276999"/>
              </a:xfrm>
              <a:prstGeom prst="rect">
                <a:avLst/>
              </a:prstGeom>
              <a:blipFill>
                <a:blip r:embed="rId2"/>
                <a:stretch>
                  <a:fillRect l="-1902" r="-163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B388CB10-7E98-9907-4EA5-C2DFD165529C}"/>
              </a:ext>
            </a:extLst>
          </p:cNvPr>
          <p:cNvSpPr txBox="1"/>
          <p:nvPr/>
        </p:nvSpPr>
        <p:spPr>
          <a:xfrm>
            <a:off x="1279482" y="26517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相当于证明：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A131AC-F6B1-CF0B-0C74-B9F6A8E60768}"/>
              </a:ext>
            </a:extLst>
          </p:cNvPr>
          <p:cNvSpPr txBox="1"/>
          <p:nvPr/>
        </p:nvSpPr>
        <p:spPr>
          <a:xfrm>
            <a:off x="4909028" y="2083401"/>
            <a:ext cx="6447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（</a:t>
            </a:r>
            <a:r>
              <a:rPr lang="en-US" altLang="zh-CN" b="1" dirty="0"/>
              <a:t>X, Y</a:t>
            </a:r>
            <a:r>
              <a:rPr lang="zh-CN" altLang="en-US" b="1" dirty="0"/>
              <a:t>）单个三角形局部坐标系，这个坐标系和参数平面</a:t>
            </a:r>
            <a:r>
              <a:rPr lang="en-US" altLang="zh-CN" b="1" dirty="0"/>
              <a:t>u</a:t>
            </a:r>
            <a:r>
              <a:rPr lang="zh-CN" altLang="en-US" b="1" dirty="0"/>
              <a:t>，</a:t>
            </a:r>
            <a:r>
              <a:rPr lang="en-US" altLang="zh-CN" b="1" dirty="0"/>
              <a:t>v</a:t>
            </a:r>
            <a:r>
              <a:rPr lang="zh-CN" altLang="en-US" b="1" dirty="0"/>
              <a:t>坐标轴投影到三维平面；这次参数还未确定</a:t>
            </a:r>
            <a:r>
              <a:rPr lang="en-US" altLang="zh-CN" b="1" dirty="0"/>
              <a:t>   </a:t>
            </a:r>
            <a:endParaRPr lang="zh-CN" altLang="en-US" b="1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943E351-1CCB-7C25-0A12-1E4602EDCE22}"/>
              </a:ext>
            </a:extLst>
          </p:cNvPr>
          <p:cNvGrpSpPr/>
          <p:nvPr/>
        </p:nvGrpSpPr>
        <p:grpSpPr>
          <a:xfrm>
            <a:off x="1339685" y="3222734"/>
            <a:ext cx="10185420" cy="276999"/>
            <a:chOff x="1282232" y="3382557"/>
            <a:chExt cx="10185420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B469724-EE77-08B3-E1DB-C624D8DEA7F5}"/>
                    </a:ext>
                  </a:extLst>
                </p:cNvPr>
                <p:cNvSpPr txBox="1"/>
                <p:nvPr/>
              </p:nvSpPr>
              <p:spPr>
                <a:xfrm>
                  <a:off x="1282232" y="3382557"/>
                  <a:ext cx="10692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b="1" dirty="0"/>
                    <a:t>Z 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𝒊𝒚</m:t>
                      </m:r>
                    </m:oMath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B469724-EE77-08B3-E1DB-C624D8DEA7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2232" y="3382557"/>
                  <a:ext cx="106920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3714" t="-28889" r="-9714" b="-5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3C13A345-DBC7-FA8B-6FA6-28CC9C7439FE}"/>
                </a:ext>
              </a:extLst>
            </p:cNvPr>
            <p:cNvCxnSpPr>
              <a:cxnSpLocks/>
            </p:cNvCxnSpPr>
            <p:nvPr/>
          </p:nvCxnSpPr>
          <p:spPr>
            <a:xfrm>
              <a:off x="2476294" y="3510299"/>
              <a:ext cx="3381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AA60E366-AE13-3508-D19A-954484E48F24}"/>
                    </a:ext>
                  </a:extLst>
                </p:cNvPr>
                <p:cNvSpPr txBox="1"/>
                <p:nvPr/>
              </p:nvSpPr>
              <p:spPr>
                <a:xfrm>
                  <a:off x="3072691" y="3382557"/>
                  <a:ext cx="839496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a14:m>
                  <a:r>
                    <a:rPr lang="zh-CN" altLang="en-US" b="1" dirty="0"/>
                    <a:t> </a:t>
                  </a:r>
                  <a:r>
                    <a:rPr lang="en-US" altLang="zh-CN" b="1" dirty="0"/>
                    <a:t>= u(</a:t>
                  </a:r>
                  <a14:m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𝑿</m:t>
                      </m:r>
                    </m:oMath>
                  </a14:m>
                  <a:r>
                    <a:rPr lang="en-US" altLang="zh-CN" b="1" dirty="0"/>
                    <a:t>, </a:t>
                  </a:r>
                  <a14:m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𝒀</m:t>
                      </m:r>
                    </m:oMath>
                  </a14:m>
                  <a:r>
                    <a:rPr lang="en-US" altLang="zh-CN" b="1" dirty="0"/>
                    <a:t>) + </a:t>
                  </a:r>
                  <a:r>
                    <a:rPr lang="en-US" altLang="zh-CN" b="1" dirty="0" err="1"/>
                    <a:t>i</a:t>
                  </a:r>
                  <a:r>
                    <a:rPr lang="en-US" altLang="zh-CN" b="1" dirty="0"/>
                    <a:t> * v(</a:t>
                  </a:r>
                  <a14:m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𝑿</m:t>
                      </m:r>
                    </m:oMath>
                  </a14:m>
                  <a:r>
                    <a:rPr lang="en-US" altLang="zh-CN" b="1" dirty="0"/>
                    <a:t>, </a:t>
                  </a:r>
                  <a14:m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𝒀</m:t>
                      </m:r>
                    </m:oMath>
                  </a14:m>
                  <a:r>
                    <a:rPr lang="en-US" altLang="zh-CN" b="1" dirty="0"/>
                    <a:t>) </a:t>
                  </a:r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AA60E366-AE13-3508-D19A-954484E48F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2691" y="3382557"/>
                  <a:ext cx="839496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306" t="-28889" r="-1742" b="-5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0A2E9E41-5FE5-25BE-923E-F07F223A2496}"/>
              </a:ext>
            </a:extLst>
          </p:cNvPr>
          <p:cNvSpPr txBox="1"/>
          <p:nvPr/>
        </p:nvSpPr>
        <p:spPr>
          <a:xfrm>
            <a:off x="1219279" y="3652757"/>
            <a:ext cx="1030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多个三角形组成的网格是一个整体，多个三角形在这样的映射之后，就对</a:t>
            </a:r>
            <a:r>
              <a:rPr lang="en-US" altLang="zh-CN" dirty="0"/>
              <a:t>f(Z)</a:t>
            </a:r>
            <a:r>
              <a:rPr lang="zh-CN" altLang="en-US" dirty="0"/>
              <a:t>的边界连续性有要求</a:t>
            </a:r>
            <a:r>
              <a:rPr lang="en-US" altLang="zh-CN" dirty="0"/>
              <a:t>, </a:t>
            </a:r>
            <a:r>
              <a:rPr lang="zh-CN" altLang="en-US" dirty="0"/>
              <a:t>即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641B429-36E5-C5F6-291A-5D2644C4DA12}"/>
              </a:ext>
            </a:extLst>
          </p:cNvPr>
          <p:cNvSpPr txBox="1"/>
          <p:nvPr/>
        </p:nvSpPr>
        <p:spPr>
          <a:xfrm>
            <a:off x="3815807" y="4125148"/>
            <a:ext cx="431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f(Z)</a:t>
            </a:r>
            <a:r>
              <a:rPr lang="zh-CN" altLang="en-US" b="1" dirty="0">
                <a:solidFill>
                  <a:srgbClr val="FF0000"/>
                </a:solidFill>
              </a:rPr>
              <a:t>要可导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zh-CN" altLang="en-US" b="1" dirty="0">
                <a:solidFill>
                  <a:srgbClr val="FF0000"/>
                </a:solidFill>
              </a:rPr>
              <a:t>（就是证明柯西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黎曼公式）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4EF1391B-2EED-056E-F491-CA907B689A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493" y="5292508"/>
            <a:ext cx="2486372" cy="581106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BC62296E-AC96-9048-5538-495C33D04D45}"/>
              </a:ext>
            </a:extLst>
          </p:cNvPr>
          <p:cNvSpPr txBox="1"/>
          <p:nvPr/>
        </p:nvSpPr>
        <p:spPr>
          <a:xfrm>
            <a:off x="3223298" y="5298428"/>
            <a:ext cx="789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这个函数的理解： 相当于坐标轴的过程，</a:t>
            </a:r>
            <a:r>
              <a:rPr lang="en-US" altLang="zh-CN" dirty="0"/>
              <a:t>u, v</a:t>
            </a:r>
            <a:r>
              <a:rPr lang="zh-CN" altLang="en-US" dirty="0"/>
              <a:t>映射回（</a:t>
            </a:r>
            <a:r>
              <a:rPr lang="en-US" altLang="zh-CN" dirty="0"/>
              <a:t>X</a:t>
            </a:r>
            <a:r>
              <a:rPr lang="zh-CN" altLang="en-US" dirty="0"/>
              <a:t>， </a:t>
            </a:r>
            <a:r>
              <a:rPr lang="en-US" altLang="zh-CN" dirty="0"/>
              <a:t>Y</a:t>
            </a:r>
            <a:r>
              <a:rPr lang="zh-CN" altLang="en-US" dirty="0"/>
              <a:t> ）轴，所以满足这样的空间关系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37A5DEC-DCDB-BED1-7896-B35C9D8BB18F}"/>
              </a:ext>
            </a:extLst>
          </p:cNvPr>
          <p:cNvSpPr txBox="1"/>
          <p:nvPr/>
        </p:nvSpPr>
        <p:spPr>
          <a:xfrm>
            <a:off x="923047" y="4700335"/>
            <a:ext cx="4466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onformality condition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49CD9E7-B667-2C0B-C058-11D46C586346}"/>
              </a:ext>
            </a:extLst>
          </p:cNvPr>
          <p:cNvSpPr txBox="1"/>
          <p:nvPr/>
        </p:nvSpPr>
        <p:spPr>
          <a:xfrm>
            <a:off x="944564" y="1175148"/>
            <a:ext cx="3014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关于柯西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黎曼公式</a:t>
            </a:r>
            <a:endParaRPr lang="zh-CN" altLang="en-US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4732BB8-4A9E-928C-7606-2AB0FF0BEBE6}"/>
              </a:ext>
            </a:extLst>
          </p:cNvPr>
          <p:cNvSpPr txBox="1"/>
          <p:nvPr/>
        </p:nvSpPr>
        <p:spPr>
          <a:xfrm>
            <a:off x="5202842" y="1344275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https://zhuanlan.zhihu.com/p/263069146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9896E47-2019-C727-8CB3-86A58DF827C2}"/>
              </a:ext>
            </a:extLst>
          </p:cNvPr>
          <p:cNvSpPr txBox="1"/>
          <p:nvPr/>
        </p:nvSpPr>
        <p:spPr>
          <a:xfrm>
            <a:off x="982493" y="625307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其他的看不懂了。。。</a:t>
            </a:r>
          </a:p>
        </p:txBody>
      </p:sp>
    </p:spTree>
    <p:extLst>
      <p:ext uri="{BB962C8B-B14F-4D97-AF65-F5344CB8AC3E}">
        <p14:creationId xmlns:p14="http://schemas.microsoft.com/office/powerpoint/2010/main" val="90369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535</Words>
  <Application>Microsoft Office PowerPoint</Application>
  <PresentationFormat>宽屏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Cambria Math</vt:lpstr>
      <vt:lpstr>Office 主题​​</vt:lpstr>
      <vt:lpstr>Poly Mesh Processing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 Mesh Processing</dc:title>
  <dc:creator>1099311614@qq.com</dc:creator>
  <cp:lastModifiedBy>1099311614@qq.com</cp:lastModifiedBy>
  <cp:revision>141</cp:revision>
  <dcterms:created xsi:type="dcterms:W3CDTF">2023-01-23T03:13:55Z</dcterms:created>
  <dcterms:modified xsi:type="dcterms:W3CDTF">2023-02-26T06:58:52Z</dcterms:modified>
</cp:coreProperties>
</file>