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96E88-73C3-4D3E-B6B4-5B294D6FEAD4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1A1C-E5DC-49B1-A931-B705F0AE6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20E8D-2216-7995-8492-28D706480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C03FF-368E-AE61-70D1-CDB9B0D7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13E2-9BBD-A828-DCD5-B1A9EC8D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8DE37-97DE-13A6-D428-7CE4E75D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1899C-DE0B-1C6F-BF07-09E70ED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097B6-7491-417A-0A32-E8C6522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C7AF1-49ED-F634-189B-C485572E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D671E-CBFD-F6B1-6A45-46E59F12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E49C-B45D-B6C4-26E5-76ED9582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AFD5C-9BCD-525F-C590-483C8A5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9A103-A113-879D-D175-136972EA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F955E-DE93-2446-AEF8-20FB43561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E0D9B-1C79-8445-9986-81250478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5B79B-0A3E-9F12-6A17-22DCDF8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92035-DC2C-9C30-F224-F2C4B84C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E846-20E5-76C5-2C36-14140560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9D1AF-718A-3CAB-2BCB-0172726B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C8405-BE67-0D3D-CD00-31E13130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2EAF6-63AF-9296-BF95-C6D02DEB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0DA9E-59CC-A181-7A2C-AD2F14C7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04B3-D9A4-730F-13AD-0C4273A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7D0C2-7270-BAD2-F25E-9BAB8B0D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98934-8F0B-C72A-A944-ADE328EE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B8D4-FD9C-2243-355A-7B918437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C0F5A-47A2-150B-D68C-6D9369D1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CCE03-A6E5-201E-D9D9-B4D8C65E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AD5ED-98EE-776E-F2B1-E9B3869B2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94BE6-14E0-B3F3-BE2E-62052299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5C450-B6FB-AE44-C8E2-E08C2F6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FB427-1599-7D55-853C-118352E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82904-54CD-B427-1782-B55C836C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7653-E06D-6827-408F-A88A982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D7CA2-EC1D-D4E0-799F-053AAA91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FD21-5C0E-CBF7-3608-2E73FB8A3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B462B-2EAF-845C-5594-4BA50324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B798F-0EDC-3984-EF31-F4E1D573F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B1E75-AC35-7E53-3B2A-3CFC073B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C23D1-1055-3812-7D52-C9C9725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8EDE2-EB7A-B18E-90A8-E2815789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C40F-D047-939F-91F2-010882C0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B53FAA-9EA8-9AE4-9F08-936D932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E95F21-DF92-28D8-310E-D5FBD128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5FB5A-BAC7-BCAA-79A7-392CA068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6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80E93-02C2-B2BE-9410-A48E44DE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9E8C5-BFE3-F061-39C0-448FB6F9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F248C-680D-0C91-24DF-1A6C377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CF7D7-2765-EC14-9F59-19C71638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0F424-7EE5-243F-86DB-C09C617F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C5996-1F22-057A-E425-9D74DD60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01469-B9DE-D936-7374-F3CC3C4F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F49F2-391D-BAB9-965A-23214920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78169-3931-7209-ADF8-DDF8EDC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6D44-B1BA-77D5-1E29-9296972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0FDD6-AB45-929C-E1B7-09FC4344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3C41E-523F-C992-A0D1-B1E4F591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40071-10ED-0DF5-5306-524719F0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B89DB-7FFF-CE82-6D58-54D3CFF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7E921-2CC2-5C3F-E923-018471E7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BD010-370C-AAC2-3035-0E3F566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057E1-77C5-C76F-301E-B2509957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4DBCC-6E15-8D4D-3595-7BAAA864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3764-A1FB-4966-9B89-6EB9030020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F3953-0FB2-6A21-A367-189DC9A80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27DF5-6765-DA7F-ED3E-7107F8F2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A16B-60A6-4411-80CC-8F1692DD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ordan/imgui-os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60B3D0-EC73-40EE-A226-18B7A8D4D817}"/>
              </a:ext>
            </a:extLst>
          </p:cNvPr>
          <p:cNvSpPr txBox="1"/>
          <p:nvPr/>
        </p:nvSpPr>
        <p:spPr>
          <a:xfrm>
            <a:off x="1981200" y="2142565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阅读</a:t>
            </a:r>
            <a:r>
              <a:rPr lang="en-US" altLang="zh-CN" b="1" dirty="0" err="1"/>
              <a:t>osg</a:t>
            </a:r>
            <a:r>
              <a:rPr lang="zh-CN" altLang="en-US" b="1" dirty="0"/>
              <a:t>源码框架。。。。。。。。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8C2CA-78AF-A109-7968-546D87E7253A}"/>
              </a:ext>
            </a:extLst>
          </p:cNvPr>
          <p:cNvSpPr txBox="1"/>
          <p:nvPr/>
        </p:nvSpPr>
        <p:spPr>
          <a:xfrm>
            <a:off x="753035" y="9771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3F0C20-90E0-E579-E46D-A3D919ECA0A6}"/>
              </a:ext>
            </a:extLst>
          </p:cNvPr>
          <p:cNvSpPr txBox="1"/>
          <p:nvPr/>
        </p:nvSpPr>
        <p:spPr>
          <a:xfrm>
            <a:off x="1981201" y="2814918"/>
            <a:ext cx="662491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 MFC</a:t>
            </a:r>
            <a:r>
              <a:rPr lang="zh-CN" altLang="en-US" b="1" dirty="0"/>
              <a:t>用来做图形算法的测试验证太麻烦，不太想拉界面，所以想搭一个</a:t>
            </a:r>
            <a:r>
              <a:rPr lang="en-US" altLang="zh-CN" b="1" dirty="0" err="1"/>
              <a:t>osg-imgui</a:t>
            </a:r>
            <a:r>
              <a:rPr lang="zh-CN" altLang="en-US" b="1" dirty="0"/>
              <a:t>的算法验证环境，同时考虑使用反射库。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05F77C-85FF-4A94-E7F8-E1851CF92ED9}"/>
              </a:ext>
            </a:extLst>
          </p:cNvPr>
          <p:cNvSpPr txBox="1"/>
          <p:nvPr/>
        </p:nvSpPr>
        <p:spPr>
          <a:xfrm>
            <a:off x="1204440" y="52197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参考资料： </a:t>
            </a:r>
            <a:r>
              <a:rPr lang="en-US" altLang="zh-CN" b="1" dirty="0"/>
              <a:t>Array</a:t>
            </a:r>
            <a:r>
              <a:rPr lang="zh-CN" altLang="en-US" b="1" dirty="0"/>
              <a:t>的</a:t>
            </a:r>
            <a:r>
              <a:rPr lang="en-US" altLang="zh-CN" b="1" dirty="0"/>
              <a:t>《</a:t>
            </a:r>
            <a:r>
              <a:rPr lang="zh-CN" altLang="en-US" b="1" dirty="0"/>
              <a:t>最长的一帧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A7483-21A4-8D1F-1ABA-3EBB092D46E2}"/>
              </a:ext>
            </a:extLst>
          </p:cNvPr>
          <p:cNvSpPr txBox="1"/>
          <p:nvPr/>
        </p:nvSpPr>
        <p:spPr>
          <a:xfrm>
            <a:off x="1981200" y="3992238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理解什么是图形上下文（困惑了很久了）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7EA1EF-F197-E59A-BF4D-DF2EB8A93C9D}"/>
              </a:ext>
            </a:extLst>
          </p:cNvPr>
          <p:cNvSpPr txBox="1"/>
          <p:nvPr/>
        </p:nvSpPr>
        <p:spPr>
          <a:xfrm>
            <a:off x="7112000" y="6210300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其他要先放放了。。。。。（</a:t>
            </a:r>
            <a:r>
              <a:rPr lang="en-US" altLang="zh-CN" b="1" dirty="0"/>
              <a:t>2023.02.25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375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3.6  </a:t>
            </a:r>
            <a:r>
              <a:rPr lang="zh-CN" altLang="en-US" sz="2800" b="1" dirty="0"/>
              <a:t>什么是图形上下文？？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5EED8-EB34-CB59-9B43-7DD9AF1E0C42}"/>
              </a:ext>
            </a:extLst>
          </p:cNvPr>
          <p:cNvSpPr txBox="1"/>
          <p:nvPr/>
        </p:nvSpPr>
        <p:spPr>
          <a:xfrm>
            <a:off x="374073" y="1007918"/>
            <a:ext cx="986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看看</a:t>
            </a:r>
            <a:r>
              <a:rPr lang="en-US" altLang="zh-CN" b="1" dirty="0" err="1">
                <a:solidFill>
                  <a:srgbClr val="0000FF"/>
                </a:solidFill>
              </a:rPr>
              <a:t>osg-imgui</a:t>
            </a:r>
            <a:r>
              <a:rPr lang="zh-CN" altLang="en-US" b="1" dirty="0">
                <a:solidFill>
                  <a:srgbClr val="0000FF"/>
                </a:solidFill>
              </a:rPr>
              <a:t>是如何嵌合的？（示例： </a:t>
            </a:r>
            <a:r>
              <a:rPr lang="zh-CN" altLang="en-US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https://github.com/Tordan/imgui-osg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AC4017-FF9A-3994-4424-9B4591516106}"/>
              </a:ext>
            </a:extLst>
          </p:cNvPr>
          <p:cNvSpPr txBox="1"/>
          <p:nvPr/>
        </p:nvSpPr>
        <p:spPr>
          <a:xfrm>
            <a:off x="374073" y="161273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/>
              <a:t>Imgui</a:t>
            </a:r>
            <a:r>
              <a:rPr lang="zh-CN" altLang="en-US" b="1" dirty="0"/>
              <a:t>的原理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D684E4-571A-6705-A904-56F94789D790}"/>
              </a:ext>
            </a:extLst>
          </p:cNvPr>
          <p:cNvSpPr txBox="1"/>
          <p:nvPr/>
        </p:nvSpPr>
        <p:spPr>
          <a:xfrm>
            <a:off x="355888" y="313045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/>
              <a:t>osg</a:t>
            </a:r>
            <a:r>
              <a:rPr lang="zh-CN" altLang="en-US" b="1" dirty="0"/>
              <a:t>嵌合原理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5BE79-B443-6264-C0DF-A6C91BC297BF}"/>
              </a:ext>
            </a:extLst>
          </p:cNvPr>
          <p:cNvSpPr txBox="1"/>
          <p:nvPr/>
        </p:nvSpPr>
        <p:spPr>
          <a:xfrm>
            <a:off x="374073" y="2134423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即时模式图形用户界面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718E4C-E49C-FEEF-2ED2-B002A34B7590}"/>
              </a:ext>
            </a:extLst>
          </p:cNvPr>
          <p:cNvSpPr txBox="1"/>
          <p:nvPr/>
        </p:nvSpPr>
        <p:spPr>
          <a:xfrm>
            <a:off x="355888" y="2631369"/>
            <a:ext cx="540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参考：https://zhuanlan.zhihu.com/p/310524470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CBFD99-0660-1E64-1322-D78DA4D44004}"/>
              </a:ext>
            </a:extLst>
          </p:cNvPr>
          <p:cNvSpPr txBox="1"/>
          <p:nvPr/>
        </p:nvSpPr>
        <p:spPr>
          <a:xfrm>
            <a:off x="355888" y="3744900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鼠标等交互信息是从</a:t>
            </a:r>
            <a:r>
              <a:rPr lang="en-US" altLang="zh-CN" dirty="0" err="1"/>
              <a:t>osg</a:t>
            </a:r>
            <a:r>
              <a:rPr lang="zh-CN" altLang="en-US" dirty="0"/>
              <a:t>流向</a:t>
            </a:r>
            <a:r>
              <a:rPr lang="en-US" altLang="zh-CN" dirty="0"/>
              <a:t>IMGUI</a:t>
            </a:r>
            <a:r>
              <a:rPr lang="zh-CN" altLang="en-US" dirty="0"/>
              <a:t>的（通过</a:t>
            </a:r>
            <a:r>
              <a:rPr lang="en-US" altLang="zh-CN" dirty="0" err="1"/>
              <a:t>osg</a:t>
            </a:r>
            <a:r>
              <a:rPr lang="zh-CN" altLang="en-US" dirty="0"/>
              <a:t>的事件回调）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06AAE10-7990-95AE-6F0A-A45861F04F5C}"/>
              </a:ext>
            </a:extLst>
          </p:cNvPr>
          <p:cNvSpPr txBox="1"/>
          <p:nvPr/>
        </p:nvSpPr>
        <p:spPr>
          <a:xfrm>
            <a:off x="374073" y="4359342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Osg</a:t>
            </a:r>
            <a:r>
              <a:rPr lang="zh-CN" altLang="en-US" dirty="0"/>
              <a:t>更新状态</a:t>
            </a:r>
            <a:r>
              <a:rPr lang="en-US" altLang="zh-CN" dirty="0"/>
              <a:t>》IMGUI</a:t>
            </a:r>
            <a:r>
              <a:rPr lang="zh-CN" altLang="en-US" dirty="0"/>
              <a:t>更新状态</a:t>
            </a:r>
            <a:r>
              <a:rPr lang="en-US" altLang="zh-CN" dirty="0"/>
              <a:t>》OSG</a:t>
            </a:r>
            <a:r>
              <a:rPr lang="zh-CN" altLang="en-US" dirty="0"/>
              <a:t>绘制一帧</a:t>
            </a:r>
            <a:r>
              <a:rPr lang="en-US" altLang="zh-CN" dirty="0"/>
              <a:t>》IMGUI</a:t>
            </a:r>
            <a:r>
              <a:rPr lang="zh-CN" altLang="en-US" dirty="0"/>
              <a:t>再绘制一帧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440B9E48-7644-F00F-C648-3D7CED6A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7" y="4858431"/>
            <a:ext cx="5792008" cy="117173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64D19809-398D-B9BE-9DFD-B34EA6C550F4}"/>
              </a:ext>
            </a:extLst>
          </p:cNvPr>
          <p:cNvSpPr txBox="1"/>
          <p:nvPr/>
        </p:nvSpPr>
        <p:spPr>
          <a:xfrm>
            <a:off x="7877135" y="2427807"/>
            <a:ext cx="376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猜测：</a:t>
            </a:r>
            <a:r>
              <a:rPr lang="en-US" altLang="zh-CN" b="1" dirty="0">
                <a:solidFill>
                  <a:srgbClr val="0000FF"/>
                </a:solidFill>
              </a:rPr>
              <a:t>IMGUI</a:t>
            </a:r>
            <a:r>
              <a:rPr lang="zh-CN" altLang="en-US" b="1" dirty="0">
                <a:solidFill>
                  <a:srgbClr val="0000FF"/>
                </a:solidFill>
              </a:rPr>
              <a:t>占用</a:t>
            </a:r>
            <a:r>
              <a:rPr lang="en-US" altLang="zh-CN" b="1" dirty="0" err="1">
                <a:solidFill>
                  <a:srgbClr val="0000FF"/>
                </a:solidFill>
              </a:rPr>
              <a:t>osg</a:t>
            </a:r>
            <a:r>
              <a:rPr lang="zh-CN" altLang="en-US" b="1" dirty="0">
                <a:solidFill>
                  <a:srgbClr val="0000FF"/>
                </a:solidFill>
              </a:rPr>
              <a:t>的主窗口做显示，而</a:t>
            </a:r>
            <a:r>
              <a:rPr lang="en-US" altLang="zh-CN" b="1" dirty="0" err="1">
                <a:solidFill>
                  <a:srgbClr val="0000FF"/>
                </a:solidFill>
              </a:rPr>
              <a:t>osg</a:t>
            </a:r>
            <a:r>
              <a:rPr lang="zh-CN" altLang="en-US" b="1" dirty="0">
                <a:solidFill>
                  <a:srgbClr val="0000FF"/>
                </a:solidFill>
              </a:rPr>
              <a:t>则用从窗口做它自己的显示逻辑，二者互不影响？？？</a:t>
            </a:r>
          </a:p>
        </p:txBody>
      </p:sp>
    </p:spTree>
    <p:extLst>
      <p:ext uri="{BB962C8B-B14F-4D97-AF65-F5344CB8AC3E}">
        <p14:creationId xmlns:p14="http://schemas.microsoft.com/office/powerpoint/2010/main" val="140169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3.7  </a:t>
            </a:r>
            <a:r>
              <a:rPr lang="zh-CN" altLang="en-US" sz="2800" b="1" dirty="0"/>
              <a:t>继续</a:t>
            </a:r>
            <a:r>
              <a:rPr lang="en-US" altLang="zh-CN" sz="2800" b="1" dirty="0"/>
              <a:t>Viewer::realize  </a:t>
            </a:r>
            <a:endParaRPr lang="zh-CN" altLang="en-US" sz="2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FB5078-F376-F7F9-6E7C-8B3F7ADE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0" y="1639492"/>
            <a:ext cx="5869606" cy="4247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C0FD14-7E44-7B43-A9E2-AD8C171BFDFB}"/>
              </a:ext>
            </a:extLst>
          </p:cNvPr>
          <p:cNvSpPr txBox="1"/>
          <p:nvPr/>
        </p:nvSpPr>
        <p:spPr>
          <a:xfrm>
            <a:off x="212518" y="11284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截图自</a:t>
            </a:r>
            <a:r>
              <a:rPr lang="en-US" altLang="zh-CN" dirty="0"/>
              <a:t>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5A8763-014E-6DFC-C388-6F8D826A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64" y="1639492"/>
            <a:ext cx="5021126" cy="242450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B3966B6-1B47-E3BB-C784-D8E656A38CE6}"/>
              </a:ext>
            </a:extLst>
          </p:cNvPr>
          <p:cNvSpPr/>
          <p:nvPr/>
        </p:nvSpPr>
        <p:spPr>
          <a:xfrm>
            <a:off x="3075709" y="3648364"/>
            <a:ext cx="2881746" cy="4156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AA7B61-3729-A4E2-B052-BFE9948120D0}"/>
              </a:ext>
            </a:extLst>
          </p:cNvPr>
          <p:cNvSpPr/>
          <p:nvPr/>
        </p:nvSpPr>
        <p:spPr>
          <a:xfrm>
            <a:off x="6862618" y="2087418"/>
            <a:ext cx="2105892" cy="1570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128822-A921-0212-DA1E-06035FB4B0E3}"/>
              </a:ext>
            </a:extLst>
          </p:cNvPr>
          <p:cNvCxnSpPr/>
          <p:nvPr/>
        </p:nvCxnSpPr>
        <p:spPr>
          <a:xfrm flipV="1">
            <a:off x="5957455" y="2244436"/>
            <a:ext cx="905163" cy="14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788FC4-B17F-6079-F1E3-328D1BAFA286}"/>
              </a:ext>
            </a:extLst>
          </p:cNvPr>
          <p:cNvSpPr txBox="1"/>
          <p:nvPr/>
        </p:nvSpPr>
        <p:spPr>
          <a:xfrm>
            <a:off x="6787982" y="4668944"/>
            <a:ext cx="502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_</a:t>
            </a:r>
            <a:r>
              <a:rPr lang="en-US" altLang="zh-CN" b="1" dirty="0" err="1"/>
              <a:t>realizeOperation</a:t>
            </a:r>
            <a:r>
              <a:rPr lang="zh-CN" altLang="en-US" b="1" dirty="0"/>
              <a:t>：用户想在</a:t>
            </a:r>
            <a:r>
              <a:rPr lang="en-US" altLang="zh-CN" b="1" dirty="0"/>
              <a:t>realize</a:t>
            </a:r>
            <a:r>
              <a:rPr lang="zh-CN" altLang="en-US" b="1" dirty="0"/>
              <a:t>阶段自定义一些操作；见示例</a:t>
            </a:r>
            <a:r>
              <a:rPr lang="en-US" altLang="zh-CN" b="1" dirty="0" err="1"/>
              <a:t>osgCatch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3.7  </a:t>
            </a:r>
            <a:r>
              <a:rPr lang="zh-CN" altLang="en-US" sz="2800" b="1" dirty="0"/>
              <a:t>继续</a:t>
            </a:r>
            <a:r>
              <a:rPr lang="en-US" altLang="zh-CN" sz="2800" b="1" dirty="0"/>
              <a:t>Viewer::realize  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833EAD-764D-E720-E35E-D74D90BA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5" y="1124588"/>
            <a:ext cx="5534797" cy="12098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7407E2-6527-6C90-C0E7-3181D845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55" y="2686586"/>
            <a:ext cx="6115904" cy="25625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CB0173-FC6C-429F-B173-A0F757B5C74D}"/>
              </a:ext>
            </a:extLst>
          </p:cNvPr>
          <p:cNvSpPr txBox="1"/>
          <p:nvPr/>
        </p:nvSpPr>
        <p:spPr>
          <a:xfrm>
            <a:off x="4888157" y="3288452"/>
            <a:ext cx="611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每个窗口有自己的图形上下文，而每个上下文有自己的事件队列；而这些事件队列应该会加入到</a:t>
            </a:r>
            <a:r>
              <a:rPr lang="en-US" altLang="zh-CN" b="1" dirty="0">
                <a:solidFill>
                  <a:srgbClr val="FF0000"/>
                </a:solidFill>
              </a:rPr>
              <a:t>Viewer</a:t>
            </a:r>
            <a:r>
              <a:rPr lang="zh-CN" altLang="en-US" b="1" dirty="0">
                <a:solidFill>
                  <a:srgbClr val="FF0000"/>
                </a:solidFill>
              </a:rPr>
              <a:t>的事件队列中？？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DEA0C0-F96D-F8AE-F032-1B92C45472F2}"/>
              </a:ext>
            </a:extLst>
          </p:cNvPr>
          <p:cNvSpPr/>
          <p:nvPr/>
        </p:nvSpPr>
        <p:spPr>
          <a:xfrm>
            <a:off x="868218" y="4211782"/>
            <a:ext cx="5985164" cy="711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A3F84C-40F2-BD33-986E-72AA1A8C77DC}"/>
              </a:ext>
            </a:extLst>
          </p:cNvPr>
          <p:cNvSpPr/>
          <p:nvPr/>
        </p:nvSpPr>
        <p:spPr>
          <a:xfrm>
            <a:off x="345255" y="1856509"/>
            <a:ext cx="3626381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36BF9-7C18-C70B-B5FC-0AEED0069DD4}"/>
              </a:ext>
            </a:extLst>
          </p:cNvPr>
          <p:cNvSpPr txBox="1"/>
          <p:nvPr/>
        </p:nvSpPr>
        <p:spPr>
          <a:xfrm>
            <a:off x="4100946" y="1847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重要！！！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FCCEF1-9590-6A89-88F3-7E9304CE2914}"/>
              </a:ext>
            </a:extLst>
          </p:cNvPr>
          <p:cNvSpPr txBox="1"/>
          <p:nvPr/>
        </p:nvSpPr>
        <p:spPr>
          <a:xfrm>
            <a:off x="7276869" y="755256"/>
            <a:ext cx="181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SingleThreaded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DBB0E0-85A8-B072-3E59-FB15F3FA2C83}"/>
              </a:ext>
            </a:extLst>
          </p:cNvPr>
          <p:cNvSpPr txBox="1"/>
          <p:nvPr/>
        </p:nvSpPr>
        <p:spPr>
          <a:xfrm>
            <a:off x="7276869" y="1124916"/>
            <a:ext cx="33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CullDrawThreadPerContext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C0AB65-BD94-12E1-BF9F-97CD3C0514E2}"/>
              </a:ext>
            </a:extLst>
          </p:cNvPr>
          <p:cNvSpPr txBox="1"/>
          <p:nvPr/>
        </p:nvSpPr>
        <p:spPr>
          <a:xfrm>
            <a:off x="7276869" y="1540269"/>
            <a:ext cx="316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DrawThreadPerContext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B82B65-2D1F-E544-F19A-905AFF5BE658}"/>
              </a:ext>
            </a:extLst>
          </p:cNvPr>
          <p:cNvSpPr txBox="1"/>
          <p:nvPr/>
        </p:nvSpPr>
        <p:spPr>
          <a:xfrm>
            <a:off x="7276869" y="1945107"/>
            <a:ext cx="5182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CullThreadPerCameraDrawThreadPerContext</a:t>
            </a:r>
            <a:endParaRPr lang="zh-CN" altLang="en-US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DDB44B5-AEBC-23D0-9828-2625BA4D45AB}"/>
              </a:ext>
            </a:extLst>
          </p:cNvPr>
          <p:cNvSpPr/>
          <p:nvPr/>
        </p:nvSpPr>
        <p:spPr>
          <a:xfrm>
            <a:off x="7077177" y="923636"/>
            <a:ext cx="199692" cy="1293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E0BC5C-7FB9-1354-39A0-BBEC2ADA53CC}"/>
              </a:ext>
            </a:extLst>
          </p:cNvPr>
          <p:cNvSpPr txBox="1"/>
          <p:nvPr/>
        </p:nvSpPr>
        <p:spPr>
          <a:xfrm>
            <a:off x="5570237" y="136999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四种线程模型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37B0C9B-3065-95A1-9EEC-BF28ED87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5" y="5455087"/>
            <a:ext cx="9421540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65A6833-C8D3-506A-8900-BD04DDA1C021}"/>
              </a:ext>
            </a:extLst>
          </p:cNvPr>
          <p:cNvSpPr txBox="1"/>
          <p:nvPr/>
        </p:nvSpPr>
        <p:spPr>
          <a:xfrm>
            <a:off x="9835342" y="59420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截图自</a:t>
            </a:r>
            <a:r>
              <a:rPr lang="en-US" altLang="zh-CN" dirty="0"/>
              <a:t>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3.8  </a:t>
            </a:r>
            <a:r>
              <a:rPr lang="zh-CN" altLang="en-US" sz="2800" b="1" dirty="0"/>
              <a:t>继续</a:t>
            </a:r>
            <a:r>
              <a:rPr lang="en-US" altLang="zh-CN" sz="2800" b="1" dirty="0"/>
              <a:t>Viewer::realize 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9C7DB-AF3D-3016-B994-7F49BA3031B0}"/>
              </a:ext>
            </a:extLst>
          </p:cNvPr>
          <p:cNvSpPr txBox="1"/>
          <p:nvPr/>
        </p:nvSpPr>
        <p:spPr>
          <a:xfrm>
            <a:off x="554181" y="946789"/>
            <a:ext cx="26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accent1"/>
                </a:solidFill>
              </a:rPr>
              <a:t>setUpThreading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61E500-FC53-4C39-0E7C-03AF46BDD07E}"/>
              </a:ext>
            </a:extLst>
          </p:cNvPr>
          <p:cNvSpPr txBox="1"/>
          <p:nvPr/>
        </p:nvSpPr>
        <p:spPr>
          <a:xfrm>
            <a:off x="831272" y="1490476"/>
            <a:ext cx="11240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它的工作主要是处理单线程（</a:t>
            </a:r>
            <a:r>
              <a:rPr lang="en-US" altLang="zh-CN" dirty="0" err="1"/>
              <a:t>SingleThreaded</a:t>
            </a:r>
            <a:r>
              <a:rPr lang="zh-CN" altLang="en-US" dirty="0"/>
              <a:t>）模式下，多处理器系统的</a:t>
            </a:r>
            <a:r>
              <a:rPr lang="zh-CN" altLang="en-US" dirty="0">
                <a:solidFill>
                  <a:schemeClr val="accent2"/>
                </a:solidFill>
              </a:rPr>
              <a:t>数据线程</a:t>
            </a:r>
            <a:r>
              <a:rPr lang="zh-CN" altLang="en-US" dirty="0"/>
              <a:t>分配方式。</a:t>
            </a:r>
            <a:r>
              <a:rPr lang="en-US" altLang="zh-CN" dirty="0"/>
              <a:t>--《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9EFA1-4EF2-1423-379E-F4EEF30543C1}"/>
              </a:ext>
            </a:extLst>
          </p:cNvPr>
          <p:cNvSpPr txBox="1"/>
          <p:nvPr/>
        </p:nvSpPr>
        <p:spPr>
          <a:xfrm>
            <a:off x="1971570" y="21852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怎么又来一个</a:t>
            </a:r>
            <a:r>
              <a:rPr lang="zh-CN" altLang="en-US" dirty="0">
                <a:solidFill>
                  <a:schemeClr val="accent2"/>
                </a:solidFill>
              </a:rPr>
              <a:t>数据线程</a:t>
            </a:r>
            <a:r>
              <a:rPr lang="zh-CN" altLang="en-US" dirty="0"/>
              <a:t>？？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4BDB3D-79BC-97AA-41F5-5425C6BD0658}"/>
              </a:ext>
            </a:extLst>
          </p:cNvPr>
          <p:cNvSpPr txBox="1"/>
          <p:nvPr/>
        </p:nvSpPr>
        <p:spPr>
          <a:xfrm>
            <a:off x="2309754" y="2892762"/>
            <a:ext cx="213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SingleThreaded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8F045D-34BD-62F4-1A6C-775DF1F0AA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245100" y="3262094"/>
            <a:ext cx="1132866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40E7A02-BF8C-B010-560D-3341FA87339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33572" y="3262094"/>
            <a:ext cx="114046" cy="9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59333E9-53CE-F85E-61F3-CE59D13B9EA7}"/>
              </a:ext>
            </a:extLst>
          </p:cNvPr>
          <p:cNvSpPr txBox="1"/>
          <p:nvPr/>
        </p:nvSpPr>
        <p:spPr>
          <a:xfrm>
            <a:off x="1880256" y="3989458"/>
            <a:ext cx="7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CPU0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89555F-F1F3-531C-453E-2B6AADE80883}"/>
              </a:ext>
            </a:extLst>
          </p:cNvPr>
          <p:cNvSpPr txBox="1"/>
          <p:nvPr/>
        </p:nvSpPr>
        <p:spPr>
          <a:xfrm>
            <a:off x="3266101" y="4248621"/>
            <a:ext cx="7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CPU1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B55EBA-2FD8-25B6-B048-08CCD858EEE4}"/>
              </a:ext>
            </a:extLst>
          </p:cNvPr>
          <p:cNvSpPr txBox="1"/>
          <p:nvPr/>
        </p:nvSpPr>
        <p:spPr>
          <a:xfrm>
            <a:off x="388673" y="4281150"/>
            <a:ext cx="22956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更新、筛选和渲染等一切事务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8D1680-228A-11FC-75A0-EA808340378D}"/>
              </a:ext>
            </a:extLst>
          </p:cNvPr>
          <p:cNvSpPr txBox="1"/>
          <p:nvPr/>
        </p:nvSpPr>
        <p:spPr>
          <a:xfrm>
            <a:off x="2649209" y="4625203"/>
            <a:ext cx="3991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场景的两个分页数据库（</a:t>
            </a:r>
            <a:r>
              <a:rPr lang="en-US" altLang="zh-CN" sz="1100" b="1" dirty="0" err="1"/>
              <a:t>DatabasePager</a:t>
            </a:r>
            <a:r>
              <a:rPr lang="zh-CN" altLang="en-US" sz="1100" b="1" dirty="0"/>
              <a:t>）线程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616CBF4-A104-B236-84E2-CC34A242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58" y="2499355"/>
            <a:ext cx="6284952" cy="385089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EAF22F0-A9FA-6D26-B2E6-7266F89D865D}"/>
              </a:ext>
            </a:extLst>
          </p:cNvPr>
          <p:cNvSpPr/>
          <p:nvPr/>
        </p:nvSpPr>
        <p:spPr>
          <a:xfrm>
            <a:off x="6096000" y="4058614"/>
            <a:ext cx="1348509" cy="2591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2AD222-3E1D-4F70-7ADC-B894BE8203C5}"/>
              </a:ext>
            </a:extLst>
          </p:cNvPr>
          <p:cNvSpPr txBox="1"/>
          <p:nvPr/>
        </p:nvSpPr>
        <p:spPr>
          <a:xfrm>
            <a:off x="8285352" y="3970105"/>
            <a:ext cx="277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</a:rPr>
              <a:t>场景、视景器、</a:t>
            </a:r>
            <a:r>
              <a:rPr lang="en-US" altLang="zh-CN" sz="1400" b="1" dirty="0">
                <a:solidFill>
                  <a:srgbClr val="0000FF"/>
                </a:solidFill>
              </a:rPr>
              <a:t>Viewer</a:t>
            </a:r>
            <a:r>
              <a:rPr lang="zh-CN" altLang="en-US" sz="1400" b="1" dirty="0">
                <a:solidFill>
                  <a:srgbClr val="0000FF"/>
                </a:solidFill>
              </a:rPr>
              <a:t>、相机、物体阶段它们之间的相对关系是什么？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92B1A6-F434-E688-FAD2-D7E6B92995AF}"/>
              </a:ext>
            </a:extLst>
          </p:cNvPr>
          <p:cNvSpPr/>
          <p:nvPr/>
        </p:nvSpPr>
        <p:spPr>
          <a:xfrm>
            <a:off x="6056723" y="3146584"/>
            <a:ext cx="2690113" cy="2591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2A3B8C-D115-799E-E860-24A7138FBC00}"/>
              </a:ext>
            </a:extLst>
          </p:cNvPr>
          <p:cNvCxnSpPr>
            <a:cxnSpLocks/>
          </p:cNvCxnSpPr>
          <p:nvPr/>
        </p:nvCxnSpPr>
        <p:spPr>
          <a:xfrm flipH="1">
            <a:off x="6640945" y="1859808"/>
            <a:ext cx="2780146" cy="128677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7D0829-DF95-4CD8-0F33-8DC52EC1CD9D}"/>
              </a:ext>
            </a:extLst>
          </p:cNvPr>
          <p:cNvSpPr txBox="1"/>
          <p:nvPr/>
        </p:nvSpPr>
        <p:spPr>
          <a:xfrm>
            <a:off x="383300" y="5266912"/>
            <a:ext cx="5089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场景数据读取、更新、筛选、绘制这些工作、应该各自安排在哪些线程，而这些线程又各自应该安排在哪个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核心上面，应该位于同一个核心还是不同核心，</a:t>
            </a:r>
            <a:r>
              <a:rPr lang="zh-CN" altLang="en-US" sz="1800" b="1" dirty="0"/>
              <a:t>问题很多，带着这些问题到下一页。。。。。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BD7461-97EC-ED49-E9B4-DF98B14CF64B}"/>
              </a:ext>
            </a:extLst>
          </p:cNvPr>
          <p:cNvSpPr txBox="1"/>
          <p:nvPr/>
        </p:nvSpPr>
        <p:spPr>
          <a:xfrm>
            <a:off x="5239215" y="10466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是这样子吗？？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072C38-DEEC-E8B7-8B16-11AD2B822EC6}"/>
              </a:ext>
            </a:extLst>
          </p:cNvPr>
          <p:cNvSpPr/>
          <p:nvPr/>
        </p:nvSpPr>
        <p:spPr>
          <a:xfrm>
            <a:off x="2927918" y="1490476"/>
            <a:ext cx="3426700" cy="356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8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3.7  </a:t>
            </a:r>
            <a:r>
              <a:rPr lang="zh-CN" altLang="en-US" sz="2800" b="1" dirty="0"/>
              <a:t>继续</a:t>
            </a:r>
            <a:r>
              <a:rPr lang="en-US" altLang="zh-CN" sz="2800" b="1" dirty="0" err="1"/>
              <a:t>setUpThreading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C0D940-4DC9-EB32-2E2E-44DD2CA174F3}"/>
              </a:ext>
            </a:extLst>
          </p:cNvPr>
          <p:cNvSpPr txBox="1"/>
          <p:nvPr/>
        </p:nvSpPr>
        <p:spPr>
          <a:xfrm>
            <a:off x="212518" y="718383"/>
            <a:ext cx="411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</a:rPr>
              <a:t>void ViewerBase::configureAffinity()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80A071-1E29-816D-0A85-108BB880C7DF}"/>
              </a:ext>
            </a:extLst>
          </p:cNvPr>
          <p:cNvGrpSpPr/>
          <p:nvPr/>
        </p:nvGrpSpPr>
        <p:grpSpPr>
          <a:xfrm>
            <a:off x="234365" y="1087716"/>
            <a:ext cx="6947253" cy="2745376"/>
            <a:chOff x="312529" y="1379638"/>
            <a:chExt cx="9202434" cy="35247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3E5CF9-3B03-2408-CF30-7B60A884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529" y="1379638"/>
              <a:ext cx="9202434" cy="352474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FB4C31-AACC-BC1B-AC09-43ABF670A458}"/>
                </a:ext>
              </a:extLst>
            </p:cNvPr>
            <p:cNvSpPr/>
            <p:nvPr/>
          </p:nvSpPr>
          <p:spPr>
            <a:xfrm>
              <a:off x="498764" y="2299855"/>
              <a:ext cx="8857672" cy="3048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FE5169-0D5E-D01B-274C-F35189E0360E}"/>
              </a:ext>
            </a:extLst>
          </p:cNvPr>
          <p:cNvSpPr txBox="1"/>
          <p:nvPr/>
        </p:nvSpPr>
        <p:spPr>
          <a:xfrm>
            <a:off x="2218398" y="214830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看注释提到了主线程；主线程做了哪些工作？？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799592-69F9-CEE6-EB0C-247DD75D6576}"/>
              </a:ext>
            </a:extLst>
          </p:cNvPr>
          <p:cNvCxnSpPr>
            <a:cxnSpLocks/>
          </p:cNvCxnSpPr>
          <p:nvPr/>
        </p:nvCxnSpPr>
        <p:spPr>
          <a:xfrm>
            <a:off x="7176801" y="1182989"/>
            <a:ext cx="0" cy="555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E37565D-745E-75DF-2154-3D9E20FB31F4}"/>
              </a:ext>
            </a:extLst>
          </p:cNvPr>
          <p:cNvSpPr txBox="1"/>
          <p:nvPr/>
        </p:nvSpPr>
        <p:spPr>
          <a:xfrm>
            <a:off x="7259782" y="1071417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为</a:t>
            </a:r>
            <a:r>
              <a:rPr lang="zh-CN" altLang="en-US" b="1" dirty="0">
                <a:solidFill>
                  <a:schemeClr val="accent1"/>
                </a:solidFill>
              </a:rPr>
              <a:t>相机</a:t>
            </a:r>
            <a:r>
              <a:rPr lang="zh-CN" altLang="en-US" b="1" dirty="0"/>
              <a:t>创建线程  </a:t>
            </a:r>
            <a:r>
              <a:rPr lang="en-US" altLang="zh-CN" b="1" dirty="0"/>
              <a:t>vs. 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chemeClr val="accent1"/>
                </a:solidFill>
              </a:rPr>
              <a:t>图形上下文</a:t>
            </a:r>
            <a:r>
              <a:rPr lang="zh-CN" altLang="en-US" b="1" dirty="0"/>
              <a:t>创建线程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B028F6-9E52-1E08-978D-F1BA2DA1642D}"/>
              </a:ext>
            </a:extLst>
          </p:cNvPr>
          <p:cNvGrpSpPr/>
          <p:nvPr/>
        </p:nvGrpSpPr>
        <p:grpSpPr>
          <a:xfrm>
            <a:off x="588264" y="3589914"/>
            <a:ext cx="5992631" cy="2972329"/>
            <a:chOff x="234365" y="3762902"/>
            <a:chExt cx="5992631" cy="297232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3A5F190-EE2E-6435-AAB4-AB9EFA869CB2}"/>
                </a:ext>
              </a:extLst>
            </p:cNvPr>
            <p:cNvGrpSpPr/>
            <p:nvPr/>
          </p:nvGrpSpPr>
          <p:grpSpPr>
            <a:xfrm>
              <a:off x="234365" y="4132234"/>
              <a:ext cx="5992631" cy="2602997"/>
              <a:chOff x="312529" y="4071697"/>
              <a:chExt cx="5992631" cy="260299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D59C317-4130-CFAC-E54D-83E628BEA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529" y="4071697"/>
                <a:ext cx="5992631" cy="1738457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4804EEAE-EAFE-DE09-3192-4F2B6DE4D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61" y="5810154"/>
                <a:ext cx="5721039" cy="864540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610E489-EDAB-F920-FF8A-69A1FB8AF77E}"/>
                </a:ext>
              </a:extLst>
            </p:cNvPr>
            <p:cNvSpPr txBox="1"/>
            <p:nvPr/>
          </p:nvSpPr>
          <p:spPr>
            <a:xfrm>
              <a:off x="3694961" y="376290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截图自</a:t>
              </a:r>
              <a:r>
                <a:rPr lang="en-US" altLang="zh-CN" dirty="0"/>
                <a:t>《</a:t>
              </a:r>
              <a:r>
                <a:rPr lang="zh-CN" altLang="en-US" dirty="0"/>
                <a:t>最长的一帧</a:t>
              </a:r>
              <a:r>
                <a:rPr lang="en-US" altLang="zh-CN" dirty="0"/>
                <a:t>》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A0E402B-B740-7E27-9B91-52D45C907543}"/>
              </a:ext>
            </a:extLst>
          </p:cNvPr>
          <p:cNvSpPr txBox="1"/>
          <p:nvPr/>
        </p:nvSpPr>
        <p:spPr>
          <a:xfrm>
            <a:off x="7282872" y="1487868"/>
            <a:ext cx="4932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dirty="0"/>
              <a:t>一个图形上下文，代表了一个实际窗口；而这个窗口要和用户进行交互；同时</a:t>
            </a:r>
            <a:r>
              <a:rPr lang="en-US" altLang="zh-CN" sz="1100" dirty="0" err="1"/>
              <a:t>opengl</a:t>
            </a:r>
            <a:r>
              <a:rPr lang="zh-CN" altLang="en-US" sz="1100" dirty="0"/>
              <a:t>绘制指令最终肯定要作用到某个窗口；所以如果为图形上下文创建线程，</a:t>
            </a:r>
            <a:r>
              <a:rPr lang="zh-CN" altLang="en-US" sz="1100" dirty="0">
                <a:solidFill>
                  <a:schemeClr val="accent1"/>
                </a:solidFill>
              </a:rPr>
              <a:t>应该要和</a:t>
            </a:r>
            <a:r>
              <a:rPr lang="en-US" altLang="zh-CN" sz="1100" dirty="0">
                <a:solidFill>
                  <a:schemeClr val="accent1"/>
                </a:solidFill>
              </a:rPr>
              <a:t>update</a:t>
            </a:r>
            <a:r>
              <a:rPr lang="zh-CN" altLang="en-US" sz="1100" dirty="0">
                <a:solidFill>
                  <a:schemeClr val="accent1"/>
                </a:solidFill>
              </a:rPr>
              <a:t>和</a:t>
            </a:r>
            <a:r>
              <a:rPr lang="en-US" altLang="zh-CN" sz="1100" dirty="0">
                <a:solidFill>
                  <a:schemeClr val="accent1"/>
                </a:solidFill>
              </a:rPr>
              <a:t>draw</a:t>
            </a:r>
            <a:r>
              <a:rPr lang="zh-CN" altLang="en-US" sz="1100" dirty="0">
                <a:solidFill>
                  <a:schemeClr val="accent1"/>
                </a:solidFill>
              </a:rPr>
              <a:t>阶段有关系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多个相机可以指向同一个图形上下文；而</a:t>
            </a:r>
            <a:r>
              <a:rPr lang="en-US" altLang="zh-CN" sz="1100" dirty="0"/>
              <a:t>Viewer</a:t>
            </a:r>
            <a:r>
              <a:rPr lang="zh-CN" altLang="en-US" sz="1100" dirty="0"/>
              <a:t>里面包含视景器</a:t>
            </a:r>
            <a:r>
              <a:rPr lang="en-US" altLang="zh-CN" sz="1100" dirty="0"/>
              <a:t>View</a:t>
            </a:r>
            <a:r>
              <a:rPr lang="zh-CN" altLang="en-US" sz="1100" dirty="0"/>
              <a:t>；而视景器里面包含了一个主相机和多个从相机；这些相机可以指向同一个图形上下文；而相机可以作为场景节点；</a:t>
            </a:r>
            <a:r>
              <a:rPr lang="zh-CN" altLang="en-US" sz="1100" dirty="0">
                <a:solidFill>
                  <a:schemeClr val="accent1"/>
                </a:solidFill>
              </a:rPr>
              <a:t>应该主要是和</a:t>
            </a:r>
            <a:r>
              <a:rPr lang="en-US" altLang="zh-CN" sz="1100" dirty="0">
                <a:solidFill>
                  <a:schemeClr val="accent1"/>
                </a:solidFill>
              </a:rPr>
              <a:t>cull</a:t>
            </a:r>
            <a:r>
              <a:rPr lang="zh-CN" altLang="en-US" sz="1100" dirty="0">
                <a:solidFill>
                  <a:schemeClr val="accent1"/>
                </a:solidFill>
              </a:rPr>
              <a:t>阶段相关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36B3C24-AADC-39F1-C47A-15F43CF31980}"/>
              </a:ext>
            </a:extLst>
          </p:cNvPr>
          <p:cNvCxnSpPr>
            <a:cxnSpLocks/>
          </p:cNvCxnSpPr>
          <p:nvPr/>
        </p:nvCxnSpPr>
        <p:spPr>
          <a:xfrm>
            <a:off x="7385961" y="4710544"/>
            <a:ext cx="47120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A5F87CD5-9186-FF50-BD5F-A9BB2F06FF2A}"/>
              </a:ext>
            </a:extLst>
          </p:cNvPr>
          <p:cNvGrpSpPr/>
          <p:nvPr/>
        </p:nvGrpSpPr>
        <p:grpSpPr>
          <a:xfrm>
            <a:off x="7264708" y="2624743"/>
            <a:ext cx="4996660" cy="1944105"/>
            <a:chOff x="7264708" y="2726342"/>
            <a:chExt cx="4996660" cy="194410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66C65E9-2F4A-51D3-8D46-857AB4283931}"/>
                </a:ext>
              </a:extLst>
            </p:cNvPr>
            <p:cNvGrpSpPr/>
            <p:nvPr/>
          </p:nvGrpSpPr>
          <p:grpSpPr>
            <a:xfrm>
              <a:off x="11465190" y="2798619"/>
              <a:ext cx="277091" cy="1034473"/>
              <a:chOff x="8820727" y="3121891"/>
              <a:chExt cx="277091" cy="1034473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D053E7D-0D9F-5E12-4F79-C9F3056CBCAE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55E566C-616F-20A0-F9A4-B641DF0DCA76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90F0D4D4-04D4-6EB8-EFB7-8D67BD2A55E8}"/>
                  </a:ext>
                </a:extLst>
              </p:cNvPr>
              <p:cNvCxnSpPr/>
              <p:nvPr/>
            </p:nvCxnSpPr>
            <p:spPr>
              <a:xfrm>
                <a:off x="9097818" y="3509819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B43BE43-1F9A-8D8F-9171-6289E1048059}"/>
                  </a:ext>
                </a:extLst>
              </p:cNvPr>
              <p:cNvCxnSpPr/>
              <p:nvPr/>
            </p:nvCxnSpPr>
            <p:spPr>
              <a:xfrm>
                <a:off x="8820727" y="3759200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119AEFD-2A4D-7B24-DDFC-EBAC4D41B85B}"/>
                </a:ext>
              </a:extLst>
            </p:cNvPr>
            <p:cNvGrpSpPr/>
            <p:nvPr/>
          </p:nvGrpSpPr>
          <p:grpSpPr>
            <a:xfrm>
              <a:off x="11478195" y="3635974"/>
              <a:ext cx="277091" cy="1034473"/>
              <a:chOff x="8820727" y="3121891"/>
              <a:chExt cx="277091" cy="1034473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0E9C7AD-F875-0484-CD81-AA7C497442A8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21D15720-72FD-E20F-AEA5-C8C29D5E1C13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BF44229-B842-A897-B26E-E0C3C278F1AD}"/>
                  </a:ext>
                </a:extLst>
              </p:cNvPr>
              <p:cNvCxnSpPr/>
              <p:nvPr/>
            </p:nvCxnSpPr>
            <p:spPr>
              <a:xfrm>
                <a:off x="9097818" y="3509819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F420B4A-842F-E24A-C52C-CC68791B24AF}"/>
                  </a:ext>
                </a:extLst>
              </p:cNvPr>
              <p:cNvCxnSpPr/>
              <p:nvPr/>
            </p:nvCxnSpPr>
            <p:spPr>
              <a:xfrm>
                <a:off x="8820727" y="3759200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6C43114-82E8-D715-A7E7-640C60DF4EFD}"/>
                </a:ext>
              </a:extLst>
            </p:cNvPr>
            <p:cNvSpPr/>
            <p:nvPr/>
          </p:nvSpPr>
          <p:spPr>
            <a:xfrm>
              <a:off x="11515792" y="3125722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054A9B3-FE39-A2FF-FB54-718F68A4A62A}"/>
                </a:ext>
              </a:extLst>
            </p:cNvPr>
            <p:cNvSpPr/>
            <p:nvPr/>
          </p:nvSpPr>
          <p:spPr>
            <a:xfrm>
              <a:off x="11545584" y="3365867"/>
              <a:ext cx="110836" cy="1216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678727-F00B-227C-C748-C700D50D415D}"/>
                </a:ext>
              </a:extLst>
            </p:cNvPr>
            <p:cNvSpPr/>
            <p:nvPr/>
          </p:nvSpPr>
          <p:spPr>
            <a:xfrm>
              <a:off x="11564185" y="4088446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E83E8FC-F867-08D1-8235-21B5AACBAB4C}"/>
                </a:ext>
              </a:extLst>
            </p:cNvPr>
            <p:cNvSpPr txBox="1"/>
            <p:nvPr/>
          </p:nvSpPr>
          <p:spPr>
            <a:xfrm>
              <a:off x="11699275" y="318740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gc1</a:t>
              </a:r>
              <a:endParaRPr lang="zh-CN" altLang="en-US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A172E60-2BA7-645D-3727-5622A9F2A26E}"/>
                </a:ext>
              </a:extLst>
            </p:cNvPr>
            <p:cNvSpPr txBox="1"/>
            <p:nvPr/>
          </p:nvSpPr>
          <p:spPr>
            <a:xfrm>
              <a:off x="11699996" y="4063754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gc2</a:t>
              </a:r>
              <a:endParaRPr lang="zh-CN" altLang="en-US" b="1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891CF5A-8B59-8CEC-029F-D569AF901B5C}"/>
                </a:ext>
              </a:extLst>
            </p:cNvPr>
            <p:cNvSpPr/>
            <p:nvPr/>
          </p:nvSpPr>
          <p:spPr>
            <a:xfrm>
              <a:off x="7461176" y="3134958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534AC1-43DA-96A1-27C4-5B604360D62B}"/>
                </a:ext>
              </a:extLst>
            </p:cNvPr>
            <p:cNvSpPr/>
            <p:nvPr/>
          </p:nvSpPr>
          <p:spPr>
            <a:xfrm>
              <a:off x="7661872" y="3468264"/>
              <a:ext cx="110836" cy="1216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00F858A-70F5-5601-5EA2-8278F4BD7234}"/>
                </a:ext>
              </a:extLst>
            </p:cNvPr>
            <p:cNvSpPr/>
            <p:nvPr/>
          </p:nvSpPr>
          <p:spPr>
            <a:xfrm>
              <a:off x="7461434" y="4063211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8D64A09-888E-EB17-DBA9-4A128DDD63AF}"/>
                </a:ext>
              </a:extLst>
            </p:cNvPr>
            <p:cNvSpPr txBox="1"/>
            <p:nvPr/>
          </p:nvSpPr>
          <p:spPr>
            <a:xfrm>
              <a:off x="7264708" y="3639865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nodes</a:t>
              </a:r>
              <a:endParaRPr lang="zh-CN" altLang="en-US" b="1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FBBD236-AAE4-1AF6-A781-B2E3BC01ACD2}"/>
                </a:ext>
              </a:extLst>
            </p:cNvPr>
            <p:cNvSpPr/>
            <p:nvPr/>
          </p:nvSpPr>
          <p:spPr>
            <a:xfrm>
              <a:off x="8426061" y="3074895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Update</a:t>
              </a:r>
              <a:endParaRPr lang="zh-CN" altLang="en-US" sz="11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4DD755C-5689-D123-7CEA-0FFDB1535413}"/>
                </a:ext>
              </a:extLst>
            </p:cNvPr>
            <p:cNvSpPr/>
            <p:nvPr/>
          </p:nvSpPr>
          <p:spPr>
            <a:xfrm>
              <a:off x="9251486" y="3065663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cull</a:t>
              </a:r>
              <a:endParaRPr lang="zh-CN" altLang="en-US" sz="11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0305FC6-DFA8-D1CF-8612-9C607E28BE00}"/>
                </a:ext>
              </a:extLst>
            </p:cNvPr>
            <p:cNvSpPr/>
            <p:nvPr/>
          </p:nvSpPr>
          <p:spPr>
            <a:xfrm>
              <a:off x="10076911" y="3056194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draw</a:t>
              </a:r>
              <a:endParaRPr lang="zh-CN" altLang="en-US" sz="11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8C86D0-5607-6BCB-D398-EB015B73E49B}"/>
                </a:ext>
              </a:extLst>
            </p:cNvPr>
            <p:cNvSpPr/>
            <p:nvPr/>
          </p:nvSpPr>
          <p:spPr>
            <a:xfrm>
              <a:off x="8426061" y="3895043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Update</a:t>
              </a:r>
              <a:endParaRPr lang="zh-CN" altLang="en-US" sz="11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D9D6727-4F22-A3E0-7602-2F8992F24DE7}"/>
                </a:ext>
              </a:extLst>
            </p:cNvPr>
            <p:cNvSpPr/>
            <p:nvPr/>
          </p:nvSpPr>
          <p:spPr>
            <a:xfrm>
              <a:off x="9251486" y="3885811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cull</a:t>
              </a:r>
              <a:endParaRPr lang="zh-CN" altLang="en-US" sz="11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E2F49FE-A0A1-2A08-D661-48A2572B9271}"/>
                </a:ext>
              </a:extLst>
            </p:cNvPr>
            <p:cNvSpPr/>
            <p:nvPr/>
          </p:nvSpPr>
          <p:spPr>
            <a:xfrm>
              <a:off x="10076911" y="3876342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draw</a:t>
              </a:r>
              <a:endParaRPr lang="zh-CN" altLang="en-US" sz="11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3748B5D-7A64-1701-0259-F608274B3D2E}"/>
                </a:ext>
              </a:extLst>
            </p:cNvPr>
            <p:cNvSpPr txBox="1"/>
            <p:nvPr/>
          </p:nvSpPr>
          <p:spPr>
            <a:xfrm>
              <a:off x="9981159" y="2726342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threadgc_1</a:t>
              </a:r>
              <a:endParaRPr lang="zh-CN" altLang="en-US" sz="1100" b="1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A8777BE6-A15C-F083-20C5-2D9392BF1399}"/>
                </a:ext>
              </a:extLst>
            </p:cNvPr>
            <p:cNvCxnSpPr>
              <a:stCxn id="78" idx="6"/>
              <a:endCxn id="86" idx="1"/>
            </p:cNvCxnSpPr>
            <p:nvPr/>
          </p:nvCxnSpPr>
          <p:spPr>
            <a:xfrm>
              <a:off x="7572012" y="3195783"/>
              <a:ext cx="854049" cy="4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F4EDC7E-B0A5-7FEF-09D2-C7560AB4B356}"/>
                </a:ext>
              </a:extLst>
            </p:cNvPr>
            <p:cNvCxnSpPr>
              <a:cxnSpLocks/>
              <a:stCxn id="79" idx="6"/>
              <a:endCxn id="86" idx="1"/>
            </p:cNvCxnSpPr>
            <p:nvPr/>
          </p:nvCxnSpPr>
          <p:spPr>
            <a:xfrm flipV="1">
              <a:off x="7772708" y="3243063"/>
              <a:ext cx="653353" cy="28602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A95B4D69-7E7F-B9CC-E7B3-374DC4B792A4}"/>
                </a:ext>
              </a:extLst>
            </p:cNvPr>
            <p:cNvCxnSpPr>
              <a:stCxn id="86" idx="1"/>
              <a:endCxn id="88" idx="3"/>
            </p:cNvCxnSpPr>
            <p:nvPr/>
          </p:nvCxnSpPr>
          <p:spPr>
            <a:xfrm flipV="1">
              <a:off x="8426061" y="3224362"/>
              <a:ext cx="2380523" cy="1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FD4E298-CE73-60E8-27DF-1C88ADC8BF01}"/>
                </a:ext>
              </a:extLst>
            </p:cNvPr>
            <p:cNvCxnSpPr>
              <a:cxnSpLocks/>
              <a:stCxn id="88" idx="3"/>
              <a:endCxn id="55" idx="2"/>
            </p:cNvCxnSpPr>
            <p:nvPr/>
          </p:nvCxnSpPr>
          <p:spPr>
            <a:xfrm flipV="1">
              <a:off x="10806584" y="3186547"/>
              <a:ext cx="709208" cy="37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9167182D-A9E3-868B-4849-E980CBF37942}"/>
                </a:ext>
              </a:extLst>
            </p:cNvPr>
            <p:cNvCxnSpPr>
              <a:cxnSpLocks/>
              <a:stCxn id="80" idx="6"/>
              <a:endCxn id="57" idx="0"/>
            </p:cNvCxnSpPr>
            <p:nvPr/>
          </p:nvCxnSpPr>
          <p:spPr>
            <a:xfrm flipV="1">
              <a:off x="7572270" y="4088446"/>
              <a:ext cx="4047333" cy="3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708235A-8025-4824-0499-A5261E6B1D9C}"/>
                </a:ext>
              </a:extLst>
            </p:cNvPr>
            <p:cNvSpPr txBox="1"/>
            <p:nvPr/>
          </p:nvSpPr>
          <p:spPr>
            <a:xfrm>
              <a:off x="10018309" y="3602417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threadgc_2</a:t>
              </a:r>
              <a:endParaRPr lang="zh-CN" altLang="en-US" sz="1100" b="1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81EE951-7FD8-1093-707D-5EE271B18221}"/>
                </a:ext>
              </a:extLst>
            </p:cNvPr>
            <p:cNvSpPr txBox="1"/>
            <p:nvPr/>
          </p:nvSpPr>
          <p:spPr>
            <a:xfrm>
              <a:off x="8837207" y="2754627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Thread_main</a:t>
              </a:r>
              <a:endParaRPr lang="zh-CN" altLang="en-US" sz="1100" b="1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6100427-0C7E-0E3D-2CC7-557A12A48B94}"/>
                </a:ext>
              </a:extLst>
            </p:cNvPr>
            <p:cNvSpPr txBox="1"/>
            <p:nvPr/>
          </p:nvSpPr>
          <p:spPr>
            <a:xfrm>
              <a:off x="8877657" y="3595401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Thread_main</a:t>
              </a:r>
              <a:endParaRPr lang="zh-CN" altLang="en-US" sz="1100" b="1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0399AE0-573E-274F-7810-75DB71B3797D}"/>
              </a:ext>
            </a:extLst>
          </p:cNvPr>
          <p:cNvGrpSpPr/>
          <p:nvPr/>
        </p:nvGrpSpPr>
        <p:grpSpPr>
          <a:xfrm>
            <a:off x="7162284" y="4939767"/>
            <a:ext cx="5098363" cy="1871828"/>
            <a:chOff x="7162284" y="5022894"/>
            <a:chExt cx="5098363" cy="1871828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E191151-C70D-F237-8385-8E21301F86C7}"/>
                </a:ext>
              </a:extLst>
            </p:cNvPr>
            <p:cNvGrpSpPr/>
            <p:nvPr/>
          </p:nvGrpSpPr>
          <p:grpSpPr>
            <a:xfrm>
              <a:off x="11465190" y="5022894"/>
              <a:ext cx="277091" cy="1034473"/>
              <a:chOff x="8820727" y="3121891"/>
              <a:chExt cx="277091" cy="1034473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BC3564E-3E3B-EEAA-6559-44B3F6604292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1F7AEB0-D115-4E54-132A-263594C4B2D1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5664881C-284E-4FB4-480E-4C711D744E6F}"/>
                  </a:ext>
                </a:extLst>
              </p:cNvPr>
              <p:cNvCxnSpPr/>
              <p:nvPr/>
            </p:nvCxnSpPr>
            <p:spPr>
              <a:xfrm>
                <a:off x="9097818" y="3509819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A92CE24B-0DE4-5F6C-B703-712F6D4BD894}"/>
                  </a:ext>
                </a:extLst>
              </p:cNvPr>
              <p:cNvCxnSpPr/>
              <p:nvPr/>
            </p:nvCxnSpPr>
            <p:spPr>
              <a:xfrm>
                <a:off x="8820727" y="3759200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A07AA40-415B-A125-D4EF-0D400805D246}"/>
                </a:ext>
              </a:extLst>
            </p:cNvPr>
            <p:cNvGrpSpPr/>
            <p:nvPr/>
          </p:nvGrpSpPr>
          <p:grpSpPr>
            <a:xfrm>
              <a:off x="11478195" y="5860249"/>
              <a:ext cx="277091" cy="1034473"/>
              <a:chOff x="8820727" y="3121891"/>
              <a:chExt cx="277091" cy="1034473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2823782-6423-DE49-6301-4D7A510A58F6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D8EDBDE-3654-5480-957A-6437F000E459}"/>
                  </a:ext>
                </a:extLst>
              </p:cNvPr>
              <p:cNvCxnSpPr/>
              <p:nvPr/>
            </p:nvCxnSpPr>
            <p:spPr>
              <a:xfrm>
                <a:off x="8820727" y="3121891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82F09E0-A1FA-6558-D1A0-0BDF9675D7F4}"/>
                  </a:ext>
                </a:extLst>
              </p:cNvPr>
              <p:cNvCxnSpPr/>
              <p:nvPr/>
            </p:nvCxnSpPr>
            <p:spPr>
              <a:xfrm>
                <a:off x="9097818" y="3509819"/>
                <a:ext cx="0" cy="646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062D9B3-5EA7-E185-5288-275054AB8B0A}"/>
                  </a:ext>
                </a:extLst>
              </p:cNvPr>
              <p:cNvCxnSpPr/>
              <p:nvPr/>
            </p:nvCxnSpPr>
            <p:spPr>
              <a:xfrm>
                <a:off x="8820727" y="3759200"/>
                <a:ext cx="277091" cy="397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C606ACB-27B6-E9BA-3D03-3E0570A16F58}"/>
                </a:ext>
              </a:extLst>
            </p:cNvPr>
            <p:cNvSpPr/>
            <p:nvPr/>
          </p:nvSpPr>
          <p:spPr>
            <a:xfrm>
              <a:off x="11515792" y="5349997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481B535-1FD3-0566-155A-F4B1B7B05A92}"/>
                </a:ext>
              </a:extLst>
            </p:cNvPr>
            <p:cNvSpPr/>
            <p:nvPr/>
          </p:nvSpPr>
          <p:spPr>
            <a:xfrm>
              <a:off x="11545584" y="5590142"/>
              <a:ext cx="110836" cy="1216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A628263-A89D-0E11-2220-15A2C83711C4}"/>
                </a:ext>
              </a:extLst>
            </p:cNvPr>
            <p:cNvSpPr/>
            <p:nvPr/>
          </p:nvSpPr>
          <p:spPr>
            <a:xfrm>
              <a:off x="11554949" y="6331193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7BE7671-FC40-21BE-6087-A8E9F72C5033}"/>
                </a:ext>
              </a:extLst>
            </p:cNvPr>
            <p:cNvSpPr txBox="1"/>
            <p:nvPr/>
          </p:nvSpPr>
          <p:spPr>
            <a:xfrm>
              <a:off x="11699275" y="544050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gc1</a:t>
              </a:r>
              <a:endParaRPr lang="zh-CN" altLang="en-US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551A80-5C38-4359-A8BC-67B77E419601}"/>
                </a:ext>
              </a:extLst>
            </p:cNvPr>
            <p:cNvSpPr txBox="1"/>
            <p:nvPr/>
          </p:nvSpPr>
          <p:spPr>
            <a:xfrm>
              <a:off x="11699275" y="629599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gc2</a:t>
              </a:r>
              <a:endParaRPr lang="zh-CN" altLang="en-US" b="1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4BBBE8F-51B8-FFB9-86AE-200A49192250}"/>
                </a:ext>
              </a:extLst>
            </p:cNvPr>
            <p:cNvSpPr/>
            <p:nvPr/>
          </p:nvSpPr>
          <p:spPr>
            <a:xfrm>
              <a:off x="7516594" y="5349999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212CBC3-36BE-5E64-1990-54E1F23D20D9}"/>
                </a:ext>
              </a:extLst>
            </p:cNvPr>
            <p:cNvSpPr/>
            <p:nvPr/>
          </p:nvSpPr>
          <p:spPr>
            <a:xfrm>
              <a:off x="7717290" y="5683305"/>
              <a:ext cx="110836" cy="1216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7DFC731-62DD-84BE-51D1-CE9E95C02C4B}"/>
                </a:ext>
              </a:extLst>
            </p:cNvPr>
            <p:cNvSpPr/>
            <p:nvPr/>
          </p:nvSpPr>
          <p:spPr>
            <a:xfrm>
              <a:off x="7516852" y="6278252"/>
              <a:ext cx="110836" cy="121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EC79A82-F931-D076-2EFD-2E86BEBB29C1}"/>
                </a:ext>
              </a:extLst>
            </p:cNvPr>
            <p:cNvSpPr txBox="1"/>
            <p:nvPr/>
          </p:nvSpPr>
          <p:spPr>
            <a:xfrm>
              <a:off x="7162284" y="586798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nodes</a:t>
              </a:r>
              <a:endParaRPr lang="zh-CN" altLang="en-US" b="1" dirty="0"/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E460BD08-3CDE-64D5-F98D-E59341B52E9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11016369" y="5596538"/>
              <a:ext cx="529215" cy="5442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F261878-A9A2-4BE3-C204-A9C8518B3606}"/>
                </a:ext>
              </a:extLst>
            </p:cNvPr>
            <p:cNvSpPr/>
            <p:nvPr/>
          </p:nvSpPr>
          <p:spPr>
            <a:xfrm>
              <a:off x="8360252" y="5441248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Update</a:t>
              </a:r>
              <a:endParaRPr lang="zh-CN" altLang="en-US" sz="11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D80415D-138A-98D2-21C4-2E5598B044C6}"/>
                </a:ext>
              </a:extLst>
            </p:cNvPr>
            <p:cNvSpPr/>
            <p:nvPr/>
          </p:nvSpPr>
          <p:spPr>
            <a:xfrm>
              <a:off x="9351595" y="5128075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cull</a:t>
              </a:r>
              <a:endParaRPr lang="zh-CN" altLang="en-US" sz="1100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2DC9A00-E94E-2C71-E4CA-F07FFAF46CF4}"/>
                </a:ext>
              </a:extLst>
            </p:cNvPr>
            <p:cNvSpPr/>
            <p:nvPr/>
          </p:nvSpPr>
          <p:spPr>
            <a:xfrm>
              <a:off x="10312529" y="5441248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draw</a:t>
              </a:r>
              <a:endParaRPr lang="zh-CN" altLang="en-US" sz="11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F2178F7-3DA5-71C0-66DA-75691BCFC63A}"/>
                </a:ext>
              </a:extLst>
            </p:cNvPr>
            <p:cNvSpPr/>
            <p:nvPr/>
          </p:nvSpPr>
          <p:spPr>
            <a:xfrm>
              <a:off x="9351595" y="5577078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cull</a:t>
              </a:r>
              <a:endParaRPr lang="zh-CN" altLang="en-US" sz="11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F2C6106-1088-CFFE-E1F7-9C8C1291D77E}"/>
                </a:ext>
              </a:extLst>
            </p:cNvPr>
            <p:cNvSpPr/>
            <p:nvPr/>
          </p:nvSpPr>
          <p:spPr>
            <a:xfrm>
              <a:off x="8376553" y="6183521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Update</a:t>
              </a:r>
              <a:endParaRPr lang="zh-CN" altLang="en-US" sz="11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EDCB27-2398-573E-5216-EAE9955D9292}"/>
                </a:ext>
              </a:extLst>
            </p:cNvPr>
            <p:cNvSpPr/>
            <p:nvPr/>
          </p:nvSpPr>
          <p:spPr>
            <a:xfrm>
              <a:off x="9351594" y="6186452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cull</a:t>
              </a:r>
              <a:endParaRPr lang="zh-CN" altLang="en-US" sz="1100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6751E79-008E-6138-30E7-6A1839C2DB6B}"/>
                </a:ext>
              </a:extLst>
            </p:cNvPr>
            <p:cNvSpPr/>
            <p:nvPr/>
          </p:nvSpPr>
          <p:spPr>
            <a:xfrm>
              <a:off x="10329846" y="6193785"/>
              <a:ext cx="729673" cy="33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draw</a:t>
              </a:r>
              <a:endParaRPr lang="zh-CN" altLang="en-US" sz="1100" dirty="0"/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7A87823-6922-A937-3AE4-32AFA51D6FF3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7635463" y="5385751"/>
              <a:ext cx="724789" cy="22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F7E61E30-1E58-E2FC-939B-E33B852B1260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 flipV="1">
              <a:off x="7745059" y="5609416"/>
              <a:ext cx="615193" cy="17346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C1B0BB9-B853-3B05-AEDA-93C049BADB41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7613387" y="6347784"/>
              <a:ext cx="763166" cy="3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822532FD-0D51-B133-4A03-2D03C8D05ED4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9112546" y="6353695"/>
              <a:ext cx="239048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7A227F85-8D26-236A-51C3-2247B34DD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481" y="6361952"/>
              <a:ext cx="239048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2CA5E970-DACD-0F04-00B9-0FE96F00A4B9}"/>
                </a:ext>
              </a:extLst>
            </p:cNvPr>
            <p:cNvCxnSpPr>
              <a:cxnSpLocks/>
              <a:stCxn id="117" idx="3"/>
              <a:endCxn id="118" idx="1"/>
            </p:cNvCxnSpPr>
            <p:nvPr/>
          </p:nvCxnSpPr>
          <p:spPr>
            <a:xfrm flipV="1">
              <a:off x="9089925" y="5296243"/>
              <a:ext cx="261670" cy="313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6E7310A5-EE68-7EB2-D3E0-72A25B7AE476}"/>
                </a:ext>
              </a:extLst>
            </p:cNvPr>
            <p:cNvCxnSpPr>
              <a:cxnSpLocks/>
              <a:stCxn id="117" idx="3"/>
              <a:endCxn id="121" idx="1"/>
            </p:cNvCxnSpPr>
            <p:nvPr/>
          </p:nvCxnSpPr>
          <p:spPr>
            <a:xfrm>
              <a:off x="9089925" y="5609416"/>
              <a:ext cx="261670" cy="13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33C630B-9E7E-21A9-88ED-E046C5860693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10076911" y="5301795"/>
              <a:ext cx="235618" cy="307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6BF3C4E7-F919-808C-6088-E5BCAD6FC434}"/>
                </a:ext>
              </a:extLst>
            </p:cNvPr>
            <p:cNvCxnSpPr>
              <a:cxnSpLocks/>
              <a:stCxn id="121" idx="3"/>
              <a:endCxn id="120" idx="1"/>
            </p:cNvCxnSpPr>
            <p:nvPr/>
          </p:nvCxnSpPr>
          <p:spPr>
            <a:xfrm flipV="1">
              <a:off x="10081268" y="5609416"/>
              <a:ext cx="231261" cy="13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6989177-EFFB-6848-36CE-AF0F933C1A33}"/>
                </a:ext>
              </a:extLst>
            </p:cNvPr>
            <p:cNvCxnSpPr>
              <a:cxnSpLocks/>
              <a:stCxn id="120" idx="3"/>
              <a:endCxn id="68" idx="3"/>
            </p:cNvCxnSpPr>
            <p:nvPr/>
          </p:nvCxnSpPr>
          <p:spPr>
            <a:xfrm flipV="1">
              <a:off x="11042202" y="5453832"/>
              <a:ext cx="489822" cy="155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E6AB2A8-17AD-49F8-8226-B487E21B6FDB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11018526" y="6374901"/>
              <a:ext cx="536423" cy="1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0DE1B4C-AD1B-99F9-5C4C-715ED1BA2ACD}"/>
                </a:ext>
              </a:extLst>
            </p:cNvPr>
            <p:cNvSpPr txBox="1"/>
            <p:nvPr/>
          </p:nvSpPr>
          <p:spPr>
            <a:xfrm>
              <a:off x="8262407" y="5153857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thread_gc1</a:t>
              </a:r>
              <a:endParaRPr lang="zh-CN" altLang="en-US" sz="1100" b="1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5924326-DFA4-EE4C-77FE-4869ED503DFC}"/>
                </a:ext>
              </a:extLst>
            </p:cNvPr>
            <p:cNvSpPr txBox="1"/>
            <p:nvPr/>
          </p:nvSpPr>
          <p:spPr>
            <a:xfrm>
              <a:off x="10263946" y="518111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thread_gc1</a:t>
              </a:r>
              <a:endParaRPr lang="zh-CN" altLang="en-US" sz="1100" b="1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66F922D9-1F76-AD16-E54B-B0FBDD038071}"/>
                </a:ext>
              </a:extLst>
            </p:cNvPr>
            <p:cNvSpPr txBox="1"/>
            <p:nvPr/>
          </p:nvSpPr>
          <p:spPr>
            <a:xfrm>
              <a:off x="8305583" y="5939195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thread_gc2</a:t>
              </a:r>
              <a:endParaRPr lang="zh-CN" altLang="en-US" sz="1100" b="1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0943872-A436-F7DF-573B-A5F2CE7FCE1B}"/>
                </a:ext>
              </a:extLst>
            </p:cNvPr>
            <p:cNvSpPr txBox="1"/>
            <p:nvPr/>
          </p:nvSpPr>
          <p:spPr>
            <a:xfrm>
              <a:off x="10263945" y="5959223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thread_gc2</a:t>
              </a:r>
              <a:endParaRPr lang="zh-CN" altLang="en-US" sz="1100" b="1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5028ACB-8BC4-446D-287B-F74A8D032BC7}"/>
                </a:ext>
              </a:extLst>
            </p:cNvPr>
            <p:cNvSpPr txBox="1"/>
            <p:nvPr/>
          </p:nvSpPr>
          <p:spPr>
            <a:xfrm>
              <a:off x="9111937" y="5051001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thread_camera1</a:t>
              </a:r>
              <a:endParaRPr lang="zh-CN" altLang="en-US" sz="1100" b="1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8EFDFF89-83EC-5E0D-A5DE-682B469258E9}"/>
                </a:ext>
              </a:extLst>
            </p:cNvPr>
            <p:cNvSpPr txBox="1"/>
            <p:nvPr/>
          </p:nvSpPr>
          <p:spPr>
            <a:xfrm>
              <a:off x="9120861" y="5726733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thread_camera2</a:t>
              </a:r>
              <a:endParaRPr lang="zh-CN" altLang="en-US" sz="1100" b="1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A8925119-F52F-6D28-BCBB-0859A0AD9F92}"/>
                </a:ext>
              </a:extLst>
            </p:cNvPr>
            <p:cNvSpPr txBox="1"/>
            <p:nvPr/>
          </p:nvSpPr>
          <p:spPr>
            <a:xfrm>
              <a:off x="9103544" y="6105660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thread_camera3</a:t>
              </a:r>
              <a:endParaRPr lang="zh-CN" altLang="en-US" sz="1100" b="1" dirty="0"/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F07CAFD5-DC26-D8ED-20F3-3E6960947A4F}"/>
              </a:ext>
            </a:extLst>
          </p:cNvPr>
          <p:cNvSpPr/>
          <p:nvPr/>
        </p:nvSpPr>
        <p:spPr>
          <a:xfrm>
            <a:off x="3084945" y="5228796"/>
            <a:ext cx="3006251" cy="26515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B9520DD-49D0-230E-0676-BB3ABD038E4E}"/>
              </a:ext>
            </a:extLst>
          </p:cNvPr>
          <p:cNvCxnSpPr>
            <a:cxnSpLocks/>
          </p:cNvCxnSpPr>
          <p:nvPr/>
        </p:nvCxnSpPr>
        <p:spPr>
          <a:xfrm>
            <a:off x="10018309" y="2624743"/>
            <a:ext cx="0" cy="16208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A0A9C81-90EE-33AD-5671-6FFBA387F145}"/>
              </a:ext>
            </a:extLst>
          </p:cNvPr>
          <p:cNvSpPr txBox="1"/>
          <p:nvPr/>
        </p:nvSpPr>
        <p:spPr>
          <a:xfrm>
            <a:off x="7959916" y="43687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update</a:t>
            </a:r>
            <a:r>
              <a:rPr lang="zh-CN" altLang="en-US" sz="1100" b="1" dirty="0">
                <a:solidFill>
                  <a:srgbClr val="C00000"/>
                </a:solidFill>
              </a:rPr>
              <a:t>和</a:t>
            </a:r>
            <a:r>
              <a:rPr lang="en-US" altLang="zh-CN" sz="1100" b="1" dirty="0">
                <a:solidFill>
                  <a:srgbClr val="C00000"/>
                </a:solidFill>
              </a:rPr>
              <a:t>cull</a:t>
            </a:r>
            <a:r>
              <a:rPr lang="zh-CN" altLang="en-US" sz="1100" b="1" dirty="0">
                <a:solidFill>
                  <a:srgbClr val="C00000"/>
                </a:solidFill>
              </a:rPr>
              <a:t>是否在主线程运行，还要确认。。。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27A3097-CE99-4AA7-65A2-ACA9DF01C9D1}"/>
              </a:ext>
            </a:extLst>
          </p:cNvPr>
          <p:cNvSpPr txBox="1"/>
          <p:nvPr/>
        </p:nvSpPr>
        <p:spPr>
          <a:xfrm>
            <a:off x="5316173" y="416059"/>
            <a:ext cx="618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就酱吧，理解可能有出入。。。。继续往下走。。。</a:t>
            </a:r>
          </a:p>
        </p:txBody>
      </p:sp>
    </p:spTree>
    <p:extLst>
      <p:ext uri="{BB962C8B-B14F-4D97-AF65-F5344CB8AC3E}">
        <p14:creationId xmlns:p14="http://schemas.microsoft.com/office/powerpoint/2010/main" val="359289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 </a:t>
            </a:r>
            <a:r>
              <a:rPr lang="zh-CN" altLang="en-US" sz="2800" b="1" dirty="0"/>
              <a:t>终于回到</a:t>
            </a:r>
            <a:r>
              <a:rPr lang="en-US" altLang="zh-CN" sz="2800" b="1" dirty="0"/>
              <a:t>frame()</a:t>
            </a:r>
            <a:r>
              <a:rPr lang="zh-CN" altLang="en-US" sz="2800" b="1" dirty="0"/>
              <a:t>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6AEB2-3DE0-9071-C96C-D08F9BAC4A13}"/>
              </a:ext>
            </a:extLst>
          </p:cNvPr>
          <p:cNvSpPr txBox="1"/>
          <p:nvPr/>
        </p:nvSpPr>
        <p:spPr>
          <a:xfrm>
            <a:off x="378691" y="155837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为什么要记录参考时间，循环帧数，作用是什么？？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6BF3CE-E27B-E91B-0043-D759E9A6CD9E}"/>
              </a:ext>
            </a:extLst>
          </p:cNvPr>
          <p:cNvSpPr txBox="1"/>
          <p:nvPr/>
        </p:nvSpPr>
        <p:spPr>
          <a:xfrm>
            <a:off x="378691" y="1073071"/>
            <a:ext cx="353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accent1"/>
                </a:solidFill>
              </a:rPr>
              <a:t>osgViewer</a:t>
            </a:r>
            <a:r>
              <a:rPr lang="en-US" altLang="zh-CN" b="1" dirty="0">
                <a:solidFill>
                  <a:schemeClr val="accent1"/>
                </a:solidFill>
              </a:rPr>
              <a:t>:: Viewer::advance()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0BA05D-B4FE-B07E-A9B5-1AD8674C8CBB}"/>
              </a:ext>
            </a:extLst>
          </p:cNvPr>
          <p:cNvGrpSpPr/>
          <p:nvPr/>
        </p:nvGrpSpPr>
        <p:grpSpPr>
          <a:xfrm>
            <a:off x="378691" y="2177186"/>
            <a:ext cx="5910444" cy="2753109"/>
            <a:chOff x="378691" y="2177186"/>
            <a:chExt cx="5910444" cy="275310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08A636-7A1D-0726-B38A-E7888C88BF3A}"/>
                </a:ext>
              </a:extLst>
            </p:cNvPr>
            <p:cNvGrpSpPr/>
            <p:nvPr/>
          </p:nvGrpSpPr>
          <p:grpSpPr>
            <a:xfrm>
              <a:off x="378691" y="2177186"/>
              <a:ext cx="4856928" cy="2753109"/>
              <a:chOff x="378691" y="2177186"/>
              <a:chExt cx="4856928" cy="2753109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D06A2B7-30E7-E97F-9F79-E3E8BC82C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454" y="2177186"/>
                <a:ext cx="4763165" cy="275310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2B454B7-AC89-5CB7-0923-BDD18495C3F1}"/>
                  </a:ext>
                </a:extLst>
              </p:cNvPr>
              <p:cNvSpPr/>
              <p:nvPr/>
            </p:nvSpPr>
            <p:spPr>
              <a:xfrm>
                <a:off x="378691" y="4119418"/>
                <a:ext cx="2475345" cy="25861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61AFD0B7-C77F-7D9F-BF86-752DB853AB2A}"/>
                </a:ext>
              </a:extLst>
            </p:cNvPr>
            <p:cNvSpPr/>
            <p:nvPr/>
          </p:nvSpPr>
          <p:spPr>
            <a:xfrm>
              <a:off x="2854036" y="2281382"/>
              <a:ext cx="942109" cy="17456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CEA499-FFF4-050A-3AE9-066E88CE6237}"/>
                </a:ext>
              </a:extLst>
            </p:cNvPr>
            <p:cNvSpPr txBox="1"/>
            <p:nvPr/>
          </p:nvSpPr>
          <p:spPr>
            <a:xfrm>
              <a:off x="3796145" y="294646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循环开始前的准备工作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D2B86A3E-DB96-BC59-80F2-263A50E8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58" y="868218"/>
            <a:ext cx="5493812" cy="3984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F1C00C-C1B4-79F5-D5C9-F8B63D72D3BF}"/>
              </a:ext>
            </a:extLst>
          </p:cNvPr>
          <p:cNvCxnSpPr/>
          <p:nvPr/>
        </p:nvCxnSpPr>
        <p:spPr>
          <a:xfrm>
            <a:off x="5421745" y="1828800"/>
            <a:ext cx="4267200" cy="267854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D16BB4-AD0D-1F49-7848-7E7B0EBBCB1C}"/>
              </a:ext>
            </a:extLst>
          </p:cNvPr>
          <p:cNvSpPr txBox="1"/>
          <p:nvPr/>
        </p:nvSpPr>
        <p:spPr>
          <a:xfrm>
            <a:off x="9688945" y="48410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其中的一个应用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89A79E-AFC6-C88D-E481-DEE67BE66335}"/>
              </a:ext>
            </a:extLst>
          </p:cNvPr>
          <p:cNvSpPr txBox="1"/>
          <p:nvPr/>
        </p:nvSpPr>
        <p:spPr>
          <a:xfrm>
            <a:off x="6438574" y="4031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截图自</a:t>
            </a:r>
            <a:r>
              <a:rPr lang="en-US" altLang="zh-CN" dirty="0"/>
              <a:t>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4CC9B4-030F-584C-0DB4-252B48ABB67D}"/>
              </a:ext>
            </a:extLst>
          </p:cNvPr>
          <p:cNvSpPr txBox="1"/>
          <p:nvPr/>
        </p:nvSpPr>
        <p:spPr>
          <a:xfrm>
            <a:off x="4139025" y="587166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不纠结。。。。。就酱。。。。</a:t>
            </a:r>
          </a:p>
        </p:txBody>
      </p:sp>
    </p:spTree>
    <p:extLst>
      <p:ext uri="{BB962C8B-B14F-4D97-AF65-F5344CB8AC3E}">
        <p14:creationId xmlns:p14="http://schemas.microsoft.com/office/powerpoint/2010/main" val="25056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4.1 </a:t>
            </a:r>
            <a:r>
              <a:rPr lang="zh-CN" altLang="en-US" sz="2800" b="1" dirty="0"/>
              <a:t>事件遍历</a:t>
            </a:r>
            <a:r>
              <a:rPr lang="en-US" altLang="zh-CN" sz="2800" b="1" dirty="0"/>
              <a:t>--</a:t>
            </a:r>
            <a:r>
              <a:rPr lang="en-US" altLang="zh-CN" sz="2800" b="1" dirty="0" err="1"/>
              <a:t>eventTraversal</a:t>
            </a:r>
            <a:r>
              <a:rPr lang="en-US" altLang="zh-CN" sz="2800" b="1" dirty="0"/>
              <a:t>()  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275748-42AF-ABAD-25F7-CAC35AA05079}"/>
              </a:ext>
            </a:extLst>
          </p:cNvPr>
          <p:cNvSpPr txBox="1"/>
          <p:nvPr/>
        </p:nvSpPr>
        <p:spPr>
          <a:xfrm>
            <a:off x="489529" y="1066861"/>
            <a:ext cx="426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accent1"/>
                </a:solidFill>
              </a:rPr>
              <a:t>osgViewer</a:t>
            </a:r>
            <a:r>
              <a:rPr lang="en-US" altLang="zh-CN" b="1" dirty="0">
                <a:solidFill>
                  <a:schemeClr val="accent1"/>
                </a:solidFill>
              </a:rPr>
              <a:t>::Viewer::</a:t>
            </a:r>
            <a:r>
              <a:rPr lang="en-US" altLang="zh-CN" b="1" dirty="0" err="1">
                <a:solidFill>
                  <a:schemeClr val="accent1"/>
                </a:solidFill>
              </a:rPr>
              <a:t>eventTraversal</a:t>
            </a:r>
            <a:r>
              <a:rPr lang="en-US" altLang="zh-CN" b="1" dirty="0">
                <a:solidFill>
                  <a:schemeClr val="accent1"/>
                </a:solidFill>
              </a:rPr>
              <a:t>()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A432D5-629F-DF5F-465B-F735668F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7" y="1730620"/>
            <a:ext cx="5010015" cy="4489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70F1B9-11E9-6A34-131D-80C071E56BE7}"/>
              </a:ext>
            </a:extLst>
          </p:cNvPr>
          <p:cNvSpPr/>
          <p:nvPr/>
        </p:nvSpPr>
        <p:spPr>
          <a:xfrm>
            <a:off x="2004291" y="3048000"/>
            <a:ext cx="1080654" cy="674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CBB4E-A419-62A6-78FB-266410D9067B}"/>
              </a:ext>
            </a:extLst>
          </p:cNvPr>
          <p:cNvSpPr txBox="1"/>
          <p:nvPr/>
        </p:nvSpPr>
        <p:spPr>
          <a:xfrm>
            <a:off x="5704903" y="4821089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OSG </a:t>
            </a:r>
            <a:r>
              <a:rPr lang="zh-CN" altLang="en-US" b="1" dirty="0"/>
              <a:t>并没有规定一定要使用主摄像机来显示场景，它的更重要的作用是为 </a:t>
            </a:r>
            <a:r>
              <a:rPr lang="en-US" altLang="zh-CN" b="1" dirty="0">
                <a:solidFill>
                  <a:srgbClr val="C00000"/>
                </a:solidFill>
              </a:rPr>
              <a:t>OSG </a:t>
            </a:r>
            <a:r>
              <a:rPr lang="zh-CN" altLang="en-US" b="1" dirty="0">
                <a:solidFill>
                  <a:srgbClr val="C00000"/>
                </a:solidFill>
              </a:rPr>
              <a:t>世界矩阵的计算提供依据 </a:t>
            </a:r>
            <a:r>
              <a:rPr lang="en-US" altLang="zh-CN" b="1" dirty="0">
                <a:solidFill>
                  <a:srgbClr val="C00000"/>
                </a:solidFill>
              </a:rPr>
              <a:t>????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6CE25F-C250-8FA3-8848-78928A541D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533236" y="1418516"/>
            <a:ext cx="4274630" cy="22298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FD96A6-F271-9613-B9AC-AC2B4BBA1531}"/>
              </a:ext>
            </a:extLst>
          </p:cNvPr>
          <p:cNvSpPr txBox="1"/>
          <p:nvPr/>
        </p:nvSpPr>
        <p:spPr>
          <a:xfrm>
            <a:off x="2623128" y="63297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截图自</a:t>
            </a:r>
            <a:r>
              <a:rPr lang="en-US" altLang="zh-CN" dirty="0"/>
              <a:t>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056A72F-F824-5E93-EA53-C574FE72758C}"/>
              </a:ext>
            </a:extLst>
          </p:cNvPr>
          <p:cNvGrpSpPr/>
          <p:nvPr/>
        </p:nvGrpSpPr>
        <p:grpSpPr>
          <a:xfrm>
            <a:off x="5807866" y="1233850"/>
            <a:ext cx="5067008" cy="2906618"/>
            <a:chOff x="5807866" y="1233850"/>
            <a:chExt cx="5067008" cy="290661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B29155F-A607-8F2B-4F69-022F566E6F65}"/>
                </a:ext>
              </a:extLst>
            </p:cNvPr>
            <p:cNvGrpSpPr/>
            <p:nvPr/>
          </p:nvGrpSpPr>
          <p:grpSpPr>
            <a:xfrm>
              <a:off x="5807866" y="1233850"/>
              <a:ext cx="4466752" cy="2906618"/>
              <a:chOff x="5807866" y="1233850"/>
              <a:chExt cx="4466752" cy="290661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8A81F12C-1445-F8D2-1DED-AA1D5EAD6EDE}"/>
                  </a:ext>
                </a:extLst>
              </p:cNvPr>
              <p:cNvGrpSpPr/>
              <p:nvPr/>
            </p:nvGrpSpPr>
            <p:grpSpPr>
              <a:xfrm>
                <a:off x="5807866" y="1233850"/>
                <a:ext cx="4466752" cy="2906618"/>
                <a:chOff x="5807866" y="1233850"/>
                <a:chExt cx="4466752" cy="2906618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CA66DBA6-03D0-20B9-51BD-843BFAF1B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20509" y="1603182"/>
                  <a:ext cx="4354109" cy="2537286"/>
                </a:xfrm>
                <a:prstGeom prst="rect">
                  <a:avLst/>
                </a:prstGeom>
              </p:spPr>
            </p:pic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57E3A3D-D366-8BAA-2979-63BEBA6FBCE9}"/>
                    </a:ext>
                  </a:extLst>
                </p:cNvPr>
                <p:cNvSpPr txBox="1"/>
                <p:nvPr/>
              </p:nvSpPr>
              <p:spPr>
                <a:xfrm>
                  <a:off x="5807866" y="1233850"/>
                  <a:ext cx="30492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0000FF"/>
                      </a:solidFill>
                    </a:rPr>
                    <a:t>实际应该是</a:t>
                  </a:r>
                  <a:r>
                    <a:rPr lang="en-US" altLang="zh-CN" b="1" dirty="0" err="1">
                      <a:solidFill>
                        <a:srgbClr val="0000FF"/>
                      </a:solidFill>
                    </a:rPr>
                    <a:t>osgViewer</a:t>
                  </a:r>
                  <a:r>
                    <a:rPr lang="en-US" altLang="zh-CN" b="1" dirty="0">
                      <a:solidFill>
                        <a:srgbClr val="0000FF"/>
                      </a:solidFill>
                    </a:rPr>
                    <a:t>::View</a:t>
                  </a:r>
                  <a:endParaRPr lang="zh-CN" altLang="en-US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F6258B6-D8DD-A691-1104-6AAA76EF7B6D}"/>
                  </a:ext>
                </a:extLst>
              </p:cNvPr>
              <p:cNvSpPr/>
              <p:nvPr/>
            </p:nvSpPr>
            <p:spPr>
              <a:xfrm>
                <a:off x="6096000" y="2844799"/>
                <a:ext cx="3049233" cy="434109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94B8DB1-E4F4-2D9C-1AF1-078A8BF513B4}"/>
                  </a:ext>
                </a:extLst>
              </p:cNvPr>
              <p:cNvSpPr/>
              <p:nvPr/>
            </p:nvSpPr>
            <p:spPr>
              <a:xfrm>
                <a:off x="6197600" y="2096655"/>
                <a:ext cx="3223491" cy="18714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997617-080B-9A08-8E2D-7A34512A6F60}"/>
                </a:ext>
              </a:extLst>
            </p:cNvPr>
            <p:cNvSpPr txBox="1"/>
            <p:nvPr/>
          </p:nvSpPr>
          <p:spPr>
            <a:xfrm>
              <a:off x="9536046" y="20055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渲染器在这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52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598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4.2 </a:t>
            </a:r>
            <a:r>
              <a:rPr lang="zh-CN" altLang="en-US" sz="2800" b="1" dirty="0"/>
              <a:t>继续事件遍历</a:t>
            </a:r>
            <a:r>
              <a:rPr lang="en-US" altLang="zh-CN" sz="2800" b="1" dirty="0"/>
              <a:t>--</a:t>
            </a:r>
            <a:r>
              <a:rPr lang="en-US" altLang="zh-CN" sz="2800" b="1" dirty="0" err="1"/>
              <a:t>eventTraversal</a:t>
            </a:r>
            <a:r>
              <a:rPr lang="en-US" altLang="zh-CN" sz="2800" b="1" dirty="0"/>
              <a:t>()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DB6DB9-8F45-22DB-4F5F-18BFF0A7C5C8}"/>
              </a:ext>
            </a:extLst>
          </p:cNvPr>
          <p:cNvSpPr txBox="1"/>
          <p:nvPr/>
        </p:nvSpPr>
        <p:spPr>
          <a:xfrm>
            <a:off x="415636" y="1043709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问题：为什么事件遍历在更新遍历之前，可不可以对调？？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1B9F16-C020-FA04-2B7E-1C307F3F6105}"/>
              </a:ext>
            </a:extLst>
          </p:cNvPr>
          <p:cNvSpPr txBox="1"/>
          <p:nvPr/>
        </p:nvSpPr>
        <p:spPr>
          <a:xfrm>
            <a:off x="415636" y="158271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状体事件和响应范围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C5A9FE-2BE6-7743-2E86-4DD7C3F38B67}"/>
              </a:ext>
            </a:extLst>
          </p:cNvPr>
          <p:cNvSpPr txBox="1"/>
          <p:nvPr/>
        </p:nvSpPr>
        <p:spPr>
          <a:xfrm>
            <a:off x="415636" y="2121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主摄像机的 </a:t>
            </a:r>
            <a:r>
              <a:rPr lang="en-US" altLang="zh-CN" dirty="0"/>
              <a:t>VPW </a:t>
            </a:r>
            <a:r>
              <a:rPr lang="zh-CN" altLang="en-US" dirty="0"/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D2413F-1155-3609-BF83-A03E513D9AB5}"/>
              </a:ext>
            </a:extLst>
          </p:cNvPr>
          <p:cNvSpPr txBox="1"/>
          <p:nvPr/>
        </p:nvSpPr>
        <p:spPr>
          <a:xfrm>
            <a:off x="415636" y="2676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焦点摄像机</a:t>
            </a:r>
            <a:r>
              <a:rPr lang="en-US" altLang="zh-CN" dirty="0"/>
              <a:t>_</a:t>
            </a:r>
            <a:r>
              <a:rPr lang="en-US" altLang="zh-CN" dirty="0" err="1"/>
              <a:t>cameraWithFocus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1482CE-93A5-53E6-8EDE-02A4FC1E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99" y="2121723"/>
            <a:ext cx="5805065" cy="33995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8E1027-3695-1B0C-ED7B-CB6827263D89}"/>
              </a:ext>
            </a:extLst>
          </p:cNvPr>
          <p:cNvSpPr txBox="1"/>
          <p:nvPr/>
        </p:nvSpPr>
        <p:spPr>
          <a:xfrm>
            <a:off x="9411855" y="56370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截图自</a:t>
            </a:r>
            <a:r>
              <a:rPr lang="en-US" altLang="zh-CN" dirty="0"/>
              <a:t>《</a:t>
            </a:r>
            <a:r>
              <a:rPr lang="zh-CN" altLang="en-US" dirty="0"/>
              <a:t>最长的一帧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072396-D483-CAD7-483F-F3E9DA5ADADE}"/>
              </a:ext>
            </a:extLst>
          </p:cNvPr>
          <p:cNvSpPr txBox="1"/>
          <p:nvPr/>
        </p:nvSpPr>
        <p:spPr>
          <a:xfrm>
            <a:off x="314036" y="42672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就酱。。。知道有这么个东西。。。后面再细看代码</a:t>
            </a:r>
          </a:p>
        </p:txBody>
      </p:sp>
    </p:spTree>
    <p:extLst>
      <p:ext uri="{BB962C8B-B14F-4D97-AF65-F5344CB8AC3E}">
        <p14:creationId xmlns:p14="http://schemas.microsoft.com/office/powerpoint/2010/main" val="222308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7841EC-3EE4-105D-3D26-A425E6D55663}"/>
              </a:ext>
            </a:extLst>
          </p:cNvPr>
          <p:cNvSpPr txBox="1"/>
          <p:nvPr/>
        </p:nvSpPr>
        <p:spPr>
          <a:xfrm>
            <a:off x="1717961" y="2671680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(2023.02.26 14:22)  </a:t>
            </a:r>
            <a:r>
              <a:rPr lang="zh-CN" altLang="en-US" b="1" dirty="0"/>
              <a:t>今天先到这里，去把</a:t>
            </a:r>
            <a:r>
              <a:rPr lang="en-US" altLang="zh-CN" b="1" dirty="0" err="1"/>
              <a:t>osg+IMGUI</a:t>
            </a:r>
            <a:r>
              <a:rPr lang="en-US" altLang="zh-CN" b="1" dirty="0"/>
              <a:t>+</a:t>
            </a:r>
            <a:r>
              <a:rPr lang="zh-CN" altLang="en-US" b="1" dirty="0"/>
              <a:t>反射库开发环境搭建一下。。。。</a:t>
            </a:r>
          </a:p>
        </p:txBody>
      </p:sp>
    </p:spTree>
    <p:extLst>
      <p:ext uri="{BB962C8B-B14F-4D97-AF65-F5344CB8AC3E}">
        <p14:creationId xmlns:p14="http://schemas.microsoft.com/office/powerpoint/2010/main" val="372625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5. </a:t>
            </a:r>
            <a:r>
              <a:rPr lang="en-US" altLang="zh-CN" sz="2800" b="1" dirty="0" err="1"/>
              <a:t>pageLOD</a:t>
            </a:r>
            <a:r>
              <a:rPr lang="zh-CN" altLang="en-US" sz="2800" b="1" dirty="0"/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6933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4B757301-60E3-4421-57B6-4B0C1450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8" y="4297607"/>
            <a:ext cx="4120491" cy="2311851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71CCC680-BE0C-545C-385B-48D970E13365}"/>
              </a:ext>
            </a:extLst>
          </p:cNvPr>
          <p:cNvGrpSpPr/>
          <p:nvPr/>
        </p:nvGrpSpPr>
        <p:grpSpPr>
          <a:xfrm>
            <a:off x="507917" y="1091424"/>
            <a:ext cx="11346874" cy="3805940"/>
            <a:chOff x="1139535" y="696567"/>
            <a:chExt cx="11346874" cy="380594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185F86F-4D07-5DC3-5ED0-E408A94CA1D4}"/>
                </a:ext>
              </a:extLst>
            </p:cNvPr>
            <p:cNvGrpSpPr/>
            <p:nvPr/>
          </p:nvGrpSpPr>
          <p:grpSpPr>
            <a:xfrm>
              <a:off x="1139535" y="696567"/>
              <a:ext cx="11346874" cy="3805940"/>
              <a:chOff x="498763" y="2716652"/>
              <a:chExt cx="11346874" cy="3805940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9DCC172E-F92D-D22D-3E76-92E18FF21E5D}"/>
                  </a:ext>
                </a:extLst>
              </p:cNvPr>
              <p:cNvGrpSpPr/>
              <p:nvPr/>
            </p:nvGrpSpPr>
            <p:grpSpPr>
              <a:xfrm>
                <a:off x="498763" y="2716652"/>
                <a:ext cx="11346874" cy="3477569"/>
                <a:chOff x="768926" y="700816"/>
                <a:chExt cx="11346874" cy="3477569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0DB3123-12A1-CDB5-D185-9BCBE5B3D4EC}"/>
                    </a:ext>
                  </a:extLst>
                </p:cNvPr>
                <p:cNvGrpSpPr/>
                <p:nvPr/>
              </p:nvGrpSpPr>
              <p:grpSpPr>
                <a:xfrm rot="19764304">
                  <a:off x="3490696" y="1025125"/>
                  <a:ext cx="249382" cy="1102484"/>
                  <a:chOff x="1340427" y="1350818"/>
                  <a:chExt cx="249382" cy="1475509"/>
                </a:xfrm>
              </p:grpSpPr>
              <p:sp>
                <p:nvSpPr>
                  <p:cNvPr id="19" name="等腰三角形 18">
                    <a:extLst>
                      <a:ext uri="{FF2B5EF4-FFF2-40B4-BE49-F238E27FC236}">
                        <a16:creationId xmlns:a16="http://schemas.microsoft.com/office/drawing/2014/main" id="{12FAC82E-720C-72ED-14C5-8881BC966C08}"/>
                      </a:ext>
                    </a:extLst>
                  </p:cNvPr>
                  <p:cNvSpPr/>
                  <p:nvPr/>
                </p:nvSpPr>
                <p:spPr>
                  <a:xfrm>
                    <a:off x="1340427" y="1350818"/>
                    <a:ext cx="249382" cy="26282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08707DBD-894D-3078-66C1-D790E61FBDCC}"/>
                      </a:ext>
                    </a:extLst>
                  </p:cNvPr>
                  <p:cNvCxnSpPr>
                    <a:stCxn id="19" idx="3"/>
                  </p:cNvCxnSpPr>
                  <p:nvPr/>
                </p:nvCxnSpPr>
                <p:spPr>
                  <a:xfrm>
                    <a:off x="1465118" y="1613647"/>
                    <a:ext cx="10391" cy="12126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979D420-9FC0-A537-6679-FAA58DFF2A82}"/>
                    </a:ext>
                  </a:extLst>
                </p:cNvPr>
                <p:cNvSpPr/>
                <p:nvPr/>
              </p:nvSpPr>
              <p:spPr>
                <a:xfrm>
                  <a:off x="768926" y="700816"/>
                  <a:ext cx="2660073" cy="4213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osg</a:t>
                  </a:r>
                  <a:r>
                    <a:rPr lang="en-US" altLang="zh-CN" dirty="0"/>
                    <a:t>::View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1347F6B-49D9-78D3-1EF4-BD9E2EA748E8}"/>
                    </a:ext>
                  </a:extLst>
                </p:cNvPr>
                <p:cNvSpPr/>
                <p:nvPr/>
              </p:nvSpPr>
              <p:spPr>
                <a:xfrm>
                  <a:off x="3016219" y="2093477"/>
                  <a:ext cx="2660073" cy="4213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osgViewer</a:t>
                  </a:r>
                  <a:r>
                    <a:rPr lang="en-US" altLang="zh-CN" dirty="0"/>
                    <a:t>::View</a:t>
                  </a:r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C6533CC-A7AA-62D4-EC7C-930D5BF329B0}"/>
                    </a:ext>
                  </a:extLst>
                </p:cNvPr>
                <p:cNvSpPr/>
                <p:nvPr/>
              </p:nvSpPr>
              <p:spPr>
                <a:xfrm>
                  <a:off x="5353355" y="700816"/>
                  <a:ext cx="3312663" cy="4429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osgGA::GUIActionAdapter</a:t>
                  </a:r>
                </a:p>
              </p:txBody>
            </p: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2F25EC06-06CF-4E9E-483C-1DA6BC82E896}"/>
                    </a:ext>
                  </a:extLst>
                </p:cNvPr>
                <p:cNvGrpSpPr/>
                <p:nvPr/>
              </p:nvGrpSpPr>
              <p:grpSpPr>
                <a:xfrm rot="1824385">
                  <a:off x="5115554" y="1094301"/>
                  <a:ext cx="249382" cy="1095369"/>
                  <a:chOff x="1340427" y="1350818"/>
                  <a:chExt cx="249382" cy="1475509"/>
                </a:xfrm>
              </p:grpSpPr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0D0F3009-3C8B-6638-06EB-726378749401}"/>
                      </a:ext>
                    </a:extLst>
                  </p:cNvPr>
                  <p:cNvSpPr/>
                  <p:nvPr/>
                </p:nvSpPr>
                <p:spPr>
                  <a:xfrm>
                    <a:off x="1340427" y="1350818"/>
                    <a:ext cx="249382" cy="26282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3D1B928F-9684-F5A9-EACD-6156FEEA2258}"/>
                      </a:ext>
                    </a:extLst>
                  </p:cNvPr>
                  <p:cNvCxnSpPr>
                    <a:stCxn id="33" idx="3"/>
                  </p:cNvCxnSpPr>
                  <p:nvPr/>
                </p:nvCxnSpPr>
                <p:spPr>
                  <a:xfrm>
                    <a:off x="1465118" y="1613647"/>
                    <a:ext cx="10391" cy="12126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962335-A3F2-4D93-D658-074CD99F4F40}"/>
                    </a:ext>
                  </a:extLst>
                </p:cNvPr>
                <p:cNvSpPr txBox="1"/>
                <p:nvPr/>
              </p:nvSpPr>
              <p:spPr>
                <a:xfrm>
                  <a:off x="1224092" y="1143746"/>
                  <a:ext cx="205997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_camera  </a:t>
                  </a:r>
                  <a:r>
                    <a:rPr lang="en-US" altLang="zh-CN" sz="1100" b="1" dirty="0">
                      <a:solidFill>
                        <a:schemeClr val="accent1"/>
                      </a:solidFill>
                    </a:rPr>
                    <a:t>,</a:t>
                  </a:r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 _slaves</a:t>
                  </a: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10572AE-42B3-2686-6548-59674F16F369}"/>
                    </a:ext>
                  </a:extLst>
                </p:cNvPr>
                <p:cNvSpPr/>
                <p:nvPr/>
              </p:nvSpPr>
              <p:spPr>
                <a:xfrm>
                  <a:off x="6458257" y="2082683"/>
                  <a:ext cx="2789652" cy="421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ViewerBase</a:t>
                  </a: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81F3F79-14E0-60ED-46FA-260B127D983B}"/>
                    </a:ext>
                  </a:extLst>
                </p:cNvPr>
                <p:cNvSpPr txBox="1"/>
                <p:nvPr/>
              </p:nvSpPr>
              <p:spPr>
                <a:xfrm>
                  <a:off x="6860700" y="2504024"/>
                  <a:ext cx="198476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_currentContext</a:t>
                  </a: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12DA8A4-50A1-8FF7-2212-64DB8D74C8D8}"/>
                    </a:ext>
                  </a:extLst>
                </p:cNvPr>
                <p:cNvSpPr txBox="1"/>
                <p:nvPr/>
              </p:nvSpPr>
              <p:spPr>
                <a:xfrm>
                  <a:off x="6820538" y="2740699"/>
                  <a:ext cx="221056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_realizeOperation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C0B01522-414C-2D0E-FBD8-914061910725}"/>
                    </a:ext>
                  </a:extLst>
                </p:cNvPr>
                <p:cNvSpPr/>
                <p:nvPr/>
              </p:nvSpPr>
              <p:spPr>
                <a:xfrm>
                  <a:off x="4208318" y="3536998"/>
                  <a:ext cx="3231572" cy="421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Viewer</a:t>
                  </a:r>
                  <a:endParaRPr lang="zh-CN" altLang="en-US"/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B848A828-7131-E723-8C8F-8AADD2CFCDFE}"/>
                    </a:ext>
                  </a:extLst>
                </p:cNvPr>
                <p:cNvGrpSpPr/>
                <p:nvPr/>
              </p:nvGrpSpPr>
              <p:grpSpPr>
                <a:xfrm rot="1824385">
                  <a:off x="6291025" y="2502599"/>
                  <a:ext cx="249382" cy="1095369"/>
                  <a:chOff x="1340427" y="1350818"/>
                  <a:chExt cx="249382" cy="1475509"/>
                </a:xfrm>
              </p:grpSpPr>
              <p:sp>
                <p:nvSpPr>
                  <p:cNvPr id="48" name="等腰三角形 47">
                    <a:extLst>
                      <a:ext uri="{FF2B5EF4-FFF2-40B4-BE49-F238E27FC236}">
                        <a16:creationId xmlns:a16="http://schemas.microsoft.com/office/drawing/2014/main" id="{C9473713-9575-A622-9AE6-6E04D67847A2}"/>
                      </a:ext>
                    </a:extLst>
                  </p:cNvPr>
                  <p:cNvSpPr/>
                  <p:nvPr/>
                </p:nvSpPr>
                <p:spPr>
                  <a:xfrm>
                    <a:off x="1340427" y="1350818"/>
                    <a:ext cx="249382" cy="26282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FFA8766D-832C-ACB0-10EA-7D747FF86DE0}"/>
                      </a:ext>
                    </a:extLst>
                  </p:cNvPr>
                  <p:cNvCxnSpPr>
                    <a:stCxn id="48" idx="3"/>
                  </p:cNvCxnSpPr>
                  <p:nvPr/>
                </p:nvCxnSpPr>
                <p:spPr>
                  <a:xfrm>
                    <a:off x="1465118" y="1613647"/>
                    <a:ext cx="10391" cy="12126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798B0CA4-E099-CA88-9451-3224C9E311FF}"/>
                    </a:ext>
                  </a:extLst>
                </p:cNvPr>
                <p:cNvGrpSpPr/>
                <p:nvPr/>
              </p:nvGrpSpPr>
              <p:grpSpPr>
                <a:xfrm rot="19764304">
                  <a:off x="5561642" y="2487279"/>
                  <a:ext cx="249382" cy="1102484"/>
                  <a:chOff x="1340427" y="1350818"/>
                  <a:chExt cx="249382" cy="1475509"/>
                </a:xfrm>
              </p:grpSpPr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8704B6C3-BE4E-8F54-8B9E-228B40E8B713}"/>
                      </a:ext>
                    </a:extLst>
                  </p:cNvPr>
                  <p:cNvSpPr/>
                  <p:nvPr/>
                </p:nvSpPr>
                <p:spPr>
                  <a:xfrm>
                    <a:off x="1340427" y="1350818"/>
                    <a:ext cx="249382" cy="26282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344699DF-998B-4AAE-219E-A16D56B5C8F3}"/>
                      </a:ext>
                    </a:extLst>
                  </p:cNvPr>
                  <p:cNvCxnSpPr>
                    <a:stCxn id="51" idx="3"/>
                  </p:cNvCxnSpPr>
                  <p:nvPr/>
                </p:nvCxnSpPr>
                <p:spPr>
                  <a:xfrm>
                    <a:off x="1465118" y="1613647"/>
                    <a:ext cx="10391" cy="12126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D26D0E7-0AE8-9026-8EC1-D4902C21F178}"/>
                    </a:ext>
                  </a:extLst>
                </p:cNvPr>
                <p:cNvSpPr/>
                <p:nvPr/>
              </p:nvSpPr>
              <p:spPr>
                <a:xfrm>
                  <a:off x="8447809" y="3513023"/>
                  <a:ext cx="3231572" cy="421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CompositeViewer</a:t>
                  </a:r>
                  <a:endParaRPr lang="zh-CN" altLang="en-US" dirty="0"/>
                </a:p>
              </p:txBody>
            </p: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1E809F7-4A0C-4268-F3CA-DAF865735142}"/>
                    </a:ext>
                  </a:extLst>
                </p:cNvPr>
                <p:cNvGrpSpPr/>
                <p:nvPr/>
              </p:nvGrpSpPr>
              <p:grpSpPr>
                <a:xfrm>
                  <a:off x="8885628" y="2558789"/>
                  <a:ext cx="249382" cy="1102484"/>
                  <a:chOff x="1340427" y="1350818"/>
                  <a:chExt cx="249382" cy="1475509"/>
                </a:xfrm>
              </p:grpSpPr>
              <p:sp>
                <p:nvSpPr>
                  <p:cNvPr id="56" name="等腰三角形 55">
                    <a:extLst>
                      <a:ext uri="{FF2B5EF4-FFF2-40B4-BE49-F238E27FC236}">
                        <a16:creationId xmlns:a16="http://schemas.microsoft.com/office/drawing/2014/main" id="{B87E246A-5C6D-C8A1-F456-5434D0E8063F}"/>
                      </a:ext>
                    </a:extLst>
                  </p:cNvPr>
                  <p:cNvSpPr/>
                  <p:nvPr/>
                </p:nvSpPr>
                <p:spPr>
                  <a:xfrm>
                    <a:off x="1340427" y="1350818"/>
                    <a:ext cx="249382" cy="26282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CB80BCFE-FB79-2C09-1768-A0BE12BED931}"/>
                      </a:ext>
                    </a:extLst>
                  </p:cNvPr>
                  <p:cNvCxnSpPr>
                    <a:stCxn id="56" idx="3"/>
                  </p:cNvCxnSpPr>
                  <p:nvPr/>
                </p:nvCxnSpPr>
                <p:spPr>
                  <a:xfrm>
                    <a:off x="1465118" y="1613647"/>
                    <a:ext cx="10391" cy="12126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连接符: 肘形 61">
                  <a:extLst>
                    <a:ext uri="{FF2B5EF4-FFF2-40B4-BE49-F238E27FC236}">
                      <a16:creationId xmlns:a16="http://schemas.microsoft.com/office/drawing/2014/main" id="{8D3A3303-B3A5-67A6-4A17-08C528E26F46}"/>
                    </a:ext>
                  </a:extLst>
                </p:cNvPr>
                <p:cNvCxnSpPr>
                  <a:stCxn id="54" idx="0"/>
                  <a:endCxn id="28" idx="0"/>
                </p:cNvCxnSpPr>
                <p:nvPr/>
              </p:nvCxnSpPr>
              <p:spPr>
                <a:xfrm rot="16200000" flipV="1">
                  <a:off x="6495153" y="-55420"/>
                  <a:ext cx="1419546" cy="5717339"/>
                </a:xfrm>
                <a:prstGeom prst="bentConnector3">
                  <a:avLst>
                    <a:gd name="adj1" fmla="val 11610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414ED7-97DA-F611-760D-20BBB43A14F4}"/>
                    </a:ext>
                  </a:extLst>
                </p:cNvPr>
                <p:cNvSpPr txBox="1"/>
                <p:nvPr/>
              </p:nvSpPr>
              <p:spPr>
                <a:xfrm>
                  <a:off x="8232148" y="3916775"/>
                  <a:ext cx="388365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std::vector&lt; osg::ref_ptr&lt;osgViewer::View&gt; &gt; RefViews;</a:t>
                  </a: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9F23122-9238-781F-D59D-2B5195FAE5BC}"/>
                  </a:ext>
                </a:extLst>
              </p:cNvPr>
              <p:cNvSpPr txBox="1"/>
              <p:nvPr/>
            </p:nvSpPr>
            <p:spPr>
              <a:xfrm>
                <a:off x="5028274" y="5959506"/>
                <a:ext cx="1841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2. 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viewerInit()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43C04B8-9EDB-C91E-BC57-930F2C447FEB}"/>
                  </a:ext>
                </a:extLst>
              </p:cNvPr>
              <p:cNvSpPr txBox="1"/>
              <p:nvPr/>
            </p:nvSpPr>
            <p:spPr>
              <a:xfrm>
                <a:off x="9151951" y="6153260"/>
                <a:ext cx="1841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2. 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viewerInit()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37A1F01-CE71-57AD-3424-33B9FCE8F3BD}"/>
                  </a:ext>
                </a:extLst>
              </p:cNvPr>
              <p:cNvSpPr txBox="1"/>
              <p:nvPr/>
            </p:nvSpPr>
            <p:spPr>
              <a:xfrm>
                <a:off x="3662737" y="4845091"/>
                <a:ext cx="1162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3. 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init()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B1C7A9D-71B7-DA71-F56D-A881B24AD748}"/>
                </a:ext>
              </a:extLst>
            </p:cNvPr>
            <p:cNvSpPr txBox="1"/>
            <p:nvPr/>
          </p:nvSpPr>
          <p:spPr>
            <a:xfrm>
              <a:off x="7179187" y="2923417"/>
              <a:ext cx="1433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1. F</a:t>
              </a:r>
              <a:r>
                <a:rPr lang="zh-CN" altLang="en-US" b="1" dirty="0">
                  <a:solidFill>
                    <a:srgbClr val="C00000"/>
                  </a:solidFill>
                </a:rPr>
                <a:t>rame</a:t>
              </a:r>
              <a:r>
                <a:rPr lang="en-US" altLang="zh-CN" b="1" dirty="0">
                  <a:solidFill>
                    <a:srgbClr val="C00000"/>
                  </a:solidFill>
                </a:rPr>
                <a:t>()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从</a:t>
            </a:r>
            <a:r>
              <a:rPr lang="en-US" altLang="zh-CN" sz="2800" b="1" dirty="0"/>
              <a:t>frame()</a:t>
            </a:r>
            <a:r>
              <a:rPr lang="zh-CN" altLang="en-US" sz="2800" b="1" dirty="0"/>
              <a:t>开始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2FCE0-DCDF-C407-B301-596F78FEFF03}"/>
              </a:ext>
            </a:extLst>
          </p:cNvPr>
          <p:cNvSpPr txBox="1"/>
          <p:nvPr/>
        </p:nvSpPr>
        <p:spPr>
          <a:xfrm>
            <a:off x="1699851" y="2394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视景器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24D76C0-D423-2BA2-7D48-57E3C946BCA0}"/>
              </a:ext>
            </a:extLst>
          </p:cNvPr>
          <p:cNvSpPr txBox="1"/>
          <p:nvPr/>
        </p:nvSpPr>
        <p:spPr>
          <a:xfrm>
            <a:off x="1448199" y="2706498"/>
            <a:ext cx="142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场景漫游器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1065D38-F315-D0F1-219A-0F5172DB0FC6}"/>
              </a:ext>
            </a:extLst>
          </p:cNvPr>
          <p:cNvSpPr txBox="1"/>
          <p:nvPr/>
        </p:nvSpPr>
        <p:spPr>
          <a:xfrm>
            <a:off x="3408826" y="2879927"/>
            <a:ext cx="2304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</a:rPr>
              <a:t>_cameraManipulator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1E290CE-CD8E-AD06-2D8B-59F2BA0D3A69}"/>
              </a:ext>
            </a:extLst>
          </p:cNvPr>
          <p:cNvSpPr txBox="1"/>
          <p:nvPr/>
        </p:nvSpPr>
        <p:spPr>
          <a:xfrm>
            <a:off x="3628928" y="3055187"/>
            <a:ext cx="16549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</a:rPr>
              <a:t>_eventQueue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68ACD36-7CFE-25EE-BBBB-67FFC534B551}"/>
              </a:ext>
            </a:extLst>
          </p:cNvPr>
          <p:cNvSpPr txBox="1"/>
          <p:nvPr/>
        </p:nvSpPr>
        <p:spPr>
          <a:xfrm>
            <a:off x="3436535" y="5617917"/>
            <a:ext cx="818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问题：如果添加了一个</a:t>
            </a:r>
            <a:r>
              <a:rPr lang="en-US" altLang="zh-CN" b="1" dirty="0">
                <a:solidFill>
                  <a:srgbClr val="C00000"/>
                </a:solidFill>
              </a:rPr>
              <a:t>camera</a:t>
            </a:r>
            <a:r>
              <a:rPr lang="zh-CN" altLang="en-US" b="1" dirty="0">
                <a:solidFill>
                  <a:srgbClr val="C00000"/>
                </a:solidFill>
              </a:rPr>
              <a:t>节点，</a:t>
            </a:r>
            <a:r>
              <a:rPr lang="en-US" altLang="zh-CN" b="1" dirty="0">
                <a:solidFill>
                  <a:srgbClr val="C00000"/>
                </a:solidFill>
              </a:rPr>
              <a:t>camera</a:t>
            </a:r>
            <a:r>
              <a:rPr lang="zh-CN" altLang="en-US" b="1" dirty="0">
                <a:solidFill>
                  <a:srgbClr val="C00000"/>
                </a:solidFill>
              </a:rPr>
              <a:t>节点包含了物体模型字节点，那么这个</a:t>
            </a:r>
            <a:r>
              <a:rPr lang="en-US" altLang="zh-CN" b="1" dirty="0">
                <a:solidFill>
                  <a:srgbClr val="C00000"/>
                </a:solidFill>
              </a:rPr>
              <a:t>camera</a:t>
            </a:r>
            <a:r>
              <a:rPr lang="zh-CN" altLang="en-US" b="1" dirty="0">
                <a:solidFill>
                  <a:srgbClr val="C00000"/>
                </a:solidFill>
              </a:rPr>
              <a:t>节点加到了哪里？这和</a:t>
            </a:r>
            <a:r>
              <a:rPr lang="en-US" altLang="zh-CN" b="1" dirty="0" err="1">
                <a:solidFill>
                  <a:srgbClr val="C00000"/>
                </a:solidFill>
              </a:rPr>
              <a:t>osg</a:t>
            </a:r>
            <a:r>
              <a:rPr lang="en-US" altLang="zh-CN" b="1" dirty="0">
                <a:solidFill>
                  <a:srgbClr val="C00000"/>
                </a:solidFill>
              </a:rPr>
              <a:t>::View</a:t>
            </a:r>
            <a:r>
              <a:rPr lang="zh-CN" altLang="en-US" b="1" dirty="0">
                <a:solidFill>
                  <a:srgbClr val="C00000"/>
                </a:solidFill>
              </a:rPr>
              <a:t>中的主从相机又是什么关系？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129218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6. </a:t>
            </a:r>
            <a:r>
              <a:rPr lang="zh-CN" altLang="en-US" sz="2800" b="1" dirty="0"/>
              <a:t>插件机制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82B30E-F01C-5C88-047C-23AE5B55F619}"/>
              </a:ext>
            </a:extLst>
          </p:cNvPr>
          <p:cNvSpPr txBox="1"/>
          <p:nvPr/>
        </p:nvSpPr>
        <p:spPr>
          <a:xfrm>
            <a:off x="2733964" y="1958572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文件读写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BD65C-C561-F2BF-3572-A0C7A2D55841}"/>
              </a:ext>
            </a:extLst>
          </p:cNvPr>
          <p:cNvSpPr txBox="1"/>
          <p:nvPr/>
        </p:nvSpPr>
        <p:spPr>
          <a:xfrm>
            <a:off x="2733963" y="263722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undo</a:t>
            </a:r>
            <a:r>
              <a:rPr lang="zh-CN" altLang="en-US" b="1" dirty="0"/>
              <a:t>、 </a:t>
            </a:r>
            <a:r>
              <a:rPr lang="en-US" altLang="zh-CN" b="1" dirty="0"/>
              <a:t>redo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8554AB-5546-B048-9745-F565ED92730F}"/>
              </a:ext>
            </a:extLst>
          </p:cNvPr>
          <p:cNvSpPr txBox="1"/>
          <p:nvPr/>
        </p:nvSpPr>
        <p:spPr>
          <a:xfrm>
            <a:off x="2733963" y="33158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设计模式。。。。</a:t>
            </a:r>
          </a:p>
        </p:txBody>
      </p:sp>
    </p:spTree>
    <p:extLst>
      <p:ext uri="{BB962C8B-B14F-4D97-AF65-F5344CB8AC3E}">
        <p14:creationId xmlns:p14="http://schemas.microsoft.com/office/powerpoint/2010/main" val="411810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7. cull &amp; VHM</a:t>
            </a:r>
            <a:r>
              <a:rPr lang="zh-CN" altLang="en-US" sz="2800" b="1" dirty="0"/>
              <a:t>机制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452CE9-976D-B372-9F88-5A46D79085C9}"/>
              </a:ext>
            </a:extLst>
          </p:cNvPr>
          <p:cNvSpPr txBox="1"/>
          <p:nvPr/>
        </p:nvSpPr>
        <p:spPr>
          <a:xfrm>
            <a:off x="3301825" y="2588552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碰撞检测加速机制。。。。。。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FF1505-849A-62EE-F386-D04AA060E568}"/>
              </a:ext>
            </a:extLst>
          </p:cNvPr>
          <p:cNvSpPr txBox="1"/>
          <p:nvPr/>
        </p:nvSpPr>
        <p:spPr>
          <a:xfrm>
            <a:off x="3301825" y="3244334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</a:t>
            </a:r>
            <a:r>
              <a:rPr lang="zh-CN" altLang="en-US" b="1" dirty="0"/>
              <a:t>树、</a:t>
            </a:r>
            <a:r>
              <a:rPr lang="en-US" altLang="zh-CN" b="1" dirty="0" err="1"/>
              <a:t>bsp</a:t>
            </a:r>
            <a:r>
              <a:rPr lang="zh-CN" altLang="en-US" b="1" dirty="0"/>
              <a:t>树。。。。。。。。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B7D3A5-497B-25EF-5E08-FB79F5ABA64B}"/>
              </a:ext>
            </a:extLst>
          </p:cNvPr>
          <p:cNvSpPr txBox="1"/>
          <p:nvPr/>
        </p:nvSpPr>
        <p:spPr>
          <a:xfrm>
            <a:off x="3301825" y="3900116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结合</a:t>
            </a:r>
            <a:r>
              <a:rPr lang="en-US" altLang="zh-CN" b="1" dirty="0"/>
              <a:t>PBRT</a:t>
            </a:r>
            <a:r>
              <a:rPr lang="zh-CN" altLang="en-US" b="1" dirty="0"/>
              <a:t>。。。。。。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379F1-6251-4CFF-A26C-F06A9FE2F6E6}"/>
              </a:ext>
            </a:extLst>
          </p:cNvPr>
          <p:cNvSpPr txBox="1"/>
          <p:nvPr/>
        </p:nvSpPr>
        <p:spPr>
          <a:xfrm>
            <a:off x="8774546" y="1727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？？？？</a:t>
            </a:r>
          </a:p>
        </p:txBody>
      </p:sp>
    </p:spTree>
    <p:extLst>
      <p:ext uri="{BB962C8B-B14F-4D97-AF65-F5344CB8AC3E}">
        <p14:creationId xmlns:p14="http://schemas.microsoft.com/office/powerpoint/2010/main" val="112841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8. </a:t>
            </a:r>
            <a:r>
              <a:rPr lang="zh-CN" altLang="en-US" sz="2800" b="1" dirty="0"/>
              <a:t>纹理贴图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98C6C-DD9E-6DDB-276D-D8124A5D03D5}"/>
              </a:ext>
            </a:extLst>
          </p:cNvPr>
          <p:cNvSpPr txBox="1"/>
          <p:nvPr/>
        </p:nvSpPr>
        <p:spPr>
          <a:xfrm>
            <a:off x="3066473" y="2309091"/>
            <a:ext cx="280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UV</a:t>
            </a:r>
            <a:r>
              <a:rPr lang="zh-CN" altLang="en-US" b="1" dirty="0"/>
              <a:t>坐标。。。。。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A7C7A-F48D-D324-A873-8B43F65E944C}"/>
              </a:ext>
            </a:extLst>
          </p:cNvPr>
          <p:cNvSpPr txBox="1"/>
          <p:nvPr/>
        </p:nvSpPr>
        <p:spPr>
          <a:xfrm>
            <a:off x="3140364" y="31588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一定要写</a:t>
            </a:r>
            <a:r>
              <a:rPr lang="zh-CN" altLang="en-US" b="1" dirty="0"/>
              <a:t>代码</a:t>
            </a:r>
            <a:r>
              <a:rPr lang="zh-CN" altLang="en-US" dirty="0"/>
              <a:t>实践。。。。。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2455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259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9. </a:t>
            </a:r>
            <a:r>
              <a:rPr lang="zh-CN" altLang="en-US" sz="2800" b="1" dirty="0"/>
              <a:t>其他渲染引擎源码对照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860C82-B96F-6DDA-B10F-E33BF157B36E}"/>
              </a:ext>
            </a:extLst>
          </p:cNvPr>
          <p:cNvSpPr txBox="1"/>
          <p:nvPr/>
        </p:nvSpPr>
        <p:spPr>
          <a:xfrm>
            <a:off x="4385455" y="2964872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Blender or UE4</a:t>
            </a:r>
            <a:r>
              <a:rPr lang="zh-CN" altLang="en-US" b="1" dirty="0"/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8122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2. void View::</a:t>
            </a:r>
            <a:r>
              <a:rPr lang="en-US" altLang="zh-CN" sz="2800" b="1" dirty="0" err="1"/>
              <a:t>init</a:t>
            </a:r>
            <a:r>
              <a:rPr lang="en-US" altLang="zh-CN" sz="2800" b="1" dirty="0"/>
              <a:t>()</a:t>
            </a:r>
            <a:endParaRPr lang="zh-CN" altLang="en-US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B5E335-02B8-E8F8-3E46-D53D0BCB119C}"/>
              </a:ext>
            </a:extLst>
          </p:cNvPr>
          <p:cNvGrpSpPr/>
          <p:nvPr/>
        </p:nvGrpSpPr>
        <p:grpSpPr>
          <a:xfrm>
            <a:off x="1764385" y="1610474"/>
            <a:ext cx="7580639" cy="1676634"/>
            <a:chOff x="386906" y="1000874"/>
            <a:chExt cx="7580639" cy="16766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45AE16F-5862-2710-CFD5-3D49990A1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06" y="1000874"/>
              <a:ext cx="5858693" cy="167663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3786A63-9122-0980-2F9F-90DADA67B079}"/>
                </a:ext>
              </a:extLst>
            </p:cNvPr>
            <p:cNvSpPr txBox="1"/>
            <p:nvPr/>
          </p:nvSpPr>
          <p:spPr>
            <a:xfrm>
              <a:off x="6245599" y="1464209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初始</a:t>
              </a:r>
              <a:r>
                <a:rPr lang="en-US" altLang="zh-CN" b="1" dirty="0"/>
                <a:t>frame</a:t>
              </a:r>
              <a:r>
                <a:rPr lang="zh-CN" altLang="en-US" b="1" dirty="0"/>
                <a:t>事件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640EEB-0414-21E5-C979-0F6491618D11}"/>
                </a:ext>
              </a:extLst>
            </p:cNvPr>
            <p:cNvSpPr/>
            <p:nvPr/>
          </p:nvSpPr>
          <p:spPr>
            <a:xfrm>
              <a:off x="386906" y="1469859"/>
              <a:ext cx="5504739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829ACD-81F1-EF72-B1CD-533EF3D40244}"/>
                </a:ext>
              </a:extLst>
            </p:cNvPr>
            <p:cNvSpPr/>
            <p:nvPr/>
          </p:nvSpPr>
          <p:spPr>
            <a:xfrm>
              <a:off x="386906" y="1927058"/>
              <a:ext cx="5504739" cy="54597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C8ABAD-30C5-1D39-E289-6B5402A6B592}"/>
                </a:ext>
              </a:extLst>
            </p:cNvPr>
            <p:cNvSpPr txBox="1"/>
            <p:nvPr/>
          </p:nvSpPr>
          <p:spPr>
            <a:xfrm>
              <a:off x="6245599" y="20153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视景器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970A4A4-8D5C-1ACE-5F22-39D7C210524C}"/>
              </a:ext>
            </a:extLst>
          </p:cNvPr>
          <p:cNvSpPr txBox="1"/>
          <p:nvPr/>
        </p:nvSpPr>
        <p:spPr>
          <a:xfrm>
            <a:off x="1764385" y="4318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就酱。。。。。。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9672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 Viewer::realize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3C5D64-9194-738E-A676-06CACA9F6E21}"/>
              </a:ext>
            </a:extLst>
          </p:cNvPr>
          <p:cNvSpPr txBox="1"/>
          <p:nvPr/>
        </p:nvSpPr>
        <p:spPr>
          <a:xfrm>
            <a:off x="496278" y="9906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完成窗口与场景的设置工作？？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45E1A4-2E9D-40A6-CF1E-F4653103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8" y="1578098"/>
            <a:ext cx="8735644" cy="46393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AD583DD-4FD5-BF27-647D-4CD6CDA72E82}"/>
              </a:ext>
            </a:extLst>
          </p:cNvPr>
          <p:cNvSpPr/>
          <p:nvPr/>
        </p:nvSpPr>
        <p:spPr>
          <a:xfrm>
            <a:off x="496278" y="2057400"/>
            <a:ext cx="3923322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A4E353-0B7F-590A-A181-13A9CFC818F7}"/>
              </a:ext>
            </a:extLst>
          </p:cNvPr>
          <p:cNvSpPr txBox="1"/>
          <p:nvPr/>
        </p:nvSpPr>
        <p:spPr>
          <a:xfrm>
            <a:off x="4673600" y="20251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获取所有的图形上下文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A0EAE5-E0C4-2AF7-43F1-0C2ADC3CCEBC}"/>
              </a:ext>
            </a:extLst>
          </p:cNvPr>
          <p:cNvSpPr txBox="1"/>
          <p:nvPr/>
        </p:nvSpPr>
        <p:spPr>
          <a:xfrm>
            <a:off x="4357408" y="377769"/>
            <a:ext cx="7822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对于需要将 </a:t>
            </a:r>
            <a:r>
              <a:rPr lang="en-US" altLang="zh-CN" b="1" dirty="0"/>
              <a:t>OSG </a:t>
            </a:r>
            <a:r>
              <a:rPr lang="zh-CN" altLang="en-US" b="1" dirty="0"/>
              <a:t>嵌合到各式各样的 </a:t>
            </a:r>
            <a:r>
              <a:rPr lang="en-US" altLang="zh-CN" b="1" dirty="0"/>
              <a:t>GUI </a:t>
            </a:r>
            <a:r>
              <a:rPr lang="zh-CN" altLang="en-US" b="1" dirty="0"/>
              <a:t>系统（如 </a:t>
            </a:r>
            <a:r>
              <a:rPr lang="en-US" altLang="zh-CN" b="1" dirty="0"/>
              <a:t>MFC</a:t>
            </a:r>
            <a:r>
              <a:rPr lang="zh-CN" altLang="en-US" b="1" dirty="0"/>
              <a:t>，</a:t>
            </a:r>
            <a:r>
              <a:rPr lang="en-US" altLang="zh-CN" b="1" dirty="0"/>
              <a:t>Qt</a:t>
            </a:r>
            <a:r>
              <a:rPr lang="zh-CN" altLang="en-US" b="1" dirty="0"/>
              <a:t>，</a:t>
            </a:r>
            <a:r>
              <a:rPr lang="en-US" altLang="zh-CN" b="1" dirty="0" err="1"/>
              <a:t>wxWidgets</a:t>
            </a:r>
            <a:r>
              <a:rPr lang="en-US" altLang="zh-CN" b="1" dirty="0"/>
              <a:t> </a:t>
            </a:r>
            <a:r>
              <a:rPr lang="zh-CN" altLang="en-US" b="1" dirty="0"/>
              <a:t>等）的朋友来 说，</a:t>
            </a:r>
            <a:r>
              <a:rPr lang="en-US" altLang="zh-CN" b="1" dirty="0" err="1"/>
              <a:t>osg</a:t>
            </a:r>
            <a:r>
              <a:rPr lang="en-US" altLang="zh-CN" b="1" dirty="0"/>
              <a:t>::</a:t>
            </a:r>
            <a:r>
              <a:rPr lang="en-US" altLang="zh-CN" b="1" dirty="0" err="1"/>
              <a:t>GraphicsContext</a:t>
            </a:r>
            <a:r>
              <a:rPr lang="en-US" altLang="zh-CN" b="1" dirty="0"/>
              <a:t> </a:t>
            </a:r>
            <a:r>
              <a:rPr lang="zh-CN" altLang="en-US" b="1" dirty="0"/>
              <a:t>类是经常要打交道的对象之一。</a:t>
            </a:r>
            <a:r>
              <a:rPr lang="en-US" altLang="zh-CN" b="1" dirty="0"/>
              <a:t>							</a:t>
            </a:r>
            <a:r>
              <a:rPr lang="zh-CN" altLang="en-US" b="1" dirty="0">
                <a:solidFill>
                  <a:schemeClr val="accent1"/>
                </a:solidFill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</a:rPr>
              <a:t>by array</a:t>
            </a:r>
            <a:r>
              <a:rPr lang="zh-CN" altLang="en-US" b="1" dirty="0">
                <a:solidFill>
                  <a:schemeClr val="accent1"/>
                </a:solidFill>
              </a:rPr>
              <a:t>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DC8D0B-70E6-285F-6E3B-4A0372C4B715}"/>
              </a:ext>
            </a:extLst>
          </p:cNvPr>
          <p:cNvSpPr txBox="1"/>
          <p:nvPr/>
        </p:nvSpPr>
        <p:spPr>
          <a:xfrm>
            <a:off x="8594725" y="3429000"/>
            <a:ext cx="3100997" cy="881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我想联合使用</a:t>
            </a:r>
            <a:r>
              <a:rPr lang="en-US" altLang="zh-CN" b="1" dirty="0" err="1">
                <a:solidFill>
                  <a:srgbClr val="C00000"/>
                </a:solidFill>
              </a:rPr>
              <a:t>imgui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所以什么是图形上下文啊？？？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3.1  </a:t>
            </a:r>
            <a:r>
              <a:rPr lang="zh-CN" altLang="en-US" sz="2800" b="1" dirty="0"/>
              <a:t>什么是图形上下文？？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E1B3C6-539C-3142-286B-D788DEBCD12F}"/>
              </a:ext>
            </a:extLst>
          </p:cNvPr>
          <p:cNvGrpSpPr/>
          <p:nvPr/>
        </p:nvGrpSpPr>
        <p:grpSpPr>
          <a:xfrm>
            <a:off x="1041272" y="1146486"/>
            <a:ext cx="9716432" cy="4565028"/>
            <a:chOff x="228472" y="961820"/>
            <a:chExt cx="9716432" cy="45650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4EF673-5AC6-9701-D4BD-D904CE67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600" y="1430526"/>
              <a:ext cx="9364382" cy="40963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64F8A1-5B44-65B4-33FB-5FA0F233AEAD}"/>
                </a:ext>
              </a:extLst>
            </p:cNvPr>
            <p:cNvSpPr txBox="1"/>
            <p:nvPr/>
          </p:nvSpPr>
          <p:spPr>
            <a:xfrm>
              <a:off x="228472" y="96182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截图自</a:t>
              </a:r>
              <a:r>
                <a:rPr lang="en-US" altLang="zh-CN" dirty="0"/>
                <a:t>《</a:t>
              </a:r>
              <a:r>
                <a:rPr lang="zh-CN" altLang="en-US" dirty="0"/>
                <a:t>最长的一帧</a:t>
              </a:r>
              <a:r>
                <a:rPr lang="en-US" altLang="zh-CN" dirty="0"/>
                <a:t>》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FCB1EF-3781-4849-3CBF-526729C6A7AE}"/>
                </a:ext>
              </a:extLst>
            </p:cNvPr>
            <p:cNvSpPr txBox="1"/>
            <p:nvPr/>
          </p:nvSpPr>
          <p:spPr>
            <a:xfrm>
              <a:off x="5037791" y="961820"/>
              <a:ext cx="490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Traits?? </a:t>
              </a:r>
              <a:r>
                <a:rPr lang="zh-CN" altLang="en-US" b="1" dirty="0">
                  <a:solidFill>
                    <a:srgbClr val="C00000"/>
                  </a:solidFill>
                </a:rPr>
                <a:t>是模板里面的萃取吗，感觉不是。。。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FA9E9B-AF7F-7ABA-063C-F8842FC65461}"/>
              </a:ext>
            </a:extLst>
          </p:cNvPr>
          <p:cNvSpPr/>
          <p:nvPr/>
        </p:nvSpPr>
        <p:spPr>
          <a:xfrm>
            <a:off x="1384300" y="1934837"/>
            <a:ext cx="7239000" cy="7448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0D10C5-8C50-17D4-EC19-D016AFD3D4AB}"/>
              </a:ext>
            </a:extLst>
          </p:cNvPr>
          <p:cNvSpPr txBox="1"/>
          <p:nvPr/>
        </p:nvSpPr>
        <p:spPr>
          <a:xfrm>
            <a:off x="8623300" y="21013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感觉这里的封装比较重要？？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32D798-EFA5-04EB-F781-9745C1A5FAC2}"/>
              </a:ext>
            </a:extLst>
          </p:cNvPr>
          <p:cNvSpPr/>
          <p:nvPr/>
        </p:nvSpPr>
        <p:spPr>
          <a:xfrm>
            <a:off x="2578100" y="6046541"/>
            <a:ext cx="914400" cy="52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ED075-CBC3-5040-359F-22C414279F37}"/>
              </a:ext>
            </a:extLst>
          </p:cNvPr>
          <p:cNvSpPr/>
          <p:nvPr/>
        </p:nvSpPr>
        <p:spPr>
          <a:xfrm>
            <a:off x="4254500" y="6031159"/>
            <a:ext cx="1066800" cy="52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5B2D0E-F6AF-0DEC-B424-9F4542A9A30A}"/>
              </a:ext>
            </a:extLst>
          </p:cNvPr>
          <p:cNvSpPr/>
          <p:nvPr/>
        </p:nvSpPr>
        <p:spPr>
          <a:xfrm>
            <a:off x="6080490" y="6045200"/>
            <a:ext cx="1066800" cy="52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DC8B7B-FC4D-16F3-5E64-CAC27DF80306}"/>
              </a:ext>
            </a:extLst>
          </p:cNvPr>
          <p:cNvSpPr/>
          <p:nvPr/>
        </p:nvSpPr>
        <p:spPr>
          <a:xfrm>
            <a:off x="8048990" y="6031159"/>
            <a:ext cx="1066800" cy="52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traitrs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49F091-D1E0-3953-1D99-3805FE9F4C5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3492500" y="6292045"/>
            <a:ext cx="762000" cy="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4025FA-61B0-F5EF-D0FF-978F38E4D1D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21300" y="6292045"/>
            <a:ext cx="759190" cy="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817C93-2B7B-00DC-C2D2-082ABDE53EA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147290" y="6292045"/>
            <a:ext cx="901700" cy="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F5532BC-CA91-D53B-AD1E-BD73DB55A23D}"/>
              </a:ext>
            </a:extLst>
          </p:cNvPr>
          <p:cNvSpPr txBox="1"/>
          <p:nvPr/>
        </p:nvSpPr>
        <p:spPr>
          <a:xfrm>
            <a:off x="11112500" y="60311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????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3.2  </a:t>
            </a:r>
            <a:r>
              <a:rPr lang="zh-CN" altLang="en-US" sz="2800" b="1" dirty="0"/>
              <a:t>什么是图形上下文？？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294C0-149B-A3C7-8ED9-979A93DD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4" y="1612014"/>
            <a:ext cx="6335486" cy="363397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222CAC-3576-91CB-2C02-D143A34F762C}"/>
              </a:ext>
            </a:extLst>
          </p:cNvPr>
          <p:cNvCxnSpPr/>
          <p:nvPr/>
        </p:nvCxnSpPr>
        <p:spPr>
          <a:xfrm>
            <a:off x="6811580" y="772434"/>
            <a:ext cx="0" cy="54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144621-B1E6-D19F-ED5A-831CED0EFB58}"/>
              </a:ext>
            </a:extLst>
          </p:cNvPr>
          <p:cNvSpPr/>
          <p:nvPr/>
        </p:nvSpPr>
        <p:spPr>
          <a:xfrm>
            <a:off x="7645399" y="1258332"/>
            <a:ext cx="95249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Wnd_1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EB27E-7F06-EA9B-DFBB-9554845A9D1B}"/>
              </a:ext>
            </a:extLst>
          </p:cNvPr>
          <p:cNvSpPr/>
          <p:nvPr/>
        </p:nvSpPr>
        <p:spPr>
          <a:xfrm>
            <a:off x="9016999" y="1258332"/>
            <a:ext cx="95249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Wnd_2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65386-B346-1C50-426C-133D2189DE26}"/>
              </a:ext>
            </a:extLst>
          </p:cNvPr>
          <p:cNvSpPr/>
          <p:nvPr/>
        </p:nvSpPr>
        <p:spPr>
          <a:xfrm>
            <a:off x="10466871" y="1258332"/>
            <a:ext cx="95249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Wnd_3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4AC235-C5F8-457F-D903-4280D35E8C40}"/>
              </a:ext>
            </a:extLst>
          </p:cNvPr>
          <p:cNvSpPr txBox="1"/>
          <p:nvPr/>
        </p:nvSpPr>
        <p:spPr>
          <a:xfrm>
            <a:off x="7814388" y="244355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gc_1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C002C9-C7D3-F61A-35C4-CF261C178310}"/>
              </a:ext>
            </a:extLst>
          </p:cNvPr>
          <p:cNvSpPr txBox="1"/>
          <p:nvPr/>
        </p:nvSpPr>
        <p:spPr>
          <a:xfrm>
            <a:off x="9202579" y="244355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gc_2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CF67DA-C419-9F2C-3F51-F6CDE982DD5E}"/>
              </a:ext>
            </a:extLst>
          </p:cNvPr>
          <p:cNvSpPr txBox="1"/>
          <p:nvPr/>
        </p:nvSpPr>
        <p:spPr>
          <a:xfrm>
            <a:off x="10635860" y="244355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gc_3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168848-3EB4-FBA4-A733-C512FC30E870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8121649" y="2020332"/>
            <a:ext cx="21515" cy="42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5792EF-BDE6-8C0E-D50D-06985F70836C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9493249" y="2020332"/>
            <a:ext cx="38106" cy="42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7C5E41-DE11-97DE-C0A8-D6B1DF51D12E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10943121" y="2020332"/>
            <a:ext cx="21515" cy="42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BC30E4C-AB54-DFD7-02B7-B4195B4ABD59}"/>
              </a:ext>
            </a:extLst>
          </p:cNvPr>
          <p:cNvSpPr txBox="1"/>
          <p:nvPr/>
        </p:nvSpPr>
        <p:spPr>
          <a:xfrm>
            <a:off x="9021803" y="393767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camera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C3785F9-9ECB-8BCE-7D4B-00C527DE7DE5}"/>
              </a:ext>
            </a:extLst>
          </p:cNvPr>
          <p:cNvSpPr/>
          <p:nvPr/>
        </p:nvSpPr>
        <p:spPr>
          <a:xfrm>
            <a:off x="7163439" y="3329786"/>
            <a:ext cx="98763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BB62D4-0FCE-1618-E923-78FDBC648048}"/>
              </a:ext>
            </a:extLst>
          </p:cNvPr>
          <p:cNvSpPr/>
          <p:nvPr/>
        </p:nvSpPr>
        <p:spPr>
          <a:xfrm>
            <a:off x="8419706" y="3329786"/>
            <a:ext cx="85439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B7B70-D13B-3A17-BEF0-F32D66684392}"/>
              </a:ext>
            </a:extLst>
          </p:cNvPr>
          <p:cNvSpPr/>
          <p:nvPr/>
        </p:nvSpPr>
        <p:spPr>
          <a:xfrm>
            <a:off x="9612473" y="3329786"/>
            <a:ext cx="85439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06439C-03B5-5239-4ADA-30BD2694EF84}"/>
              </a:ext>
            </a:extLst>
          </p:cNvPr>
          <p:cNvSpPr/>
          <p:nvPr/>
        </p:nvSpPr>
        <p:spPr>
          <a:xfrm>
            <a:off x="10805240" y="3329786"/>
            <a:ext cx="85439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slave3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BE70176-D473-E9A1-445B-A3AFBF35C7FB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 flipH="1">
            <a:off x="7657255" y="2812889"/>
            <a:ext cx="485909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C7C5EA-59DE-5DB4-CEBC-3407AD53E592}"/>
              </a:ext>
            </a:extLst>
          </p:cNvPr>
          <p:cNvCxnSpPr>
            <a:stCxn id="20" idx="2"/>
            <a:endCxn id="38" idx="0"/>
          </p:cNvCxnSpPr>
          <p:nvPr/>
        </p:nvCxnSpPr>
        <p:spPr>
          <a:xfrm>
            <a:off x="8143164" y="2812889"/>
            <a:ext cx="703741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CD22C48-57CB-D5A1-3B84-A05CB401CEC1}"/>
              </a:ext>
            </a:extLst>
          </p:cNvPr>
          <p:cNvCxnSpPr>
            <a:stCxn id="22" idx="2"/>
            <a:endCxn id="39" idx="0"/>
          </p:cNvCxnSpPr>
          <p:nvPr/>
        </p:nvCxnSpPr>
        <p:spPr>
          <a:xfrm>
            <a:off x="9531355" y="2812889"/>
            <a:ext cx="508317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6CA027F-7539-4450-EDD7-BCCF1F83BC99}"/>
              </a:ext>
            </a:extLst>
          </p:cNvPr>
          <p:cNvCxnSpPr>
            <a:stCxn id="24" idx="2"/>
            <a:endCxn id="40" idx="0"/>
          </p:cNvCxnSpPr>
          <p:nvPr/>
        </p:nvCxnSpPr>
        <p:spPr>
          <a:xfrm>
            <a:off x="10964636" y="2812889"/>
            <a:ext cx="267803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97EA5CE-5905-6C8A-6660-232AED641768}"/>
              </a:ext>
            </a:extLst>
          </p:cNvPr>
          <p:cNvSpPr/>
          <p:nvPr/>
        </p:nvSpPr>
        <p:spPr>
          <a:xfrm>
            <a:off x="9062803" y="5037742"/>
            <a:ext cx="98763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Viewer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57DC712-DF8C-344B-95AF-072B0F188DAF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9495651" y="4307009"/>
            <a:ext cx="60968" cy="73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2441C50-795B-E5A0-3C93-AB22F307A4EC}"/>
              </a:ext>
            </a:extLst>
          </p:cNvPr>
          <p:cNvSpPr txBox="1"/>
          <p:nvPr/>
        </p:nvSpPr>
        <p:spPr>
          <a:xfrm>
            <a:off x="8004653" y="605303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CompositeViewer</a:t>
            </a:r>
            <a:r>
              <a:rPr lang="zh-CN" altLang="en-US" b="1" dirty="0">
                <a:solidFill>
                  <a:srgbClr val="C00000"/>
                </a:solidFill>
              </a:rPr>
              <a:t>呢？。。。。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0416863-D10C-1215-D111-E515C22E4030}"/>
              </a:ext>
            </a:extLst>
          </p:cNvPr>
          <p:cNvSpPr txBox="1"/>
          <p:nvPr/>
        </p:nvSpPr>
        <p:spPr>
          <a:xfrm>
            <a:off x="6872616" y="587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猜测：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1C17EAA-68F4-6396-687A-DE3EA3C05D51}"/>
              </a:ext>
            </a:extLst>
          </p:cNvPr>
          <p:cNvSpPr txBox="1"/>
          <p:nvPr/>
        </p:nvSpPr>
        <p:spPr>
          <a:xfrm>
            <a:off x="1346319" y="554574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从所有主从相机里面获取上下文。。。。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5960707-310B-0EC1-BA6E-9F77838D30E1}"/>
              </a:ext>
            </a:extLst>
          </p:cNvPr>
          <p:cNvSpPr txBox="1"/>
          <p:nvPr/>
        </p:nvSpPr>
        <p:spPr>
          <a:xfrm>
            <a:off x="1312117" y="6085565"/>
            <a:ext cx="378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主摄像机没有创建图形上下文？？</a:t>
            </a:r>
          </a:p>
        </p:txBody>
      </p:sp>
    </p:spTree>
    <p:extLst>
      <p:ext uri="{BB962C8B-B14F-4D97-AF65-F5344CB8AC3E}">
        <p14:creationId xmlns:p14="http://schemas.microsoft.com/office/powerpoint/2010/main" val="2220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879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3.3  </a:t>
            </a:r>
            <a:r>
              <a:rPr lang="zh-CN" altLang="en-US" sz="2800" b="1" dirty="0"/>
              <a:t>什么是图形上下文？？</a:t>
            </a:r>
            <a:r>
              <a:rPr lang="zh-CN" altLang="en-US" sz="2800" b="1" dirty="0">
                <a:solidFill>
                  <a:schemeClr val="accent1"/>
                </a:solidFill>
              </a:rPr>
              <a:t>（主相机可以没有</a:t>
            </a:r>
            <a:r>
              <a:rPr lang="en-US" altLang="zh-CN" sz="2800" b="1" dirty="0" err="1">
                <a:solidFill>
                  <a:schemeClr val="accent1"/>
                </a:solidFill>
              </a:rPr>
              <a:t>gc</a:t>
            </a:r>
            <a:r>
              <a:rPr lang="zh-CN" altLang="en-US" sz="2800" b="1" dirty="0">
                <a:solidFill>
                  <a:schemeClr val="accent1"/>
                </a:solidFill>
              </a:rPr>
              <a:t>？？）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A7855F-BEDC-112D-7C06-BDAFCAA9B080}"/>
              </a:ext>
            </a:extLst>
          </p:cNvPr>
          <p:cNvSpPr txBox="1"/>
          <p:nvPr/>
        </p:nvSpPr>
        <p:spPr>
          <a:xfrm>
            <a:off x="393700" y="93753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osgcamera</a:t>
            </a:r>
            <a:r>
              <a:rPr lang="zh-CN" altLang="en-US" b="1" dirty="0"/>
              <a:t>示例程序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16D4C4B-F676-64A3-501A-D908830E17AE}"/>
              </a:ext>
            </a:extLst>
          </p:cNvPr>
          <p:cNvGrpSpPr/>
          <p:nvPr/>
        </p:nvGrpSpPr>
        <p:grpSpPr>
          <a:xfrm>
            <a:off x="580899" y="1536239"/>
            <a:ext cx="10798031" cy="4789656"/>
            <a:chOff x="580899" y="1536239"/>
            <a:chExt cx="10798031" cy="478965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3CA8C75-5964-5B68-EEA9-6E52E413397A}"/>
                </a:ext>
              </a:extLst>
            </p:cNvPr>
            <p:cNvSpPr txBox="1"/>
            <p:nvPr/>
          </p:nvSpPr>
          <p:spPr>
            <a:xfrm>
              <a:off x="1053930" y="1575089"/>
              <a:ext cx="3422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多个窗口（多个</a:t>
              </a:r>
              <a:r>
                <a:rPr lang="en-US" altLang="zh-CN" b="1" dirty="0" err="1"/>
                <a:t>gc</a:t>
              </a:r>
              <a:r>
                <a:rPr lang="zh-CN" altLang="en-US" b="1" dirty="0"/>
                <a:t>），多个相机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634C07-F35C-EC2A-AE32-63298305B964}"/>
                </a:ext>
              </a:extLst>
            </p:cNvPr>
            <p:cNvSpPr txBox="1"/>
            <p:nvPr/>
          </p:nvSpPr>
          <p:spPr>
            <a:xfrm>
              <a:off x="6559982" y="1536239"/>
              <a:ext cx="4818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单个窗口（单个</a:t>
              </a:r>
              <a:r>
                <a:rPr lang="en-US" altLang="zh-CN" b="1" dirty="0" err="1"/>
                <a:t>gc</a:t>
              </a:r>
              <a:r>
                <a:rPr lang="zh-CN" altLang="en-US" b="1" dirty="0"/>
                <a:t>），多个相机</a:t>
              </a:r>
              <a:r>
                <a:rPr lang="en-US" altLang="zh-CN" b="1" dirty="0"/>
                <a:t>—</a:t>
              </a:r>
              <a:r>
                <a:rPr lang="zh-CN" altLang="en-US" b="1" dirty="0">
                  <a:solidFill>
                    <a:srgbClr val="C00000"/>
                  </a:solidFill>
                </a:rPr>
                <a:t>视口是关键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4336BB-F439-1F0C-DEF4-E9A88D2CBBF3}"/>
                </a:ext>
              </a:extLst>
            </p:cNvPr>
            <p:cNvSpPr/>
            <p:nvPr/>
          </p:nvSpPr>
          <p:spPr>
            <a:xfrm>
              <a:off x="580899" y="5680197"/>
              <a:ext cx="7239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294A56-4284-30FE-D89A-1706DD20D398}"/>
                </a:ext>
              </a:extLst>
            </p:cNvPr>
            <p:cNvSpPr/>
            <p:nvPr/>
          </p:nvSpPr>
          <p:spPr>
            <a:xfrm>
              <a:off x="1466680" y="5680197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Slave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5C6A0D2-8B97-47A2-D1B6-59BC776D89DE}"/>
                </a:ext>
              </a:extLst>
            </p:cNvPr>
            <p:cNvSpPr/>
            <p:nvPr/>
          </p:nvSpPr>
          <p:spPr>
            <a:xfrm>
              <a:off x="2352461" y="5680197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43889D-E018-19AC-5CE6-DCD206F6D191}"/>
                </a:ext>
              </a:extLst>
            </p:cNvPr>
            <p:cNvSpPr/>
            <p:nvPr/>
          </p:nvSpPr>
          <p:spPr>
            <a:xfrm>
              <a:off x="3238242" y="5680197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DA463D-6385-E55C-C5DA-56228E200A59}"/>
                </a:ext>
              </a:extLst>
            </p:cNvPr>
            <p:cNvSpPr/>
            <p:nvPr/>
          </p:nvSpPr>
          <p:spPr>
            <a:xfrm>
              <a:off x="4181255" y="5680197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3E5621-65C8-5BB7-0521-8D86ADE39B47}"/>
                </a:ext>
              </a:extLst>
            </p:cNvPr>
            <p:cNvSpPr/>
            <p:nvPr/>
          </p:nvSpPr>
          <p:spPr>
            <a:xfrm>
              <a:off x="7505960" y="5716295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C3CC4DC-E324-8BD1-0FC5-AEABD70B8228}"/>
                </a:ext>
              </a:extLst>
            </p:cNvPr>
            <p:cNvSpPr/>
            <p:nvPr/>
          </p:nvSpPr>
          <p:spPr>
            <a:xfrm>
              <a:off x="8391741" y="5716295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4B2EB6-2C7E-DB61-AE17-511B4FE39760}"/>
                </a:ext>
              </a:extLst>
            </p:cNvPr>
            <p:cNvSpPr/>
            <p:nvPr/>
          </p:nvSpPr>
          <p:spPr>
            <a:xfrm>
              <a:off x="9277522" y="5716295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1111BE-FF38-19E8-F495-4C4B397D26B0}"/>
                </a:ext>
              </a:extLst>
            </p:cNvPr>
            <p:cNvSpPr/>
            <p:nvPr/>
          </p:nvSpPr>
          <p:spPr>
            <a:xfrm>
              <a:off x="10220535" y="5716295"/>
              <a:ext cx="7239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69A7A6-3276-69BA-DE6F-54758ADBD0B8}"/>
                </a:ext>
              </a:extLst>
            </p:cNvPr>
            <p:cNvSpPr/>
            <p:nvPr/>
          </p:nvSpPr>
          <p:spPr>
            <a:xfrm>
              <a:off x="6562947" y="5716295"/>
              <a:ext cx="7239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AC79DD-EC77-5043-5DDA-933C23426A73}"/>
                </a:ext>
              </a:extLst>
            </p:cNvPr>
            <p:cNvSpPr/>
            <p:nvPr/>
          </p:nvSpPr>
          <p:spPr>
            <a:xfrm>
              <a:off x="7548756" y="2088364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Wnd1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E9731D-09C3-F743-A3BB-33B97722474A}"/>
                </a:ext>
              </a:extLst>
            </p:cNvPr>
            <p:cNvSpPr/>
            <p:nvPr/>
          </p:nvSpPr>
          <p:spPr>
            <a:xfrm>
              <a:off x="8895038" y="2080264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Wnd2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FC8230-A3C0-7A73-A4A8-B96C63784FF7}"/>
                </a:ext>
              </a:extLst>
            </p:cNvPr>
            <p:cNvSpPr/>
            <p:nvPr/>
          </p:nvSpPr>
          <p:spPr>
            <a:xfrm>
              <a:off x="7548671" y="3277362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DAFB575-020B-D713-EECE-132EFDFB8B50}"/>
                </a:ext>
              </a:extLst>
            </p:cNvPr>
            <p:cNvSpPr/>
            <p:nvPr/>
          </p:nvSpPr>
          <p:spPr>
            <a:xfrm>
              <a:off x="8895038" y="3285260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Wnd4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4C40256-7EA7-F6BC-00EE-81FB7A935451}"/>
                </a:ext>
              </a:extLst>
            </p:cNvPr>
            <p:cNvSpPr/>
            <p:nvPr/>
          </p:nvSpPr>
          <p:spPr>
            <a:xfrm>
              <a:off x="1368215" y="2117621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Wnd1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B3784B2-1401-F2F5-D755-8B0B623C9016}"/>
                </a:ext>
              </a:extLst>
            </p:cNvPr>
            <p:cNvSpPr/>
            <p:nvPr/>
          </p:nvSpPr>
          <p:spPr>
            <a:xfrm>
              <a:off x="2714497" y="2109521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Wnd2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719BB47-CEB4-C539-5CD9-A35B1670B03C}"/>
                </a:ext>
              </a:extLst>
            </p:cNvPr>
            <p:cNvSpPr/>
            <p:nvPr/>
          </p:nvSpPr>
          <p:spPr>
            <a:xfrm>
              <a:off x="1368130" y="3306619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Wnd3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D99887B-12C6-D98E-0DEA-9191E35B96CE}"/>
                </a:ext>
              </a:extLst>
            </p:cNvPr>
            <p:cNvSpPr/>
            <p:nvPr/>
          </p:nvSpPr>
          <p:spPr>
            <a:xfrm>
              <a:off x="2714497" y="3314517"/>
              <a:ext cx="1273216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Wnd4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83C246A-5F31-8860-6AD1-E34B7C26AA0C}"/>
                </a:ext>
              </a:extLst>
            </p:cNvPr>
            <p:cNvSpPr txBox="1"/>
            <p:nvPr/>
          </p:nvSpPr>
          <p:spPr>
            <a:xfrm>
              <a:off x="1223664" y="485797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gc1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900B5C7-E431-4036-5658-323B200062C9}"/>
                </a:ext>
              </a:extLst>
            </p:cNvPr>
            <p:cNvSpPr txBox="1"/>
            <p:nvPr/>
          </p:nvSpPr>
          <p:spPr>
            <a:xfrm>
              <a:off x="2046114" y="485797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gc2</a:t>
              </a:r>
              <a:endParaRPr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27F109-422C-E106-6EDE-25EE1EEF0C4E}"/>
                </a:ext>
              </a:extLst>
            </p:cNvPr>
            <p:cNvSpPr txBox="1"/>
            <p:nvPr/>
          </p:nvSpPr>
          <p:spPr>
            <a:xfrm>
              <a:off x="2841815" y="485797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gc3</a:t>
              </a:r>
              <a:endParaRPr lang="zh-CN" altLang="en-US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3B41D02-B993-44FB-0173-581D73F177D2}"/>
                </a:ext>
              </a:extLst>
            </p:cNvPr>
            <p:cNvSpPr txBox="1"/>
            <p:nvPr/>
          </p:nvSpPr>
          <p:spPr>
            <a:xfrm>
              <a:off x="3637516" y="485797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gc4</a:t>
              </a:r>
              <a:endParaRPr lang="zh-CN" altLang="en-US" b="1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627463F-597E-B437-BCF4-B94E0F600F39}"/>
                </a:ext>
              </a:extLst>
            </p:cNvPr>
            <p:cNvCxnSpPr>
              <a:endCxn id="25" idx="0"/>
            </p:cNvCxnSpPr>
            <p:nvPr/>
          </p:nvCxnSpPr>
          <p:spPr>
            <a:xfrm flipH="1">
              <a:off x="1504350" y="2654300"/>
              <a:ext cx="541764" cy="22036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5A53BAC-D9BD-8C55-11BF-CAEFFE4C1CC9}"/>
                </a:ext>
              </a:extLst>
            </p:cNvPr>
            <p:cNvCxnSpPr/>
            <p:nvPr/>
          </p:nvCxnSpPr>
          <p:spPr>
            <a:xfrm flipH="1">
              <a:off x="2473155" y="2710471"/>
              <a:ext cx="541764" cy="22036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9512404-3AC8-3A49-F2A7-B0B14F8DC230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2023746" y="3844060"/>
              <a:ext cx="1098755" cy="10139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8562849-6002-95C0-E533-7C127B323AF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404219" y="3895902"/>
              <a:ext cx="513983" cy="9620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F074269-C558-41DF-B33A-57063B4A32FE}"/>
                </a:ext>
              </a:extLst>
            </p:cNvPr>
            <p:cNvCxnSpPr>
              <a:cxnSpLocks/>
            </p:cNvCxnSpPr>
            <p:nvPr/>
          </p:nvCxnSpPr>
          <p:spPr>
            <a:xfrm>
              <a:off x="1565877" y="5222743"/>
              <a:ext cx="292064" cy="4620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E669647-2F73-7C2C-4D52-E27EF3D678B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299" y="5164407"/>
              <a:ext cx="292064" cy="4620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A8FD7E4-5F80-B7C1-2355-ECC18F596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5073" y="5191148"/>
              <a:ext cx="292064" cy="4620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64C0D24-79ED-A3CD-116D-341DD7E82999}"/>
                </a:ext>
              </a:extLst>
            </p:cNvPr>
            <p:cNvCxnSpPr>
              <a:cxnSpLocks/>
            </p:cNvCxnSpPr>
            <p:nvPr/>
          </p:nvCxnSpPr>
          <p:spPr>
            <a:xfrm>
              <a:off x="3963354" y="5218178"/>
              <a:ext cx="292064" cy="4620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216866-A56B-A693-333C-F8844D592C03}"/>
                </a:ext>
              </a:extLst>
            </p:cNvPr>
            <p:cNvSpPr txBox="1"/>
            <p:nvPr/>
          </p:nvSpPr>
          <p:spPr>
            <a:xfrm>
              <a:off x="8541200" y="4640121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gc</a:t>
              </a:r>
              <a:endParaRPr lang="zh-CN" altLang="en-US" b="1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D7E01B-8745-CDF1-340D-68359A2C5DFF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55" y="2916371"/>
              <a:ext cx="679388" cy="18553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EAA1817-7D3B-7713-6EC7-F5FBF7EB1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414" y="2649154"/>
              <a:ext cx="946769" cy="21021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CBDCCFA-504B-1957-1BB3-7339914C2E9B}"/>
                </a:ext>
              </a:extLst>
            </p:cNvPr>
            <p:cNvCxnSpPr>
              <a:cxnSpLocks/>
            </p:cNvCxnSpPr>
            <p:nvPr/>
          </p:nvCxnSpPr>
          <p:spPr>
            <a:xfrm>
              <a:off x="7811717" y="3884588"/>
              <a:ext cx="824306" cy="8871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612F70E-0CAB-1734-B3AE-7BB958003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6894" y="3692702"/>
              <a:ext cx="943041" cy="10731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AAD6B2E-3C4E-BDF1-9C59-E45C0D40C7F9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7870065" y="5009453"/>
              <a:ext cx="887701" cy="4842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969EE6C-30C6-6291-8DDB-AF224CDC4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78432" y="5004073"/>
              <a:ext cx="16923" cy="5294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C512DC4-FDE0-0C7D-0FCD-49AFE3D8C42D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8757766" y="5009453"/>
              <a:ext cx="665238" cy="4308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5523482-E559-36C5-84C1-35D2C19BA34A}"/>
                </a:ext>
              </a:extLst>
            </p:cNvPr>
            <p:cNvSpPr txBox="1"/>
            <p:nvPr/>
          </p:nvSpPr>
          <p:spPr>
            <a:xfrm>
              <a:off x="7452018" y="5452295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</a:rPr>
                <a:t>viewport1</a:t>
              </a:r>
              <a:endParaRPr lang="zh-CN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3F74313-BD78-6479-D568-A3442C20E29C}"/>
                </a:ext>
              </a:extLst>
            </p:cNvPr>
            <p:cNvSpPr txBox="1"/>
            <p:nvPr/>
          </p:nvSpPr>
          <p:spPr>
            <a:xfrm>
              <a:off x="8303686" y="5445256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</a:rPr>
                <a:t>viewport2</a:t>
              </a:r>
              <a:endParaRPr lang="zh-CN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4410F0B-0C7C-502E-7197-36DC18FF8076}"/>
                </a:ext>
              </a:extLst>
            </p:cNvPr>
            <p:cNvSpPr txBox="1"/>
            <p:nvPr/>
          </p:nvSpPr>
          <p:spPr>
            <a:xfrm>
              <a:off x="9241159" y="5427424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</a:rPr>
                <a:t>viewport3</a:t>
              </a:r>
              <a:endParaRPr lang="zh-CN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8CC56F0-1A96-5DED-844C-94E7D365F958}"/>
                </a:ext>
              </a:extLst>
            </p:cNvPr>
            <p:cNvSpPr txBox="1"/>
            <p:nvPr/>
          </p:nvSpPr>
          <p:spPr>
            <a:xfrm>
              <a:off x="10140228" y="5441182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</a:rPr>
                <a:t>viewport4</a:t>
              </a:r>
              <a:endParaRPr lang="zh-CN" altLang="en-US" sz="1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20CBC3D-FF12-5576-A8B6-D0A00C9C62A8}"/>
                </a:ext>
              </a:extLst>
            </p:cNvPr>
            <p:cNvCxnSpPr>
              <a:cxnSpLocks/>
              <a:stCxn id="45" idx="2"/>
              <a:endCxn id="71" idx="0"/>
            </p:cNvCxnSpPr>
            <p:nvPr/>
          </p:nvCxnSpPr>
          <p:spPr>
            <a:xfrm>
              <a:off x="8757766" y="5009453"/>
              <a:ext cx="1825052" cy="4317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BFCE967-A18F-3337-6E5E-64823F3F2E3B}"/>
                </a:ext>
              </a:extLst>
            </p:cNvPr>
            <p:cNvSpPr txBox="1"/>
            <p:nvPr/>
          </p:nvSpPr>
          <p:spPr>
            <a:xfrm>
              <a:off x="4393969" y="280835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问题：主相机没有用到？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340306D-A8B1-9167-6265-BDCF012C2D92}"/>
                </a:ext>
              </a:extLst>
            </p:cNvPr>
            <p:cNvSpPr txBox="1"/>
            <p:nvPr/>
          </p:nvSpPr>
          <p:spPr>
            <a:xfrm>
              <a:off x="4287497" y="3143467"/>
              <a:ext cx="31645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mViewer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-&gt;</a:t>
              </a:r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addSlave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camera.get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());</a:t>
              </a:r>
            </a:p>
            <a:p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mViewer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-&gt;</a:t>
              </a:r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setCamera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sz="1400" b="1" dirty="0" err="1">
                  <a:latin typeface="新宋体" panose="02010609030101010101" pitchFamily="49" charset="-122"/>
                  <a:ea typeface="新宋体" panose="02010609030101010101" pitchFamily="49" charset="-122"/>
                </a:rPr>
                <a:t>camera.get</a:t>
              </a:r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());</a:t>
              </a:r>
              <a:endParaRPr lang="zh-CN" altLang="en-US" sz="1400" b="1" dirty="0"/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A86C69A-EE36-9FB9-29B8-E959864097DF}"/>
              </a:ext>
            </a:extLst>
          </p:cNvPr>
          <p:cNvSpPr txBox="1"/>
          <p:nvPr/>
        </p:nvSpPr>
        <p:spPr>
          <a:xfrm>
            <a:off x="4181255" y="88698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场景渲染</a:t>
            </a:r>
            <a:r>
              <a:rPr lang="en-US" altLang="zh-CN" b="1" dirty="0">
                <a:solidFill>
                  <a:srgbClr val="C00000"/>
                </a:solidFill>
              </a:rPr>
              <a:t>--》</a:t>
            </a:r>
            <a:r>
              <a:rPr lang="en-US" altLang="zh-CN" b="1" dirty="0" err="1">
                <a:solidFill>
                  <a:srgbClr val="C00000"/>
                </a:solidFill>
              </a:rPr>
              <a:t>gc</a:t>
            </a:r>
            <a:r>
              <a:rPr lang="en-US" altLang="zh-CN" b="1" dirty="0">
                <a:solidFill>
                  <a:srgbClr val="C00000"/>
                </a:solidFill>
              </a:rPr>
              <a:t>     </a:t>
            </a:r>
            <a:r>
              <a:rPr lang="zh-CN" altLang="en-US" b="1" dirty="0">
                <a:solidFill>
                  <a:srgbClr val="C00000"/>
                </a:solidFill>
              </a:rPr>
              <a:t>？？？？</a:t>
            </a:r>
          </a:p>
        </p:txBody>
      </p:sp>
    </p:spTree>
    <p:extLst>
      <p:ext uri="{BB962C8B-B14F-4D97-AF65-F5344CB8AC3E}">
        <p14:creationId xmlns:p14="http://schemas.microsoft.com/office/powerpoint/2010/main" val="298061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3.4  </a:t>
            </a:r>
            <a:r>
              <a:rPr lang="zh-CN" altLang="en-US" sz="2800" b="1" dirty="0"/>
              <a:t>什么是图形上下文？？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B4216-2D62-CFF4-DC5A-37CACF644EDA}"/>
              </a:ext>
            </a:extLst>
          </p:cNvPr>
          <p:cNvSpPr txBox="1"/>
          <p:nvPr/>
        </p:nvSpPr>
        <p:spPr>
          <a:xfrm>
            <a:off x="558800" y="1069066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如果主从相机都有找到图形上下文，那么将创建一个</a:t>
            </a:r>
            <a:r>
              <a:rPr lang="zh-CN" altLang="en-US" b="1" dirty="0">
                <a:solidFill>
                  <a:schemeClr val="accent1"/>
                </a:solidFill>
              </a:rPr>
              <a:t>默认的上下文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08CF7-6136-CA6C-E9AB-01720D7B2D4D}"/>
              </a:ext>
            </a:extLst>
          </p:cNvPr>
          <p:cNvSpPr txBox="1"/>
          <p:nvPr/>
        </p:nvSpPr>
        <p:spPr>
          <a:xfrm>
            <a:off x="558800" y="1550364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osgViewer</a:t>
            </a:r>
            <a:r>
              <a:rPr lang="en-US" altLang="zh-CN" b="1" dirty="0">
                <a:solidFill>
                  <a:schemeClr val="accent1"/>
                </a:solidFill>
              </a:rPr>
              <a:t>::View::</a:t>
            </a:r>
            <a:r>
              <a:rPr lang="en-US" altLang="zh-CN" b="1" dirty="0" err="1">
                <a:solidFill>
                  <a:schemeClr val="accent1"/>
                </a:solidFill>
              </a:rPr>
              <a:t>setUpViewInWindow</a:t>
            </a:r>
            <a:r>
              <a:rPr lang="en-US" altLang="zh-CN" b="1" dirty="0">
                <a:solidFill>
                  <a:schemeClr val="accent1"/>
                </a:solidFill>
              </a:rPr>
              <a:t>()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DEB591-5416-02E0-35B4-4DA213330921}"/>
              </a:ext>
            </a:extLst>
          </p:cNvPr>
          <p:cNvGrpSpPr/>
          <p:nvPr/>
        </p:nvGrpSpPr>
        <p:grpSpPr>
          <a:xfrm>
            <a:off x="319739" y="2171196"/>
            <a:ext cx="11616024" cy="4438951"/>
            <a:chOff x="319739" y="2171196"/>
            <a:chExt cx="11616024" cy="443895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11C963-3D29-475B-F900-C5374DB5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739" y="3005284"/>
              <a:ext cx="5773032" cy="31669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51A04CE-729B-3D62-36F5-576866653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39" y="2171196"/>
              <a:ext cx="5992161" cy="53547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528A4C3-7DB5-7292-F043-9CA951EBB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3377" y="3005284"/>
              <a:ext cx="5782386" cy="360486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8C588A-1ECE-58D8-79A9-D9C718992719}"/>
                </a:ext>
              </a:extLst>
            </p:cNvPr>
            <p:cNvSpPr/>
            <p:nvPr/>
          </p:nvSpPr>
          <p:spPr>
            <a:xfrm>
              <a:off x="6324600" y="3708400"/>
              <a:ext cx="5547661" cy="3970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7EF26D5-0830-D5D1-D2E3-FF5C3AAFA9DF}"/>
              </a:ext>
            </a:extLst>
          </p:cNvPr>
          <p:cNvSpPr txBox="1"/>
          <p:nvPr/>
        </p:nvSpPr>
        <p:spPr>
          <a:xfrm>
            <a:off x="8198183" y="1921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就酱。。。。。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6897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E73585BA-4203-575A-4A11-7631AF0DBF1B}"/>
              </a:ext>
            </a:extLst>
          </p:cNvPr>
          <p:cNvSpPr txBox="1"/>
          <p:nvPr/>
        </p:nvSpPr>
        <p:spPr>
          <a:xfrm>
            <a:off x="212518" y="249214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3.5  </a:t>
            </a:r>
            <a:r>
              <a:rPr lang="zh-CN" altLang="en-US" sz="2800" b="1" dirty="0"/>
              <a:t>什么是图形上下文？？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3CE4AD-955E-FEDA-A06E-592889709862}"/>
              </a:ext>
            </a:extLst>
          </p:cNvPr>
          <p:cNvSpPr txBox="1"/>
          <p:nvPr/>
        </p:nvSpPr>
        <p:spPr>
          <a:xfrm>
            <a:off x="314930" y="837273"/>
            <a:ext cx="700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osg::GraphicsContext::createGraphicsContext</a:t>
            </a:r>
            <a:r>
              <a:rPr lang="zh-CN" altLang="en-US" b="1" dirty="0"/>
              <a:t>（见头文件）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F7C454-3843-7751-6D95-2F7A6767F094}"/>
              </a:ext>
            </a:extLst>
          </p:cNvPr>
          <p:cNvCxnSpPr>
            <a:cxnSpLocks/>
          </p:cNvCxnSpPr>
          <p:nvPr/>
        </p:nvCxnSpPr>
        <p:spPr>
          <a:xfrm>
            <a:off x="7783219" y="3027613"/>
            <a:ext cx="354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EA677E6-FABB-4599-F379-1D6F93C801F0}"/>
              </a:ext>
            </a:extLst>
          </p:cNvPr>
          <p:cNvSpPr/>
          <p:nvPr/>
        </p:nvSpPr>
        <p:spPr>
          <a:xfrm>
            <a:off x="8265819" y="3339279"/>
            <a:ext cx="2616200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win32</a:t>
            </a:r>
            <a:r>
              <a:rPr lang="zh-CN" altLang="en-US" b="1" dirty="0"/>
              <a:t>窗口系统接口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15D83-CAF5-3B7C-B9A2-3FBF631C996B}"/>
              </a:ext>
            </a:extLst>
          </p:cNvPr>
          <p:cNvSpPr/>
          <p:nvPr/>
        </p:nvSpPr>
        <p:spPr>
          <a:xfrm>
            <a:off x="8246769" y="952708"/>
            <a:ext cx="2616200" cy="6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osg</a:t>
            </a:r>
            <a:r>
              <a:rPr lang="en-US" altLang="zh-CN" b="1" dirty="0"/>
              <a:t>::</a:t>
            </a:r>
            <a:r>
              <a:rPr lang="en-US" altLang="zh-CN" b="1" dirty="0" err="1"/>
              <a:t>GraphicsContext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386BDF-04A4-87AD-03C9-C4C1FA090254}"/>
              </a:ext>
            </a:extLst>
          </p:cNvPr>
          <p:cNvSpPr/>
          <p:nvPr/>
        </p:nvSpPr>
        <p:spPr>
          <a:xfrm>
            <a:off x="7783219" y="2120081"/>
            <a:ext cx="3543300" cy="6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WindowingSystemInterface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29D04E-4FB6-8E71-5008-7ED720CC9AB9}"/>
              </a:ext>
            </a:extLst>
          </p:cNvPr>
          <p:cNvSpPr txBox="1"/>
          <p:nvPr/>
        </p:nvSpPr>
        <p:spPr>
          <a:xfrm>
            <a:off x="8031589" y="4792532"/>
            <a:ext cx="313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WindowingSystemInterface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D29D87-99D7-7C3C-4900-68B2DB44765E}"/>
              </a:ext>
            </a:extLst>
          </p:cNvPr>
          <p:cNvSpPr txBox="1"/>
          <p:nvPr/>
        </p:nvSpPr>
        <p:spPr>
          <a:xfrm>
            <a:off x="8809210" y="5535960"/>
            <a:ext cx="354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X11WindowingSystemInterface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DAAE00-F00E-2EC0-AB60-A8B421810C2F}"/>
              </a:ext>
            </a:extLst>
          </p:cNvPr>
          <p:cNvSpPr txBox="1"/>
          <p:nvPr/>
        </p:nvSpPr>
        <p:spPr>
          <a:xfrm>
            <a:off x="7446766" y="6105482"/>
            <a:ext cx="448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OSXCarbonWindowingSystemInterface</a:t>
            </a:r>
            <a:endParaRPr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2577AB9-70F3-8A91-646E-AC5E3E604AAB}"/>
              </a:ext>
            </a:extLst>
          </p:cNvPr>
          <p:cNvGrpSpPr/>
          <p:nvPr/>
        </p:nvGrpSpPr>
        <p:grpSpPr>
          <a:xfrm rot="1180637">
            <a:off x="8434607" y="5105244"/>
            <a:ext cx="262579" cy="688052"/>
            <a:chOff x="3153721" y="2993812"/>
            <a:chExt cx="402606" cy="1022668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9210D824-D51A-6F9D-0C47-14019DB91900}"/>
                </a:ext>
              </a:extLst>
            </p:cNvPr>
            <p:cNvSpPr/>
            <p:nvPr/>
          </p:nvSpPr>
          <p:spPr>
            <a:xfrm rot="1824385">
              <a:off x="3306945" y="2993812"/>
              <a:ext cx="249382" cy="19511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3EBA29-86B7-DFFC-E6BA-FA9532F266CF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rot="1824385">
              <a:off x="3153721" y="3116227"/>
              <a:ext cx="10391" cy="90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B31DC6-2CED-91BB-E3F7-83EA640127BD}"/>
              </a:ext>
            </a:extLst>
          </p:cNvPr>
          <p:cNvGrpSpPr/>
          <p:nvPr/>
        </p:nvGrpSpPr>
        <p:grpSpPr>
          <a:xfrm rot="19711334">
            <a:off x="9618998" y="5178188"/>
            <a:ext cx="337430" cy="859486"/>
            <a:chOff x="3153721" y="2993812"/>
            <a:chExt cx="402606" cy="1022668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6F7D1288-0695-6D80-566A-38112AB08133}"/>
                </a:ext>
              </a:extLst>
            </p:cNvPr>
            <p:cNvSpPr/>
            <p:nvPr/>
          </p:nvSpPr>
          <p:spPr>
            <a:xfrm rot="1824385">
              <a:off x="3306945" y="2993812"/>
              <a:ext cx="249382" cy="19511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4403201-50EE-5B50-64E2-002F156302B4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rot="1824385">
              <a:off x="3153721" y="3116227"/>
              <a:ext cx="10391" cy="90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485881E-7237-07E1-229D-B26A58CA62A7}"/>
              </a:ext>
            </a:extLst>
          </p:cNvPr>
          <p:cNvGrpSpPr/>
          <p:nvPr/>
        </p:nvGrpSpPr>
        <p:grpSpPr>
          <a:xfrm rot="17314418">
            <a:off x="11240708" y="4951801"/>
            <a:ext cx="262579" cy="688052"/>
            <a:chOff x="3153721" y="2993812"/>
            <a:chExt cx="402606" cy="1022668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51B386D2-D1CC-26E6-CB65-4B4735EA69EB}"/>
                </a:ext>
              </a:extLst>
            </p:cNvPr>
            <p:cNvSpPr/>
            <p:nvPr/>
          </p:nvSpPr>
          <p:spPr>
            <a:xfrm rot="1824385">
              <a:off x="3306945" y="2993812"/>
              <a:ext cx="249382" cy="19511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78FB56C-929E-86A2-696C-1CDFC05C9F52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rot="1824385">
              <a:off x="3153721" y="3116227"/>
              <a:ext cx="10391" cy="90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D26287-8AF8-2EAD-FADC-2A5C763F7180}"/>
              </a:ext>
            </a:extLst>
          </p:cNvPr>
          <p:cNvCxnSpPr>
            <a:stCxn id="19" idx="0"/>
            <a:endCxn id="24" idx="2"/>
          </p:cNvCxnSpPr>
          <p:nvPr/>
        </p:nvCxnSpPr>
        <p:spPr>
          <a:xfrm flipH="1" flipV="1">
            <a:off x="9554869" y="2755078"/>
            <a:ext cx="1905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96AC69A-0388-5A1F-0C4C-8DC342D265E8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9554869" y="1587705"/>
            <a:ext cx="0" cy="5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7E9E95-A8FB-E687-2C9C-A4A046BFEB92}"/>
              </a:ext>
            </a:extLst>
          </p:cNvPr>
          <p:cNvGrpSpPr/>
          <p:nvPr/>
        </p:nvGrpSpPr>
        <p:grpSpPr>
          <a:xfrm>
            <a:off x="305036" y="4317948"/>
            <a:ext cx="6611833" cy="2393518"/>
            <a:chOff x="272652" y="3314548"/>
            <a:chExt cx="6982450" cy="264132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B20F00C-4980-E193-5961-EA9E7671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52" y="3314548"/>
              <a:ext cx="6982450" cy="26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36A43C-EB52-4EFE-CCDE-3C4F5E1555BD}"/>
                </a:ext>
              </a:extLst>
            </p:cNvPr>
            <p:cNvSpPr txBox="1"/>
            <p:nvPr/>
          </p:nvSpPr>
          <p:spPr>
            <a:xfrm>
              <a:off x="3911600" y="4709668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纯虚函数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AA054990-B6E4-C2A8-7540-FDB9810D8080}"/>
              </a:ext>
            </a:extLst>
          </p:cNvPr>
          <p:cNvSpPr txBox="1"/>
          <p:nvPr/>
        </p:nvSpPr>
        <p:spPr>
          <a:xfrm>
            <a:off x="9496131" y="1810078"/>
            <a:ext cx="273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createGraphicsContext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DCD26678-6D04-59E6-5E7D-56CB1716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0" y="1365467"/>
            <a:ext cx="6611833" cy="2855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637861A7-BCE6-CD08-C6BD-AB5DD8F5FFF4}"/>
              </a:ext>
            </a:extLst>
          </p:cNvPr>
          <p:cNvSpPr txBox="1"/>
          <p:nvPr/>
        </p:nvSpPr>
        <p:spPr>
          <a:xfrm>
            <a:off x="2846067" y="1750749"/>
            <a:ext cx="3884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WindowingSystemInterfaceProxy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20A7758-1424-3859-CC01-0ADCAE96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70" y="2331248"/>
            <a:ext cx="6461752" cy="1889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57DBB24-78BD-A9E0-04D3-89D2A23AD0EC}"/>
              </a:ext>
            </a:extLst>
          </p:cNvPr>
          <p:cNvSpPr txBox="1"/>
          <p:nvPr/>
        </p:nvSpPr>
        <p:spPr>
          <a:xfrm>
            <a:off x="5653783" y="5582179"/>
            <a:ext cx="291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Win32WindowingSystem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655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1458</Words>
  <Application>Microsoft Office PowerPoint</Application>
  <PresentationFormat>宽屏</PresentationFormat>
  <Paragraphs>220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新宋体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868</cp:revision>
  <dcterms:created xsi:type="dcterms:W3CDTF">2023-02-25T05:14:52Z</dcterms:created>
  <dcterms:modified xsi:type="dcterms:W3CDTF">2023-02-26T06:30:06Z</dcterms:modified>
</cp:coreProperties>
</file>