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6" r:id="rId3"/>
    <p:sldId id="257" r:id="rId4"/>
    <p:sldId id="259" r:id="rId5"/>
    <p:sldId id="260" r:id="rId6"/>
    <p:sldId id="261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D46A6-E28E-4955-AF4A-436AAB31619F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544B3-C411-42DB-B08E-35FEAA03E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2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0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0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6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6D8E-4D69-4EFC-9A91-5196D079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15C58-1911-56FF-FE27-F08F69A2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AC9F9-C0E0-5345-B895-260F8A5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18837-5C59-39E8-A5DC-95C3BC68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6E03B-6AA1-CAC2-B190-C17C32E4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0B42-BE70-7CD5-FC72-F3C102BD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40CEB-655A-1E19-417D-C58E504B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FF8D-C813-FDE1-0F54-A49E3E1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DC521-8396-E2FF-20C1-730F6762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02A7A-7375-99BD-A38D-36A3D637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F14B0-32C9-8F38-A9F1-35D3D554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36830-6086-940A-3D1A-2B7B2BC3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3D08A-D92B-10EC-BF4B-1D25D308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0CAB5-B7D2-A063-1496-FF50C9F1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C11E-46A5-C428-DFDF-13838156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CB94-9EAA-7D3B-CF02-D47DFEAC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5B590-9F89-5E67-4DC4-1C31F952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5AD3D-61FD-6639-CCAE-FA232B3F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AF28E-7BB2-07B6-DCD6-668D350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02B95-D765-82F4-6EC3-51FA6A5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7D63-5591-88EB-85EE-F7E28FB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C5B5C-473D-6501-9EEA-304DA015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07E69-CB1E-62B0-5937-8046DEA1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F13D4-887F-1C87-286C-8D628A73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1621-FD55-BFD0-8594-98AAD820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1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97CA7-D5C7-FA13-9D13-5BC05260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9D494-8C7F-573B-E440-23FA7604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CAA7A-4449-1046-DFB9-92D7AA46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CABED-38CF-BA98-B332-1975D9C2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B4CCA-58EA-2F51-2A26-B33632A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8A3AE-E067-B3DE-201E-FA7E7E0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DC8F2-7256-25D5-CDCC-E15A793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86EF6-CE8E-CE6D-5014-F2B94E29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898ED-189A-E882-F14B-3EE4633DA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E8E75-AA31-7D89-A925-B0692C2D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ABA643-E19D-1FFA-76CD-BBBC872B0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36229-3DDD-CB2E-3A05-2731F73A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1BFE0-6350-7AFA-83BB-28760FB7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C72BE-2693-8898-D9A3-C7951F47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C941-A0CB-EF29-9A10-D10A1728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104E04-CF01-F8D0-21C3-C969CFFD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4913F-B398-8CB4-62A7-69043CA6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0B4E01-FC1B-136E-65CC-5961809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BB734-861F-1579-C356-4CCA319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0B3ED-A003-30C2-F475-FBDAF2F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27F68-A1FC-685D-8577-36ADF35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D106-E80C-73AB-9F1B-A0C3D074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00250-86BF-79A4-4647-6E1A81E5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5690E-A8FC-3150-F57C-27C64FCB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86839-5013-F6EA-0371-F889C74A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65BED-5B1F-2982-3B51-CC8986B7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298B4-8D27-F934-90B4-482FE65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0BF81-9DA6-46F0-E1BD-8A048BF4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2A812A-EDAE-AA23-7BC0-C491496E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0590A-8725-F3A2-0AF6-8CE28D76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8682B-36FB-D962-6525-336A0AB7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CCF8-379D-8003-165B-743BC67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B8694-1314-CABD-68A2-1799E588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B91BE-FA8E-D535-81D4-77AD2F19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C4695-D5B5-F3A8-5799-3A03576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2087C-C746-492F-FE4F-E544BE74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7B27-B271-4BD4-9053-3C138650AD1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F6B5C-1439-BAA7-000F-63DBCCC1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070F-3D1F-CC29-C224-FBAEA6B5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407150749/answer/18081794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Lession_1  </a:t>
            </a:r>
            <a:r>
              <a:rPr lang="zh-CN" altLang="en-US" b="1" dirty="0"/>
              <a:t>入门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3F6504-70FE-64BD-AA76-157E81E24C40}"/>
              </a:ext>
            </a:extLst>
          </p:cNvPr>
          <p:cNvSpPr txBox="1"/>
          <p:nvPr/>
        </p:nvSpPr>
        <p:spPr>
          <a:xfrm>
            <a:off x="4057650" y="273367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略。。。。</a:t>
            </a:r>
          </a:p>
        </p:txBody>
      </p:sp>
    </p:spTree>
    <p:extLst>
      <p:ext uri="{BB962C8B-B14F-4D97-AF65-F5344CB8AC3E}">
        <p14:creationId xmlns:p14="http://schemas.microsoft.com/office/powerpoint/2010/main" val="28089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Lession_4  </a:t>
            </a:r>
            <a:r>
              <a:rPr lang="zh-CN" altLang="en-US" b="1" dirty="0"/>
              <a:t>几何对象绘制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07E355-0FB8-FEA2-4B64-5975CAB4F2C3}"/>
              </a:ext>
            </a:extLst>
          </p:cNvPr>
          <p:cNvSpPr txBox="1"/>
          <p:nvPr/>
        </p:nvSpPr>
        <p:spPr>
          <a:xfrm>
            <a:off x="739557" y="1194098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4-1  </a:t>
            </a:r>
            <a:r>
              <a:rPr lang="zh-CN" altLang="en-US" b="1" dirty="0">
                <a:solidFill>
                  <a:srgbClr val="C00000"/>
                </a:solidFill>
              </a:rPr>
              <a:t>类之间调用关系图</a:t>
            </a:r>
          </a:p>
        </p:txBody>
      </p:sp>
    </p:spTree>
    <p:extLst>
      <p:ext uri="{BB962C8B-B14F-4D97-AF65-F5344CB8AC3E}">
        <p14:creationId xmlns:p14="http://schemas.microsoft.com/office/powerpoint/2010/main" val="420205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Lession_4  </a:t>
            </a:r>
            <a:r>
              <a:rPr lang="zh-CN" altLang="en-US" b="1" dirty="0"/>
              <a:t>几何对象绘制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1821FD-584B-20A0-E706-A48AA66B8A0D}"/>
              </a:ext>
            </a:extLst>
          </p:cNvPr>
          <p:cNvSpPr txBox="1"/>
          <p:nvPr/>
        </p:nvSpPr>
        <p:spPr>
          <a:xfrm>
            <a:off x="739557" y="1194098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4-2  </a:t>
            </a:r>
            <a:r>
              <a:rPr lang="zh-CN" altLang="en-US" b="1" dirty="0">
                <a:solidFill>
                  <a:srgbClr val="C00000"/>
                </a:solidFill>
              </a:rPr>
              <a:t>仿函数 、 </a:t>
            </a:r>
            <a:r>
              <a:rPr lang="en-US" altLang="zh-CN" b="1" dirty="0" err="1">
                <a:solidFill>
                  <a:srgbClr val="C00000"/>
                </a:solidFill>
              </a:rPr>
              <a:t>Lamada</a:t>
            </a:r>
            <a:r>
              <a:rPr lang="zh-CN" altLang="en-US" b="1" dirty="0">
                <a:solidFill>
                  <a:srgbClr val="C00000"/>
                </a:solidFill>
              </a:rPr>
              <a:t>、 函数对象、回调函数  区别</a:t>
            </a:r>
          </a:p>
        </p:txBody>
      </p:sp>
    </p:spTree>
    <p:extLst>
      <p:ext uri="{BB962C8B-B14F-4D97-AF65-F5344CB8AC3E}">
        <p14:creationId xmlns:p14="http://schemas.microsoft.com/office/powerpoint/2010/main" val="265909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Lession_5  </a:t>
            </a:r>
            <a:r>
              <a:rPr lang="zh-CN" altLang="en-US" b="1" dirty="0"/>
              <a:t>纹理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559FE4-350E-BA4A-7DAD-79D11C8361B2}"/>
              </a:ext>
            </a:extLst>
          </p:cNvPr>
          <p:cNvSpPr txBox="1"/>
          <p:nvPr/>
        </p:nvSpPr>
        <p:spPr>
          <a:xfrm>
            <a:off x="3496235" y="2334409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LOD </a:t>
            </a:r>
            <a:r>
              <a:rPr lang="zh-CN" altLang="en-US" b="1" dirty="0"/>
              <a:t>和 </a:t>
            </a:r>
            <a:r>
              <a:rPr lang="en-US" altLang="zh-CN" b="1" dirty="0"/>
              <a:t>Mipmap</a:t>
            </a:r>
            <a:r>
              <a:rPr lang="zh-CN" altLang="en-US" b="1" dirty="0"/>
              <a:t>好像不是一个东西？</a:t>
            </a:r>
          </a:p>
        </p:txBody>
      </p:sp>
    </p:spTree>
    <p:extLst>
      <p:ext uri="{BB962C8B-B14F-4D97-AF65-F5344CB8AC3E}">
        <p14:creationId xmlns:p14="http://schemas.microsoft.com/office/powerpoint/2010/main" val="215200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Lession_17  </a:t>
            </a:r>
            <a:r>
              <a:rPr lang="en-US" altLang="zh-CN" b="1" dirty="0" err="1"/>
              <a:t>osgEarth</a:t>
            </a:r>
            <a:r>
              <a:rPr lang="zh-CN" altLang="en-US" b="1" dirty="0"/>
              <a:t>编译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78F884-DC92-40FB-86CC-482E3EB5902B}"/>
              </a:ext>
            </a:extLst>
          </p:cNvPr>
          <p:cNvSpPr txBox="1"/>
          <p:nvPr/>
        </p:nvSpPr>
        <p:spPr>
          <a:xfrm>
            <a:off x="2390888" y="2559884"/>
            <a:ext cx="6817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https://blog.csdn.net/Alexabc3000/article/details/118882997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4454E-F05E-2F61-4865-1B60FAFACC41}"/>
              </a:ext>
            </a:extLst>
          </p:cNvPr>
          <p:cNvSpPr txBox="1"/>
          <p:nvPr/>
        </p:nvSpPr>
        <p:spPr>
          <a:xfrm>
            <a:off x="1441527" y="1947135"/>
            <a:ext cx="9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参考：</a:t>
            </a:r>
          </a:p>
        </p:txBody>
      </p:sp>
    </p:spTree>
    <p:extLst>
      <p:ext uri="{BB962C8B-B14F-4D97-AF65-F5344CB8AC3E}">
        <p14:creationId xmlns:p14="http://schemas.microsoft.com/office/powerpoint/2010/main" val="76357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FA4239-9262-A426-17BD-D39A98CEB180}"/>
              </a:ext>
            </a:extLst>
          </p:cNvPr>
          <p:cNvSpPr txBox="1"/>
          <p:nvPr/>
        </p:nvSpPr>
        <p:spPr>
          <a:xfrm>
            <a:off x="1552575" y="2362200"/>
            <a:ext cx="694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《</a:t>
            </a:r>
            <a:r>
              <a:rPr lang="en-US" altLang="zh-CN" b="1" dirty="0" err="1"/>
              <a:t>OpenSceneGraph</a:t>
            </a:r>
            <a:r>
              <a:rPr lang="zh-CN" altLang="en-US" b="1" dirty="0"/>
              <a:t>三维渲染引擎设计与实践</a:t>
            </a:r>
            <a:r>
              <a:rPr lang="en-US" altLang="zh-CN" b="1" dirty="0"/>
              <a:t>》  </a:t>
            </a:r>
            <a:r>
              <a:rPr lang="zh-CN" altLang="en-US" b="1" dirty="0"/>
              <a:t>王锐  钱学雷 编著</a:t>
            </a:r>
          </a:p>
        </p:txBody>
      </p:sp>
    </p:spTree>
    <p:extLst>
      <p:ext uri="{BB962C8B-B14F-4D97-AF65-F5344CB8AC3E}">
        <p14:creationId xmlns:p14="http://schemas.microsoft.com/office/powerpoint/2010/main" val="407872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6159B0-DD90-D0F8-B638-0DDFB0833B4F}"/>
              </a:ext>
            </a:extLst>
          </p:cNvPr>
          <p:cNvSpPr txBox="1"/>
          <p:nvPr/>
        </p:nvSpPr>
        <p:spPr>
          <a:xfrm>
            <a:off x="2109998" y="2939166"/>
            <a:ext cx="712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旋转矩阵为何左乘是相对固定坐标系，右乘是相对当前坐标系？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700357" y="1186648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2-1 </a:t>
            </a:r>
            <a:r>
              <a:rPr lang="zh-CN" altLang="en-US" b="1" dirty="0">
                <a:solidFill>
                  <a:srgbClr val="FF0000"/>
                </a:solidFill>
              </a:rPr>
              <a:t>矩阵的左乘 和 右乘， 他们的物理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数学意义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2F7A9-A7F4-B1B7-104B-8FF560623970}"/>
              </a:ext>
            </a:extLst>
          </p:cNvPr>
          <p:cNvSpPr txBox="1"/>
          <p:nvPr/>
        </p:nvSpPr>
        <p:spPr>
          <a:xfrm>
            <a:off x="2109998" y="2346118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有时间再看看线代书吧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1D8E1-1BB2-CA16-B50F-220F5C744753}"/>
              </a:ext>
            </a:extLst>
          </p:cNvPr>
          <p:cNvSpPr txBox="1"/>
          <p:nvPr/>
        </p:nvSpPr>
        <p:spPr>
          <a:xfrm>
            <a:off x="2109998" y="3652716"/>
            <a:ext cx="730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https://www.zhihu.com/question/263660493?sort=created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69E72A-84AF-A528-1D40-64CD4703BEDB}"/>
              </a:ext>
            </a:extLst>
          </p:cNvPr>
          <p:cNvSpPr txBox="1"/>
          <p:nvPr/>
        </p:nvSpPr>
        <p:spPr>
          <a:xfrm>
            <a:off x="8451888" y="36203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没看懂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C4B394-9D14-40FD-49B2-4DB11AD138BB}"/>
              </a:ext>
            </a:extLst>
          </p:cNvPr>
          <p:cNvSpPr txBox="1"/>
          <p:nvPr/>
        </p:nvSpPr>
        <p:spPr>
          <a:xfrm>
            <a:off x="3935132" y="490548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166097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826909" y="111006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2-2 </a:t>
            </a:r>
            <a:r>
              <a:rPr lang="zh-CN" altLang="en-US" b="1" dirty="0">
                <a:solidFill>
                  <a:srgbClr val="FF0000"/>
                </a:solidFill>
              </a:rPr>
              <a:t>正交投影矩阵的原理与推导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C95F4E-C895-434F-7041-B22DF98FBA67}"/>
              </a:ext>
            </a:extLst>
          </p:cNvPr>
          <p:cNvSpPr txBox="1"/>
          <p:nvPr/>
        </p:nvSpPr>
        <p:spPr>
          <a:xfrm>
            <a:off x="3141233" y="3141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338237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826909" y="111006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2-3 </a:t>
            </a:r>
            <a:r>
              <a:rPr lang="zh-CN" altLang="en-US" b="1" dirty="0">
                <a:solidFill>
                  <a:srgbClr val="FF0000"/>
                </a:solidFill>
              </a:rPr>
              <a:t>透视投影矩阵的原理与推导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B240F0-122B-8362-407D-C3B0DE62DF72}"/>
              </a:ext>
            </a:extLst>
          </p:cNvPr>
          <p:cNvSpPr txBox="1"/>
          <p:nvPr/>
        </p:nvSpPr>
        <p:spPr>
          <a:xfrm>
            <a:off x="3141233" y="3141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968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5C7B32-ACA4-EF5C-ED0A-1E351EF24941}"/>
              </a:ext>
            </a:extLst>
          </p:cNvPr>
          <p:cNvSpPr txBox="1"/>
          <p:nvPr/>
        </p:nvSpPr>
        <p:spPr>
          <a:xfrm>
            <a:off x="619995" y="109997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2-4</a:t>
            </a:r>
            <a:r>
              <a:rPr lang="zh-CN" altLang="en-US" b="1" dirty="0">
                <a:solidFill>
                  <a:srgbClr val="FF0000"/>
                </a:solidFill>
              </a:rPr>
              <a:t> 内存管理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ABC783-FDBD-AF44-6F02-A43266CF2636}"/>
              </a:ext>
            </a:extLst>
          </p:cNvPr>
          <p:cNvSpPr txBox="1"/>
          <p:nvPr/>
        </p:nvSpPr>
        <p:spPr>
          <a:xfrm>
            <a:off x="1284488" y="1865965"/>
            <a:ext cx="94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 err="1"/>
              <a:t>osg</a:t>
            </a:r>
            <a:r>
              <a:rPr lang="zh-CN" altLang="en-US" dirty="0"/>
              <a:t>中，</a:t>
            </a:r>
            <a:r>
              <a:rPr lang="en-US" altLang="zh-CN" dirty="0" err="1"/>
              <a:t>osg</a:t>
            </a:r>
            <a:r>
              <a:rPr lang="en-US" altLang="zh-CN" dirty="0"/>
              <a:t>::Vec3Array</a:t>
            </a:r>
            <a:r>
              <a:rPr lang="zh-CN" altLang="en-US" dirty="0"/>
              <a:t>为什么不能够创建局部变量，而一定要通过</a:t>
            </a:r>
            <a:r>
              <a:rPr lang="en-US" altLang="zh-CN" dirty="0"/>
              <a:t>new</a:t>
            </a:r>
            <a:r>
              <a:rPr lang="zh-CN" altLang="en-US" dirty="0"/>
              <a:t>，出于什么考虑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46355-34EE-A65D-8616-8D7B11EC2872}"/>
              </a:ext>
            </a:extLst>
          </p:cNvPr>
          <p:cNvSpPr txBox="1"/>
          <p:nvPr/>
        </p:nvSpPr>
        <p:spPr>
          <a:xfrm>
            <a:off x="1284488" y="26617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如何实现智能指针，有哪些注意事项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4A4CBD-0DE4-43B2-D32B-9BCDC2B0EA0E}"/>
              </a:ext>
            </a:extLst>
          </p:cNvPr>
          <p:cNvSpPr txBox="1"/>
          <p:nvPr/>
        </p:nvSpPr>
        <p:spPr>
          <a:xfrm>
            <a:off x="6657633" y="266176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836822-D7A5-7773-05C5-8C1CBF7B7D8D}"/>
              </a:ext>
            </a:extLst>
          </p:cNvPr>
          <p:cNvSpPr txBox="1"/>
          <p:nvPr/>
        </p:nvSpPr>
        <p:spPr>
          <a:xfrm>
            <a:off x="1284488" y="342532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内存管理机制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05923F-D6B3-E7AD-1C33-28DFC99658E1}"/>
              </a:ext>
            </a:extLst>
          </p:cNvPr>
          <p:cNvSpPr txBox="1"/>
          <p:nvPr/>
        </p:nvSpPr>
        <p:spPr>
          <a:xfrm>
            <a:off x="1717819" y="4019404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对于一个完整的场景树结构，将树的根节点从内存中卸载时，它会减少字节点的引用计数；这一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动作将进而引发连锁的效果，将场景图形中的所有节点和数据逐一释放</a:t>
            </a:r>
          </a:p>
        </p:txBody>
      </p:sp>
    </p:spTree>
    <p:extLst>
      <p:ext uri="{BB962C8B-B14F-4D97-AF65-F5344CB8AC3E}">
        <p14:creationId xmlns:p14="http://schemas.microsoft.com/office/powerpoint/2010/main" val="2515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4B9652-CF01-B031-DC90-67E92A0BD9D5}"/>
              </a:ext>
            </a:extLst>
          </p:cNvPr>
          <p:cNvSpPr txBox="1"/>
          <p:nvPr/>
        </p:nvSpPr>
        <p:spPr>
          <a:xfrm>
            <a:off x="3428256" y="88796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::Referenced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AFA48D-69FC-122C-5A2C-C7F1A5B87BF7}"/>
              </a:ext>
            </a:extLst>
          </p:cNvPr>
          <p:cNvSpPr txBox="1"/>
          <p:nvPr/>
        </p:nvSpPr>
        <p:spPr>
          <a:xfrm>
            <a:off x="3736624" y="196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::Object</a:t>
            </a:r>
            <a:endParaRPr lang="zh-CN" altLang="en-US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3AD4E2-311B-656B-756C-E50B3B5F046C}"/>
              </a:ext>
            </a:extLst>
          </p:cNvPr>
          <p:cNvGrpSpPr/>
          <p:nvPr/>
        </p:nvGrpSpPr>
        <p:grpSpPr>
          <a:xfrm>
            <a:off x="4323612" y="1299054"/>
            <a:ext cx="190500" cy="608702"/>
            <a:chOff x="3038475" y="2363098"/>
            <a:chExt cx="1060704" cy="221842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F87B070-30E7-5C4C-A85E-88E35A1D0C0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826" y="3311284"/>
              <a:ext cx="1" cy="1270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46F604C-6A9C-09DE-271C-C860C90859F6}"/>
                </a:ext>
              </a:extLst>
            </p:cNvPr>
            <p:cNvSpPr/>
            <p:nvPr/>
          </p:nvSpPr>
          <p:spPr>
            <a:xfrm>
              <a:off x="3038475" y="2363098"/>
              <a:ext cx="1060704" cy="914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16C125-F327-B19C-1376-64912CC0977C}"/>
              </a:ext>
            </a:extLst>
          </p:cNvPr>
          <p:cNvGrpSpPr/>
          <p:nvPr/>
        </p:nvGrpSpPr>
        <p:grpSpPr>
          <a:xfrm>
            <a:off x="4323612" y="2331882"/>
            <a:ext cx="190500" cy="608702"/>
            <a:chOff x="7506083" y="1915913"/>
            <a:chExt cx="190500" cy="60870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6236E0E-EABA-293E-5291-2104CA86C59F}"/>
                </a:ext>
              </a:extLst>
            </p:cNvPr>
            <p:cNvCxnSpPr>
              <a:cxnSpLocks/>
            </p:cNvCxnSpPr>
            <p:nvPr/>
          </p:nvCxnSpPr>
          <p:spPr>
            <a:xfrm>
              <a:off x="7601333" y="2176081"/>
              <a:ext cx="0" cy="348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445057E2-6687-B740-44E8-A8E4A13D7AA7}"/>
                </a:ext>
              </a:extLst>
            </p:cNvPr>
            <p:cNvSpPr/>
            <p:nvPr/>
          </p:nvSpPr>
          <p:spPr>
            <a:xfrm>
              <a:off x="7506083" y="1915913"/>
              <a:ext cx="190500" cy="25089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F871FC-31BF-E8BC-5552-4EDF539DF68A}"/>
              </a:ext>
            </a:extLst>
          </p:cNvPr>
          <p:cNvSpPr txBox="1"/>
          <p:nvPr/>
        </p:nvSpPr>
        <p:spPr>
          <a:xfrm>
            <a:off x="800100" y="12573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2-5 </a:t>
            </a:r>
            <a:r>
              <a:rPr lang="zh-CN" altLang="en-US" b="1" dirty="0">
                <a:solidFill>
                  <a:srgbClr val="FF0000"/>
                </a:solidFill>
              </a:rPr>
              <a:t>类继承关系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F8E081-F454-0BBE-14CB-20A7584044DB}"/>
              </a:ext>
            </a:extLst>
          </p:cNvPr>
          <p:cNvSpPr txBox="1"/>
          <p:nvPr/>
        </p:nvSpPr>
        <p:spPr>
          <a:xfrm>
            <a:off x="3793530" y="293715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::Node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6B902D-3D04-962B-7783-95E91FE2609A}"/>
              </a:ext>
            </a:extLst>
          </p:cNvPr>
          <p:cNvSpPr txBox="1"/>
          <p:nvPr/>
        </p:nvSpPr>
        <p:spPr>
          <a:xfrm>
            <a:off x="2798783" y="419907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::Geode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8BCAC3-4411-CF4A-B163-C1C3B7E5D640}"/>
              </a:ext>
            </a:extLst>
          </p:cNvPr>
          <p:cNvSpPr txBox="1"/>
          <p:nvPr/>
        </p:nvSpPr>
        <p:spPr>
          <a:xfrm>
            <a:off x="4695603" y="419907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::Group</a:t>
            </a:r>
            <a:endParaRPr lang="zh-CN" altLang="en-US" b="1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171C4A3-ED86-BDE9-7B8E-09B4A1A44225}"/>
              </a:ext>
            </a:extLst>
          </p:cNvPr>
          <p:cNvCxnSpPr/>
          <p:nvPr/>
        </p:nvCxnSpPr>
        <p:spPr>
          <a:xfrm rot="5400000">
            <a:off x="3748960" y="3544399"/>
            <a:ext cx="714473" cy="625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AA20FEE-0741-4738-50C2-F29A34AECB1E}"/>
              </a:ext>
            </a:extLst>
          </p:cNvPr>
          <p:cNvSpPr/>
          <p:nvPr/>
        </p:nvSpPr>
        <p:spPr>
          <a:xfrm>
            <a:off x="4323612" y="3232496"/>
            <a:ext cx="190500" cy="2508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D80AB06-A177-E6FC-D37C-45080F573189}"/>
              </a:ext>
            </a:extLst>
          </p:cNvPr>
          <p:cNvCxnSpPr>
            <a:stCxn id="10" idx="3"/>
          </p:cNvCxnSpPr>
          <p:nvPr/>
        </p:nvCxnSpPr>
        <p:spPr>
          <a:xfrm rot="16200000" flipH="1">
            <a:off x="4394527" y="3507728"/>
            <a:ext cx="730908" cy="682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824DDED-3097-8020-A742-87F00159E315}"/>
              </a:ext>
            </a:extLst>
          </p:cNvPr>
          <p:cNvCxnSpPr/>
          <p:nvPr/>
        </p:nvCxnSpPr>
        <p:spPr>
          <a:xfrm>
            <a:off x="3793530" y="4568404"/>
            <a:ext cx="0" cy="51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D06E3D-69EF-C688-AB63-1B125852CAC4}"/>
              </a:ext>
            </a:extLst>
          </p:cNvPr>
          <p:cNvSpPr txBox="1"/>
          <p:nvPr/>
        </p:nvSpPr>
        <p:spPr>
          <a:xfrm>
            <a:off x="2495939" y="5037861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::Drawable</a:t>
            </a:r>
          </a:p>
          <a:p>
            <a:r>
              <a:rPr lang="zh-CN" altLang="en-US" sz="800" b="1" dirty="0"/>
              <a:t>可绘制体：几何体、图片、文字等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E25F46-CD71-B8D1-B01C-3D268B763539}"/>
              </a:ext>
            </a:extLst>
          </p:cNvPr>
          <p:cNvSpPr txBox="1"/>
          <p:nvPr/>
        </p:nvSpPr>
        <p:spPr>
          <a:xfrm>
            <a:off x="6917609" y="3327229"/>
            <a:ext cx="509341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空间变换节点</a:t>
            </a:r>
            <a:r>
              <a:rPr lang="en-US" altLang="zh-CN" sz="1200" b="1" dirty="0"/>
              <a:t>:  Transform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开关节点：       </a:t>
            </a:r>
            <a:r>
              <a:rPr lang="en-US" altLang="zh-CN" sz="1200" b="1" dirty="0"/>
              <a:t>Switch/</a:t>
            </a:r>
            <a:r>
              <a:rPr lang="en-US" altLang="zh-CN" sz="1200" b="1" dirty="0" err="1"/>
              <a:t>MultiSwitch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细节层次节点：</a:t>
            </a:r>
            <a:r>
              <a:rPr lang="en-US" altLang="zh-CN" sz="1200" b="1" dirty="0"/>
              <a:t>LOD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相机节点：       </a:t>
            </a:r>
            <a:r>
              <a:rPr lang="en-US" altLang="zh-CN" sz="1200" b="1" dirty="0"/>
              <a:t>Camera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投影节点：       </a:t>
            </a:r>
            <a:r>
              <a:rPr lang="en-US" altLang="zh-CN" sz="1200" b="1" dirty="0"/>
              <a:t>Projection</a:t>
            </a:r>
            <a:r>
              <a:rPr lang="zh-CN" altLang="en-US" sz="1200" b="1" dirty="0">
                <a:solidFill>
                  <a:srgbClr val="C00000"/>
                </a:solidFill>
              </a:rPr>
              <a:t>（投影为什么要从相机里独立出来？）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覆盖节点：       </a:t>
            </a:r>
            <a:r>
              <a:rPr lang="en-US" altLang="zh-CN" sz="1200" b="1" dirty="0" err="1"/>
              <a:t>OverlayNode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遮挡裁减节点：</a:t>
            </a:r>
            <a:r>
              <a:rPr lang="en-US" altLang="zh-CN" sz="1200" b="1" dirty="0" err="1"/>
              <a:t>OccluderNode</a:t>
            </a:r>
            <a:r>
              <a:rPr lang="zh-CN" altLang="en-US" sz="1200" b="1" dirty="0">
                <a:solidFill>
                  <a:srgbClr val="C00000"/>
                </a:solidFill>
              </a:rPr>
              <a:t>（原理什么，在</a:t>
            </a:r>
            <a:r>
              <a:rPr lang="en-US" altLang="zh-CN" sz="1200" b="1" dirty="0">
                <a:solidFill>
                  <a:srgbClr val="C00000"/>
                </a:solidFill>
              </a:rPr>
              <a:t>CPU</a:t>
            </a:r>
            <a:r>
              <a:rPr lang="zh-CN" altLang="en-US" sz="1200" b="1" dirty="0">
                <a:solidFill>
                  <a:srgbClr val="C00000"/>
                </a:solidFill>
              </a:rPr>
              <a:t>运行还是</a:t>
            </a:r>
            <a:r>
              <a:rPr lang="en-US" altLang="zh-CN" sz="1200" b="1" dirty="0">
                <a:solidFill>
                  <a:srgbClr val="C00000"/>
                </a:solidFill>
              </a:rPr>
              <a:t>GPU</a:t>
            </a:r>
            <a:r>
              <a:rPr lang="zh-CN" altLang="en-US" sz="1200" b="1" dirty="0">
                <a:solidFill>
                  <a:srgbClr val="C00000"/>
                </a:solidFill>
              </a:rPr>
              <a:t>？）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动态调节节点：</a:t>
            </a:r>
            <a:r>
              <a:rPr lang="zh-CN" altLang="en-US" sz="1200" b="1" dirty="0">
                <a:solidFill>
                  <a:srgbClr val="C00000"/>
                </a:solidFill>
              </a:rPr>
              <a:t>大规模地形数据加载，数据分块，分页机制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关节节点</a:t>
            </a:r>
            <a:r>
              <a:rPr lang="en-US" altLang="zh-CN" sz="1200" b="1" dirty="0"/>
              <a:t>:           Bone, Skeleton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代理节点：        </a:t>
            </a:r>
            <a:r>
              <a:rPr lang="en-US" altLang="zh-CN" sz="1200" b="1" dirty="0" err="1"/>
              <a:t>ProxyNode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还可以自定义节点（继承</a:t>
            </a:r>
            <a:r>
              <a:rPr lang="en-US" altLang="zh-CN" sz="1200" b="1" dirty="0"/>
              <a:t>Geode</a:t>
            </a:r>
            <a:r>
              <a:rPr lang="zh-CN" altLang="en-US" sz="1200" b="1" dirty="0"/>
              <a:t>或者</a:t>
            </a:r>
            <a:r>
              <a:rPr lang="en-US" altLang="zh-CN" sz="1200" b="1" dirty="0"/>
              <a:t>Group</a:t>
            </a:r>
            <a:r>
              <a:rPr lang="zh-CN" altLang="en-US" sz="1200" b="1" dirty="0"/>
              <a:t>）</a:t>
            </a:r>
            <a:endParaRPr lang="en-US" altLang="zh-CN" sz="12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D5980B2-846A-935A-761B-F7B4C048A186}"/>
              </a:ext>
            </a:extLst>
          </p:cNvPr>
          <p:cNvGrpSpPr/>
          <p:nvPr/>
        </p:nvGrpSpPr>
        <p:grpSpPr>
          <a:xfrm rot="16200000">
            <a:off x="6238890" y="4069826"/>
            <a:ext cx="279916" cy="717239"/>
            <a:chOff x="7506083" y="1915913"/>
            <a:chExt cx="190500" cy="608702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1F106E7-8900-3573-74C7-52A2CD69F144}"/>
                </a:ext>
              </a:extLst>
            </p:cNvPr>
            <p:cNvCxnSpPr>
              <a:cxnSpLocks/>
            </p:cNvCxnSpPr>
            <p:nvPr/>
          </p:nvCxnSpPr>
          <p:spPr>
            <a:xfrm>
              <a:off x="7601333" y="2176081"/>
              <a:ext cx="0" cy="348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9D152F61-348A-461F-F841-3CAED5305AC3}"/>
                </a:ext>
              </a:extLst>
            </p:cNvPr>
            <p:cNvSpPr/>
            <p:nvPr/>
          </p:nvSpPr>
          <p:spPr>
            <a:xfrm>
              <a:off x="7506083" y="1915913"/>
              <a:ext cx="190500" cy="25089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FEC234A-E0D7-A49A-C3EE-7A0DCEBB0CEC}"/>
              </a:ext>
            </a:extLst>
          </p:cNvPr>
          <p:cNvCxnSpPr/>
          <p:nvPr/>
        </p:nvCxnSpPr>
        <p:spPr>
          <a:xfrm>
            <a:off x="5112029" y="4568404"/>
            <a:ext cx="0" cy="51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0B223CA-5404-1473-CB02-FE6CB991A400}"/>
              </a:ext>
            </a:extLst>
          </p:cNvPr>
          <p:cNvSpPr txBox="1"/>
          <p:nvPr/>
        </p:nvSpPr>
        <p:spPr>
          <a:xfrm>
            <a:off x="4655304" y="5037861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/>
              <a:t>Osg</a:t>
            </a:r>
            <a:r>
              <a:rPr lang="en-US" altLang="zh-CN" b="1" dirty="0"/>
              <a:t>::</a:t>
            </a:r>
            <a:r>
              <a:rPr lang="en-US" altLang="zh-CN" b="1" dirty="0" err="1"/>
              <a:t>StateSet</a:t>
            </a:r>
            <a:endParaRPr lang="en-US" altLang="zh-CN" b="1" dirty="0"/>
          </a:p>
          <a:p>
            <a:pPr algn="ctr"/>
            <a:r>
              <a:rPr lang="zh-CN" altLang="en-US" sz="800" b="1" dirty="0"/>
              <a:t>关照、纹理、材质等渲染属性设置</a:t>
            </a:r>
          </a:p>
        </p:txBody>
      </p:sp>
    </p:spTree>
    <p:extLst>
      <p:ext uri="{BB962C8B-B14F-4D97-AF65-F5344CB8AC3E}">
        <p14:creationId xmlns:p14="http://schemas.microsoft.com/office/powerpoint/2010/main" val="394108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B25617-0029-C2BA-9318-126C8FF0F2D8}"/>
              </a:ext>
            </a:extLst>
          </p:cNvPr>
          <p:cNvSpPr txBox="1"/>
          <p:nvPr/>
        </p:nvSpPr>
        <p:spPr>
          <a:xfrm>
            <a:off x="1083853" y="176917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BVH</a:t>
            </a:r>
            <a:r>
              <a:rPr lang="zh-CN" altLang="en-US" b="1" dirty="0"/>
              <a:t>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3FFEE3-1AC0-1679-5995-870F1387DBEA}"/>
              </a:ext>
            </a:extLst>
          </p:cNvPr>
          <p:cNvSpPr txBox="1"/>
          <p:nvPr/>
        </p:nvSpPr>
        <p:spPr>
          <a:xfrm>
            <a:off x="1083852" y="23386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包围体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6B3D9-AB34-91FE-6457-EB25CA22584B}"/>
              </a:ext>
            </a:extLst>
          </p:cNvPr>
          <p:cNvSpPr txBox="1"/>
          <p:nvPr/>
        </p:nvSpPr>
        <p:spPr>
          <a:xfrm>
            <a:off x="1083852" y="290816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有向无环图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E88555-9145-A867-959D-B1FF18038168}"/>
              </a:ext>
            </a:extLst>
          </p:cNvPr>
          <p:cNvSpPr txBox="1"/>
          <p:nvPr/>
        </p:nvSpPr>
        <p:spPr>
          <a:xfrm>
            <a:off x="713874" y="10828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3-1 </a:t>
            </a:r>
            <a:r>
              <a:rPr lang="zh-CN" altLang="en-US" b="1" dirty="0">
                <a:solidFill>
                  <a:srgbClr val="C00000"/>
                </a:solidFill>
              </a:rPr>
              <a:t>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F3D07-7A51-89B2-632E-79A841237B05}"/>
              </a:ext>
            </a:extLst>
          </p:cNvPr>
          <p:cNvSpPr txBox="1"/>
          <p:nvPr/>
        </p:nvSpPr>
        <p:spPr>
          <a:xfrm>
            <a:off x="1297785" y="3477656"/>
            <a:ext cx="6756978" cy="705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/>
              <a:t>一个父节点有多个子节点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/>
              <a:t>多个父节点也可能共享一个子节点（同一个物体需要放在多个位置时，</a:t>
            </a:r>
            <a:r>
              <a:rPr lang="zh-CN" altLang="en-US" sz="1400" b="1" dirty="0">
                <a:solidFill>
                  <a:srgbClr val="C00000"/>
                </a:solidFill>
              </a:rPr>
              <a:t>更优化</a:t>
            </a:r>
            <a:r>
              <a:rPr lang="zh-CN" altLang="en-US" sz="14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16374E-1FBA-26D7-D44B-EC4A340474C9}"/>
              </a:ext>
            </a:extLst>
          </p:cNvPr>
          <p:cNvSpPr/>
          <p:nvPr/>
        </p:nvSpPr>
        <p:spPr>
          <a:xfrm>
            <a:off x="8454594" y="1415774"/>
            <a:ext cx="2653553" cy="1532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节点类（</a:t>
            </a:r>
            <a:r>
              <a:rPr lang="en-US" altLang="zh-CN" dirty="0">
                <a:solidFill>
                  <a:schemeClr val="tx1"/>
                </a:solidFill>
              </a:rPr>
              <a:t>Node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445717-BBA0-5991-A41E-F22761C68533}"/>
              </a:ext>
            </a:extLst>
          </p:cNvPr>
          <p:cNvSpPr/>
          <p:nvPr/>
        </p:nvSpPr>
        <p:spPr>
          <a:xfrm>
            <a:off x="9028335" y="1541280"/>
            <a:ext cx="1550895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父节点列表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FD0207-5267-D05D-088C-73FD9842CCB3}"/>
              </a:ext>
            </a:extLst>
          </p:cNvPr>
          <p:cNvSpPr/>
          <p:nvPr/>
        </p:nvSpPr>
        <p:spPr>
          <a:xfrm>
            <a:off x="9005922" y="2518433"/>
            <a:ext cx="1550895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子节点列表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B8CF054-0B3B-CCFE-8EB2-F5195733E50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8858006" y="886856"/>
            <a:ext cx="945777" cy="654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808E0D-B4D4-C169-DC68-064B3E1E954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803781" y="824103"/>
            <a:ext cx="2" cy="717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29DCB9-D002-C78D-13D7-AC5155EF63DE}"/>
              </a:ext>
            </a:extLst>
          </p:cNvPr>
          <p:cNvCxnSpPr>
            <a:cxnSpLocks/>
          </p:cNvCxnSpPr>
          <p:nvPr/>
        </p:nvCxnSpPr>
        <p:spPr>
          <a:xfrm flipV="1">
            <a:off x="9803782" y="886856"/>
            <a:ext cx="856130" cy="654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CB10CE1-0C47-8199-7849-0E4C55F89E3D}"/>
              </a:ext>
            </a:extLst>
          </p:cNvPr>
          <p:cNvCxnSpPr>
            <a:stCxn id="16" idx="2"/>
          </p:cNvCxnSpPr>
          <p:nvPr/>
        </p:nvCxnSpPr>
        <p:spPr>
          <a:xfrm flipH="1">
            <a:off x="9028335" y="2859091"/>
            <a:ext cx="753035" cy="591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C05485F-9161-DA61-3284-7F5D32670A0C}"/>
              </a:ext>
            </a:extLst>
          </p:cNvPr>
          <p:cNvCxnSpPr>
            <a:cxnSpLocks/>
          </p:cNvCxnSpPr>
          <p:nvPr/>
        </p:nvCxnSpPr>
        <p:spPr>
          <a:xfrm flipH="1">
            <a:off x="9781369" y="2831547"/>
            <a:ext cx="2" cy="6461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EA17B8-AFE9-0A21-9D99-544CF9BF7332}"/>
              </a:ext>
            </a:extLst>
          </p:cNvPr>
          <p:cNvCxnSpPr>
            <a:stCxn id="16" idx="2"/>
          </p:cNvCxnSpPr>
          <p:nvPr/>
        </p:nvCxnSpPr>
        <p:spPr>
          <a:xfrm>
            <a:off x="9781370" y="2859091"/>
            <a:ext cx="775447" cy="591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F08553-2CDC-CB20-4E43-69895887DF6C}"/>
              </a:ext>
            </a:extLst>
          </p:cNvPr>
          <p:cNvSpPr txBox="1"/>
          <p:nvPr/>
        </p:nvSpPr>
        <p:spPr>
          <a:xfrm>
            <a:off x="769211" y="1192217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3-2. </a:t>
            </a:r>
            <a:r>
              <a:rPr lang="zh-CN" altLang="en-US" b="1" dirty="0">
                <a:solidFill>
                  <a:srgbClr val="C00000"/>
                </a:solidFill>
              </a:rPr>
              <a:t>节点访问器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设计模式 与 回调（控制节点行为的两种方式）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B8642CA-ADB5-50FF-630D-74569BFCDF15}"/>
              </a:ext>
            </a:extLst>
          </p:cNvPr>
          <p:cNvSpPr txBox="1"/>
          <p:nvPr/>
        </p:nvSpPr>
        <p:spPr>
          <a:xfrm>
            <a:off x="1466131" y="1838781"/>
            <a:ext cx="4464424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为什么有的书上说，回调类型不安全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如何实现回调？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3.  </a:t>
            </a:r>
            <a:r>
              <a:rPr lang="zh-CN" altLang="en-US" b="1" dirty="0"/>
              <a:t>节点访问器直接上练习吧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FAFB6F3-444A-2935-8A74-0175021B2480}"/>
              </a:ext>
            </a:extLst>
          </p:cNvPr>
          <p:cNvSpPr txBox="1"/>
          <p:nvPr/>
        </p:nvSpPr>
        <p:spPr>
          <a:xfrm>
            <a:off x="7879981" y="237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回调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920496-4DD5-8A43-6C9C-BD88C930613B}"/>
              </a:ext>
            </a:extLst>
          </p:cNvPr>
          <p:cNvCxnSpPr/>
          <p:nvPr/>
        </p:nvCxnSpPr>
        <p:spPr>
          <a:xfrm flipV="1">
            <a:off x="8674228" y="2023447"/>
            <a:ext cx="604243" cy="5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3E0DBFF-7C5B-D771-BAD0-FA8EABDF6D12}"/>
              </a:ext>
            </a:extLst>
          </p:cNvPr>
          <p:cNvCxnSpPr>
            <a:cxnSpLocks/>
          </p:cNvCxnSpPr>
          <p:nvPr/>
        </p:nvCxnSpPr>
        <p:spPr>
          <a:xfrm>
            <a:off x="8696641" y="2556720"/>
            <a:ext cx="581830" cy="40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1A4820C-3572-B09D-5F51-2813C967A8FA}"/>
              </a:ext>
            </a:extLst>
          </p:cNvPr>
          <p:cNvSpPr txBox="1"/>
          <p:nvPr/>
        </p:nvSpPr>
        <p:spPr>
          <a:xfrm>
            <a:off x="9508483" y="1838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更新回调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E0C449F-7DB7-49E5-BD41-EAA5996B0B0E}"/>
              </a:ext>
            </a:extLst>
          </p:cNvPr>
          <p:cNvSpPr txBox="1"/>
          <p:nvPr/>
        </p:nvSpPr>
        <p:spPr>
          <a:xfrm>
            <a:off x="9508483" y="27413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人机交互回调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487686-03AF-8914-6E36-285FB01EFC6E}"/>
              </a:ext>
            </a:extLst>
          </p:cNvPr>
          <p:cNvSpPr/>
          <p:nvPr/>
        </p:nvSpPr>
        <p:spPr>
          <a:xfrm>
            <a:off x="1969131" y="3648641"/>
            <a:ext cx="228014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节点访问器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C06FE0-0631-023C-5406-A0011730AB40}"/>
              </a:ext>
            </a:extLst>
          </p:cNvPr>
          <p:cNvSpPr/>
          <p:nvPr/>
        </p:nvSpPr>
        <p:spPr>
          <a:xfrm>
            <a:off x="1969131" y="5346326"/>
            <a:ext cx="228014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回调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D5F61BF-F5D3-0C6B-E7B4-82E49BD8C3FF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3109201" y="4661653"/>
            <a:ext cx="0" cy="68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F809D68-59D3-C8C4-7181-F2B2ADB3C112}"/>
              </a:ext>
            </a:extLst>
          </p:cNvPr>
          <p:cNvSpPr txBox="1"/>
          <p:nvPr/>
        </p:nvSpPr>
        <p:spPr>
          <a:xfrm>
            <a:off x="3009563" y="4819323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Node *</a:t>
            </a:r>
            <a:r>
              <a:rPr lang="zh-CN" altLang="en-US" b="1" dirty="0">
                <a:solidFill>
                  <a:srgbClr val="C00000"/>
                </a:solidFill>
              </a:rPr>
              <a:t>， </a:t>
            </a:r>
            <a:r>
              <a:rPr lang="en-US" altLang="zh-CN" b="1" dirty="0" err="1">
                <a:solidFill>
                  <a:srgbClr val="C00000"/>
                </a:solidFill>
              </a:rPr>
              <a:t>NodeVisitor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3F82DB4-371B-B768-6874-114C6930F1C5}"/>
              </a:ext>
            </a:extLst>
          </p:cNvPr>
          <p:cNvSpPr txBox="1"/>
          <p:nvPr/>
        </p:nvSpPr>
        <p:spPr>
          <a:xfrm>
            <a:off x="7735757" y="4155147"/>
            <a:ext cx="384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个人认为：回调要更底层一些，节点访问器器传参数给回调函数；所以设置了回调函数后，所有子节点都得到应用；节点访问器感觉可以做一个过滤的工作（比如</a:t>
            </a:r>
            <a:r>
              <a:rPr lang="en-US" altLang="zh-CN" b="1" dirty="0"/>
              <a:t>traverse()</a:t>
            </a:r>
            <a:r>
              <a:rPr lang="zh-CN" altLang="en-US" b="1" dirty="0"/>
              <a:t>函数中）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ED1792C-F226-E3E9-1A58-8D8AA71E5C25}"/>
              </a:ext>
            </a:extLst>
          </p:cNvPr>
          <p:cNvSpPr txBox="1"/>
          <p:nvPr/>
        </p:nvSpPr>
        <p:spPr>
          <a:xfrm>
            <a:off x="6572250" y="6098022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 对于混合操作，</a:t>
            </a:r>
            <a:r>
              <a:rPr lang="en-US" altLang="zh-CN" dirty="0" err="1"/>
              <a:t>osg</a:t>
            </a:r>
            <a:r>
              <a:rPr lang="zh-CN" altLang="en-US" dirty="0"/>
              <a:t>如何控制绘制的顺序？</a:t>
            </a:r>
          </a:p>
        </p:txBody>
      </p:sp>
    </p:spTree>
    <p:extLst>
      <p:ext uri="{BB962C8B-B14F-4D97-AF65-F5344CB8AC3E}">
        <p14:creationId xmlns:p14="http://schemas.microsoft.com/office/powerpoint/2010/main" val="6255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F08553-2CDC-CB20-4E43-69895887DF6C}"/>
              </a:ext>
            </a:extLst>
          </p:cNvPr>
          <p:cNvSpPr txBox="1"/>
          <p:nvPr/>
        </p:nvSpPr>
        <p:spPr>
          <a:xfrm>
            <a:off x="883511" y="1201742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3-3.  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>
                <a:solidFill>
                  <a:srgbClr val="C00000"/>
                </a:solidFill>
              </a:rPr>
              <a:t>OSG</a:t>
            </a:r>
            <a:r>
              <a:rPr lang="zh-CN" altLang="en-US" b="1" dirty="0">
                <a:solidFill>
                  <a:srgbClr val="C00000"/>
                </a:solidFill>
              </a:rPr>
              <a:t>示例程序，对</a:t>
            </a:r>
            <a:r>
              <a:rPr lang="zh-CN" altLang="en-US" b="1" dirty="0">
                <a:solidFill>
                  <a:schemeClr val="accent1"/>
                </a:solidFill>
              </a:rPr>
              <a:t>反射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</a:rPr>
              <a:t>回调</a:t>
            </a:r>
            <a:r>
              <a:rPr lang="zh-CN" altLang="en-US" b="1" dirty="0">
                <a:solidFill>
                  <a:srgbClr val="C00000"/>
                </a:solidFill>
              </a:rPr>
              <a:t>的不完全理解</a:t>
            </a:r>
          </a:p>
        </p:txBody>
      </p:sp>
    </p:spTree>
    <p:extLst>
      <p:ext uri="{BB962C8B-B14F-4D97-AF65-F5344CB8AC3E}">
        <p14:creationId xmlns:p14="http://schemas.microsoft.com/office/powerpoint/2010/main" val="344800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656</Words>
  <Application>Microsoft Office PowerPoint</Application>
  <PresentationFormat>宽屏</PresentationFormat>
  <Paragraphs>86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276</cp:revision>
  <dcterms:created xsi:type="dcterms:W3CDTF">2022-11-12T10:00:28Z</dcterms:created>
  <dcterms:modified xsi:type="dcterms:W3CDTF">2022-12-05T05:57:11Z</dcterms:modified>
</cp:coreProperties>
</file>