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69" r:id="rId20"/>
    <p:sldId id="281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76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6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-cn.github.io/" TargetMode="External"/><Relationship Id="rId2" Type="http://schemas.openxmlformats.org/officeDocument/2006/relationships/hyperlink" Target="https://learnopengl-cn.github.io/&#65289;&#65288;&#20027;&#35201;-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LookAt</a:t>
            </a:r>
            <a:r>
              <a:rPr lang="zh-CN" altLang="en-US" b="1" dirty="0"/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CEDEA8-AC0C-B005-3CC8-7B856D1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1511227"/>
            <a:ext cx="8183117" cy="47822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88996" y="35500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E06D-0F87-CA7D-EA34-58BC5A4A029F}"/>
              </a:ext>
            </a:extLst>
          </p:cNvPr>
          <p:cNvSpPr txBox="1"/>
          <p:nvPr/>
        </p:nvSpPr>
        <p:spPr>
          <a:xfrm>
            <a:off x="8947712" y="101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横移效果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F55731-7CC5-6E7B-0BC4-7CD827E5B6D9}"/>
              </a:ext>
            </a:extLst>
          </p:cNvPr>
          <p:cNvGrpSpPr/>
          <p:nvPr/>
        </p:nvGrpSpPr>
        <p:grpSpPr>
          <a:xfrm>
            <a:off x="9352487" y="1892227"/>
            <a:ext cx="2402962" cy="2203365"/>
            <a:chOff x="9352487" y="1511227"/>
            <a:chExt cx="2402962" cy="22033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F0E6D3-1F97-7BE5-8EBD-FB667381C57E}"/>
                </a:ext>
              </a:extLst>
            </p:cNvPr>
            <p:cNvGrpSpPr/>
            <p:nvPr/>
          </p:nvGrpSpPr>
          <p:grpSpPr>
            <a:xfrm>
              <a:off x="9482845" y="1511227"/>
              <a:ext cx="618565" cy="1930998"/>
              <a:chOff x="9859383" y="2361306"/>
              <a:chExt cx="618565" cy="193099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F4A6EE-E062-C892-E0E5-A9C03FF8B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9308" y="2958356"/>
                <a:ext cx="0" cy="13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C730D2A-40C6-2E1A-7090-D2D19FDA34EE}"/>
                  </a:ext>
                </a:extLst>
              </p:cNvPr>
              <p:cNvCxnSpPr/>
              <p:nvPr/>
            </p:nvCxnSpPr>
            <p:spPr>
              <a:xfrm>
                <a:off x="9929308" y="4281546"/>
                <a:ext cx="548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5F416F0-959F-D3B3-CB0E-379A9744C720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9929307" y="3082068"/>
                <a:ext cx="548641" cy="121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287A53-4F83-AF34-0646-5DCBF9634C57}"/>
                  </a:ext>
                </a:extLst>
              </p:cNvPr>
              <p:cNvSpPr/>
              <p:nvPr/>
            </p:nvSpPr>
            <p:spPr>
              <a:xfrm>
                <a:off x="9859384" y="2361306"/>
                <a:ext cx="139848" cy="129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8D9F88-3A3B-7194-55AA-A23DCE5D86F6}"/>
                  </a:ext>
                </a:extLst>
              </p:cNvPr>
              <p:cNvCxnSpPr>
                <a:endCxn id="30" idx="4"/>
              </p:cNvCxnSpPr>
              <p:nvPr/>
            </p:nvCxnSpPr>
            <p:spPr>
              <a:xfrm flipV="1">
                <a:off x="9929308" y="2490398"/>
                <a:ext cx="0" cy="46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889594B-22FC-A3D9-ABEC-08B3E5AB28A5}"/>
                  </a:ext>
                </a:extLst>
              </p:cNvPr>
              <p:cNvSpPr/>
              <p:nvPr/>
            </p:nvSpPr>
            <p:spPr>
              <a:xfrm>
                <a:off x="9859383" y="2952976"/>
                <a:ext cx="139848" cy="129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0316246-D10E-9929-3D9E-CD2B79E84463}"/>
                  </a:ext>
                </a:extLst>
              </p:cNvPr>
              <p:cNvCxnSpPr/>
              <p:nvPr/>
            </p:nvCxnSpPr>
            <p:spPr>
              <a:xfrm flipV="1">
                <a:off x="10477948" y="3802831"/>
                <a:ext cx="0" cy="467958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FF67CA-ABB6-1BE7-E0FF-9BC5E09B04AF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552769" y="2231989"/>
              <a:ext cx="548641" cy="72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4C5562-1086-6F49-B1EA-171C297A5393}"/>
                </a:ext>
              </a:extLst>
            </p:cNvPr>
            <p:cNvSpPr txBox="1"/>
            <p:nvPr/>
          </p:nvSpPr>
          <p:spPr>
            <a:xfrm>
              <a:off x="9970986" y="2578921"/>
              <a:ext cx="1784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cameraPos+cameraFront</a:t>
              </a:r>
              <a:endParaRPr lang="zh-CN" altLang="en-US" sz="11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4B2E873-F5BB-E49B-4F41-AFC40F5F5E5F}"/>
                </a:ext>
              </a:extLst>
            </p:cNvPr>
            <p:cNvSpPr txBox="1"/>
            <p:nvPr/>
          </p:nvSpPr>
          <p:spPr>
            <a:xfrm>
              <a:off x="10101410" y="323672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</a:t>
              </a:r>
              <a:endParaRPr lang="zh-CN" altLang="en-US" sz="11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20D59A-F715-EB7A-862C-9330387C3615}"/>
                </a:ext>
              </a:extLst>
            </p:cNvPr>
            <p:cNvSpPr txBox="1"/>
            <p:nvPr/>
          </p:nvSpPr>
          <p:spPr>
            <a:xfrm>
              <a:off x="9352487" y="34529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相机横移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1B1E8-6127-FB4C-FA5B-65D4EAF3C5DC}"/>
              </a:ext>
            </a:extLst>
          </p:cNvPr>
          <p:cNvSpPr txBox="1"/>
          <p:nvPr/>
        </p:nvSpPr>
        <p:spPr>
          <a:xfrm>
            <a:off x="9124950" y="4838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横移后，相机的朝向不变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2B0571-2909-63B7-F04F-11ECC79B8974}"/>
              </a:ext>
            </a:extLst>
          </p:cNvPr>
          <p:cNvSpPr txBox="1"/>
          <p:nvPr/>
        </p:nvSpPr>
        <p:spPr>
          <a:xfrm>
            <a:off x="9622693" y="1726756"/>
            <a:ext cx="1504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cameraFront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5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欧拉角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12796" y="37405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A1ADC1-E974-E6B8-B84C-E2B0A726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593783"/>
            <a:ext cx="8221222" cy="4163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C92846-AD3C-7F15-9492-C50DBB2EA617}"/>
              </a:ext>
            </a:extLst>
          </p:cNvPr>
          <p:cNvSpPr txBox="1"/>
          <p:nvPr/>
        </p:nvSpPr>
        <p:spPr>
          <a:xfrm>
            <a:off x="9023069" y="47087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LearnOpengl</a:t>
            </a:r>
            <a:r>
              <a:rPr lang="zh-CN" altLang="en-US" b="1" dirty="0"/>
              <a:t>网站示例解析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1DABFF-19C9-FDD9-218A-77AA96E5ED91}"/>
              </a:ext>
            </a:extLst>
          </p:cNvPr>
          <p:cNvGrpSpPr/>
          <p:nvPr/>
        </p:nvGrpSpPr>
        <p:grpSpPr>
          <a:xfrm>
            <a:off x="9239250" y="1123950"/>
            <a:ext cx="2339715" cy="3124200"/>
            <a:chOff x="9515475" y="1352550"/>
            <a:chExt cx="2339715" cy="312420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6F098C5-17E4-2ED5-EB80-5FFA73A68D91}"/>
                </a:ext>
              </a:extLst>
            </p:cNvPr>
            <p:cNvCxnSpPr/>
            <p:nvPr/>
          </p:nvCxnSpPr>
          <p:spPr>
            <a:xfrm flipH="1">
              <a:off x="9515475" y="3238500"/>
              <a:ext cx="561975" cy="123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555F9E-D8EA-8DA1-CDE6-E55B3783ADB1}"/>
                </a:ext>
              </a:extLst>
            </p:cNvPr>
            <p:cNvCxnSpPr/>
            <p:nvPr/>
          </p:nvCxnSpPr>
          <p:spPr>
            <a:xfrm>
              <a:off x="10077450" y="3238500"/>
              <a:ext cx="170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710FC5-5B13-98AF-F6E1-5D1BBAF98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450" y="1352550"/>
              <a:ext cx="0" cy="188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0DA5D2-BE7A-5275-E047-86174D468363}"/>
                </a:ext>
              </a:extLst>
            </p:cNvPr>
            <p:cNvSpPr/>
            <p:nvPr/>
          </p:nvSpPr>
          <p:spPr>
            <a:xfrm>
              <a:off x="11063995" y="220767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C3D322-050B-7A80-A368-24C3C2C032F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10077450" y="2317859"/>
              <a:ext cx="1007025" cy="92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50631D-3949-D808-5F4E-EE840513526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11063995" y="2336764"/>
              <a:ext cx="69924" cy="1587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63F03C-E6D6-1727-3186-02EA82B8CA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450" y="3238500"/>
              <a:ext cx="1021507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F9E3805-C3DC-911D-DBDD-A867C64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62" y="3905251"/>
              <a:ext cx="12675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6852DD-5887-EBA4-82C4-1BAF38A12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583" y="3257405"/>
              <a:ext cx="257703" cy="647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A52F38-6CBA-9A37-94AE-16CC7BBF83F7}"/>
                </a:ext>
              </a:extLst>
            </p:cNvPr>
            <p:cNvSpPr txBox="1"/>
            <p:nvPr/>
          </p:nvSpPr>
          <p:spPr>
            <a:xfrm>
              <a:off x="10114237" y="1521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546EB5-52FD-AD77-08A0-5C28F1F7907A}"/>
                </a:ext>
              </a:extLst>
            </p:cNvPr>
            <p:cNvSpPr txBox="1"/>
            <p:nvPr/>
          </p:nvSpPr>
          <p:spPr>
            <a:xfrm>
              <a:off x="10929937" y="410741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ZX</a:t>
              </a:r>
              <a:r>
                <a:rPr lang="zh-CN" altLang="en-US" b="1" dirty="0"/>
                <a:t>平面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3F2ED7-51AE-6896-84DA-BBAD5DB57260}"/>
                </a:ext>
              </a:extLst>
            </p:cNvPr>
            <p:cNvSpPr/>
            <p:nvPr/>
          </p:nvSpPr>
          <p:spPr>
            <a:xfrm>
              <a:off x="10007526" y="193855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64B99B4-A3D5-AD43-FDB3-7C9DA41EFCEC}"/>
                </a:ext>
              </a:extLst>
            </p:cNvPr>
            <p:cNvCxnSpPr/>
            <p:nvPr/>
          </p:nvCxnSpPr>
          <p:spPr>
            <a:xfrm>
              <a:off x="10406305" y="2067644"/>
              <a:ext cx="318845" cy="14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D9E43-AAD1-1C0F-CF80-E983C5E57B76}"/>
              </a:ext>
            </a:extLst>
          </p:cNvPr>
          <p:cNvSpPr txBox="1"/>
          <p:nvPr/>
        </p:nvSpPr>
        <p:spPr>
          <a:xfrm>
            <a:off x="8939602" y="4842951"/>
            <a:ext cx="2989470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所有的变换都是基于世界坐标初始位置的初始俯仰角进行计算的；而不是在变换后的基础上再变换，或者基于相机的局部坐标系</a:t>
            </a:r>
          </a:p>
        </p:txBody>
      </p:sp>
    </p:spTree>
    <p:extLst>
      <p:ext uri="{BB962C8B-B14F-4D97-AF65-F5344CB8AC3E}">
        <p14:creationId xmlns:p14="http://schemas.microsoft.com/office/powerpoint/2010/main" val="3047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D1889-C6CB-FEFE-E9FD-0218917CCCF0}"/>
              </a:ext>
            </a:extLst>
          </p:cNvPr>
          <p:cNvSpPr txBox="1"/>
          <p:nvPr/>
        </p:nvSpPr>
        <p:spPr>
          <a:xfrm>
            <a:off x="7387124" y="43934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将两颜色分量相乘，意味着什么？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05047-08CB-0BE4-70DB-8B76E3D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/>
          <a:stretch/>
        </p:blipFill>
        <p:spPr>
          <a:xfrm>
            <a:off x="6294657" y="5002503"/>
            <a:ext cx="5325519" cy="101308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386A6-0780-BE8F-E433-BBF47A61D55D}"/>
              </a:ext>
            </a:extLst>
          </p:cNvPr>
          <p:cNvGrpSpPr/>
          <p:nvPr/>
        </p:nvGrpSpPr>
        <p:grpSpPr>
          <a:xfrm>
            <a:off x="569903" y="897798"/>
            <a:ext cx="3381619" cy="258932"/>
            <a:chOff x="1192895" y="3059668"/>
            <a:chExt cx="5926761" cy="3459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8858BD-DA11-9159-61C5-AD8E6DB3A0EF}"/>
                </a:ext>
              </a:extLst>
            </p:cNvPr>
            <p:cNvSpPr txBox="1"/>
            <p:nvPr/>
          </p:nvSpPr>
          <p:spPr>
            <a:xfrm>
              <a:off x="3577813" y="3061811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光源的颜色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2727163-4AA5-7AFA-7001-4BDF0ED647AC}"/>
                </a:ext>
              </a:extLst>
            </p:cNvPr>
            <p:cNvSpPr txBox="1"/>
            <p:nvPr/>
          </p:nvSpPr>
          <p:spPr>
            <a:xfrm>
              <a:off x="5613625" y="3059668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物体的颜色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14C765-725F-68C7-9462-0AB8F3117156}"/>
                </a:ext>
              </a:extLst>
            </p:cNvPr>
            <p:cNvSpPr txBox="1"/>
            <p:nvPr/>
          </p:nvSpPr>
          <p:spPr>
            <a:xfrm>
              <a:off x="1192895" y="3059668"/>
              <a:ext cx="1991848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物体反射的颜色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ABDAA3-0EBD-A74E-9279-2EFF0B42109E}"/>
                </a:ext>
              </a:extLst>
            </p:cNvPr>
            <p:cNvSpPr txBox="1"/>
            <p:nvPr/>
          </p:nvSpPr>
          <p:spPr>
            <a:xfrm>
              <a:off x="3116321" y="3059668"/>
              <a:ext cx="46102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=</a:t>
              </a:r>
              <a:endParaRPr lang="zh-CN" altLang="en-US" sz="1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E7F040-93D7-7D70-9E8F-399E9247CA4A}"/>
                </a:ext>
              </a:extLst>
            </p:cNvPr>
            <p:cNvSpPr txBox="1"/>
            <p:nvPr/>
          </p:nvSpPr>
          <p:spPr>
            <a:xfrm>
              <a:off x="5125511" y="3065502"/>
              <a:ext cx="397762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*</a:t>
              </a:r>
              <a:endParaRPr lang="zh-CN" altLang="en-US" sz="1200" b="1" dirty="0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5996888-E373-7EA7-7C5B-71CEF3353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9011" y="891183"/>
            <a:ext cx="376889" cy="637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692E66-834A-C5AB-79A7-101F6ED3C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340" y="888175"/>
            <a:ext cx="768969" cy="100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A043DB-C014-5D45-7A49-60C3FEDD8F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9190" y="722079"/>
            <a:ext cx="1196692" cy="1638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C16C0B2-0F4A-1AD8-92A9-3F651A092964}"/>
              </a:ext>
            </a:extLst>
          </p:cNvPr>
          <p:cNvSpPr txBox="1"/>
          <p:nvPr/>
        </p:nvSpPr>
        <p:spPr>
          <a:xfrm>
            <a:off x="3178453" y="1256330"/>
            <a:ext cx="859293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环境光部分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BD4226-3B44-D564-5CBE-442DBD268986}"/>
              </a:ext>
            </a:extLst>
          </p:cNvPr>
          <p:cNvSpPr txBox="1"/>
          <p:nvPr/>
        </p:nvSpPr>
        <p:spPr>
          <a:xfrm>
            <a:off x="3518757" y="1628628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漫反射部分  和光照方向有关，</a:t>
            </a:r>
            <a:r>
              <a:rPr lang="en-US" altLang="zh-CN" sz="1200" dirty="0"/>
              <a:t>diffuse factor(</a:t>
            </a:r>
            <a:r>
              <a:rPr lang="en-US" altLang="zh-CN" sz="1200" dirty="0" err="1"/>
              <a:t>fd</a:t>
            </a:r>
            <a:r>
              <a:rPr lang="en-US" altLang="zh-CN" sz="1200" dirty="0"/>
              <a:t>) *cosθ1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2DE5E5-122A-BDC1-DE93-5260148786BD}"/>
              </a:ext>
            </a:extLst>
          </p:cNvPr>
          <p:cNvSpPr txBox="1"/>
          <p:nvPr/>
        </p:nvSpPr>
        <p:spPr>
          <a:xfrm>
            <a:off x="4182756" y="2001004"/>
            <a:ext cx="510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镜面反射部分  和光照和相机方向有关系 </a:t>
            </a:r>
            <a:r>
              <a:rPr lang="en-US" altLang="zh-CN" sz="1200" dirty="0"/>
              <a:t>reflector factor(</a:t>
            </a:r>
            <a:r>
              <a:rPr lang="en-US" altLang="zh-CN" sz="1200" dirty="0" err="1"/>
              <a:t>fr</a:t>
            </a:r>
            <a:r>
              <a:rPr lang="en-US" altLang="zh-CN" sz="1200" dirty="0"/>
              <a:t>) *cos θ1*cosθ2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6AFC02-B3E5-6E07-2416-05E92A31B85A}"/>
              </a:ext>
            </a:extLst>
          </p:cNvPr>
          <p:cNvSpPr txBox="1"/>
          <p:nvPr/>
        </p:nvSpPr>
        <p:spPr>
          <a:xfrm>
            <a:off x="4182756" y="1255750"/>
            <a:ext cx="1422338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ambient factor</a:t>
            </a:r>
            <a:r>
              <a:rPr lang="zh-CN" altLang="en-US" sz="1200" dirty="0"/>
              <a:t>（</a:t>
            </a:r>
            <a:r>
              <a:rPr lang="en-US" altLang="zh-CN" sz="1200" dirty="0"/>
              <a:t>fa</a:t>
            </a:r>
            <a:r>
              <a:rPr lang="zh-CN" altLang="en-US" sz="1200" dirty="0"/>
              <a:t>）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CC191B7-C77F-0CE5-C765-EAF1F91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705225"/>
            <a:ext cx="6299894" cy="3036518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5903440-5226-AA0E-7E09-42E1D4E4F233}"/>
              </a:ext>
            </a:extLst>
          </p:cNvPr>
          <p:cNvSpPr txBox="1"/>
          <p:nvPr/>
        </p:nvSpPr>
        <p:spPr>
          <a:xfrm>
            <a:off x="569903" y="2486834"/>
            <a:ext cx="48558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*cosθ1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 </a:t>
            </a:r>
            <a:r>
              <a:rPr lang="en-US" altLang="zh-CN" sz="1100" b="1" dirty="0">
                <a:solidFill>
                  <a:schemeClr val="accent1"/>
                </a:solidFill>
              </a:rPr>
              <a:t>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objectColor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802AA6-A80D-9B88-977E-BACE19D86CC1}"/>
              </a:ext>
            </a:extLst>
          </p:cNvPr>
          <p:cNvSpPr txBox="1"/>
          <p:nvPr/>
        </p:nvSpPr>
        <p:spPr>
          <a:xfrm>
            <a:off x="6523300" y="156588"/>
            <a:ext cx="5530681" cy="1352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物体的颜色由顶点颜色或者纹理决定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网站教程上面没有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zh-CN" altLang="en-US" sz="1400" b="1" dirty="0">
                <a:solidFill>
                  <a:srgbClr val="C00000"/>
                </a:solidFill>
              </a:rPr>
              <a:t>系数，可以认为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</a:rPr>
              <a:t> =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b="1" dirty="0">
                <a:solidFill>
                  <a:srgbClr val="C00000"/>
                </a:solidFill>
              </a:rPr>
              <a:t>Shininess</a:t>
            </a:r>
            <a:r>
              <a:rPr lang="zh-CN" altLang="en-US" sz="1400" b="1" dirty="0">
                <a:solidFill>
                  <a:srgbClr val="C00000"/>
                </a:solidFill>
              </a:rPr>
              <a:t>表示反光度，决定高亮光斑的大小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网站教程上面，用向量点乘 而 不是 </a:t>
            </a:r>
            <a:r>
              <a:rPr lang="en-US" altLang="zh-CN" sz="1400" b="1" dirty="0" err="1">
                <a:solidFill>
                  <a:srgbClr val="C00000"/>
                </a:solidFill>
              </a:rPr>
              <a:t>cosθ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53848F0-936F-1F68-52F2-C339C267D0E6}"/>
              </a:ext>
            </a:extLst>
          </p:cNvPr>
          <p:cNvSpPr txBox="1"/>
          <p:nvPr/>
        </p:nvSpPr>
        <p:spPr>
          <a:xfrm>
            <a:off x="569903" y="2885920"/>
            <a:ext cx="906370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rgbClr val="C00000"/>
                </a:solidFill>
              </a:rPr>
              <a:t>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191CD8-41CC-AF90-AB3A-75ED1BAFEA15}"/>
              </a:ext>
            </a:extLst>
          </p:cNvPr>
          <p:cNvSpPr txBox="1"/>
          <p:nvPr/>
        </p:nvSpPr>
        <p:spPr>
          <a:xfrm>
            <a:off x="569903" y="3325514"/>
            <a:ext cx="992290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chemeClr val="accent1"/>
                </a:solidFill>
              </a:rPr>
              <a:t>*pow(</a:t>
            </a:r>
            <a:r>
              <a:rPr lang="en-US" altLang="zh-CN" sz="1100" b="1" dirty="0">
                <a:solidFill>
                  <a:srgbClr val="C00000"/>
                </a:solidFill>
              </a:rPr>
              <a:t>cosθ2, shininess))*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5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法线矩阵的计算（需要考虑</a:t>
            </a:r>
            <a:r>
              <a:rPr lang="zh-CN" altLang="en-US" b="1" dirty="0">
                <a:solidFill>
                  <a:srgbClr val="C00000"/>
                </a:solidFill>
              </a:rPr>
              <a:t>旋转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缩放</a:t>
            </a:r>
            <a:r>
              <a:rPr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9E864-FCA1-EEB8-492F-FC5F714D2C60}"/>
              </a:ext>
            </a:extLst>
          </p:cNvPr>
          <p:cNvSpPr txBox="1"/>
          <p:nvPr/>
        </p:nvSpPr>
        <p:spPr>
          <a:xfrm>
            <a:off x="1192895" y="1572695"/>
            <a:ext cx="86010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法线不能使用局部坐标，至少应该被转换成世界坐标或者相机坐标下进行计算；（因为在渲染的时候要考虑光照方向，除非把光源也转到局部坐标进行运算）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法线不需要考虑位置信息；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各坐标轴进行等比缩放时，不影响法线；但是不等比时，法线会变化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旋转时，法线和光照方向相对的发生了变化，所以法线也会变化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A0849-3C29-9F7D-0540-ADF3FF38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63" y="3590925"/>
            <a:ext cx="4496212" cy="2559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4C79A-74E5-CBA0-A829-A7CAFBE0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4" y="3573514"/>
            <a:ext cx="6920525" cy="25773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6E0688-1B01-41FC-B51B-FED4F4AB1751}"/>
              </a:ext>
            </a:extLst>
          </p:cNvPr>
          <p:cNvSpPr txBox="1"/>
          <p:nvPr/>
        </p:nvSpPr>
        <p:spPr>
          <a:xfrm>
            <a:off x="5489423" y="50180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法线矩阵原理，待推导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不等比缩放时使用法线矩阵，否则使用模型矩阵直接变换</a:t>
            </a:r>
          </a:p>
        </p:txBody>
      </p:sp>
    </p:spTree>
    <p:extLst>
      <p:ext uri="{BB962C8B-B14F-4D97-AF65-F5344CB8AC3E}">
        <p14:creationId xmlns:p14="http://schemas.microsoft.com/office/powerpoint/2010/main" val="36279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什么时候进行光照计算？（在</a:t>
            </a:r>
            <a:r>
              <a:rPr lang="zh-CN" altLang="en-US" b="1" dirty="0">
                <a:solidFill>
                  <a:srgbClr val="C00000"/>
                </a:solidFill>
              </a:rPr>
              <a:t>片段着色器</a:t>
            </a:r>
            <a:r>
              <a:rPr lang="zh-CN" altLang="en-US" b="1" dirty="0"/>
              <a:t>中进行）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53CE38-AEB6-CD3C-B107-333E163E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07" y="1722199"/>
            <a:ext cx="81450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光源的种类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98C32-DB1E-D052-4E79-A7E1B0A8DE76}"/>
              </a:ext>
            </a:extLst>
          </p:cNvPr>
          <p:cNvSpPr txBox="1"/>
          <p:nvPr/>
        </p:nvSpPr>
        <p:spPr>
          <a:xfrm>
            <a:off x="1192895" y="1656678"/>
            <a:ext cx="1165704" cy="167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平行光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点光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聚光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C1178A-2CE9-2BE7-B44E-37D00BD6AF04}"/>
              </a:ext>
            </a:extLst>
          </p:cNvPr>
          <p:cNvSpPr txBox="1"/>
          <p:nvPr/>
        </p:nvSpPr>
        <p:spPr>
          <a:xfrm>
            <a:off x="5152913" y="1914861"/>
            <a:ext cx="565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暂时不深入，还有</a:t>
            </a:r>
            <a:r>
              <a:rPr lang="en-US" altLang="zh-CN" b="1" dirty="0">
                <a:solidFill>
                  <a:srgbClr val="C00000"/>
                </a:solidFill>
              </a:rPr>
              <a:t>PBR</a:t>
            </a:r>
            <a:r>
              <a:rPr lang="zh-CN" altLang="en-US" b="1" dirty="0">
                <a:solidFill>
                  <a:srgbClr val="C00000"/>
                </a:solidFill>
              </a:rPr>
              <a:t>（从物理原理来实现关照效果）</a:t>
            </a:r>
          </a:p>
        </p:txBody>
      </p:sp>
    </p:spTree>
    <p:extLst>
      <p:ext uri="{BB962C8B-B14F-4D97-AF65-F5344CB8AC3E}">
        <p14:creationId xmlns:p14="http://schemas.microsoft.com/office/powerpoint/2010/main" val="19984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Lession_8</a:t>
            </a:r>
            <a:r>
              <a:rPr lang="zh-CN" altLang="en-US" b="1" dirty="0">
                <a:solidFill>
                  <a:srgbClr val="C00000"/>
                </a:solidFill>
              </a:rPr>
              <a:t>：网格模型导入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7467F-721A-66DE-789D-60B5EAECBA52}"/>
              </a:ext>
            </a:extLst>
          </p:cNvPr>
          <p:cNvSpPr txBox="1"/>
          <p:nvPr/>
        </p:nvSpPr>
        <p:spPr>
          <a:xfrm>
            <a:off x="1301676" y="1925618"/>
            <a:ext cx="633625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内存如何管理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如何提高加载速率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如何做封装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反射原理，</a:t>
            </a:r>
            <a:r>
              <a:rPr lang="en-US" altLang="zh-CN" b="1" dirty="0"/>
              <a:t>QT/Blender/MFC</a:t>
            </a:r>
            <a:r>
              <a:rPr lang="zh-CN" altLang="en-US" b="1" dirty="0"/>
              <a:t>的区别对比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b="1" dirty="0"/>
              <a:t>UI</a:t>
            </a:r>
            <a:r>
              <a:rPr lang="zh-CN" altLang="en-US" b="1" dirty="0"/>
              <a:t>框架，消息如何传递，</a:t>
            </a:r>
            <a:r>
              <a:rPr lang="en-US" altLang="zh-CN" b="1" dirty="0"/>
              <a:t>QT/Blender/MFC</a:t>
            </a:r>
            <a:r>
              <a:rPr lang="zh-CN" altLang="en-US" b="1" dirty="0"/>
              <a:t>的区别对比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1" dirty="0"/>
              <a:t>怎么使用</a:t>
            </a:r>
            <a:r>
              <a:rPr lang="en-US" altLang="zh-CN" b="1" dirty="0"/>
              <a:t>Blender</a:t>
            </a:r>
            <a:r>
              <a:rPr lang="zh-CN" altLang="en-US" b="1" dirty="0"/>
              <a:t>软件，生成自己的网格模型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C0A19-A1F3-CE54-1CA3-FC9C6299E271}"/>
              </a:ext>
            </a:extLst>
          </p:cNvPr>
          <p:cNvSpPr txBox="1"/>
          <p:nvPr/>
        </p:nvSpPr>
        <p:spPr>
          <a:xfrm>
            <a:off x="602428" y="1247887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暂时不深入，做了简单编码练习，后面结合</a:t>
            </a:r>
            <a:r>
              <a:rPr lang="en-US" altLang="zh-CN" b="1" dirty="0">
                <a:solidFill>
                  <a:srgbClr val="C00000"/>
                </a:solidFill>
              </a:rPr>
              <a:t>Blender</a:t>
            </a:r>
            <a:r>
              <a:rPr lang="zh-CN" altLang="en-US" b="1" dirty="0">
                <a:solidFill>
                  <a:srgbClr val="C00000"/>
                </a:solidFill>
              </a:rPr>
              <a:t>源码再做深入了解：</a:t>
            </a:r>
          </a:p>
        </p:txBody>
      </p:sp>
    </p:spTree>
    <p:extLst>
      <p:ext uri="{BB962C8B-B14F-4D97-AF65-F5344CB8AC3E}">
        <p14:creationId xmlns:p14="http://schemas.microsoft.com/office/powerpoint/2010/main" val="8752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E64D7F-1029-2B56-539A-CC240F4A3DBB}"/>
              </a:ext>
            </a:extLst>
          </p:cNvPr>
          <p:cNvSpPr txBox="1"/>
          <p:nvPr/>
        </p:nvSpPr>
        <p:spPr>
          <a:xfrm>
            <a:off x="876300" y="1117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提高效率的思路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4B9E5E-5745-28D3-282B-75B3CF678228}"/>
              </a:ext>
            </a:extLst>
          </p:cNvPr>
          <p:cNvSpPr txBox="1"/>
          <p:nvPr/>
        </p:nvSpPr>
        <p:spPr>
          <a:xfrm>
            <a:off x="1344746" y="3396119"/>
            <a:ext cx="909415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b="1" dirty="0"/>
              <a:t>减少每帧之间  </a:t>
            </a:r>
            <a:r>
              <a:rPr lang="en-US" altLang="zh-CN" b="1" dirty="0"/>
              <a:t>CPU</a:t>
            </a:r>
            <a:r>
              <a:rPr lang="zh-CN" altLang="en-US" b="1" dirty="0"/>
              <a:t>客户端 和 </a:t>
            </a:r>
            <a:r>
              <a:rPr lang="en-US" altLang="zh-CN" b="1" dirty="0"/>
              <a:t>GPU</a:t>
            </a:r>
            <a:r>
              <a:rPr lang="zh-CN" altLang="en-US" b="1" dirty="0"/>
              <a:t>服务端 之间的数据传递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如提前把已知参数数据写入到服务端的缓存中，如使用</a:t>
            </a:r>
            <a:r>
              <a:rPr lang="en-US" altLang="zh-CN" dirty="0">
                <a:solidFill>
                  <a:srgbClr val="C00000"/>
                </a:solidFill>
              </a:rPr>
              <a:t>uniform</a:t>
            </a:r>
            <a:r>
              <a:rPr lang="zh-CN" altLang="en-US" dirty="0">
                <a:solidFill>
                  <a:srgbClr val="C00000"/>
                </a:solidFill>
              </a:rPr>
              <a:t>缓存（对于每帧数据）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2B2AB9-0D49-5639-B3C5-64F95DCFBB29}"/>
              </a:ext>
            </a:extLst>
          </p:cNvPr>
          <p:cNvSpPr txBox="1"/>
          <p:nvPr/>
        </p:nvSpPr>
        <p:spPr>
          <a:xfrm>
            <a:off x="1344746" y="1987773"/>
            <a:ext cx="687880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减少着色器的计算量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如减少片段着色器处理的片段数量，对应 </a:t>
            </a:r>
            <a:r>
              <a:rPr lang="zh-CN" altLang="en-US" dirty="0">
                <a:solidFill>
                  <a:srgbClr val="C00000"/>
                </a:solidFill>
              </a:rPr>
              <a:t>面剔除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提前深度测试</a:t>
            </a: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9-1 </a:t>
            </a:r>
            <a:r>
              <a:rPr lang="zh-CN" altLang="en-US" b="1" dirty="0"/>
              <a:t>深度测试 </a:t>
            </a:r>
            <a:r>
              <a:rPr lang="en-US" altLang="zh-CN" b="1" dirty="0"/>
              <a:t>vs. </a:t>
            </a:r>
            <a:r>
              <a:rPr lang="zh-CN" altLang="en-US" b="1" dirty="0">
                <a:solidFill>
                  <a:srgbClr val="C00000"/>
                </a:solidFill>
              </a:rPr>
              <a:t>提前深度测试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2C659-844C-AD00-E7D3-5F9B4859FBD5}"/>
              </a:ext>
            </a:extLst>
          </p:cNvPr>
          <p:cNvSpPr txBox="1"/>
          <p:nvPr/>
        </p:nvSpPr>
        <p:spPr>
          <a:xfrm>
            <a:off x="733311" y="1428092"/>
            <a:ext cx="5045337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100" dirty="0"/>
              <a:t>深度测试是在片段着色器之后，将所有片段与深度缓冲中的值做比较，他的开销：片段着色器 </a:t>
            </a:r>
            <a:r>
              <a:rPr lang="en-US" altLang="zh-CN" sz="1100" dirty="0"/>
              <a:t>+ </a:t>
            </a:r>
            <a:r>
              <a:rPr lang="zh-CN" altLang="en-US" sz="1100" dirty="0"/>
              <a:t>比较；</a:t>
            </a:r>
            <a:endParaRPr lang="en-US" altLang="zh-CN" sz="11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100" b="1" dirty="0"/>
              <a:t>提前深度测试是在片段着色器之前就把相关片段丢弃。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9D4C3-2DCB-7308-143D-596EAC78DAA6}"/>
              </a:ext>
            </a:extLst>
          </p:cNvPr>
          <p:cNvSpPr txBox="1"/>
          <p:nvPr/>
        </p:nvSpPr>
        <p:spPr>
          <a:xfrm>
            <a:off x="451821" y="6201625"/>
            <a:ext cx="7545078" cy="320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C00000"/>
                </a:solidFill>
              </a:rPr>
              <a:t>备注：</a:t>
            </a:r>
            <a:r>
              <a:rPr lang="en-US" altLang="zh-CN" sz="1100" b="1" dirty="0" err="1">
                <a:solidFill>
                  <a:srgbClr val="C00000"/>
                </a:solidFill>
              </a:rPr>
              <a:t>gl_FragCoord</a:t>
            </a:r>
            <a:r>
              <a:rPr lang="zh-CN" altLang="en-US" sz="1100" b="1" dirty="0">
                <a:solidFill>
                  <a:srgbClr val="C00000"/>
                </a:solidFill>
              </a:rPr>
              <a:t>的</a:t>
            </a:r>
            <a:r>
              <a:rPr lang="en-US" altLang="zh-CN" sz="1100" b="1" dirty="0">
                <a:solidFill>
                  <a:srgbClr val="C00000"/>
                </a:solidFill>
              </a:rPr>
              <a:t>x</a:t>
            </a:r>
            <a:r>
              <a:rPr lang="zh-CN" altLang="en-US" sz="1100" b="1" dirty="0">
                <a:solidFill>
                  <a:srgbClr val="C00000"/>
                </a:solidFill>
              </a:rPr>
              <a:t>和</a:t>
            </a:r>
            <a:r>
              <a:rPr lang="en-US" altLang="zh-CN" sz="1100" b="1" dirty="0">
                <a:solidFill>
                  <a:srgbClr val="C00000"/>
                </a:solidFill>
              </a:rPr>
              <a:t>y</a:t>
            </a:r>
            <a:r>
              <a:rPr lang="zh-CN" altLang="en-US" sz="1100" b="1" dirty="0">
                <a:solidFill>
                  <a:srgbClr val="C00000"/>
                </a:solidFill>
              </a:rPr>
              <a:t>分量代表了片段的屏幕空间坐标（其中</a:t>
            </a:r>
            <a:r>
              <a:rPr lang="en-US" altLang="zh-CN" sz="1100" b="1" dirty="0">
                <a:solidFill>
                  <a:srgbClr val="C00000"/>
                </a:solidFill>
              </a:rPr>
              <a:t>(0, 0)</a:t>
            </a:r>
            <a:r>
              <a:rPr lang="zh-CN" altLang="en-US" sz="1100" b="1" dirty="0">
                <a:solidFill>
                  <a:srgbClr val="C00000"/>
                </a:solidFill>
              </a:rPr>
              <a:t>位于左下角），通过它的</a:t>
            </a:r>
            <a:r>
              <a:rPr lang="en-US" altLang="zh-CN" sz="1100" b="1" dirty="0">
                <a:solidFill>
                  <a:srgbClr val="C00000"/>
                </a:solidFill>
              </a:rPr>
              <a:t>z</a:t>
            </a:r>
            <a:r>
              <a:rPr lang="zh-CN" altLang="en-US" sz="1100" b="1" dirty="0">
                <a:solidFill>
                  <a:srgbClr val="C00000"/>
                </a:solidFill>
              </a:rPr>
              <a:t>值，可以范围深度值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D1401-C087-B367-F231-8949BCCDC6A8}"/>
              </a:ext>
            </a:extLst>
          </p:cNvPr>
          <p:cNvSpPr txBox="1"/>
          <p:nvPr/>
        </p:nvSpPr>
        <p:spPr>
          <a:xfrm>
            <a:off x="451821" y="23587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相关接口：</a:t>
            </a:r>
            <a:endParaRPr lang="en-US" altLang="zh-CN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44F0638-1FBC-450A-2DEE-905A9B25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2829499"/>
            <a:ext cx="55545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glEnable(GL_DEPTH_TEST);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617AED1-AB6E-7F77-BEF6-8EAC61F5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3124105"/>
            <a:ext cx="47261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glClear(GL_COLOR_BUFFER_BIT | GL_DEPTH_BUFFER_BIT);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2EBC227-C3F4-8C8A-776E-F1811F5C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3418711"/>
            <a:ext cx="439987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某一帧画面的某个物体模型进行绘制时，不想更新影响深度缓冲，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>
                <a:latin typeface="Arial Unicode MS"/>
              </a:rPr>
              <a:t>//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但是又想参与深度测试，这时可以使用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glDepthMask(GL_FALSE);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C1AEF41-3CCC-876F-8B93-F71D7E97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1" y="4097039"/>
            <a:ext cx="37333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glDepthFunc(GL_LESS);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C551A-1A9F-C535-52EB-B5DF56B60E78}"/>
              </a:ext>
            </a:extLst>
          </p:cNvPr>
          <p:cNvSpPr txBox="1"/>
          <p:nvPr/>
        </p:nvSpPr>
        <p:spPr>
          <a:xfrm>
            <a:off x="6196406" y="9036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关于深度精度：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6CEF46-6B18-6A2F-B01B-5AEC9FD72093}"/>
              </a:ext>
            </a:extLst>
          </p:cNvPr>
          <p:cNvCxnSpPr>
            <a:cxnSpLocks/>
          </p:cNvCxnSpPr>
          <p:nvPr/>
        </p:nvCxnSpPr>
        <p:spPr>
          <a:xfrm>
            <a:off x="6013525" y="903639"/>
            <a:ext cx="0" cy="478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95479C-95DD-FC4E-3FA4-28569089722C}"/>
              </a:ext>
            </a:extLst>
          </p:cNvPr>
          <p:cNvSpPr txBox="1"/>
          <p:nvPr/>
        </p:nvSpPr>
        <p:spPr>
          <a:xfrm>
            <a:off x="6407975" y="1457289"/>
            <a:ext cx="5554531" cy="209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100" dirty="0"/>
              <a:t>单个片段的深度缓冲值也是通过二进制表示的，所以是有精度的；</a:t>
            </a:r>
            <a:r>
              <a:rPr lang="en-US" altLang="zh-CN" sz="1100" dirty="0"/>
              <a:t>500</a:t>
            </a:r>
            <a:r>
              <a:rPr lang="zh-CN" altLang="en-US" sz="1100" dirty="0"/>
              <a:t>米和</a:t>
            </a:r>
            <a:r>
              <a:rPr lang="en-US" altLang="zh-CN" sz="1100" dirty="0"/>
              <a:t>1000</a:t>
            </a:r>
            <a:r>
              <a:rPr lang="zh-CN" altLang="en-US" sz="1100" dirty="0"/>
              <a:t>米远的顶点，可能被划分到了同一个深度值</a:t>
            </a:r>
            <a:endParaRPr lang="en-US" altLang="zh-CN" sz="11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100" dirty="0"/>
              <a:t>这个精度的划分过程，是由</a:t>
            </a:r>
            <a:r>
              <a:rPr lang="en-US" altLang="zh-CN" sz="1100" dirty="0"/>
              <a:t>OpenGL</a:t>
            </a:r>
            <a:r>
              <a:rPr lang="zh-CN" altLang="en-US" sz="1100" dirty="0"/>
              <a:t>内部完成的，而且是非线性的；如下图所示，更近的物体，他们的深度值上升的越快，在视觉效果上就是更有区分度；如果想实现线性效果，个人认为应该在顶点着色器阶段，对顶点的</a:t>
            </a:r>
            <a:r>
              <a:rPr lang="en-US" altLang="zh-CN" sz="1100" dirty="0"/>
              <a:t>z</a:t>
            </a:r>
            <a:r>
              <a:rPr lang="zh-CN" altLang="en-US" sz="1100" dirty="0"/>
              <a:t>值进行一些变换，对算法的输入值做改变，欺骗算法而不能修改算法，来达到线性效果；在</a:t>
            </a:r>
            <a:r>
              <a:rPr lang="en-US" altLang="zh-CN" sz="1100" dirty="0" err="1"/>
              <a:t>LearnOpenGL</a:t>
            </a:r>
            <a:r>
              <a:rPr lang="zh-CN" altLang="en-US" sz="1100" dirty="0"/>
              <a:t>教程中为了方便显示，将其放在了片段着色器中。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1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28D66B8-9FAE-9902-CF5C-75939E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28" y="3597493"/>
            <a:ext cx="3226628" cy="19176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20185E9-CD58-72BC-FD64-525CC0F7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672" y="4023978"/>
            <a:ext cx="2404901" cy="63194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9308D7-496E-EFA8-7FCB-0727557F2677}"/>
              </a:ext>
            </a:extLst>
          </p:cNvPr>
          <p:cNvSpPr txBox="1"/>
          <p:nvPr/>
        </p:nvSpPr>
        <p:spPr>
          <a:xfrm>
            <a:off x="508920" y="44935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防止深度冲突：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080866B-A25D-315C-1BA8-5954817D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2" y="4983311"/>
            <a:ext cx="4916425" cy="44659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B38727C-9918-EFCD-BCDD-3919ED698176}"/>
              </a:ext>
            </a:extLst>
          </p:cNvPr>
          <p:cNvSpPr txBox="1"/>
          <p:nvPr/>
        </p:nvSpPr>
        <p:spPr>
          <a:xfrm>
            <a:off x="649857" y="5515812"/>
            <a:ext cx="5018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r>
              <a:rPr lang="zh-CN" altLang="en-US" sz="1100" b="1" dirty="0"/>
              <a:t>永远不要把多个物体摆得太靠近，以至于它们的一些三角形会重叠</a:t>
            </a: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</a:t>
            </a:r>
            <a:r>
              <a:rPr lang="zh-CN" altLang="en-US" sz="1100" b="1" dirty="0"/>
              <a:t>尽可能将近平面设置远一些</a:t>
            </a: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）牺牲一些性能，</a:t>
            </a:r>
            <a:r>
              <a:rPr lang="zh-CN" altLang="en-US" sz="1100" b="1" dirty="0"/>
              <a:t>使用更高精度的深度缓冲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167B89-6C29-9EE6-5EF4-9AC3610934C3}"/>
              </a:ext>
            </a:extLst>
          </p:cNvPr>
          <p:cNvSpPr txBox="1"/>
          <p:nvPr/>
        </p:nvSpPr>
        <p:spPr>
          <a:xfrm>
            <a:off x="7918910" y="2073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提前深度测试如何使用？？？</a:t>
            </a:r>
          </a:p>
        </p:txBody>
      </p:sp>
    </p:spTree>
    <p:extLst>
      <p:ext uri="{BB962C8B-B14F-4D97-AF65-F5344CB8AC3E}">
        <p14:creationId xmlns:p14="http://schemas.microsoft.com/office/powerpoint/2010/main" val="115314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9-2 </a:t>
            </a:r>
            <a:r>
              <a:rPr lang="zh-CN" altLang="en-US" b="1" dirty="0"/>
              <a:t>面剔除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51CF8-2488-C7CA-D35E-6BDE9A910294}"/>
              </a:ext>
            </a:extLst>
          </p:cNvPr>
          <p:cNvSpPr txBox="1"/>
          <p:nvPr/>
        </p:nvSpPr>
        <p:spPr>
          <a:xfrm>
            <a:off x="781685" y="1429984"/>
            <a:ext cx="1058164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将看不到的面提前剔除，节省片段着色器开销，利用顶点的环绕顺序，区分出 </a:t>
            </a:r>
            <a:r>
              <a:rPr lang="zh-CN" altLang="en-US" b="1" dirty="0"/>
              <a:t>正向面 </a:t>
            </a:r>
            <a:r>
              <a:rPr lang="zh-CN" altLang="en-US" dirty="0"/>
              <a:t>和 </a:t>
            </a:r>
            <a:r>
              <a:rPr lang="zh-CN" altLang="en-US" b="1" dirty="0"/>
              <a:t>背向面</a:t>
            </a:r>
            <a:r>
              <a:rPr lang="zh-CN" altLang="en-US" dirty="0"/>
              <a:t>，从而将整个面进行剔除。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6B79F8-875A-B757-E541-8E2E981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11" y="3181572"/>
            <a:ext cx="5973009" cy="309605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D5EC2C1-6C87-613D-709F-5ACFB77DC9FD}"/>
              </a:ext>
            </a:extLst>
          </p:cNvPr>
          <p:cNvSpPr txBox="1"/>
          <p:nvPr/>
        </p:nvSpPr>
        <p:spPr>
          <a:xfrm>
            <a:off x="1568499" y="2702782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想要使用面剔除，就要提前规定好顶点的环绕顺序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870F69-19E9-6FFF-7361-6E47CAE29564}"/>
              </a:ext>
            </a:extLst>
          </p:cNvPr>
          <p:cNvSpPr txBox="1"/>
          <p:nvPr/>
        </p:nvSpPr>
        <p:spPr>
          <a:xfrm>
            <a:off x="8768953" y="32818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相关接口：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3AA82E2-8CB2-27A1-6DA0-D16A0271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561" y="3711201"/>
            <a:ext cx="2644439" cy="82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glEnable(GL_CULL_FACE); glCullFace(GL_BACK); glFrontFace(GL_CW);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9-3 </a:t>
            </a:r>
            <a:r>
              <a:rPr lang="zh-CN" altLang="en-US" b="1" dirty="0"/>
              <a:t>面剔除 </a:t>
            </a:r>
            <a:r>
              <a:rPr lang="en-US" altLang="zh-CN" b="1" dirty="0"/>
              <a:t>vs. </a:t>
            </a:r>
            <a:r>
              <a:rPr lang="zh-CN" altLang="en-US" b="1" dirty="0"/>
              <a:t>提前深度测试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832D4-4BC7-FC07-FF56-9428B641DC3E}"/>
              </a:ext>
            </a:extLst>
          </p:cNvPr>
          <p:cNvSpPr txBox="1"/>
          <p:nvPr/>
        </p:nvSpPr>
        <p:spPr>
          <a:xfrm>
            <a:off x="809161" y="1559851"/>
            <a:ext cx="980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b="1" dirty="0"/>
              <a:t>面剔除</a:t>
            </a:r>
            <a:r>
              <a:rPr lang="zh-CN" altLang="en-US" dirty="0"/>
              <a:t>操作应该是比</a:t>
            </a:r>
            <a:r>
              <a:rPr lang="zh-CN" altLang="en-US" b="1" dirty="0"/>
              <a:t>提前深度测试</a:t>
            </a:r>
            <a:r>
              <a:rPr lang="zh-CN" altLang="en-US" dirty="0"/>
              <a:t>更靠前的测试，面剔除是以顶点环绕方式为依据，感觉应该在顶点着色器附近进行的；而提前深度测试是以片段为单位进行丢弃，感觉应该在片段着色器之前，光栅化附近进行的；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4EB2E9-4F20-8517-02CE-2BEC61C837EE}"/>
              </a:ext>
            </a:extLst>
          </p:cNvPr>
          <p:cNvSpPr txBox="1"/>
          <p:nvPr/>
        </p:nvSpPr>
        <p:spPr>
          <a:xfrm>
            <a:off x="809161" y="2806779"/>
            <a:ext cx="980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b="1" dirty="0"/>
              <a:t>面剔除</a:t>
            </a:r>
            <a:r>
              <a:rPr lang="zh-CN" altLang="en-US" dirty="0"/>
              <a:t>应该是以某个物体模型为单位对面进行剔除；而</a:t>
            </a:r>
            <a:r>
              <a:rPr lang="zh-CN" altLang="en-US" b="1" dirty="0"/>
              <a:t>提前深度测试</a:t>
            </a:r>
            <a:r>
              <a:rPr lang="zh-CN" altLang="en-US" dirty="0"/>
              <a:t>可能是对多个物体模型光栅化投影到一个</a:t>
            </a:r>
            <a:r>
              <a:rPr lang="en-US" altLang="zh-CN" dirty="0"/>
              <a:t>2D</a:t>
            </a:r>
            <a:r>
              <a:rPr lang="zh-CN" altLang="en-US" dirty="0"/>
              <a:t>平面的过程进行剔除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67888A-FBCA-3C19-FD63-72FA42E18E44}"/>
              </a:ext>
            </a:extLst>
          </p:cNvPr>
          <p:cNvSpPr txBox="1"/>
          <p:nvPr/>
        </p:nvSpPr>
        <p:spPr>
          <a:xfrm>
            <a:off x="662805" y="4656806"/>
            <a:ext cx="1032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它们是对流水线的不同阶段进行的优化，相当于前后两个水龙头，把两个水龙头都关小后，水流整体变小，即之后片段着色器需要处理的片段数量也就减小</a:t>
            </a:r>
          </a:p>
        </p:txBody>
      </p:sp>
    </p:spTree>
    <p:extLst>
      <p:ext uri="{BB962C8B-B14F-4D97-AF65-F5344CB8AC3E}">
        <p14:creationId xmlns:p14="http://schemas.microsoft.com/office/powerpoint/2010/main" val="76943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Lessoin_9</a:t>
            </a:r>
            <a:r>
              <a:rPr lang="zh-CN" altLang="en-US" b="1" dirty="0">
                <a:solidFill>
                  <a:srgbClr val="C00000"/>
                </a:solidFill>
              </a:rPr>
              <a:t>：如何提高效率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5FC7D-732E-5790-CAC6-FEC2F7C77365}"/>
              </a:ext>
            </a:extLst>
          </p:cNvPr>
          <p:cNvSpPr txBox="1"/>
          <p:nvPr/>
        </p:nvSpPr>
        <p:spPr>
          <a:xfrm>
            <a:off x="451821" y="90363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9-3 Uniform</a:t>
            </a:r>
            <a:r>
              <a:rPr lang="zh-CN" altLang="en-US" b="1" dirty="0"/>
              <a:t>缓存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DCB6B0-EE94-3FBC-1323-740ED7B72DF7}"/>
              </a:ext>
            </a:extLst>
          </p:cNvPr>
          <p:cNvSpPr txBox="1"/>
          <p:nvPr/>
        </p:nvSpPr>
        <p:spPr>
          <a:xfrm>
            <a:off x="685800" y="4878414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先知道有这个概念吧，暂时不深入做练习了，做项目用到了或者后续看框架源码看到了再做深入吧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3B0F7-DD9C-06FB-78CA-3BF2909526AA}"/>
              </a:ext>
            </a:extLst>
          </p:cNvPr>
          <p:cNvSpPr txBox="1"/>
          <p:nvPr/>
        </p:nvSpPr>
        <p:spPr>
          <a:xfrm>
            <a:off x="676275" y="5381625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对应的概念：  </a:t>
            </a:r>
            <a:r>
              <a:rPr lang="en-US" altLang="zh-CN" dirty="0"/>
              <a:t>uniform</a:t>
            </a:r>
            <a:r>
              <a:rPr lang="zh-CN" altLang="en-US" dirty="0"/>
              <a:t>缓冲对象、</a:t>
            </a:r>
            <a:r>
              <a:rPr lang="en-US" altLang="zh-CN" dirty="0"/>
              <a:t>uniform</a:t>
            </a:r>
            <a:r>
              <a:rPr lang="zh-CN" altLang="en-US" dirty="0"/>
              <a:t>块、</a:t>
            </a:r>
            <a:r>
              <a:rPr lang="en-US" altLang="zh-CN" dirty="0"/>
              <a:t>uniform</a:t>
            </a:r>
            <a:r>
              <a:rPr lang="zh-CN" altLang="en-US" dirty="0"/>
              <a:t>缓冲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BF84A-9596-F84D-3669-7BF2C27F8F9F}"/>
              </a:ext>
            </a:extLst>
          </p:cNvPr>
          <p:cNvSpPr txBox="1"/>
          <p:nvPr/>
        </p:nvSpPr>
        <p:spPr>
          <a:xfrm>
            <a:off x="914400" y="1593196"/>
            <a:ext cx="97155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就是把</a:t>
            </a:r>
            <a:r>
              <a:rPr lang="en-US" altLang="zh-CN" dirty="0"/>
              <a:t>uniform</a:t>
            </a:r>
            <a:r>
              <a:rPr lang="zh-CN" altLang="en-US" dirty="0"/>
              <a:t>参数提前写入到服务端缓存中，避免了与客户端之间频繁的传送数据；对于无法提前预知的无规律的频繁变化的数据，并不能提高效率（回顾：</a:t>
            </a:r>
            <a:r>
              <a:rPr lang="en-US" altLang="zh-CN" dirty="0"/>
              <a:t>uniform</a:t>
            </a:r>
            <a:r>
              <a:rPr lang="zh-CN" altLang="en-US" dirty="0"/>
              <a:t>可以由</a:t>
            </a:r>
            <a:r>
              <a:rPr lang="en-US" altLang="zh-CN" dirty="0"/>
              <a:t>CPU</a:t>
            </a:r>
            <a:r>
              <a:rPr lang="zh-CN" altLang="en-US" dirty="0"/>
              <a:t>程序控制，不受着色器程序影响，全局，着色器可读但不可写）</a:t>
            </a:r>
          </a:p>
        </p:txBody>
      </p:sp>
    </p:spTree>
    <p:extLst>
      <p:ext uri="{BB962C8B-B14F-4D97-AF65-F5344CB8AC3E}">
        <p14:creationId xmlns:p14="http://schemas.microsoft.com/office/powerpoint/2010/main" val="121477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Lessoin_10</a:t>
            </a:r>
            <a:r>
              <a:rPr lang="zh-CN" altLang="en-US" b="1" dirty="0">
                <a:solidFill>
                  <a:srgbClr val="C00000"/>
                </a:solidFill>
              </a:rPr>
              <a:t>：帧缓存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E8927-C4B3-4B97-BB0E-80D7FA2F369F}"/>
              </a:ext>
            </a:extLst>
          </p:cNvPr>
          <p:cNvSpPr txBox="1"/>
          <p:nvPr/>
        </p:nvSpPr>
        <p:spPr>
          <a:xfrm>
            <a:off x="408790" y="1000461"/>
            <a:ext cx="702474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 </a:t>
            </a:r>
            <a:r>
              <a:rPr lang="zh-CN" altLang="en-US" b="1" dirty="0"/>
              <a:t>帧缓冲、帧缓冲对象、缓冲附件  概念区别：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b="1" dirty="0"/>
              <a:t>帧缓冲</a:t>
            </a:r>
            <a:r>
              <a:rPr lang="zh-CN" altLang="en-US" dirty="0"/>
              <a:t>感觉是一个大的虚拟的概念，而</a:t>
            </a:r>
            <a:r>
              <a:rPr lang="zh-CN" altLang="en-US" b="1" dirty="0"/>
              <a:t>缓冲对象</a:t>
            </a:r>
            <a:r>
              <a:rPr lang="zh-CN" altLang="en-US" dirty="0"/>
              <a:t>是实际存在类似于句柄（相似</a:t>
            </a:r>
            <a:r>
              <a:rPr lang="en-US" altLang="zh-CN" dirty="0"/>
              <a:t>VAO</a:t>
            </a:r>
            <a:r>
              <a:rPr lang="zh-CN" altLang="en-US" dirty="0"/>
              <a:t>），而</a:t>
            </a:r>
            <a:r>
              <a:rPr lang="zh-CN" altLang="en-US" b="1" dirty="0"/>
              <a:t>缓冲附件</a:t>
            </a:r>
            <a:r>
              <a:rPr lang="zh-CN" altLang="en-US" dirty="0"/>
              <a:t>对应服务端</a:t>
            </a:r>
            <a:r>
              <a:rPr lang="en-US" altLang="zh-CN" dirty="0"/>
              <a:t>GPU</a:t>
            </a:r>
            <a:r>
              <a:rPr lang="zh-CN" altLang="en-US" dirty="0"/>
              <a:t>的一段内存</a:t>
            </a:r>
            <a:r>
              <a:rPr lang="en-US" altLang="zh-CN" dirty="0"/>
              <a:t>buffer</a:t>
            </a:r>
            <a:r>
              <a:rPr lang="zh-CN" altLang="en-US" dirty="0"/>
              <a:t>区域，也是实际存在的。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7D520C-3A0B-0B4B-4808-BBF2A6F1E79F}"/>
              </a:ext>
            </a:extLst>
          </p:cNvPr>
          <p:cNvSpPr txBox="1"/>
          <p:nvPr/>
        </p:nvSpPr>
        <p:spPr>
          <a:xfrm>
            <a:off x="7677159" y="795884"/>
            <a:ext cx="110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缓冲附件 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174D672-3474-FA24-A9DA-AA7D34D6D8A2}"/>
              </a:ext>
            </a:extLst>
          </p:cNvPr>
          <p:cNvSpPr/>
          <p:nvPr/>
        </p:nvSpPr>
        <p:spPr>
          <a:xfrm>
            <a:off x="8782507" y="716988"/>
            <a:ext cx="215154" cy="527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5BED41-74AA-384A-0A5B-F888D897CA0A}"/>
              </a:ext>
            </a:extLst>
          </p:cNvPr>
          <p:cNvSpPr txBox="1"/>
          <p:nvPr/>
        </p:nvSpPr>
        <p:spPr>
          <a:xfrm>
            <a:off x="9032816" y="553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122C1B-A143-7C73-EDD1-79C4F80B97E5}"/>
              </a:ext>
            </a:extLst>
          </p:cNvPr>
          <p:cNvSpPr txBox="1"/>
          <p:nvPr/>
        </p:nvSpPr>
        <p:spPr>
          <a:xfrm>
            <a:off x="9032816" y="10540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渲染缓冲（只写但速度快）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45583-1397-F2AF-0E14-1F34897796F3}"/>
              </a:ext>
            </a:extLst>
          </p:cNvPr>
          <p:cNvSpPr txBox="1"/>
          <p:nvPr/>
        </p:nvSpPr>
        <p:spPr>
          <a:xfrm>
            <a:off x="1128116" y="567287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片段着色器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C118B3-FAD3-4F35-9AA1-FE19C643F96A}"/>
              </a:ext>
            </a:extLst>
          </p:cNvPr>
          <p:cNvSpPr txBox="1"/>
          <p:nvPr/>
        </p:nvSpPr>
        <p:spPr>
          <a:xfrm>
            <a:off x="2757878" y="576317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颜色缓冲数据流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D985F0-DF06-6C8A-1419-3A4E51E5EF31}"/>
              </a:ext>
            </a:extLst>
          </p:cNvPr>
          <p:cNvSpPr txBox="1"/>
          <p:nvPr/>
        </p:nvSpPr>
        <p:spPr>
          <a:xfrm>
            <a:off x="2757878" y="540623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模板缓冲数据流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3B9506-7C52-67E2-4646-9B7086A64D51}"/>
              </a:ext>
            </a:extLst>
          </p:cNvPr>
          <p:cNvSpPr txBox="1"/>
          <p:nvPr/>
        </p:nvSpPr>
        <p:spPr>
          <a:xfrm>
            <a:off x="2736439" y="613250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深度缓冲数据流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EA3BD6-814A-7C8C-45B2-1F557A1D7C0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2466944" y="5590904"/>
            <a:ext cx="290934" cy="2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B367D4-7DA3-F536-74C4-3542C18DA71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466944" y="5857539"/>
            <a:ext cx="290934" cy="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89FA9F-C024-B281-C6CD-6956F4BEC55F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466944" y="5857539"/>
            <a:ext cx="269495" cy="45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5E1FCA8-4DBF-FCF0-EA86-CB9ADBB182DF}"/>
              </a:ext>
            </a:extLst>
          </p:cNvPr>
          <p:cNvSpPr txBox="1"/>
          <p:nvPr/>
        </p:nvSpPr>
        <p:spPr>
          <a:xfrm>
            <a:off x="6141249" y="5299720"/>
            <a:ext cx="1086557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帧缓冲</a:t>
            </a:r>
            <a:endParaRPr lang="en-US" altLang="zh-CN" sz="1100" dirty="0"/>
          </a:p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（离屏渲染）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6A3D55-9910-AA10-A9D1-457E9B44CC60}"/>
              </a:ext>
            </a:extLst>
          </p:cNvPr>
          <p:cNvSpPr txBox="1"/>
          <p:nvPr/>
        </p:nvSpPr>
        <p:spPr>
          <a:xfrm>
            <a:off x="6158530" y="6162078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默认缓冲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1B7CCA-03A7-2CCB-3337-9E0A93C8F5FC}"/>
              </a:ext>
            </a:extLst>
          </p:cNvPr>
          <p:cNvSpPr txBox="1"/>
          <p:nvPr/>
        </p:nvSpPr>
        <p:spPr>
          <a:xfrm>
            <a:off x="8559317" y="6153109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显示屏渲染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4AD917-3195-F2F1-C5F7-CFF0421C5C0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266526" y="6337775"/>
            <a:ext cx="1292791" cy="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CB3563-E275-B889-2331-47707BAD1EA6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4556768" y="5590904"/>
            <a:ext cx="1601762" cy="7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0B7656C-BFCC-A445-509F-E5596352030E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4556768" y="5947838"/>
            <a:ext cx="1601762" cy="39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1FC35-FA62-A465-E738-67299CFC299D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>
            <a:off x="4535329" y="6317170"/>
            <a:ext cx="1623201" cy="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5FA914-2A28-CD80-3D77-5B309BBB6F0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56768" y="5544738"/>
            <a:ext cx="1573762" cy="4616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66CAAF-3B72-398E-AEBF-ACCCB79F96B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556768" y="5544738"/>
            <a:ext cx="1573762" cy="40310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BE41D3-CE78-2060-88B4-166AFCB3F24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5329" y="5544738"/>
            <a:ext cx="1595201" cy="772432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AACBB2B-410B-98CD-2F44-87B0DE6C291F}"/>
              </a:ext>
            </a:extLst>
          </p:cNvPr>
          <p:cNvSpPr txBox="1"/>
          <p:nvPr/>
        </p:nvSpPr>
        <p:spPr>
          <a:xfrm>
            <a:off x="1243532" y="3960739"/>
            <a:ext cx="11079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普通纹理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D21C71-263C-4E27-FDA2-8758BC87C6FC}"/>
              </a:ext>
            </a:extLst>
          </p:cNvPr>
          <p:cNvSpPr txBox="1"/>
          <p:nvPr/>
        </p:nvSpPr>
        <p:spPr>
          <a:xfrm>
            <a:off x="6119810" y="3961401"/>
            <a:ext cx="11079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纹理附件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67C298F-7BBD-CD31-E54A-5D2DFFA97028}"/>
              </a:ext>
            </a:extLst>
          </p:cNvPr>
          <p:cNvCxnSpPr>
            <a:cxnSpLocks/>
          </p:cNvCxnSpPr>
          <p:nvPr/>
        </p:nvCxnSpPr>
        <p:spPr>
          <a:xfrm>
            <a:off x="502024" y="3711388"/>
            <a:ext cx="11187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E51E562-8951-063C-A382-3A5204CB8992}"/>
              </a:ext>
            </a:extLst>
          </p:cNvPr>
          <p:cNvSpPr txBox="1"/>
          <p:nvPr/>
        </p:nvSpPr>
        <p:spPr>
          <a:xfrm>
            <a:off x="182880" y="39607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10544A9-10D1-F8B4-54CB-C1FDD398B3C0}"/>
              </a:ext>
            </a:extLst>
          </p:cNvPr>
          <p:cNvSpPr txBox="1"/>
          <p:nvPr/>
        </p:nvSpPr>
        <p:spPr>
          <a:xfrm>
            <a:off x="182880" y="30719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21DE185-CCC3-974F-A448-79805CE609CC}"/>
              </a:ext>
            </a:extLst>
          </p:cNvPr>
          <p:cNvSpPr txBox="1"/>
          <p:nvPr/>
        </p:nvSpPr>
        <p:spPr>
          <a:xfrm>
            <a:off x="882871" y="3080065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使用相同的方式创建纹理内存，名称叫法不同，纹理数据的来源不同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16C2CC-BDF0-4438-17E2-E480B0ABDAEF}"/>
              </a:ext>
            </a:extLst>
          </p:cNvPr>
          <p:cNvCxnSpPr>
            <a:stCxn id="48" idx="2"/>
            <a:endCxn id="41" idx="0"/>
          </p:cNvCxnSpPr>
          <p:nvPr/>
        </p:nvCxnSpPr>
        <p:spPr>
          <a:xfrm flipH="1">
            <a:off x="1797530" y="3449397"/>
            <a:ext cx="2729127" cy="5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6E569D1-1103-C67B-1F16-022E960CCC04}"/>
              </a:ext>
            </a:extLst>
          </p:cNvPr>
          <p:cNvCxnSpPr>
            <a:stCxn id="48" idx="2"/>
            <a:endCxn id="42" idx="0"/>
          </p:cNvCxnSpPr>
          <p:nvPr/>
        </p:nvCxnSpPr>
        <p:spPr>
          <a:xfrm>
            <a:off x="4526657" y="3449397"/>
            <a:ext cx="2147151" cy="51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AED3C2-273B-1C42-F582-FB352362689D}"/>
              </a:ext>
            </a:extLst>
          </p:cNvPr>
          <p:cNvCxnSpPr>
            <a:stCxn id="41" idx="2"/>
            <a:endCxn id="14" idx="0"/>
          </p:cNvCxnSpPr>
          <p:nvPr/>
        </p:nvCxnSpPr>
        <p:spPr>
          <a:xfrm>
            <a:off x="1797530" y="4330071"/>
            <a:ext cx="0" cy="134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DCA58DE-BC32-ED4D-546B-A7B54E1217DD}"/>
              </a:ext>
            </a:extLst>
          </p:cNvPr>
          <p:cNvCxnSpPr>
            <a:stCxn id="42" idx="1"/>
            <a:endCxn id="14" idx="0"/>
          </p:cNvCxnSpPr>
          <p:nvPr/>
        </p:nvCxnSpPr>
        <p:spPr>
          <a:xfrm flipH="1">
            <a:off x="1797530" y="4146067"/>
            <a:ext cx="4322280" cy="1526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D8FDF65-1A45-822B-6814-8CF471DE301B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flipH="1" flipV="1">
            <a:off x="6673808" y="4330733"/>
            <a:ext cx="10720" cy="96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5D0B522-5997-DE1E-C6F2-84BE7971CF0B}"/>
              </a:ext>
            </a:extLst>
          </p:cNvPr>
          <p:cNvSpPr txBox="1"/>
          <p:nvPr/>
        </p:nvSpPr>
        <p:spPr>
          <a:xfrm>
            <a:off x="6688882" y="4479806"/>
            <a:ext cx="1489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纹理附件的数据可以来源于深度、颜色、模板数据流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20AEF-A846-49A7-B436-B4920E8FF7B0}"/>
              </a:ext>
            </a:extLst>
          </p:cNvPr>
          <p:cNvSpPr txBox="1"/>
          <p:nvPr/>
        </p:nvSpPr>
        <p:spPr>
          <a:xfrm>
            <a:off x="3657323" y="4001129"/>
            <a:ext cx="1107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反馈给片段着色器，进行模糊、反相、边缘检测等后期处理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EAC161D-6F83-13D6-DCE0-E0EC2DB4B7B2}"/>
              </a:ext>
            </a:extLst>
          </p:cNvPr>
          <p:cNvSpPr txBox="1"/>
          <p:nvPr/>
        </p:nvSpPr>
        <p:spPr>
          <a:xfrm>
            <a:off x="9301740" y="4538855"/>
            <a:ext cx="23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问题：开启离屏渲染，会不会降低帧率？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595CFD9-6264-FE2B-1ECA-C2F818230410}"/>
              </a:ext>
            </a:extLst>
          </p:cNvPr>
          <p:cNvSpPr txBox="1"/>
          <p:nvPr/>
        </p:nvSpPr>
        <p:spPr>
          <a:xfrm>
            <a:off x="7677159" y="1537423"/>
            <a:ext cx="345638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由于渲染缓冲对象通常都是只写的，它们会经常用于深度和模板附件</a:t>
            </a:r>
            <a:r>
              <a:rPr lang="zh-CN" altLang="en-US" sz="1100" b="1" dirty="0"/>
              <a:t>，因为大部分时间我们都不需要从深度和模板缓冲中读取值，只关心深度和模板测试。我们需要深度和模板值用于测试，但不需要对它们进行采样，所以渲染缓冲对象非常适合它们。当我们不需要从这些缓冲中采样的时候，通常都会选择渲染缓冲对象，因为它会更优化一点。</a:t>
            </a:r>
          </a:p>
        </p:txBody>
      </p:sp>
    </p:spTree>
    <p:extLst>
      <p:ext uri="{BB962C8B-B14F-4D97-AF65-F5344CB8AC3E}">
        <p14:creationId xmlns:p14="http://schemas.microsoft.com/office/powerpoint/2010/main" val="49348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Lessoin_11</a:t>
            </a:r>
            <a:r>
              <a:rPr lang="zh-CN" altLang="en-US" b="1" dirty="0">
                <a:solidFill>
                  <a:srgbClr val="C00000"/>
                </a:solidFill>
              </a:rPr>
              <a:t>：高级部分（</a:t>
            </a:r>
            <a:r>
              <a:rPr lang="en-US" altLang="zh-CN" b="1" dirty="0">
                <a:solidFill>
                  <a:srgbClr val="C00000"/>
                </a:solidFill>
              </a:rPr>
              <a:t>Advanced Part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C95E-E5A9-CC45-4947-A0606DE63C2F}"/>
              </a:ext>
            </a:extLst>
          </p:cNvPr>
          <p:cNvSpPr txBox="1"/>
          <p:nvPr/>
        </p:nvSpPr>
        <p:spPr>
          <a:xfrm>
            <a:off x="688490" y="9789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11-1   </a:t>
            </a:r>
            <a:r>
              <a:rPr lang="zh-CN" altLang="en-US" b="1" dirty="0"/>
              <a:t>混合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CC62C-A76A-D1AD-D181-CA6CDC5022E8}"/>
              </a:ext>
            </a:extLst>
          </p:cNvPr>
          <p:cNvSpPr txBox="1"/>
          <p:nvPr/>
        </p:nvSpPr>
        <p:spPr>
          <a:xfrm>
            <a:off x="1688951" y="24957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混合是有顺序要求的，待实验</a:t>
            </a:r>
          </a:p>
        </p:txBody>
      </p:sp>
    </p:spTree>
    <p:extLst>
      <p:ext uri="{BB962C8B-B14F-4D97-AF65-F5344CB8AC3E}">
        <p14:creationId xmlns:p14="http://schemas.microsoft.com/office/powerpoint/2010/main" val="230646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Lessoin_11</a:t>
            </a:r>
            <a:r>
              <a:rPr lang="zh-CN" altLang="en-US" b="1" dirty="0">
                <a:solidFill>
                  <a:srgbClr val="C00000"/>
                </a:solidFill>
              </a:rPr>
              <a:t>：高级部分（</a:t>
            </a:r>
            <a:r>
              <a:rPr lang="en-US" altLang="zh-CN" b="1" dirty="0">
                <a:solidFill>
                  <a:srgbClr val="C00000"/>
                </a:solidFill>
              </a:rPr>
              <a:t>Advanced Part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C95E-E5A9-CC45-4947-A0606DE63C2F}"/>
              </a:ext>
            </a:extLst>
          </p:cNvPr>
          <p:cNvSpPr txBox="1"/>
          <p:nvPr/>
        </p:nvSpPr>
        <p:spPr>
          <a:xfrm>
            <a:off x="688490" y="97894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11-2  </a:t>
            </a:r>
            <a:r>
              <a:rPr lang="zh-CN" altLang="en-US" b="1" dirty="0"/>
              <a:t>模板测试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CC62C-A76A-D1AD-D181-CA6CDC5022E8}"/>
              </a:ext>
            </a:extLst>
          </p:cNvPr>
          <p:cNvSpPr txBox="1"/>
          <p:nvPr/>
        </p:nvSpPr>
        <p:spPr>
          <a:xfrm>
            <a:off x="1688951" y="2495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待实验</a:t>
            </a:r>
          </a:p>
        </p:txBody>
      </p:sp>
    </p:spTree>
    <p:extLst>
      <p:ext uri="{BB962C8B-B14F-4D97-AF65-F5344CB8AC3E}">
        <p14:creationId xmlns:p14="http://schemas.microsoft.com/office/powerpoint/2010/main" val="247218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Lessoin_11</a:t>
            </a:r>
            <a:r>
              <a:rPr lang="zh-CN" altLang="en-US" b="1" dirty="0">
                <a:solidFill>
                  <a:srgbClr val="C00000"/>
                </a:solidFill>
              </a:rPr>
              <a:t>：高级部分（</a:t>
            </a:r>
            <a:r>
              <a:rPr lang="en-US" altLang="zh-CN" b="1" dirty="0">
                <a:solidFill>
                  <a:srgbClr val="C00000"/>
                </a:solidFill>
              </a:rPr>
              <a:t>Advanced Part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C95E-E5A9-CC45-4947-A0606DE63C2F}"/>
              </a:ext>
            </a:extLst>
          </p:cNvPr>
          <p:cNvSpPr txBox="1"/>
          <p:nvPr/>
        </p:nvSpPr>
        <p:spPr>
          <a:xfrm>
            <a:off x="688490" y="97894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11-3  </a:t>
            </a:r>
            <a:r>
              <a:rPr lang="zh-CN" altLang="en-US" b="1" dirty="0"/>
              <a:t>立方体贴图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CC62C-A76A-D1AD-D181-CA6CDC5022E8}"/>
              </a:ext>
            </a:extLst>
          </p:cNvPr>
          <p:cNvSpPr txBox="1"/>
          <p:nvPr/>
        </p:nvSpPr>
        <p:spPr>
          <a:xfrm>
            <a:off x="1688951" y="2495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待实验</a:t>
            </a:r>
          </a:p>
        </p:txBody>
      </p:sp>
    </p:spTree>
    <p:extLst>
      <p:ext uri="{BB962C8B-B14F-4D97-AF65-F5344CB8AC3E}">
        <p14:creationId xmlns:p14="http://schemas.microsoft.com/office/powerpoint/2010/main" val="57595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Lessoin_11</a:t>
            </a:r>
            <a:r>
              <a:rPr lang="zh-CN" altLang="en-US" b="1" dirty="0">
                <a:solidFill>
                  <a:srgbClr val="C00000"/>
                </a:solidFill>
              </a:rPr>
              <a:t>：高级部分（</a:t>
            </a:r>
            <a:r>
              <a:rPr lang="en-US" altLang="zh-CN" b="1" dirty="0">
                <a:solidFill>
                  <a:srgbClr val="C00000"/>
                </a:solidFill>
              </a:rPr>
              <a:t>Advanced Part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C95E-E5A9-CC45-4947-A0606DE63C2F}"/>
              </a:ext>
            </a:extLst>
          </p:cNvPr>
          <p:cNvSpPr txBox="1"/>
          <p:nvPr/>
        </p:nvSpPr>
        <p:spPr>
          <a:xfrm>
            <a:off x="688490" y="97894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11-4  </a:t>
            </a:r>
            <a:r>
              <a:rPr lang="zh-CN" altLang="en-US" b="1" dirty="0"/>
              <a:t>抗锯齿原理</a:t>
            </a:r>
          </a:p>
        </p:txBody>
      </p:sp>
    </p:spTree>
    <p:extLst>
      <p:ext uri="{BB962C8B-B14F-4D97-AF65-F5344CB8AC3E}">
        <p14:creationId xmlns:p14="http://schemas.microsoft.com/office/powerpoint/2010/main" val="242101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杂项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942975"/>
            <a:ext cx="0" cy="565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思考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AF591-9A55-A416-1367-F98A378F7E04}"/>
              </a:ext>
            </a:extLst>
          </p:cNvPr>
          <p:cNvSpPr txBox="1"/>
          <p:nvPr/>
        </p:nvSpPr>
        <p:spPr>
          <a:xfrm>
            <a:off x="1362075" y="2009246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不同的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可以使用同一个</a:t>
            </a:r>
            <a:r>
              <a:rPr lang="en-US" altLang="zh-CN" b="1" dirty="0">
                <a:solidFill>
                  <a:srgbClr val="C00000"/>
                </a:solidFill>
              </a:rPr>
              <a:t>VBO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6D78B-2558-0CAC-5CD6-7C925E8C8D58}"/>
              </a:ext>
            </a:extLst>
          </p:cNvPr>
          <p:cNvSpPr txBox="1"/>
          <p:nvPr/>
        </p:nvSpPr>
        <p:spPr>
          <a:xfrm>
            <a:off x="1362075" y="1357855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两个</a:t>
            </a:r>
            <a:r>
              <a:rPr lang="en-US" altLang="zh-CN" b="1" dirty="0">
                <a:solidFill>
                  <a:srgbClr val="C00000"/>
                </a:solidFill>
              </a:rPr>
              <a:t>shader</a:t>
            </a:r>
            <a:r>
              <a:rPr lang="zh-CN" altLang="en-US" b="1" dirty="0">
                <a:solidFill>
                  <a:srgbClr val="C00000"/>
                </a:solidFill>
              </a:rPr>
              <a:t>程序能不能共用同一</a:t>
            </a:r>
            <a:r>
              <a:rPr lang="en-US" altLang="zh-CN" b="1" dirty="0">
                <a:solidFill>
                  <a:srgbClr val="C00000"/>
                </a:solidFill>
              </a:rPr>
              <a:t>VAO</a:t>
            </a:r>
            <a:r>
              <a:rPr lang="zh-CN" altLang="en-US" b="1" dirty="0">
                <a:solidFill>
                  <a:srgbClr val="C00000"/>
                </a:solidFill>
              </a:rPr>
              <a:t>吗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F63D7A-AF99-2598-4CA5-536DBBCF9F27}"/>
              </a:ext>
            </a:extLst>
          </p:cNvPr>
          <p:cNvSpPr txBox="1"/>
          <p:nvPr/>
        </p:nvSpPr>
        <p:spPr>
          <a:xfrm>
            <a:off x="8874162" y="1750297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程序验证，好像是可以的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95339-509F-75F5-9831-F9A173C25EBC}"/>
              </a:ext>
            </a:extLst>
          </p:cNvPr>
          <p:cNvSpPr txBox="1"/>
          <p:nvPr/>
        </p:nvSpPr>
        <p:spPr>
          <a:xfrm>
            <a:off x="581349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5C56A2-42E0-2DB1-73BB-D83BA2562CEF}"/>
              </a:ext>
            </a:extLst>
          </p:cNvPr>
          <p:cNvSpPr txBox="1"/>
          <p:nvPr/>
        </p:nvSpPr>
        <p:spPr>
          <a:xfrm>
            <a:off x="581349" y="284808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8BD655-CA17-784D-E873-4187DCD220CC}"/>
              </a:ext>
            </a:extLst>
          </p:cNvPr>
          <p:cNvSpPr txBox="1"/>
          <p:nvPr/>
        </p:nvSpPr>
        <p:spPr>
          <a:xfrm>
            <a:off x="1362075" y="3294649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在片段着色器中，如果有两个相同的  </a:t>
            </a:r>
            <a:r>
              <a:rPr lang="en-US" altLang="zh-CN" b="1" dirty="0">
                <a:solidFill>
                  <a:srgbClr val="C00000"/>
                </a:solidFill>
              </a:rPr>
              <a:t>in  vec3  </a:t>
            </a:r>
            <a:r>
              <a:rPr lang="zh-CN" altLang="en-US" b="1" dirty="0">
                <a:solidFill>
                  <a:srgbClr val="C00000"/>
                </a:solidFill>
              </a:rPr>
              <a:t>时，  命名和顺序有什么要求吗？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FDA533-0DF3-2248-3A9E-33193FB5D6D2}"/>
              </a:ext>
            </a:extLst>
          </p:cNvPr>
          <p:cNvSpPr txBox="1"/>
          <p:nvPr/>
        </p:nvSpPr>
        <p:spPr>
          <a:xfrm>
            <a:off x="581349" y="45396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0469A-535E-0972-92C4-6B2D4724947E}"/>
              </a:ext>
            </a:extLst>
          </p:cNvPr>
          <p:cNvSpPr txBox="1"/>
          <p:nvPr/>
        </p:nvSpPr>
        <p:spPr>
          <a:xfrm>
            <a:off x="1362075" y="4986261"/>
            <a:ext cx="6910556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应该什么时候删除资源对象，调用</a:t>
            </a:r>
            <a:r>
              <a:rPr lang="en-US" altLang="zh-CN" b="1" dirty="0" err="1">
                <a:solidFill>
                  <a:srgbClr val="C00000"/>
                </a:solidFill>
              </a:rPr>
              <a:t>glDeletexxx</a:t>
            </a:r>
            <a:r>
              <a:rPr lang="zh-CN" altLang="en-US" b="1" dirty="0">
                <a:solidFill>
                  <a:srgbClr val="C00000"/>
                </a:solidFill>
              </a:rPr>
              <a:t>， 如何进行封装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7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582E40-A36A-7899-AF71-E083EC01F9C2}"/>
              </a:ext>
            </a:extLst>
          </p:cNvPr>
          <p:cNvSpPr txBox="1"/>
          <p:nvPr/>
        </p:nvSpPr>
        <p:spPr>
          <a:xfrm>
            <a:off x="918505" y="1015484"/>
            <a:ext cx="8568395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altLang="zh-CN" b="1" dirty="0" err="1"/>
              <a:t>LearnOpenGL</a:t>
            </a:r>
            <a:r>
              <a:rPr lang="zh-CN" altLang="en-US" b="1" dirty="0"/>
              <a:t>网上教程（</a:t>
            </a:r>
            <a:r>
              <a:rPr lang="zh-CN" altLang="en-US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https://learnopengl-cn.github.io/）（主要</a:t>
            </a:r>
            <a:r>
              <a:rPr lang="en-US" altLang="zh-CN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</a:t>
            </a:r>
            <a:r>
              <a:rPr lang="en-US" altLang="zh-CN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zh-CN" altLang="en-US" b="1" dirty="0">
                <a:solidFill>
                  <a:schemeClr val="accent1"/>
                </a:solidFill>
              </a:rPr>
              <a:t>年）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/>
              <a:t>最主要的学习来源，笔记和编码大部分参考，笔记里面的截图</a:t>
            </a:r>
            <a:r>
              <a:rPr lang="en-US" altLang="zh-CN" sz="1100" dirty="0"/>
              <a:t>90%</a:t>
            </a:r>
            <a:r>
              <a:rPr lang="zh-CN" altLang="en-US" sz="1100" dirty="0"/>
              <a:t>来源于这里，没有其他想法，主要是做一下记录，添加一些自己的理解，方便后续查阅，同时用于找工作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b="1" dirty="0"/>
              <a:t>感谢</a:t>
            </a:r>
            <a:r>
              <a:rPr lang="en-US" altLang="zh-CN" sz="1100" b="1" dirty="0" err="1"/>
              <a:t>JoeyDeVries</a:t>
            </a:r>
            <a:r>
              <a:rPr lang="zh-CN" altLang="en-US" sz="1100" b="1" dirty="0"/>
              <a:t>！</a:t>
            </a:r>
            <a:endParaRPr lang="en-US" altLang="zh-CN" sz="1100" b="1" dirty="0"/>
          </a:p>
          <a:p>
            <a:pPr>
              <a:lnSpc>
                <a:spcPct val="150000"/>
              </a:lnSpc>
            </a:pPr>
            <a:r>
              <a:rPr lang="en-US" altLang="zh-CN" sz="1100" b="1" dirty="0" err="1"/>
              <a:t>JoeyDeVries</a:t>
            </a:r>
            <a:r>
              <a:rPr lang="zh-CN" altLang="en-US" sz="1100" b="1" dirty="0"/>
              <a:t>保佑我找到 图形学方向 工作机会。</a:t>
            </a:r>
            <a:endParaRPr lang="en-US" altLang="zh-CN" sz="11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2. 《OpenGL</a:t>
            </a:r>
            <a:r>
              <a:rPr lang="zh-CN" altLang="en-US" b="1" dirty="0"/>
              <a:t>编程指南</a:t>
            </a:r>
            <a:r>
              <a:rPr lang="en-US" altLang="zh-CN" b="1" dirty="0"/>
              <a:t>--</a:t>
            </a:r>
            <a:r>
              <a:rPr lang="zh-CN" altLang="en-US" b="1" dirty="0"/>
              <a:t>原书第</a:t>
            </a:r>
            <a:r>
              <a:rPr lang="en-US" altLang="zh-CN" b="1" dirty="0"/>
              <a:t>9</a:t>
            </a:r>
            <a:r>
              <a:rPr lang="zh-CN" altLang="en-US" b="1" dirty="0"/>
              <a:t>版</a:t>
            </a:r>
            <a:r>
              <a:rPr lang="en-US" altLang="zh-CN" b="1" dirty="0"/>
              <a:t>》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100" dirty="0"/>
              <a:t>发现</a:t>
            </a:r>
            <a:r>
              <a:rPr lang="zh-CN" altLang="en-US" sz="1100" dirty="0">
                <a:hlinkClick r:id="rId3"/>
              </a:rPr>
              <a:t>https://learnopengl-cn.github.io/</a:t>
            </a:r>
            <a:r>
              <a:rPr lang="zh-CN" altLang="en-US" sz="1100" dirty="0"/>
              <a:t>前，自学的主要参考资料，初略的过了一遍（</a:t>
            </a:r>
            <a:r>
              <a:rPr lang="en-US" altLang="zh-CN" sz="1100" dirty="0"/>
              <a:t>2021</a:t>
            </a:r>
            <a:r>
              <a:rPr lang="zh-CN" altLang="en-US" sz="1100" dirty="0"/>
              <a:t>年的时候）</a:t>
            </a:r>
            <a:endParaRPr lang="en-US" altLang="zh-CN" sz="11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1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3. 《</a:t>
            </a:r>
            <a:r>
              <a:rPr lang="zh-CN" altLang="en-US" b="1" dirty="0"/>
              <a:t>计算机图形学 </a:t>
            </a:r>
            <a:r>
              <a:rPr lang="en-US" altLang="zh-CN" b="1" dirty="0"/>
              <a:t>--</a:t>
            </a:r>
            <a:r>
              <a:rPr lang="zh-CN" altLang="en-US" b="1" dirty="0"/>
              <a:t>第四版</a:t>
            </a:r>
            <a:r>
              <a:rPr lang="en-US" altLang="zh-CN" b="1" dirty="0"/>
              <a:t>》 </a:t>
            </a:r>
            <a:r>
              <a:rPr lang="en-US" altLang="zh-CN" b="1" dirty="0" err="1"/>
              <a:t>M.Pauline</a:t>
            </a:r>
            <a:r>
              <a:rPr lang="zh-CN" altLang="en-US" b="1" dirty="0"/>
              <a:t> </a:t>
            </a:r>
            <a:r>
              <a:rPr lang="en-US" altLang="zh-CN" b="1" dirty="0"/>
              <a:t>Baker</a:t>
            </a:r>
            <a:r>
              <a:rPr lang="zh-CN" altLang="en-US" b="1" dirty="0"/>
              <a:t>著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100" dirty="0"/>
              <a:t>也是粗略过一遍（</a:t>
            </a:r>
            <a:r>
              <a:rPr lang="en-US" altLang="zh-CN" sz="1100" dirty="0"/>
              <a:t>2021</a:t>
            </a:r>
            <a:r>
              <a:rPr lang="zh-CN" altLang="en-US" sz="1100" dirty="0"/>
              <a:t>年的时候）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1145B0-D64F-6746-1D02-149E05C68097}"/>
              </a:ext>
            </a:extLst>
          </p:cNvPr>
          <p:cNvSpPr txBox="1"/>
          <p:nvPr/>
        </p:nvSpPr>
        <p:spPr>
          <a:xfrm>
            <a:off x="7077075" y="12944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后面再深究，不是太有把握</a:t>
            </a:r>
          </a:p>
        </p:txBody>
      </p:sp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2494</Words>
  <Application>Microsoft Office PowerPoint</Application>
  <PresentationFormat>宽屏</PresentationFormat>
  <Paragraphs>276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 Unicode MS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794</cp:revision>
  <dcterms:created xsi:type="dcterms:W3CDTF">2022-10-17T09:40:43Z</dcterms:created>
  <dcterms:modified xsi:type="dcterms:W3CDTF">2022-11-06T04:16:38Z</dcterms:modified>
</cp:coreProperties>
</file>