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DF43-3706-46A0-B06D-AE72E818623F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6844-D1CA-49C9-947E-A3692007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6844-D1CA-49C9-947E-A369200792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7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2C34-70CB-C801-DAFA-DCF8B8AF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1092F-3BB8-8FDA-F6C8-5ACA88055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C0FB6-89A6-95B1-3850-D9ECF34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5143D-EB43-4E6C-7C9E-45E91F2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8E295-CFA6-BD09-85F9-9B3F152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C347F-D5B0-FE00-531D-70587002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E08FF-FDCB-AD28-29B0-34C993E0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E72C-4EB1-7D82-D22E-E113666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A6042-38CB-9BD6-E6EF-6CD784BD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797F-8467-99CD-1C82-B188D10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F04CF-2FB8-168E-FC11-CBC1E6F1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B6E95-EF60-6F61-F974-2AE463B6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D27D-81DA-5D88-0E14-A86DAF50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A3ED7-A683-6310-76F8-3AF1AF6E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F6F62-328D-0943-90C1-F4FCE669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10D4-7D45-00CA-E6FA-852D39B0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9634C-A0AA-7E37-9DAE-912A2718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8577F-1788-A1ED-ADF7-9212C56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CE1C0-BCB8-8950-62BF-232081B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ED9CC-CDCB-92E9-8A36-3A64B7BA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C210-3283-9843-388B-10492C0F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F8D64-FCDD-3218-FB82-ED66F25F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D4B98-AB06-2A26-45C0-D79C89A2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78A13-FF1C-2D02-EF12-071DAE9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131E6-1CE3-A595-67E4-F1BE364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E30A-D9C8-74F1-39CE-509A3F8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239EE-1886-5775-78F3-26A769F9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9ADAB-AA00-4458-C7EE-E7F112E6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4823F-E346-97EA-3DE9-A2B2C81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2CECC-85FE-85A8-10B9-B1BE1357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E24F6-81DB-40DD-FDEA-26E93C4D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D632-C2F9-BE9F-F35B-73D87A64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93F97-436B-D306-A2E6-C87D4238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7ED92-A006-B4BE-59AA-A7C886CF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CA999A-F85A-5366-7E41-93788858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FEC80-6A2F-1AD3-154A-F9F5A7F3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F204A-E25C-0E64-1ABC-2C855A54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921C4-3D53-B272-4319-24CA22A4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44244-CFDB-9CBA-3B5E-7EBCFB97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6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2D2B-40AC-BB0E-737E-DAEAA15B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F9D02A-0078-6959-3952-E7923464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74B42-6D59-D292-3793-5F79C48B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AD6DE-EBFB-9F5B-0654-456EDB09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5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83CDF4-C93A-0FA3-6A40-7D4A500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E95A3-021A-6C0E-81F6-1A1B32EE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A326F-4D53-E985-870E-C6A39F8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54F6-C3C5-748F-13AE-24018D3B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5EE9E-CFAE-75DE-FFD7-CC6E6AE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17ED1-514D-FCFE-C956-029C6F89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D8CCB-A88A-31DE-4A8C-D4D4A204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EE210-5A69-E057-EF46-DC5EACE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FFCF-824A-2068-0D03-A667B091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5848-B177-5337-B227-DDF162C7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0FDBC1-B385-5297-6492-0E9FB57F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D9408-2FF6-0C7B-EC8A-2FCB0E4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AEF1C-AE1B-3567-800B-FBE84B2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D459A-2212-3EE7-AD69-E06C7A1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B5026-113E-2F42-4D21-F90F38C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2D6074-E287-033B-2B6E-7C04B273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CB643-BE68-6630-3A46-FB79B3B0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E385-2B53-843B-805D-617D00FD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9FF1A-944F-3FAB-F5E5-AD7EA1DE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B9734-1D59-5E47-4E9C-1FAE0BF9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5098F-C611-1613-FCCD-EA9A64E7094C}"/>
              </a:ext>
            </a:extLst>
          </p:cNvPr>
          <p:cNvSpPr txBox="1"/>
          <p:nvPr/>
        </p:nvSpPr>
        <p:spPr>
          <a:xfrm>
            <a:off x="656215" y="5171741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VAO</a:t>
            </a:r>
            <a:r>
              <a:rPr lang="zh-CN" altLang="en-US" b="1" dirty="0"/>
              <a:t>：顶点数组对象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79C1D-2175-FE37-8739-9E568AF221ED}"/>
              </a:ext>
            </a:extLst>
          </p:cNvPr>
          <p:cNvSpPr txBox="1"/>
          <p:nvPr/>
        </p:nvSpPr>
        <p:spPr>
          <a:xfrm>
            <a:off x="656215" y="5698866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：顶点缓冲对象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A7664-C368-3EF8-887A-34488BC90BFD}"/>
              </a:ext>
            </a:extLst>
          </p:cNvPr>
          <p:cNvSpPr txBox="1"/>
          <p:nvPr/>
        </p:nvSpPr>
        <p:spPr>
          <a:xfrm>
            <a:off x="656214" y="6225991"/>
            <a:ext cx="772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O/I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：只存储不同的顶点，并设定绘制这些顶点的顺序，节约存储空间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E0403D-9B1E-C5FA-DC29-A15D5A145195}"/>
              </a:ext>
            </a:extLst>
          </p:cNvPr>
          <p:cNvSpPr txBox="1"/>
          <p:nvPr/>
        </p:nvSpPr>
        <p:spPr>
          <a:xfrm>
            <a:off x="268928" y="23489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Lession_1</a:t>
            </a:r>
            <a:r>
              <a:rPr lang="zh-CN" altLang="en-US" b="1" dirty="0">
                <a:solidFill>
                  <a:srgbClr val="C00000"/>
                </a:solidFill>
              </a:rPr>
              <a:t>：入门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FC16AB-49E3-06B5-641B-21A4E3F08E3E}"/>
              </a:ext>
            </a:extLst>
          </p:cNvPr>
          <p:cNvSpPr/>
          <p:nvPr/>
        </p:nvSpPr>
        <p:spPr>
          <a:xfrm>
            <a:off x="2043953" y="1413707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A9378E-EF13-3FA7-9A23-40B1461CF66D}"/>
              </a:ext>
            </a:extLst>
          </p:cNvPr>
          <p:cNvSpPr/>
          <p:nvPr/>
        </p:nvSpPr>
        <p:spPr>
          <a:xfrm>
            <a:off x="2043952" y="2916206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GLSL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2BBEC4-FFE7-C95E-4B31-396BA64DFC1B}"/>
              </a:ext>
            </a:extLst>
          </p:cNvPr>
          <p:cNvSpPr txBox="1"/>
          <p:nvPr/>
        </p:nvSpPr>
        <p:spPr>
          <a:xfrm>
            <a:off x="656216" y="1653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客户端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6B125-784B-849F-A4F3-9EF0B093D00F}"/>
              </a:ext>
            </a:extLst>
          </p:cNvPr>
          <p:cNvSpPr txBox="1"/>
          <p:nvPr/>
        </p:nvSpPr>
        <p:spPr>
          <a:xfrm>
            <a:off x="656215" y="3197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73F665-E3BA-517F-0245-C099868D504E}"/>
              </a:ext>
            </a:extLst>
          </p:cNvPr>
          <p:cNvCxnSpPr/>
          <p:nvPr/>
        </p:nvCxnSpPr>
        <p:spPr>
          <a:xfrm>
            <a:off x="4830184" y="2506532"/>
            <a:ext cx="0" cy="3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75B597-97AA-3CDB-8917-BB62A412419E}"/>
              </a:ext>
            </a:extLst>
          </p:cNvPr>
          <p:cNvCxnSpPr>
            <a:cxnSpLocks/>
          </p:cNvCxnSpPr>
          <p:nvPr/>
        </p:nvCxnSpPr>
        <p:spPr>
          <a:xfrm flipV="1">
            <a:off x="5077610" y="2506532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0CFBF3C-D7FE-E4B5-1ED6-A720C4D4F705}"/>
              </a:ext>
            </a:extLst>
          </p:cNvPr>
          <p:cNvSpPr txBox="1"/>
          <p:nvPr/>
        </p:nvSpPr>
        <p:spPr>
          <a:xfrm>
            <a:off x="7960658" y="517174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</a:t>
            </a:r>
            <a:r>
              <a:rPr lang="en-US" altLang="zh-CN" b="1" dirty="0">
                <a:solidFill>
                  <a:srgbClr val="FF0000"/>
                </a:solidFill>
              </a:rPr>
              <a:t>EBO</a:t>
            </a:r>
            <a:r>
              <a:rPr lang="zh-CN" altLang="en-US" b="1" dirty="0">
                <a:solidFill>
                  <a:srgbClr val="FF0000"/>
                </a:solidFill>
              </a:rPr>
              <a:t>真的可以节约空间吗？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441B0-A81D-0D5F-0647-3F6AAF7CDEAB}"/>
              </a:ext>
            </a:extLst>
          </p:cNvPr>
          <p:cNvSpPr txBox="1"/>
          <p:nvPr/>
        </p:nvSpPr>
        <p:spPr>
          <a:xfrm>
            <a:off x="9329585" y="604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非常重要！！！</a:t>
            </a:r>
          </a:p>
        </p:txBody>
      </p:sp>
    </p:spTree>
    <p:extLst>
      <p:ext uri="{BB962C8B-B14F-4D97-AF65-F5344CB8AC3E}">
        <p14:creationId xmlns:p14="http://schemas.microsoft.com/office/powerpoint/2010/main" val="204985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F9046-5743-78F5-CD96-7EA455B0DDA3}"/>
              </a:ext>
            </a:extLst>
          </p:cNvPr>
          <p:cNvSpPr txBox="1"/>
          <p:nvPr/>
        </p:nvSpPr>
        <p:spPr>
          <a:xfrm>
            <a:off x="988114" y="1696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坐标空间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67C4C6-1B26-4CF6-4D72-3ED15D49C704}"/>
              </a:ext>
            </a:extLst>
          </p:cNvPr>
          <p:cNvSpPr txBox="1"/>
          <p:nvPr/>
        </p:nvSpPr>
        <p:spPr>
          <a:xfrm>
            <a:off x="1009854" y="2255225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局部空间</a:t>
            </a:r>
            <a:endParaRPr lang="en-US" altLang="zh-CN" dirty="0"/>
          </a:p>
          <a:p>
            <a:r>
              <a:rPr lang="zh-CN" altLang="en-US" dirty="0"/>
              <a:t>世界空间</a:t>
            </a:r>
            <a:endParaRPr lang="en-US" altLang="zh-CN" dirty="0"/>
          </a:p>
          <a:p>
            <a:r>
              <a:rPr lang="zh-CN" altLang="en-US" dirty="0"/>
              <a:t>观察空间（相机坐标）</a:t>
            </a:r>
            <a:endParaRPr lang="en-US" altLang="zh-CN" dirty="0"/>
          </a:p>
          <a:p>
            <a:r>
              <a:rPr lang="zh-CN" altLang="en-US" dirty="0"/>
              <a:t>裁剪空间（标准设备）</a:t>
            </a:r>
            <a:endParaRPr lang="en-US" altLang="zh-CN" dirty="0"/>
          </a:p>
          <a:p>
            <a:r>
              <a:rPr lang="zh-CN" altLang="en-US" dirty="0"/>
              <a:t>屏幕空间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6F66A6-4AFA-8946-17CF-F3D24BBB52D8}"/>
              </a:ext>
            </a:extLst>
          </p:cNvPr>
          <p:cNvSpPr txBox="1"/>
          <p:nvPr/>
        </p:nvSpPr>
        <p:spPr>
          <a:xfrm>
            <a:off x="321936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顶点着色器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A8A8A0-E660-7A28-72E0-2EBE971754A4}"/>
              </a:ext>
            </a:extLst>
          </p:cNvPr>
          <p:cNvSpPr txBox="1"/>
          <p:nvPr/>
        </p:nvSpPr>
        <p:spPr>
          <a:xfrm>
            <a:off x="2157570" y="48286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细分着色器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DEE0E0-7176-1191-EF7D-C13BD13FB430}"/>
              </a:ext>
            </a:extLst>
          </p:cNvPr>
          <p:cNvSpPr txBox="1"/>
          <p:nvPr/>
        </p:nvSpPr>
        <p:spPr>
          <a:xfrm>
            <a:off x="3776365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几何着色器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49BEA8-E783-A47A-51B4-055A7F1C2F65}"/>
              </a:ext>
            </a:extLst>
          </p:cNvPr>
          <p:cNvSpPr txBox="1"/>
          <p:nvPr/>
        </p:nvSpPr>
        <p:spPr>
          <a:xfrm>
            <a:off x="5405836" y="4826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光栅化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7679E3-2DAC-7A7B-22BB-04147A523AF6}"/>
              </a:ext>
            </a:extLst>
          </p:cNvPr>
          <p:cNvSpPr txBox="1"/>
          <p:nvPr/>
        </p:nvSpPr>
        <p:spPr>
          <a:xfrm>
            <a:off x="6681219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片段着色器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B4BDD1-4CBD-F8D6-2FEA-980AE694D586}"/>
              </a:ext>
            </a:extLst>
          </p:cNvPr>
          <p:cNvSpPr txBox="1"/>
          <p:nvPr/>
        </p:nvSpPr>
        <p:spPr>
          <a:xfrm>
            <a:off x="8310201" y="482610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默认</a:t>
            </a:r>
            <a:r>
              <a:rPr lang="en-US" altLang="zh-CN" b="1" dirty="0"/>
              <a:t>/</a:t>
            </a:r>
            <a:r>
              <a:rPr lang="zh-CN" altLang="en-US" b="1" dirty="0"/>
              <a:t>自定义缓冲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F66A38-A3DC-63A2-9638-477F685AFD3C}"/>
              </a:ext>
            </a:extLst>
          </p:cNvPr>
          <p:cNvSpPr txBox="1"/>
          <p:nvPr/>
        </p:nvSpPr>
        <p:spPr>
          <a:xfrm>
            <a:off x="10670290" y="4826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屏幕渲染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5B90D1-C59F-6484-2BBB-609DA0774344}"/>
              </a:ext>
            </a:extLst>
          </p:cNvPr>
          <p:cNvSpPr txBox="1"/>
          <p:nvPr/>
        </p:nvSpPr>
        <p:spPr>
          <a:xfrm>
            <a:off x="163238" y="534550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针对顶点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图元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3AF91-8489-11D8-D929-E891EF3154BD}"/>
              </a:ext>
            </a:extLst>
          </p:cNvPr>
          <p:cNvSpPr txBox="1"/>
          <p:nvPr/>
        </p:nvSpPr>
        <p:spPr>
          <a:xfrm>
            <a:off x="5290419" y="5344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06A330-3E23-9966-ACA3-AB770151F208}"/>
              </a:ext>
            </a:extLst>
          </p:cNvPr>
          <p:cNvSpPr txBox="1"/>
          <p:nvPr/>
        </p:nvSpPr>
        <p:spPr>
          <a:xfrm>
            <a:off x="6827228" y="5331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E0CFBC-89CD-C820-D416-0D5C291433A5}"/>
              </a:ext>
            </a:extLst>
          </p:cNvPr>
          <p:cNvSpPr txBox="1"/>
          <p:nvPr/>
        </p:nvSpPr>
        <p:spPr>
          <a:xfrm>
            <a:off x="8673926" y="5214861"/>
            <a:ext cx="1141659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模板缓冲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深度缓冲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颜色缓冲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AFFAAB-5D02-DFB8-A456-B440FE587495}"/>
              </a:ext>
            </a:extLst>
          </p:cNvPr>
          <p:cNvSpPr txBox="1"/>
          <p:nvPr/>
        </p:nvSpPr>
        <p:spPr>
          <a:xfrm>
            <a:off x="7058061" y="5777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8E73CE-C9D5-2D54-6EAB-A1AB99E3C561}"/>
              </a:ext>
            </a:extLst>
          </p:cNvPr>
          <p:cNvSpPr txBox="1"/>
          <p:nvPr/>
        </p:nvSpPr>
        <p:spPr>
          <a:xfrm>
            <a:off x="6573426" y="614644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多重采样抗锯齿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39EA4-7030-3E3F-F017-BC9AC07D5F40}"/>
              </a:ext>
            </a:extLst>
          </p:cNvPr>
          <p:cNvSpPr txBox="1"/>
          <p:nvPr/>
        </p:nvSpPr>
        <p:spPr>
          <a:xfrm>
            <a:off x="74100" y="5777115"/>
            <a:ext cx="20377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MVP</a:t>
            </a:r>
            <a:r>
              <a:rPr lang="zh-CN" altLang="en-US" dirty="0"/>
              <a:t>坐标空间转换</a:t>
            </a:r>
            <a:endParaRPr lang="en-US" altLang="zh-CN" dirty="0"/>
          </a:p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（局部坐标→标准设备坐标）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C18E9B-CAFE-D7E0-2639-789DB6911214}"/>
              </a:ext>
            </a:extLst>
          </p:cNvPr>
          <p:cNvSpPr txBox="1"/>
          <p:nvPr/>
        </p:nvSpPr>
        <p:spPr>
          <a:xfrm>
            <a:off x="10248779" y="6184919"/>
            <a:ext cx="18870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（标准设备坐标→屏幕坐标）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A961210-18CC-DB82-D985-321A13B2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19" y="1047940"/>
            <a:ext cx="6422793" cy="3192074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230A838-55EF-682D-A1E7-9DD350303702}"/>
              </a:ext>
            </a:extLst>
          </p:cNvPr>
          <p:cNvCxnSpPr/>
          <p:nvPr/>
        </p:nvCxnSpPr>
        <p:spPr>
          <a:xfrm>
            <a:off x="321936" y="4550487"/>
            <a:ext cx="1145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42283-EE0A-EE39-91E3-E2E663722ABD}"/>
              </a:ext>
            </a:extLst>
          </p:cNvPr>
          <p:cNvSpPr txBox="1"/>
          <p:nvPr/>
        </p:nvSpPr>
        <p:spPr>
          <a:xfrm>
            <a:off x="770021" y="1867302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左手坐标系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右手坐标系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3764B-73C4-E46B-4767-8999B323653F}"/>
              </a:ext>
            </a:extLst>
          </p:cNvPr>
          <p:cNvSpPr txBox="1"/>
          <p:nvPr/>
        </p:nvSpPr>
        <p:spPr>
          <a:xfrm>
            <a:off x="5357242" y="186730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MVP</a:t>
            </a:r>
            <a:r>
              <a:rPr lang="zh-CN" altLang="en-US" b="1" dirty="0">
                <a:solidFill>
                  <a:srgbClr val="C00000"/>
                </a:solidFill>
              </a:rPr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A47DB-6789-5485-A07E-A3C53345C189}"/>
              </a:ext>
            </a:extLst>
          </p:cNvPr>
          <p:cNvSpPr txBox="1"/>
          <p:nvPr/>
        </p:nvSpPr>
        <p:spPr>
          <a:xfrm>
            <a:off x="1021975" y="27527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食指向上，拇指向右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9248-B023-2737-4B3B-5CA836B79F91}"/>
              </a:ext>
            </a:extLst>
          </p:cNvPr>
          <p:cNvSpPr txBox="1"/>
          <p:nvPr/>
        </p:nvSpPr>
        <p:spPr>
          <a:xfrm>
            <a:off x="9028375" y="186730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欧拉角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旋转矩阵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0DD43B-59D2-4519-748F-A616413DC1D8}"/>
              </a:ext>
            </a:extLst>
          </p:cNvPr>
          <p:cNvSpPr txBox="1"/>
          <p:nvPr/>
        </p:nvSpPr>
        <p:spPr>
          <a:xfrm>
            <a:off x="4503867" y="275271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Projection * View * Model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D645D-5168-AC1B-083C-1DA275648D01}"/>
              </a:ext>
            </a:extLst>
          </p:cNvPr>
          <p:cNvSpPr txBox="1"/>
          <p:nvPr/>
        </p:nvSpPr>
        <p:spPr>
          <a:xfrm>
            <a:off x="5195753" y="3247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从有到左的顺序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B16104-6551-1BD7-2FBD-3FEDDFC951D1}"/>
              </a:ext>
            </a:extLst>
          </p:cNvPr>
          <p:cNvSpPr txBox="1"/>
          <p:nvPr/>
        </p:nvSpPr>
        <p:spPr>
          <a:xfrm>
            <a:off x="548641" y="4801619"/>
            <a:ext cx="1129409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万向锁的初步理解：运动到某些特定三维空间方位（局部坐标，经过一系列旋转），自由度散失，导致从一个方位变换到另一个方式有无穷多种；对应到机械臂求解变换矩阵做姿态变换的时候，就无法让机械臂按已知的路径进行运动（因为有穷多解），导致机械臂随机乱动（虽然最后可能也能目标姿态），但运动过程十分危险，无法预判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62E51-567B-C11E-BFAA-1B8E6552623B}"/>
              </a:ext>
            </a:extLst>
          </p:cNvPr>
          <p:cNvSpPr txBox="1"/>
          <p:nvPr/>
        </p:nvSpPr>
        <p:spPr>
          <a:xfrm>
            <a:off x="4904198" y="6329088"/>
            <a:ext cx="258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三元数可以规避此问题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1FA99C-8BF3-DB79-0A96-1EAAD10D642C}"/>
              </a:ext>
            </a:extLst>
          </p:cNvPr>
          <p:cNvSpPr txBox="1"/>
          <p:nvPr/>
        </p:nvSpPr>
        <p:spPr>
          <a:xfrm>
            <a:off x="9281744" y="2752711"/>
            <a:ext cx="214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以局部坐标为参考</a:t>
            </a:r>
            <a:endParaRPr lang="en-US" altLang="zh-CN" dirty="0"/>
          </a:p>
          <a:p>
            <a:r>
              <a:rPr lang="zh-CN" altLang="en-US" dirty="0"/>
              <a:t>以世界坐标为参考</a:t>
            </a:r>
          </a:p>
        </p:txBody>
      </p:sp>
    </p:spTree>
    <p:extLst>
      <p:ext uri="{BB962C8B-B14F-4D97-AF65-F5344CB8AC3E}">
        <p14:creationId xmlns:p14="http://schemas.microsoft.com/office/powerpoint/2010/main" val="24398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6D397-B17A-7EB8-2999-0E7808A35BEC}"/>
              </a:ext>
            </a:extLst>
          </p:cNvPr>
          <p:cNvSpPr txBox="1"/>
          <p:nvPr/>
        </p:nvSpPr>
        <p:spPr>
          <a:xfrm>
            <a:off x="2781701" y="1707631"/>
            <a:ext cx="2419150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顶点缓存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颜色缓冲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帧缓冲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深度缓冲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5760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9D946-A855-A7B1-D014-CFB29984C5A7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C2854-FF39-CA1D-0573-01CCEA58F9AF}"/>
              </a:ext>
            </a:extLst>
          </p:cNvPr>
          <p:cNvSpPr txBox="1"/>
          <p:nvPr/>
        </p:nvSpPr>
        <p:spPr>
          <a:xfrm>
            <a:off x="699247" y="12263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In/out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520D77-1DCA-E61A-B4A9-FB89B89FCD1A}"/>
              </a:ext>
            </a:extLst>
          </p:cNvPr>
          <p:cNvSpPr txBox="1"/>
          <p:nvPr/>
        </p:nvSpPr>
        <p:spPr>
          <a:xfrm>
            <a:off x="699247" y="168537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uniform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B88C3C2-C327-3853-6D5E-F58DA9BF967D}"/>
              </a:ext>
            </a:extLst>
          </p:cNvPr>
          <p:cNvGrpSpPr/>
          <p:nvPr/>
        </p:nvGrpSpPr>
        <p:grpSpPr>
          <a:xfrm>
            <a:off x="2869934" y="2697480"/>
            <a:ext cx="6187867" cy="3131360"/>
            <a:chOff x="2687054" y="2622176"/>
            <a:chExt cx="6187867" cy="313136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C16B2D3-A292-7E94-9A90-165F707A9F82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54" y="3367143"/>
              <a:ext cx="61211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0B29319-3AFC-1D3B-EE74-481241611166}"/>
                </a:ext>
              </a:extLst>
            </p:cNvPr>
            <p:cNvSpPr txBox="1"/>
            <p:nvPr/>
          </p:nvSpPr>
          <p:spPr>
            <a:xfrm>
              <a:off x="2687054" y="262217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CPU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05047E-16F1-AA2A-18AC-1E2E6181E438}"/>
                </a:ext>
              </a:extLst>
            </p:cNvPr>
            <p:cNvSpPr txBox="1"/>
            <p:nvPr/>
          </p:nvSpPr>
          <p:spPr>
            <a:xfrm>
              <a:off x="2687054" y="389157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GPU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50D949-CCEC-F830-3727-7B21BA746401}"/>
                </a:ext>
              </a:extLst>
            </p:cNvPr>
            <p:cNvSpPr/>
            <p:nvPr/>
          </p:nvSpPr>
          <p:spPr>
            <a:xfrm>
              <a:off x="6452232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VBO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993B2B-E061-5A07-AF3B-159FCFC0AE4B}"/>
                </a:ext>
              </a:extLst>
            </p:cNvPr>
            <p:cNvSpPr/>
            <p:nvPr/>
          </p:nvSpPr>
          <p:spPr>
            <a:xfrm>
              <a:off x="4428000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Uniform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13F6E5D-3AA1-BD73-53B6-CBBE22A5048C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5087802" y="299150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A98C5AC-910A-FD16-C83D-8FA6DF966EC0}"/>
                </a:ext>
              </a:extLst>
            </p:cNvPr>
            <p:cNvCxnSpPr/>
            <p:nvPr/>
          </p:nvCxnSpPr>
          <p:spPr>
            <a:xfrm>
              <a:off x="7112034" y="295969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2B3E9E-0D34-1BC7-4C5A-0739AFBBF80D}"/>
                </a:ext>
              </a:extLst>
            </p:cNvPr>
            <p:cNvSpPr/>
            <p:nvPr/>
          </p:nvSpPr>
          <p:spPr>
            <a:xfrm>
              <a:off x="4068045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BFCBD7-558D-0A28-2471-1E9928444C00}"/>
                </a:ext>
              </a:extLst>
            </p:cNvPr>
            <p:cNvSpPr/>
            <p:nvPr/>
          </p:nvSpPr>
          <p:spPr>
            <a:xfrm>
              <a:off x="7313269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B1CD203-F3B3-3F3D-2F68-155C237A4CA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068506" y="5511489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6D799A4-57CA-1F7F-A3D3-ACAE0F806FC8}"/>
                </a:ext>
              </a:extLst>
            </p:cNvPr>
            <p:cNvCxnSpPr/>
            <p:nvPr/>
          </p:nvCxnSpPr>
          <p:spPr>
            <a:xfrm>
              <a:off x="8313730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11C7C21-AE85-AE45-BA7F-BB334A895758}"/>
                </a:ext>
              </a:extLst>
            </p:cNvPr>
            <p:cNvCxnSpPr/>
            <p:nvPr/>
          </p:nvCxnSpPr>
          <p:spPr>
            <a:xfrm>
              <a:off x="3506854" y="5506110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3413B77-4253-D0DE-4917-3FCBD5A8189D}"/>
                </a:ext>
              </a:extLst>
            </p:cNvPr>
            <p:cNvSpPr txBox="1"/>
            <p:nvPr/>
          </p:nvSpPr>
          <p:spPr>
            <a:xfrm>
              <a:off x="3628871" y="513677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85C008-4256-5A5F-831D-B7CFB6E6663E}"/>
                </a:ext>
              </a:extLst>
            </p:cNvPr>
            <p:cNvSpPr txBox="1"/>
            <p:nvPr/>
          </p:nvSpPr>
          <p:spPr>
            <a:xfrm>
              <a:off x="5145080" y="513677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138AC42-E11A-EE9C-8DA0-8B86FF8055AD}"/>
                </a:ext>
              </a:extLst>
            </p:cNvPr>
            <p:cNvCxnSpPr/>
            <p:nvPr/>
          </p:nvCxnSpPr>
          <p:spPr>
            <a:xfrm>
              <a:off x="6713531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2C69C4D-E22E-D098-E5D6-DC02511561F7}"/>
                </a:ext>
              </a:extLst>
            </p:cNvPr>
            <p:cNvSpPr txBox="1"/>
            <p:nvPr/>
          </p:nvSpPr>
          <p:spPr>
            <a:xfrm>
              <a:off x="6749434" y="511706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D093DE-6A18-62D3-324F-51E72673658A}"/>
                </a:ext>
              </a:extLst>
            </p:cNvPr>
            <p:cNvSpPr txBox="1"/>
            <p:nvPr/>
          </p:nvSpPr>
          <p:spPr>
            <a:xfrm>
              <a:off x="8332176" y="508477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0805A1-AC0F-6BE3-E837-EDDF1F77149D}"/>
                </a:ext>
              </a:extLst>
            </p:cNvPr>
            <p:cNvSpPr txBox="1"/>
            <p:nvPr/>
          </p:nvSpPr>
          <p:spPr>
            <a:xfrm>
              <a:off x="5994967" y="533400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3F1F5C34-AA83-7636-E092-5FB81AE52AAA}"/>
                </a:ext>
              </a:extLst>
            </p:cNvPr>
            <p:cNvCxnSpPr>
              <a:stCxn id="14" idx="2"/>
              <a:endCxn id="29" idx="0"/>
            </p:cNvCxnSpPr>
            <p:nvPr/>
          </p:nvCxnSpPr>
          <p:spPr>
            <a:xfrm rot="5400000">
              <a:off x="5081895" y="3106638"/>
              <a:ext cx="758417" cy="33018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54A1440F-96B7-D8B5-819E-D72CAAADD2EF}"/>
                </a:ext>
              </a:extLst>
            </p:cNvPr>
            <p:cNvCxnSpPr>
              <a:stCxn id="14" idx="2"/>
              <a:endCxn id="30" idx="0"/>
            </p:cNvCxnSpPr>
            <p:nvPr/>
          </p:nvCxnSpPr>
          <p:spPr>
            <a:xfrm rot="5400000">
              <a:off x="5878872" y="3903615"/>
              <a:ext cx="758417" cy="1707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A9237D3A-C052-9723-5738-43D35FEA2E4A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 rot="5400000">
              <a:off x="6652030" y="4657065"/>
              <a:ext cx="738708" cy="1813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52151804-1F05-2521-32DB-DDD71E7ECE86}"/>
                </a:ext>
              </a:extLst>
            </p:cNvPr>
            <p:cNvCxnSpPr>
              <a:stCxn id="14" idx="2"/>
              <a:endCxn id="36" idx="0"/>
            </p:cNvCxnSpPr>
            <p:nvPr/>
          </p:nvCxnSpPr>
          <p:spPr>
            <a:xfrm rot="16200000" flipH="1">
              <a:off x="7498421" y="3991974"/>
              <a:ext cx="706414" cy="14791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B50663E2-5F41-A4A7-2AA9-75DFA43CE24F}"/>
              </a:ext>
            </a:extLst>
          </p:cNvPr>
          <p:cNvSpPr txBox="1"/>
          <p:nvPr/>
        </p:nvSpPr>
        <p:spPr>
          <a:xfrm>
            <a:off x="2687054" y="12263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随不同的着色器而变化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354A95-77E2-542A-28D9-3ABF3F7552AF}"/>
              </a:ext>
            </a:extLst>
          </p:cNvPr>
          <p:cNvSpPr txBox="1"/>
          <p:nvPr/>
        </p:nvSpPr>
        <p:spPr>
          <a:xfrm>
            <a:off x="2687054" y="1694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只由应用程序来控制</a:t>
            </a:r>
          </a:p>
        </p:txBody>
      </p:sp>
    </p:spTree>
    <p:extLst>
      <p:ext uri="{BB962C8B-B14F-4D97-AF65-F5344CB8AC3E}">
        <p14:creationId xmlns:p14="http://schemas.microsoft.com/office/powerpoint/2010/main" val="39759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5B9226-9353-E813-D23C-45B05575F2AD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B3126-2873-93C5-DFAA-73E40CFEB3C9}"/>
              </a:ext>
            </a:extLst>
          </p:cNvPr>
          <p:cNvSpPr txBox="1"/>
          <p:nvPr/>
        </p:nvSpPr>
        <p:spPr>
          <a:xfrm>
            <a:off x="702213" y="1183341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 </a:t>
            </a:r>
            <a:r>
              <a:rPr lang="zh-CN" altLang="en-US" b="1" dirty="0"/>
              <a:t>变量类型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）透明类型（基本类型）； 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）不透明类型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E0CF1-8180-4F9B-03B2-C51E74CEA141}"/>
              </a:ext>
            </a:extLst>
          </p:cNvPr>
          <p:cNvSpPr txBox="1"/>
          <p:nvPr/>
        </p:nvSpPr>
        <p:spPr>
          <a:xfrm>
            <a:off x="702213" y="174992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</a:t>
            </a:r>
            <a:r>
              <a:rPr lang="zh-CN" altLang="en-US" b="1" dirty="0"/>
              <a:t>变量类型</a:t>
            </a:r>
            <a:r>
              <a:rPr lang="zh-CN" altLang="en-US" dirty="0">
                <a:sym typeface="Wingdings" panose="05000000000000000000" pitchFamily="2" charset="2"/>
              </a:rPr>
              <a:t>： 隐式类型转换更少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20C43-C47D-1285-4DDB-D026474767FD}"/>
              </a:ext>
            </a:extLst>
          </p:cNvPr>
          <p:cNvSpPr txBox="1"/>
          <p:nvPr/>
        </p:nvSpPr>
        <p:spPr>
          <a:xfrm>
            <a:off x="702213" y="2316505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 </a:t>
            </a:r>
            <a:r>
              <a:rPr lang="zh-CN" altLang="en-US" b="1" dirty="0"/>
              <a:t>聚合类型</a:t>
            </a:r>
            <a:r>
              <a:rPr lang="zh-CN" altLang="en-US" dirty="0">
                <a:sym typeface="Wingdings" panose="05000000000000000000" pitchFamily="2" charset="2"/>
              </a:rPr>
              <a:t>： 向量、矩阵、结构体、数组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BC7027-3AB1-5B57-606F-570A4FD40F18}"/>
              </a:ext>
            </a:extLst>
          </p:cNvPr>
          <p:cNvSpPr txBox="1"/>
          <p:nvPr/>
        </p:nvSpPr>
        <p:spPr>
          <a:xfrm>
            <a:off x="1037404" y="2883087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）向量：</a:t>
            </a:r>
            <a:r>
              <a:rPr lang="en-US" altLang="zh-CN" dirty="0" err="1"/>
              <a:t>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ivec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bvec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uvec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CAF3B-5DA7-4F7C-9D3E-9E9FEA43C927}"/>
              </a:ext>
            </a:extLst>
          </p:cNvPr>
          <p:cNvSpPr txBox="1"/>
          <p:nvPr/>
        </p:nvSpPr>
        <p:spPr>
          <a:xfrm>
            <a:off x="1037404" y="344970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）矩阵：</a:t>
            </a:r>
            <a:r>
              <a:rPr lang="en-US" altLang="zh-CN" dirty="0" err="1"/>
              <a:t>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B6B93F-15DA-6651-906B-09491B91DB5D}"/>
              </a:ext>
            </a:extLst>
          </p:cNvPr>
          <p:cNvSpPr txBox="1"/>
          <p:nvPr/>
        </p:nvSpPr>
        <p:spPr>
          <a:xfrm>
            <a:off x="785308" y="4141694"/>
            <a:ext cx="55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存储限定符： </a:t>
            </a:r>
            <a:r>
              <a:rPr lang="en-US" altLang="zh-CN" dirty="0"/>
              <a:t>const, in, out, uniform,  buffer, shared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7EA79-E969-6C80-D8BD-AA1E9E80A61E}"/>
              </a:ext>
            </a:extLst>
          </p:cNvPr>
          <p:cNvSpPr txBox="1"/>
          <p:nvPr/>
        </p:nvSpPr>
        <p:spPr>
          <a:xfrm>
            <a:off x="1040558" y="4704703"/>
            <a:ext cx="6827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uniform: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glGetUniformLocation</a:t>
            </a:r>
            <a:r>
              <a:rPr lang="en-US" altLang="zh-CN" sz="1600" b="1" dirty="0">
                <a:solidFill>
                  <a:srgbClr val="C00000"/>
                </a:solidFill>
              </a:rPr>
              <a:t>(…);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</a:t>
            </a:r>
            <a:r>
              <a:rPr lang="en-US" altLang="zh-CN" sz="1600" b="1" dirty="0">
                <a:solidFill>
                  <a:srgbClr val="C00000"/>
                </a:solidFill>
              </a:rPr>
              <a:t>*();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glUniformMatrix</a:t>
            </a:r>
            <a:r>
              <a:rPr lang="en-US" altLang="zh-CN" sz="1600" b="1" dirty="0">
                <a:solidFill>
                  <a:srgbClr val="C00000"/>
                </a:solidFill>
              </a:rPr>
              <a:t>*();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E01E05-68AC-80B9-7863-92DA96E97B14}"/>
              </a:ext>
            </a:extLst>
          </p:cNvPr>
          <p:cNvCxnSpPr>
            <a:cxnSpLocks/>
          </p:cNvCxnSpPr>
          <p:nvPr/>
        </p:nvCxnSpPr>
        <p:spPr>
          <a:xfrm>
            <a:off x="7939144" y="432093"/>
            <a:ext cx="0" cy="616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7AC67C-5E25-1DF1-07EF-11FDF6B6AAAC}"/>
              </a:ext>
            </a:extLst>
          </p:cNvPr>
          <p:cNvCxnSpPr/>
          <p:nvPr/>
        </p:nvCxnSpPr>
        <p:spPr>
          <a:xfrm>
            <a:off x="9016395" y="3110053"/>
            <a:ext cx="2571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A2F945E-E3D4-FF99-BC80-1B853A48A818}"/>
              </a:ext>
            </a:extLst>
          </p:cNvPr>
          <p:cNvSpPr txBox="1"/>
          <p:nvPr/>
        </p:nvSpPr>
        <p:spPr>
          <a:xfrm>
            <a:off x="8101995" y="235880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822C9B-F9F4-58D9-C6F0-C46CBBD8BC89}"/>
              </a:ext>
            </a:extLst>
          </p:cNvPr>
          <p:cNvSpPr txBox="1"/>
          <p:nvPr/>
        </p:nvSpPr>
        <p:spPr>
          <a:xfrm>
            <a:off x="8101994" y="350451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GPU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D8BA35-DC62-60F5-A6E3-C405B518AAC5}"/>
              </a:ext>
            </a:extLst>
          </p:cNvPr>
          <p:cNvSpPr txBox="1"/>
          <p:nvPr/>
        </p:nvSpPr>
        <p:spPr>
          <a:xfrm>
            <a:off x="9256491" y="14228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buffer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07B845-C6FA-F45E-5E7F-5F134C7BD904}"/>
              </a:ext>
            </a:extLst>
          </p:cNvPr>
          <p:cNvSpPr txBox="1"/>
          <p:nvPr/>
        </p:nvSpPr>
        <p:spPr>
          <a:xfrm>
            <a:off x="10386402" y="142467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uniform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4AAA3C-6A82-87B9-C646-556CBB9E1104}"/>
              </a:ext>
            </a:extLst>
          </p:cNvPr>
          <p:cNvSpPr/>
          <p:nvPr/>
        </p:nvSpPr>
        <p:spPr>
          <a:xfrm>
            <a:off x="9176167" y="4671796"/>
            <a:ext cx="2420469" cy="6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8AB712-36E2-B96D-E4EF-A281C5FC01F5}"/>
              </a:ext>
            </a:extLst>
          </p:cNvPr>
          <p:cNvSpPr txBox="1"/>
          <p:nvPr/>
        </p:nvSpPr>
        <p:spPr>
          <a:xfrm>
            <a:off x="9374825" y="3319846"/>
            <a:ext cx="7761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AA775F-0113-5CDD-5B7A-76CC2C295B3B}"/>
              </a:ext>
            </a:extLst>
          </p:cNvPr>
          <p:cNvSpPr txBox="1"/>
          <p:nvPr/>
        </p:nvSpPr>
        <p:spPr>
          <a:xfrm>
            <a:off x="10386402" y="3332391"/>
            <a:ext cx="96212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uniform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A2016-306A-783E-ABF1-D7DE60868FB3}"/>
              </a:ext>
            </a:extLst>
          </p:cNvPr>
          <p:cNvCxnSpPr/>
          <p:nvPr/>
        </p:nvCxnSpPr>
        <p:spPr>
          <a:xfrm>
            <a:off x="9799424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BF3142-92DA-3763-880B-FF451F3BF807}"/>
              </a:ext>
            </a:extLst>
          </p:cNvPr>
          <p:cNvCxnSpPr/>
          <p:nvPr/>
        </p:nvCxnSpPr>
        <p:spPr>
          <a:xfrm>
            <a:off x="10867463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0133901-9D88-6EEF-C20D-D720B0B0759C}"/>
              </a:ext>
            </a:extLst>
          </p:cNvPr>
          <p:cNvCxnSpPr>
            <a:cxnSpLocks/>
          </p:cNvCxnSpPr>
          <p:nvPr/>
        </p:nvCxnSpPr>
        <p:spPr>
          <a:xfrm flipH="1" flipV="1">
            <a:off x="9799424" y="3696262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268F88-EC4A-DE33-7A96-9C030C955209}"/>
              </a:ext>
            </a:extLst>
          </p:cNvPr>
          <p:cNvCxnSpPr>
            <a:cxnSpLocks/>
          </p:cNvCxnSpPr>
          <p:nvPr/>
        </p:nvCxnSpPr>
        <p:spPr>
          <a:xfrm flipH="1" flipV="1">
            <a:off x="10845498" y="3728635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乘号 29">
            <a:extLst>
              <a:ext uri="{FF2B5EF4-FFF2-40B4-BE49-F238E27FC236}">
                <a16:creationId xmlns:a16="http://schemas.microsoft.com/office/drawing/2014/main" id="{284EA789-E04B-6050-6063-754C119FB6E8}"/>
              </a:ext>
            </a:extLst>
          </p:cNvPr>
          <p:cNvSpPr/>
          <p:nvPr/>
        </p:nvSpPr>
        <p:spPr>
          <a:xfrm>
            <a:off x="10754639" y="3873844"/>
            <a:ext cx="593886" cy="52810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D01E36-9D5F-5954-5382-B9EB1DBB09F2}"/>
              </a:ext>
            </a:extLst>
          </p:cNvPr>
          <p:cNvSpPr txBox="1"/>
          <p:nvPr/>
        </p:nvSpPr>
        <p:spPr>
          <a:xfrm>
            <a:off x="785308" y="5293836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数据块：</a:t>
            </a:r>
            <a:r>
              <a:rPr lang="en-US" altLang="zh-CN" b="1" dirty="0"/>
              <a:t>uniform</a:t>
            </a:r>
            <a:r>
              <a:rPr lang="zh-CN" altLang="en-US" b="1" dirty="0"/>
              <a:t>块、</a:t>
            </a:r>
            <a:r>
              <a:rPr lang="en-US" altLang="zh-CN" b="1" dirty="0"/>
              <a:t>in/out</a:t>
            </a:r>
            <a:r>
              <a:rPr lang="zh-CN" altLang="en-US" b="1" dirty="0"/>
              <a:t>块、</a:t>
            </a:r>
            <a:r>
              <a:rPr lang="en-US" altLang="zh-CN" b="1" dirty="0"/>
              <a:t>buffer</a:t>
            </a:r>
            <a:r>
              <a:rPr lang="zh-CN" altLang="en-US" b="1" dirty="0"/>
              <a:t>块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19EA4C-D5D0-35B5-42C6-90EE78B07BF5}"/>
              </a:ext>
            </a:extLst>
          </p:cNvPr>
          <p:cNvSpPr txBox="1"/>
          <p:nvPr/>
        </p:nvSpPr>
        <p:spPr>
          <a:xfrm>
            <a:off x="785308" y="587378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6. </a:t>
            </a:r>
            <a:r>
              <a:rPr lang="zh-CN" altLang="en-US" b="1" dirty="0"/>
              <a:t>着色器子程序（自定义函数）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E1C6AC-DC5E-4545-952D-9F696E39AADE}"/>
              </a:ext>
            </a:extLst>
          </p:cNvPr>
          <p:cNvSpPr/>
          <p:nvPr/>
        </p:nvSpPr>
        <p:spPr>
          <a:xfrm>
            <a:off x="4690346" y="3763322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5D2D80-5565-81CB-8E2A-0F82DEDB888E}"/>
              </a:ext>
            </a:extLst>
          </p:cNvPr>
          <p:cNvSpPr/>
          <p:nvPr/>
        </p:nvSpPr>
        <p:spPr>
          <a:xfrm>
            <a:off x="2861546" y="3763322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14872D-753E-1D75-6243-805080FEB58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3980342" y="4091432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B46080-67F8-41B1-70A1-F25E53E4D516}"/>
              </a:ext>
            </a:extLst>
          </p:cNvPr>
          <p:cNvSpPr txBox="1"/>
          <p:nvPr/>
        </p:nvSpPr>
        <p:spPr>
          <a:xfrm>
            <a:off x="4020995" y="37220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B0BBC-14B1-DC9C-201F-846681CC3BA7}"/>
              </a:ext>
            </a:extLst>
          </p:cNvPr>
          <p:cNvSpPr/>
          <p:nvPr/>
        </p:nvSpPr>
        <p:spPr>
          <a:xfrm>
            <a:off x="2861546" y="4902756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1CCBF0-CD7B-B63A-8705-6D36B4AEB1A6}"/>
              </a:ext>
            </a:extLst>
          </p:cNvPr>
          <p:cNvSpPr/>
          <p:nvPr/>
        </p:nvSpPr>
        <p:spPr>
          <a:xfrm>
            <a:off x="4690346" y="1508686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12223-A06D-D5B2-1BD2-B21FB241FF0C}"/>
              </a:ext>
            </a:extLst>
          </p:cNvPr>
          <p:cNvSpPr/>
          <p:nvPr/>
        </p:nvSpPr>
        <p:spPr>
          <a:xfrm>
            <a:off x="2861546" y="1508686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948F2E-5869-6F99-3E10-30752B0DEB03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80342" y="1836796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A223FE-1A32-0CB7-17EC-F5FC72963999}"/>
              </a:ext>
            </a:extLst>
          </p:cNvPr>
          <p:cNvSpPr txBox="1"/>
          <p:nvPr/>
        </p:nvSpPr>
        <p:spPr>
          <a:xfrm>
            <a:off x="4020995" y="146746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3A1DEF-9226-EB14-5B9B-754BAFA00756}"/>
              </a:ext>
            </a:extLst>
          </p:cNvPr>
          <p:cNvSpPr/>
          <p:nvPr/>
        </p:nvSpPr>
        <p:spPr>
          <a:xfrm>
            <a:off x="2861546" y="2605088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20440B-4B26-134E-96E7-4DA3AE4C4B18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420944" y="2164905"/>
            <a:ext cx="0" cy="44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8BA8E4-7D5D-9A16-E89C-14B94E064276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3420944" y="441954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1DD8514-1604-5C82-6527-FC1F373C1BFF}"/>
              </a:ext>
            </a:extLst>
          </p:cNvPr>
          <p:cNvSpPr/>
          <p:nvPr/>
        </p:nvSpPr>
        <p:spPr>
          <a:xfrm>
            <a:off x="515271" y="1214020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A992BA-778C-DBD3-6A34-83637D3A9F07}"/>
              </a:ext>
            </a:extLst>
          </p:cNvPr>
          <p:cNvSpPr/>
          <p:nvPr/>
        </p:nvSpPr>
        <p:spPr>
          <a:xfrm>
            <a:off x="515271" y="3470222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95C873-EC02-A4C5-E182-115B96462800}"/>
              </a:ext>
            </a:extLst>
          </p:cNvPr>
          <p:cNvCxnSpPr>
            <a:cxnSpLocks/>
          </p:cNvCxnSpPr>
          <p:nvPr/>
        </p:nvCxnSpPr>
        <p:spPr>
          <a:xfrm>
            <a:off x="1955607" y="1542130"/>
            <a:ext cx="90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B595A7-FF34-32FB-50F8-BB7C754687B1}"/>
              </a:ext>
            </a:extLst>
          </p:cNvPr>
          <p:cNvCxnSpPr>
            <a:cxnSpLocks/>
          </p:cNvCxnSpPr>
          <p:nvPr/>
        </p:nvCxnSpPr>
        <p:spPr>
          <a:xfrm>
            <a:off x="1955082" y="3757138"/>
            <a:ext cx="896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D98D693-34C8-610B-A09B-0CA641B632CF}"/>
              </a:ext>
            </a:extLst>
          </p:cNvPr>
          <p:cNvSpPr txBox="1"/>
          <p:nvPr/>
        </p:nvSpPr>
        <p:spPr>
          <a:xfrm>
            <a:off x="2094132" y="11599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3C8EF6-EE85-0A3B-1F2A-50D2FD9C8783}"/>
              </a:ext>
            </a:extLst>
          </p:cNvPr>
          <p:cNvSpPr txBox="1"/>
          <p:nvPr/>
        </p:nvSpPr>
        <p:spPr>
          <a:xfrm>
            <a:off x="2127934" y="34290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03226E-67D9-D0AE-DE6E-D6833CB4949B}"/>
              </a:ext>
            </a:extLst>
          </p:cNvPr>
          <p:cNvSpPr/>
          <p:nvPr/>
        </p:nvSpPr>
        <p:spPr>
          <a:xfrm>
            <a:off x="4432163" y="814850"/>
            <a:ext cx="1673436" cy="465628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E22CFB-B180-991F-D219-70D95FF44279}"/>
              </a:ext>
            </a:extLst>
          </p:cNvPr>
          <p:cNvSpPr txBox="1"/>
          <p:nvPr/>
        </p:nvSpPr>
        <p:spPr>
          <a:xfrm>
            <a:off x="258184" y="6064672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当前激活了哪个纹理单元，就决定了采用哪个采用器对象进行采样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5993578-7A41-DDF5-41AD-202D89FD0624}"/>
              </a:ext>
            </a:extLst>
          </p:cNvPr>
          <p:cNvSpPr/>
          <p:nvPr/>
        </p:nvSpPr>
        <p:spPr>
          <a:xfrm>
            <a:off x="8061063" y="2289217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采样器对象参数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A0DA8B-5390-432B-DC47-62EEAE997B2F}"/>
              </a:ext>
            </a:extLst>
          </p:cNvPr>
          <p:cNvSpPr/>
          <p:nvPr/>
        </p:nvSpPr>
        <p:spPr>
          <a:xfrm>
            <a:off x="10159043" y="2835147"/>
            <a:ext cx="1354144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采样器变量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952CEFB-10EC-39EB-00B8-53AD77DDD90F}"/>
              </a:ext>
            </a:extLst>
          </p:cNvPr>
          <p:cNvSpPr/>
          <p:nvPr/>
        </p:nvSpPr>
        <p:spPr>
          <a:xfrm>
            <a:off x="8052003" y="3393686"/>
            <a:ext cx="1429069" cy="656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275F90-75F5-399D-7F39-E13238A79E0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>
            <a:off x="9481073" y="2617327"/>
            <a:ext cx="677970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3F53B20-B7EF-9B67-CD3E-FDE28E4CEEC0}"/>
              </a:ext>
            </a:extLst>
          </p:cNvPr>
          <p:cNvCxnSpPr>
            <a:stCxn id="55" idx="3"/>
            <a:endCxn id="50" idx="1"/>
          </p:cNvCxnSpPr>
          <p:nvPr/>
        </p:nvCxnSpPr>
        <p:spPr>
          <a:xfrm flipV="1">
            <a:off x="9481072" y="3163257"/>
            <a:ext cx="677971" cy="55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AF94822-1C23-0508-A61D-261064B0F34A}"/>
              </a:ext>
            </a:extLst>
          </p:cNvPr>
          <p:cNvSpPr txBox="1"/>
          <p:nvPr/>
        </p:nvSpPr>
        <p:spPr>
          <a:xfrm>
            <a:off x="9051047" y="2936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共同定义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06F0F17-B894-D742-3D49-657E2DEFE2E5}"/>
              </a:ext>
            </a:extLst>
          </p:cNvPr>
          <p:cNvCxnSpPr/>
          <p:nvPr/>
        </p:nvCxnSpPr>
        <p:spPr>
          <a:xfrm>
            <a:off x="7104930" y="1002384"/>
            <a:ext cx="0" cy="432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F127B9A-DCFA-FC4D-DDF3-DB65516E5216}"/>
              </a:ext>
            </a:extLst>
          </p:cNvPr>
          <p:cNvSpPr/>
          <p:nvPr/>
        </p:nvSpPr>
        <p:spPr>
          <a:xfrm>
            <a:off x="2851921" y="1400920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29751A5-A3DB-FE3F-68A0-DB8B4F1FA0E5}"/>
              </a:ext>
            </a:extLst>
          </p:cNvPr>
          <p:cNvSpPr/>
          <p:nvPr/>
        </p:nvSpPr>
        <p:spPr>
          <a:xfrm>
            <a:off x="2849806" y="3609081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</p:spTree>
    <p:extLst>
      <p:ext uri="{BB962C8B-B14F-4D97-AF65-F5344CB8AC3E}">
        <p14:creationId xmlns:p14="http://schemas.microsoft.com/office/powerpoint/2010/main" val="31726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227AAD-6CBF-A32E-94BF-7012456ED413}"/>
              </a:ext>
            </a:extLst>
          </p:cNvPr>
          <p:cNvSpPr txBox="1"/>
          <p:nvPr/>
        </p:nvSpPr>
        <p:spPr>
          <a:xfrm>
            <a:off x="415125" y="1042651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位置坐标 和 纹理坐标的转换关系：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4EF245-0CEB-CDF3-FAF3-F8C0CC5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4" y="1951683"/>
            <a:ext cx="4552837" cy="3573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274EB5-0124-7217-1E4E-1B587A0B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34" y="3126022"/>
            <a:ext cx="6337605" cy="14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矩阵缩放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8FBE3C-0E70-67F9-BD02-9790B358545A}"/>
              </a:ext>
            </a:extLst>
          </p:cNvPr>
          <p:cNvGrpSpPr/>
          <p:nvPr/>
        </p:nvGrpSpPr>
        <p:grpSpPr>
          <a:xfrm>
            <a:off x="920543" y="1716359"/>
            <a:ext cx="10012980" cy="3938592"/>
            <a:chOff x="920543" y="1716359"/>
            <a:chExt cx="10012980" cy="393859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5D25B5A-9286-C13D-B75A-DEB2F71E6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543" y="1716359"/>
              <a:ext cx="10012980" cy="3938592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 rot="18341343">
              <a:off x="4541502" y="3291371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7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矩阵位移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C50F9E-8B7F-CA20-CFC5-E65336E4CA0D}"/>
              </a:ext>
            </a:extLst>
          </p:cNvPr>
          <p:cNvGrpSpPr/>
          <p:nvPr/>
        </p:nvGrpSpPr>
        <p:grpSpPr>
          <a:xfrm>
            <a:off x="835516" y="1711983"/>
            <a:ext cx="10244427" cy="3697413"/>
            <a:chOff x="835516" y="1711983"/>
            <a:chExt cx="10244427" cy="369741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FE03BB-3BF5-6934-3E5C-ACFE5362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516" y="1711983"/>
              <a:ext cx="10244427" cy="3697413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>
              <a:off x="5109393" y="2666673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99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矩阵旋转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7EB9D1-5141-1A3F-EAF9-9AFF1A85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0" y="1684423"/>
            <a:ext cx="6517010" cy="17036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5F2021-59F8-4D43-08DE-E8364463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0" y="3681638"/>
            <a:ext cx="6517010" cy="20693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10ABC9-13BC-97EE-616C-40534C27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33" y="2099909"/>
            <a:ext cx="4640637" cy="316345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6A915B-A809-94C5-EFDF-638B5E56D54B}"/>
              </a:ext>
            </a:extLst>
          </p:cNvPr>
          <p:cNvSpPr txBox="1"/>
          <p:nvPr/>
        </p:nvSpPr>
        <p:spPr>
          <a:xfrm>
            <a:off x="6987177" y="42789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什么是欧拉角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什么是万向节死锁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矩阵组合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F9C867-1CB5-0C2D-CFBD-FA7BA390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4" y="1628303"/>
            <a:ext cx="8516539" cy="4982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6BB396-5238-07B8-11C2-4835EDC4A927}"/>
              </a:ext>
            </a:extLst>
          </p:cNvPr>
          <p:cNvSpPr txBox="1"/>
          <p:nvPr/>
        </p:nvSpPr>
        <p:spPr>
          <a:xfrm>
            <a:off x="6747310" y="427895"/>
            <a:ext cx="4775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从右到左读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先缩放再平移  和 先平移再缩放  一样吗？</a:t>
            </a:r>
          </a:p>
        </p:txBody>
      </p:sp>
    </p:spTree>
    <p:extLst>
      <p:ext uri="{BB962C8B-B14F-4D97-AF65-F5344CB8AC3E}">
        <p14:creationId xmlns:p14="http://schemas.microsoft.com/office/powerpoint/2010/main" val="7438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651</Words>
  <Application>Microsoft Office PowerPoint</Application>
  <PresentationFormat>宽屏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291</cp:revision>
  <dcterms:created xsi:type="dcterms:W3CDTF">2022-10-17T09:40:43Z</dcterms:created>
  <dcterms:modified xsi:type="dcterms:W3CDTF">2022-10-30T01:38:21Z</dcterms:modified>
</cp:coreProperties>
</file>