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69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8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FDF43-3706-46A0-B06D-AE72E818623F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6844-D1CA-49C9-947E-A369200792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0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06844-D1CA-49C9-947E-A369200792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7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32C34-70CB-C801-DAFA-DCF8B8AF2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71092F-3BB8-8FDA-F6C8-5ACA88055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C0FB6-89A6-95B1-3850-D9ECF34E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5143D-EB43-4E6C-7C9E-45E91F2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8E295-CFA6-BD09-85F9-9B3F152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6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C347F-D5B0-FE00-531D-70587002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4E08FF-FDCB-AD28-29B0-34C993E0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E72C-4EB1-7D82-D22E-E113666C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A6042-38CB-9BD6-E6EF-6CD784BD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797F-8467-99CD-1C82-B188D10F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F04CF-2FB8-168E-FC11-CBC1E6F1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B6E95-EF60-6F61-F974-2AE463B6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2D27D-81DA-5D88-0E14-A86DAF50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A3ED7-A683-6310-76F8-3AF1AF6E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F6F62-328D-0943-90C1-F4FCE669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10D4-7D45-00CA-E6FA-852D39B0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9634C-A0AA-7E37-9DAE-912A2718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8577F-1788-A1ED-ADF7-9212C563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CE1C0-BCB8-8950-62BF-232081B1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ED9CC-CDCB-92E9-8A36-3A64B7BA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C210-3283-9843-388B-10492C0F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F8D64-FCDD-3218-FB82-ED66F25F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D4B98-AB06-2A26-45C0-D79C89A2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78A13-FF1C-2D02-EF12-071DAE98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131E6-1CE3-A595-67E4-F1BE364B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BE30A-D9C8-74F1-39CE-509A3F85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239EE-1886-5775-78F3-26A769F9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79ADAB-AA00-4458-C7EE-E7F112E62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4823F-E346-97EA-3DE9-A2B2C81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2CECC-85FE-85A8-10B9-B1BE1357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E24F6-81DB-40DD-FDEA-26E93C4D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D632-C2F9-BE9F-F35B-73D87A64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93F97-436B-D306-A2E6-C87D42385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7ED92-A006-B4BE-59AA-A7C886CF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CA999A-F85A-5366-7E41-93788858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4FEC80-6A2F-1AD3-154A-F9F5A7F3D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F204A-E25C-0E64-1ABC-2C855A54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8921C4-3D53-B272-4319-24CA22A4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44244-CFDB-9CBA-3B5E-7EBCFB97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6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2D2B-40AC-BB0E-737E-DAEAA15B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F9D02A-0078-6959-3952-E7923464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174B42-6D59-D292-3793-5F79C48B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8AD6DE-EBFB-9F5B-0654-456EDB09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5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83CDF4-C93A-0FA3-6A40-7D4A500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AE95A3-021A-6C0E-81F6-1A1B32EE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A326F-4D53-E985-870E-C6A39F8A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2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154F6-C3C5-748F-13AE-24018D3B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5EE9E-CFAE-75DE-FFD7-CC6E6AE9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317ED1-514D-FCFE-C956-029C6F89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D8CCB-A88A-31DE-4A8C-D4D4A204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EE210-5A69-E057-EF46-DC5EACE4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3FFCF-824A-2068-0D03-A667B091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E5848-B177-5337-B227-DDF162C7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0FDBC1-B385-5297-6492-0E9FB57F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ED9408-2FF6-0C7B-EC8A-2FCB0E43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AEF1C-AE1B-3567-800B-FBE84B2B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D459A-2212-3EE7-AD69-E06C7A14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B5026-113E-2F42-4D21-F90F38C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2D6074-E287-033B-2B6E-7C04B273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CB643-BE68-6630-3A46-FB79B3B0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E385-2B53-843B-805D-617D00FD5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2E39-D036-490F-9959-64C588399DE6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9FF1A-944F-3FAB-F5E5-AD7EA1DE2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B9734-1D59-5E47-4E9C-1FAE0BF9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528D-866E-4215-AD86-053710A30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2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85098F-C611-1613-FCCD-EA9A64E7094C}"/>
              </a:ext>
            </a:extLst>
          </p:cNvPr>
          <p:cNvSpPr txBox="1"/>
          <p:nvPr/>
        </p:nvSpPr>
        <p:spPr>
          <a:xfrm>
            <a:off x="656215" y="5171741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VAO</a:t>
            </a:r>
            <a:r>
              <a:rPr lang="zh-CN" altLang="en-US" b="1" dirty="0"/>
              <a:t>：顶点数组对象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779C1D-2175-FE37-8739-9E568AF221ED}"/>
              </a:ext>
            </a:extLst>
          </p:cNvPr>
          <p:cNvSpPr txBox="1"/>
          <p:nvPr/>
        </p:nvSpPr>
        <p:spPr>
          <a:xfrm>
            <a:off x="656215" y="5698866"/>
            <a:ext cx="23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</a:t>
            </a:r>
            <a:r>
              <a:rPr lang="zh-CN" altLang="en-US" b="1" dirty="0"/>
              <a:t>：顶点缓冲对象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A7664-C368-3EF8-887A-34488BC90BFD}"/>
              </a:ext>
            </a:extLst>
          </p:cNvPr>
          <p:cNvSpPr txBox="1"/>
          <p:nvPr/>
        </p:nvSpPr>
        <p:spPr>
          <a:xfrm>
            <a:off x="656214" y="6225991"/>
            <a:ext cx="772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O/I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O</a:t>
            </a:r>
            <a:r>
              <a:rPr lang="zh-CN" altLang="en-US" b="1" dirty="0"/>
              <a:t>：只存储不同的顶点，并设定绘制这些顶点的顺序，节约存储空间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E0403D-9B1E-C5FA-DC29-A15D5A145195}"/>
              </a:ext>
            </a:extLst>
          </p:cNvPr>
          <p:cNvSpPr txBox="1"/>
          <p:nvPr/>
        </p:nvSpPr>
        <p:spPr>
          <a:xfrm>
            <a:off x="268928" y="23489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Lession_1</a:t>
            </a:r>
            <a:r>
              <a:rPr lang="zh-CN" altLang="en-US" b="1" dirty="0">
                <a:solidFill>
                  <a:srgbClr val="C00000"/>
                </a:solidFill>
              </a:rPr>
              <a:t>：入门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FC16AB-49E3-06B5-641B-21A4E3F08E3E}"/>
              </a:ext>
            </a:extLst>
          </p:cNvPr>
          <p:cNvSpPr/>
          <p:nvPr/>
        </p:nvSpPr>
        <p:spPr>
          <a:xfrm>
            <a:off x="2043953" y="1413707"/>
            <a:ext cx="5916706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A9378E-EF13-3FA7-9A23-40B1461CF66D}"/>
              </a:ext>
            </a:extLst>
          </p:cNvPr>
          <p:cNvSpPr/>
          <p:nvPr/>
        </p:nvSpPr>
        <p:spPr>
          <a:xfrm>
            <a:off x="2043952" y="2916206"/>
            <a:ext cx="5916706" cy="968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GLSL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2BBEC4-FFE7-C95E-4B31-396BA64DFC1B}"/>
              </a:ext>
            </a:extLst>
          </p:cNvPr>
          <p:cNvSpPr txBox="1"/>
          <p:nvPr/>
        </p:nvSpPr>
        <p:spPr>
          <a:xfrm>
            <a:off x="656216" y="1653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客户端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B6B125-784B-849F-A4F3-9EF0B093D00F}"/>
              </a:ext>
            </a:extLst>
          </p:cNvPr>
          <p:cNvSpPr txBox="1"/>
          <p:nvPr/>
        </p:nvSpPr>
        <p:spPr>
          <a:xfrm>
            <a:off x="656215" y="3197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服务器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73F665-E3BA-517F-0245-C099868D504E}"/>
              </a:ext>
            </a:extLst>
          </p:cNvPr>
          <p:cNvCxnSpPr/>
          <p:nvPr/>
        </p:nvCxnSpPr>
        <p:spPr>
          <a:xfrm>
            <a:off x="4830184" y="2506532"/>
            <a:ext cx="0" cy="3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475B597-97AA-3CDB-8917-BB62A412419E}"/>
              </a:ext>
            </a:extLst>
          </p:cNvPr>
          <p:cNvCxnSpPr>
            <a:cxnSpLocks/>
          </p:cNvCxnSpPr>
          <p:nvPr/>
        </p:nvCxnSpPr>
        <p:spPr>
          <a:xfrm flipV="1">
            <a:off x="5077610" y="2506532"/>
            <a:ext cx="0" cy="31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0CFBF3C-D7FE-E4B5-1ED6-A720C4D4F705}"/>
              </a:ext>
            </a:extLst>
          </p:cNvPr>
          <p:cNvSpPr txBox="1"/>
          <p:nvPr/>
        </p:nvSpPr>
        <p:spPr>
          <a:xfrm>
            <a:off x="7960658" y="5171741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疑问：</a:t>
            </a:r>
            <a:r>
              <a:rPr lang="en-US" altLang="zh-CN" b="1" dirty="0">
                <a:solidFill>
                  <a:srgbClr val="FF0000"/>
                </a:solidFill>
              </a:rPr>
              <a:t>EBO</a:t>
            </a:r>
            <a:r>
              <a:rPr lang="zh-CN" altLang="en-US" b="1" dirty="0">
                <a:solidFill>
                  <a:srgbClr val="FF0000"/>
                </a:solidFill>
              </a:rPr>
              <a:t>真的可以节约空间吗？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441B0-A81D-0D5F-0647-3F6AAF7CDEAB}"/>
              </a:ext>
            </a:extLst>
          </p:cNvPr>
          <p:cNvSpPr txBox="1"/>
          <p:nvPr/>
        </p:nvSpPr>
        <p:spPr>
          <a:xfrm>
            <a:off x="9329585" y="6042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非常重要！！！</a:t>
            </a:r>
          </a:p>
        </p:txBody>
      </p:sp>
    </p:spTree>
    <p:extLst>
      <p:ext uri="{BB962C8B-B14F-4D97-AF65-F5344CB8AC3E}">
        <p14:creationId xmlns:p14="http://schemas.microsoft.com/office/powerpoint/2010/main" val="204985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Lessoin_5</a:t>
            </a:r>
            <a:r>
              <a:rPr lang="zh-CN" altLang="en-US" b="1" dirty="0">
                <a:solidFill>
                  <a:srgbClr val="C00000"/>
                </a:solidFill>
              </a:rPr>
              <a:t>：坐标系统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8F12F-DF84-EAED-16F5-37C8B95569BD}"/>
              </a:ext>
            </a:extLst>
          </p:cNvPr>
          <p:cNvSpPr txBox="1"/>
          <p:nvPr/>
        </p:nvSpPr>
        <p:spPr>
          <a:xfrm>
            <a:off x="386712" y="98189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4-2. </a:t>
            </a:r>
            <a:r>
              <a:rPr lang="zh-CN" altLang="en-US" b="1" dirty="0"/>
              <a:t>坐标系统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DF9046-5743-78F5-CD96-7EA455B0DDA3}"/>
              </a:ext>
            </a:extLst>
          </p:cNvPr>
          <p:cNvSpPr txBox="1"/>
          <p:nvPr/>
        </p:nvSpPr>
        <p:spPr>
          <a:xfrm>
            <a:off x="988114" y="1696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坐标空间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67C4C6-1B26-4CF6-4D72-3ED15D49C704}"/>
              </a:ext>
            </a:extLst>
          </p:cNvPr>
          <p:cNvSpPr txBox="1"/>
          <p:nvPr/>
        </p:nvSpPr>
        <p:spPr>
          <a:xfrm>
            <a:off x="1009854" y="2255225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局部空间</a:t>
            </a:r>
            <a:endParaRPr lang="en-US" altLang="zh-CN" dirty="0"/>
          </a:p>
          <a:p>
            <a:r>
              <a:rPr lang="zh-CN" altLang="en-US" dirty="0"/>
              <a:t>世界空间</a:t>
            </a:r>
            <a:endParaRPr lang="en-US" altLang="zh-CN" dirty="0"/>
          </a:p>
          <a:p>
            <a:r>
              <a:rPr lang="zh-CN" altLang="en-US" dirty="0"/>
              <a:t>观察空间（相机坐标）</a:t>
            </a:r>
            <a:endParaRPr lang="en-US" altLang="zh-CN" dirty="0"/>
          </a:p>
          <a:p>
            <a:r>
              <a:rPr lang="zh-CN" altLang="en-US" dirty="0"/>
              <a:t>裁剪空间（标准设备）</a:t>
            </a:r>
            <a:endParaRPr lang="en-US" altLang="zh-CN" dirty="0"/>
          </a:p>
          <a:p>
            <a:r>
              <a:rPr lang="zh-CN" altLang="en-US" dirty="0"/>
              <a:t>屏幕空间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6F66A6-4AFA-8946-17CF-F3D24BBB52D8}"/>
              </a:ext>
            </a:extLst>
          </p:cNvPr>
          <p:cNvSpPr txBox="1"/>
          <p:nvPr/>
        </p:nvSpPr>
        <p:spPr>
          <a:xfrm>
            <a:off x="321936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顶点着色器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A8A8A0-E660-7A28-72E0-2EBE971754A4}"/>
              </a:ext>
            </a:extLst>
          </p:cNvPr>
          <p:cNvSpPr txBox="1"/>
          <p:nvPr/>
        </p:nvSpPr>
        <p:spPr>
          <a:xfrm>
            <a:off x="2157570" y="48286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细分着色器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DEE0E0-7176-1191-EF7D-C13BD13FB430}"/>
              </a:ext>
            </a:extLst>
          </p:cNvPr>
          <p:cNvSpPr txBox="1"/>
          <p:nvPr/>
        </p:nvSpPr>
        <p:spPr>
          <a:xfrm>
            <a:off x="3776365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几何着色器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49BEA8-E783-A47A-51B4-055A7F1C2F65}"/>
              </a:ext>
            </a:extLst>
          </p:cNvPr>
          <p:cNvSpPr txBox="1"/>
          <p:nvPr/>
        </p:nvSpPr>
        <p:spPr>
          <a:xfrm>
            <a:off x="5405836" y="4826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光栅化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7679E3-2DAC-7A7B-22BB-04147A523AF6}"/>
              </a:ext>
            </a:extLst>
          </p:cNvPr>
          <p:cNvSpPr txBox="1"/>
          <p:nvPr/>
        </p:nvSpPr>
        <p:spPr>
          <a:xfrm>
            <a:off x="6681219" y="48261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片段着色器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B4BDD1-4CBD-F8D6-2FEA-980AE694D586}"/>
              </a:ext>
            </a:extLst>
          </p:cNvPr>
          <p:cNvSpPr txBox="1"/>
          <p:nvPr/>
        </p:nvSpPr>
        <p:spPr>
          <a:xfrm>
            <a:off x="8310201" y="482610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默认</a:t>
            </a:r>
            <a:r>
              <a:rPr lang="en-US" altLang="zh-CN" b="1" dirty="0"/>
              <a:t>/</a:t>
            </a:r>
            <a:r>
              <a:rPr lang="zh-CN" altLang="en-US" b="1" dirty="0"/>
              <a:t>自定义缓冲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F66A38-A3DC-63A2-9638-477F685AFD3C}"/>
              </a:ext>
            </a:extLst>
          </p:cNvPr>
          <p:cNvSpPr txBox="1"/>
          <p:nvPr/>
        </p:nvSpPr>
        <p:spPr>
          <a:xfrm>
            <a:off x="10670290" y="48261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屏幕渲染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5B90D1-C59F-6484-2BBB-609DA0774344}"/>
              </a:ext>
            </a:extLst>
          </p:cNvPr>
          <p:cNvSpPr txBox="1"/>
          <p:nvPr/>
        </p:nvSpPr>
        <p:spPr>
          <a:xfrm>
            <a:off x="163238" y="5345508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针对顶点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图元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83AF91-8489-11D8-D929-E891EF3154BD}"/>
              </a:ext>
            </a:extLst>
          </p:cNvPr>
          <p:cNvSpPr txBox="1"/>
          <p:nvPr/>
        </p:nvSpPr>
        <p:spPr>
          <a:xfrm>
            <a:off x="5290419" y="53444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针对像素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06A330-3E23-9966-ACA3-AB770151F208}"/>
              </a:ext>
            </a:extLst>
          </p:cNvPr>
          <p:cNvSpPr txBox="1"/>
          <p:nvPr/>
        </p:nvSpPr>
        <p:spPr>
          <a:xfrm>
            <a:off x="6827228" y="5331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针对像素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E0CFBC-89CD-C820-D416-0D5C291433A5}"/>
              </a:ext>
            </a:extLst>
          </p:cNvPr>
          <p:cNvSpPr txBox="1"/>
          <p:nvPr/>
        </p:nvSpPr>
        <p:spPr>
          <a:xfrm>
            <a:off x="8673926" y="5214861"/>
            <a:ext cx="1141659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模板缓冲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深度缓冲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颜色缓冲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AFFAAB-5D02-DFB8-A456-B440FE587495}"/>
              </a:ext>
            </a:extLst>
          </p:cNvPr>
          <p:cNvSpPr txBox="1"/>
          <p:nvPr/>
        </p:nvSpPr>
        <p:spPr>
          <a:xfrm>
            <a:off x="7058061" y="5777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纹理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8E73CE-C9D5-2D54-6EAB-A1AB99E3C561}"/>
              </a:ext>
            </a:extLst>
          </p:cNvPr>
          <p:cNvSpPr txBox="1"/>
          <p:nvPr/>
        </p:nvSpPr>
        <p:spPr>
          <a:xfrm>
            <a:off x="6573426" y="6146447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多重采样抗锯齿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739EA4-7030-3E3F-F017-BC9AC07D5F40}"/>
              </a:ext>
            </a:extLst>
          </p:cNvPr>
          <p:cNvSpPr txBox="1"/>
          <p:nvPr/>
        </p:nvSpPr>
        <p:spPr>
          <a:xfrm>
            <a:off x="74100" y="5777115"/>
            <a:ext cx="203773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MVP</a:t>
            </a:r>
            <a:r>
              <a:rPr lang="zh-CN" altLang="en-US" dirty="0"/>
              <a:t>坐标空间转换</a:t>
            </a:r>
            <a:endParaRPr lang="en-US" altLang="zh-CN" dirty="0"/>
          </a:p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（局部坐标→标准设备坐标）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CC18E9B-CAFE-D7E0-2639-789DB6911214}"/>
              </a:ext>
            </a:extLst>
          </p:cNvPr>
          <p:cNvSpPr txBox="1"/>
          <p:nvPr/>
        </p:nvSpPr>
        <p:spPr>
          <a:xfrm>
            <a:off x="10248779" y="6184919"/>
            <a:ext cx="18870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（标准设备坐标→屏幕坐标）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A961210-18CC-DB82-D985-321A13B2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19" y="1047940"/>
            <a:ext cx="6422793" cy="3192074"/>
          </a:xfrm>
          <a:prstGeom prst="rect">
            <a:avLst/>
          </a:prstGeom>
        </p:spPr>
      </p:pic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230A838-55EF-682D-A1E7-9DD350303702}"/>
              </a:ext>
            </a:extLst>
          </p:cNvPr>
          <p:cNvCxnSpPr/>
          <p:nvPr/>
        </p:nvCxnSpPr>
        <p:spPr>
          <a:xfrm>
            <a:off x="321936" y="4550487"/>
            <a:ext cx="11456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3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Lessoin_5</a:t>
            </a:r>
            <a:r>
              <a:rPr lang="zh-CN" altLang="en-US" b="1" dirty="0">
                <a:solidFill>
                  <a:srgbClr val="C00000"/>
                </a:solidFill>
              </a:rPr>
              <a:t>：坐标系统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88F12F-DF84-EAED-16F5-37C8B95569BD}"/>
              </a:ext>
            </a:extLst>
          </p:cNvPr>
          <p:cNvSpPr txBox="1"/>
          <p:nvPr/>
        </p:nvSpPr>
        <p:spPr>
          <a:xfrm>
            <a:off x="386712" y="981893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4-2. </a:t>
            </a:r>
            <a:r>
              <a:rPr lang="zh-CN" altLang="en-US" b="1" dirty="0"/>
              <a:t>坐标系统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942283-EE0A-EE39-91E3-E2E663722ABD}"/>
              </a:ext>
            </a:extLst>
          </p:cNvPr>
          <p:cNvSpPr txBox="1"/>
          <p:nvPr/>
        </p:nvSpPr>
        <p:spPr>
          <a:xfrm>
            <a:off x="770021" y="1867302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左手坐标系   </a:t>
            </a:r>
            <a:r>
              <a:rPr lang="en-US" altLang="zh-CN" b="1" dirty="0">
                <a:solidFill>
                  <a:srgbClr val="C00000"/>
                </a:solidFill>
              </a:rPr>
              <a:t>vs.  </a:t>
            </a:r>
            <a:r>
              <a:rPr lang="zh-CN" altLang="en-US" b="1" dirty="0">
                <a:solidFill>
                  <a:srgbClr val="C00000"/>
                </a:solidFill>
              </a:rPr>
              <a:t>右手坐标系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C3764B-73C4-E46B-4767-8999B323653F}"/>
              </a:ext>
            </a:extLst>
          </p:cNvPr>
          <p:cNvSpPr txBox="1"/>
          <p:nvPr/>
        </p:nvSpPr>
        <p:spPr>
          <a:xfrm>
            <a:off x="5357242" y="186730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MVP</a:t>
            </a:r>
            <a:r>
              <a:rPr lang="zh-CN" altLang="en-US" b="1" dirty="0">
                <a:solidFill>
                  <a:srgbClr val="C00000"/>
                </a:solidFill>
              </a:rPr>
              <a:t>矩阵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0A47DB-6789-5485-A07E-A3C53345C189}"/>
              </a:ext>
            </a:extLst>
          </p:cNvPr>
          <p:cNvSpPr txBox="1"/>
          <p:nvPr/>
        </p:nvSpPr>
        <p:spPr>
          <a:xfrm>
            <a:off x="1021975" y="275271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食指向上，拇指向右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309248-B023-2737-4B3B-5CA836B79F91}"/>
              </a:ext>
            </a:extLst>
          </p:cNvPr>
          <p:cNvSpPr txBox="1"/>
          <p:nvPr/>
        </p:nvSpPr>
        <p:spPr>
          <a:xfrm>
            <a:off x="9028375" y="1867302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欧拉角   </a:t>
            </a:r>
            <a:r>
              <a:rPr lang="en-US" altLang="zh-CN" b="1" dirty="0">
                <a:solidFill>
                  <a:srgbClr val="C00000"/>
                </a:solidFill>
              </a:rPr>
              <a:t>vs.  </a:t>
            </a:r>
            <a:r>
              <a:rPr lang="zh-CN" altLang="en-US" b="1" dirty="0">
                <a:solidFill>
                  <a:srgbClr val="C00000"/>
                </a:solidFill>
              </a:rPr>
              <a:t>旋转矩阵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0DD43B-59D2-4519-748F-A616413DC1D8}"/>
              </a:ext>
            </a:extLst>
          </p:cNvPr>
          <p:cNvSpPr txBox="1"/>
          <p:nvPr/>
        </p:nvSpPr>
        <p:spPr>
          <a:xfrm>
            <a:off x="4503867" y="275271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Projection * View * Model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4D645D-5168-AC1B-083C-1DA275648D01}"/>
              </a:ext>
            </a:extLst>
          </p:cNvPr>
          <p:cNvSpPr txBox="1"/>
          <p:nvPr/>
        </p:nvSpPr>
        <p:spPr>
          <a:xfrm>
            <a:off x="5195753" y="32472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从有到左的顺序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B16104-6551-1BD7-2FBD-3FEDDFC951D1}"/>
              </a:ext>
            </a:extLst>
          </p:cNvPr>
          <p:cNvSpPr txBox="1"/>
          <p:nvPr/>
        </p:nvSpPr>
        <p:spPr>
          <a:xfrm>
            <a:off x="548641" y="4801619"/>
            <a:ext cx="1129409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万向锁的初步理解：运动到某些特定三维空间方位（局部坐标，经过一系列旋转），自由度散失，导致从一个方位变换到另一个方式有无穷多种；对应到机械臂求解变换矩阵做姿态变换的时候，就无法让机械臂按已知的路径进行运动（因为有穷多解），导致机械臂随机乱动（虽然最后可能也能目标姿态），但运动过程十分危险，无法预判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562E51-567B-C11E-BFAA-1B8E6552623B}"/>
              </a:ext>
            </a:extLst>
          </p:cNvPr>
          <p:cNvSpPr txBox="1"/>
          <p:nvPr/>
        </p:nvSpPr>
        <p:spPr>
          <a:xfrm>
            <a:off x="4904198" y="6329088"/>
            <a:ext cx="258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三元数可以规避此问题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1FA99C-8BF3-DB79-0A96-1EAAD10D642C}"/>
              </a:ext>
            </a:extLst>
          </p:cNvPr>
          <p:cNvSpPr txBox="1"/>
          <p:nvPr/>
        </p:nvSpPr>
        <p:spPr>
          <a:xfrm>
            <a:off x="9281744" y="2752711"/>
            <a:ext cx="214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以局部坐标为参考</a:t>
            </a:r>
            <a:endParaRPr lang="en-US" altLang="zh-CN" dirty="0"/>
          </a:p>
          <a:p>
            <a:r>
              <a:rPr lang="zh-CN" altLang="en-US" dirty="0"/>
              <a:t>以世界坐标为参考</a:t>
            </a:r>
          </a:p>
        </p:txBody>
      </p:sp>
    </p:spTree>
    <p:extLst>
      <p:ext uri="{BB962C8B-B14F-4D97-AF65-F5344CB8AC3E}">
        <p14:creationId xmlns:p14="http://schemas.microsoft.com/office/powerpoint/2010/main" val="243983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Lessoin_6</a:t>
            </a:r>
            <a:r>
              <a:rPr lang="zh-CN" altLang="en-US" b="1" dirty="0">
                <a:solidFill>
                  <a:srgbClr val="C00000"/>
                </a:solidFill>
              </a:rPr>
              <a:t>：摄像机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842E0-A22D-6DC7-6270-CD4B58412C13}"/>
              </a:ext>
            </a:extLst>
          </p:cNvPr>
          <p:cNvSpPr txBox="1"/>
          <p:nvPr/>
        </p:nvSpPr>
        <p:spPr>
          <a:xfrm>
            <a:off x="742278" y="105424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LookAt</a:t>
            </a:r>
            <a:r>
              <a:rPr lang="zh-CN" altLang="en-US" b="1" dirty="0"/>
              <a:t>矩阵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CEDEA8-AC0C-B005-3CC8-7B856D17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9" y="1511227"/>
            <a:ext cx="8183117" cy="4782217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B51728-9A07-1282-7E55-27F26485119A}"/>
              </a:ext>
            </a:extLst>
          </p:cNvPr>
          <p:cNvCxnSpPr/>
          <p:nvPr/>
        </p:nvCxnSpPr>
        <p:spPr>
          <a:xfrm>
            <a:off x="8788996" y="355006"/>
            <a:ext cx="0" cy="604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472E06D-0F87-CA7D-EA34-58BC5A4A029F}"/>
              </a:ext>
            </a:extLst>
          </p:cNvPr>
          <p:cNvSpPr txBox="1"/>
          <p:nvPr/>
        </p:nvSpPr>
        <p:spPr>
          <a:xfrm>
            <a:off x="8947712" y="10104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横移效果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F55731-7CC5-6E7B-0BC4-7CD827E5B6D9}"/>
              </a:ext>
            </a:extLst>
          </p:cNvPr>
          <p:cNvGrpSpPr/>
          <p:nvPr/>
        </p:nvGrpSpPr>
        <p:grpSpPr>
          <a:xfrm>
            <a:off x="9352487" y="1892227"/>
            <a:ext cx="2402962" cy="2203365"/>
            <a:chOff x="9352487" y="1511227"/>
            <a:chExt cx="2402962" cy="220336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7F0E6D3-1F97-7BE5-8EBD-FB667381C57E}"/>
                </a:ext>
              </a:extLst>
            </p:cNvPr>
            <p:cNvGrpSpPr/>
            <p:nvPr/>
          </p:nvGrpSpPr>
          <p:grpSpPr>
            <a:xfrm>
              <a:off x="9482845" y="1511227"/>
              <a:ext cx="618565" cy="1930998"/>
              <a:chOff x="9859383" y="2361306"/>
              <a:chExt cx="618565" cy="1930998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F4F4A6EE-E062-C892-E0E5-A9C03FF8B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9308" y="2958356"/>
                <a:ext cx="0" cy="1312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FC730D2A-40C6-2E1A-7090-D2D19FDA34EE}"/>
                  </a:ext>
                </a:extLst>
              </p:cNvPr>
              <p:cNvCxnSpPr/>
              <p:nvPr/>
            </p:nvCxnSpPr>
            <p:spPr>
              <a:xfrm>
                <a:off x="9929308" y="4281546"/>
                <a:ext cx="5486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C5F416F0-959F-D3B3-CB0E-379A9744C720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>
                <a:off x="9929307" y="3082068"/>
                <a:ext cx="548641" cy="1210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C287A53-4F83-AF34-0646-5DCBF9634C57}"/>
                  </a:ext>
                </a:extLst>
              </p:cNvPr>
              <p:cNvSpPr/>
              <p:nvPr/>
            </p:nvSpPr>
            <p:spPr>
              <a:xfrm>
                <a:off x="9859384" y="2361306"/>
                <a:ext cx="139848" cy="12909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8C8D9F88-3A3B-7194-55AA-A23DCE5D86F6}"/>
                  </a:ext>
                </a:extLst>
              </p:cNvPr>
              <p:cNvCxnSpPr>
                <a:endCxn id="30" idx="4"/>
              </p:cNvCxnSpPr>
              <p:nvPr/>
            </p:nvCxnSpPr>
            <p:spPr>
              <a:xfrm flipV="1">
                <a:off x="9929308" y="2490398"/>
                <a:ext cx="0" cy="46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2889594B-22FC-A3D9-ABEC-08B3E5AB28A5}"/>
                  </a:ext>
                </a:extLst>
              </p:cNvPr>
              <p:cNvSpPr/>
              <p:nvPr/>
            </p:nvSpPr>
            <p:spPr>
              <a:xfrm>
                <a:off x="9859383" y="2952976"/>
                <a:ext cx="139848" cy="12909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E0316246-D10E-9929-3D9E-CD2B79E84463}"/>
                  </a:ext>
                </a:extLst>
              </p:cNvPr>
              <p:cNvCxnSpPr/>
              <p:nvPr/>
            </p:nvCxnSpPr>
            <p:spPr>
              <a:xfrm flipV="1">
                <a:off x="10477948" y="3802831"/>
                <a:ext cx="0" cy="467958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3FF67CA-ABB6-1BE7-E0FF-9BC5E09B04AF}"/>
                </a:ext>
              </a:extLst>
            </p:cNvPr>
            <p:cNvCxnSpPr>
              <a:stCxn id="35" idx="4"/>
            </p:cNvCxnSpPr>
            <p:nvPr/>
          </p:nvCxnSpPr>
          <p:spPr>
            <a:xfrm>
              <a:off x="9552769" y="2231989"/>
              <a:ext cx="548641" cy="72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04C5562-1086-6F49-B1EA-171C297A5393}"/>
                </a:ext>
              </a:extLst>
            </p:cNvPr>
            <p:cNvSpPr txBox="1"/>
            <p:nvPr/>
          </p:nvSpPr>
          <p:spPr>
            <a:xfrm>
              <a:off x="9970986" y="2578921"/>
              <a:ext cx="1784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/>
                <a:t>cameraPos+cameraFront</a:t>
              </a:r>
              <a:endParaRPr lang="zh-CN" altLang="en-US" sz="11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4B2E873-F5BB-E49B-4F41-AFC40F5F5E5F}"/>
                </a:ext>
              </a:extLst>
            </p:cNvPr>
            <p:cNvSpPr txBox="1"/>
            <p:nvPr/>
          </p:nvSpPr>
          <p:spPr>
            <a:xfrm>
              <a:off x="10101410" y="3236726"/>
              <a:ext cx="8787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/>
                <a:t>cameraPos</a:t>
              </a:r>
              <a:endParaRPr lang="zh-CN" altLang="en-US" sz="1100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820D59A-F715-EB7A-862C-9330387C3615}"/>
                </a:ext>
              </a:extLst>
            </p:cNvPr>
            <p:cNvSpPr txBox="1"/>
            <p:nvPr/>
          </p:nvSpPr>
          <p:spPr>
            <a:xfrm>
              <a:off x="9352487" y="345298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相机横移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9781B1E8-6127-FB4C-FA5B-65D4EAF3C5DC}"/>
              </a:ext>
            </a:extLst>
          </p:cNvPr>
          <p:cNvSpPr txBox="1"/>
          <p:nvPr/>
        </p:nvSpPr>
        <p:spPr>
          <a:xfrm>
            <a:off x="9124950" y="48380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横移后，相机的朝向不变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32B0571-2909-63B7-F04F-11ECC79B8974}"/>
              </a:ext>
            </a:extLst>
          </p:cNvPr>
          <p:cNvSpPr txBox="1"/>
          <p:nvPr/>
        </p:nvSpPr>
        <p:spPr>
          <a:xfrm>
            <a:off x="9622693" y="1726756"/>
            <a:ext cx="15049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/>
              <a:t>cameraFront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3315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Lessoin_6</a:t>
            </a:r>
            <a:r>
              <a:rPr lang="zh-CN" altLang="en-US" b="1" dirty="0">
                <a:solidFill>
                  <a:srgbClr val="C00000"/>
                </a:solidFill>
              </a:rPr>
              <a:t>：摄像机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842E0-A22D-6DC7-6270-CD4B58412C13}"/>
              </a:ext>
            </a:extLst>
          </p:cNvPr>
          <p:cNvSpPr txBox="1"/>
          <p:nvPr/>
        </p:nvSpPr>
        <p:spPr>
          <a:xfrm>
            <a:off x="742278" y="10542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欧拉角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B51728-9A07-1282-7E55-27F26485119A}"/>
              </a:ext>
            </a:extLst>
          </p:cNvPr>
          <p:cNvCxnSpPr/>
          <p:nvPr/>
        </p:nvCxnSpPr>
        <p:spPr>
          <a:xfrm>
            <a:off x="8712796" y="374056"/>
            <a:ext cx="0" cy="604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0A1ADC1-E974-E6B8-B84C-E2B0A726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2" y="1593783"/>
            <a:ext cx="8221222" cy="41630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C92846-AD3C-7F15-9492-C50DBB2EA617}"/>
              </a:ext>
            </a:extLst>
          </p:cNvPr>
          <p:cNvSpPr txBox="1"/>
          <p:nvPr/>
        </p:nvSpPr>
        <p:spPr>
          <a:xfrm>
            <a:off x="9023069" y="470873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LearnOpengl</a:t>
            </a:r>
            <a:r>
              <a:rPr lang="zh-CN" altLang="en-US" b="1" dirty="0"/>
              <a:t>网站示例解析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71DABFF-19C9-FDD9-218A-77AA96E5ED91}"/>
              </a:ext>
            </a:extLst>
          </p:cNvPr>
          <p:cNvGrpSpPr/>
          <p:nvPr/>
        </p:nvGrpSpPr>
        <p:grpSpPr>
          <a:xfrm>
            <a:off x="9239250" y="1123950"/>
            <a:ext cx="2339715" cy="3124200"/>
            <a:chOff x="9515475" y="1352550"/>
            <a:chExt cx="2339715" cy="3124200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6F098C5-17E4-2ED5-EB80-5FFA73A68D91}"/>
                </a:ext>
              </a:extLst>
            </p:cNvPr>
            <p:cNvCxnSpPr/>
            <p:nvPr/>
          </p:nvCxnSpPr>
          <p:spPr>
            <a:xfrm flipH="1">
              <a:off x="9515475" y="3238500"/>
              <a:ext cx="561975" cy="1238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B555F9E-D8EA-8DA1-CDE6-E55B3783ADB1}"/>
                </a:ext>
              </a:extLst>
            </p:cNvPr>
            <p:cNvCxnSpPr/>
            <p:nvPr/>
          </p:nvCxnSpPr>
          <p:spPr>
            <a:xfrm>
              <a:off x="10077450" y="3238500"/>
              <a:ext cx="17049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8710FC5-5B13-98AF-F6E1-5D1BBAF98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7450" y="1352550"/>
              <a:ext cx="0" cy="188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00DA5D2-BE7A-5275-E047-86174D468363}"/>
                </a:ext>
              </a:extLst>
            </p:cNvPr>
            <p:cNvSpPr/>
            <p:nvPr/>
          </p:nvSpPr>
          <p:spPr>
            <a:xfrm>
              <a:off x="11063995" y="2207672"/>
              <a:ext cx="139848" cy="1290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C3D322-050B-7A80-A368-24C3C2C032F6}"/>
                </a:ext>
              </a:extLst>
            </p:cNvPr>
            <p:cNvCxnSpPr>
              <a:endCxn id="13" idx="3"/>
            </p:cNvCxnSpPr>
            <p:nvPr/>
          </p:nvCxnSpPr>
          <p:spPr>
            <a:xfrm flipV="1">
              <a:off x="10077450" y="2317859"/>
              <a:ext cx="1007025" cy="9206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950631D-3949-D808-5F4E-EE8405135269}"/>
                </a:ext>
              </a:extLst>
            </p:cNvPr>
            <p:cNvCxnSpPr>
              <a:stCxn id="13" idx="4"/>
            </p:cNvCxnSpPr>
            <p:nvPr/>
          </p:nvCxnSpPr>
          <p:spPr>
            <a:xfrm flipH="1">
              <a:off x="11063995" y="2336764"/>
              <a:ext cx="69924" cy="15875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63F03C-E6D6-1727-3186-02EA82B8CA0B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450" y="3238500"/>
              <a:ext cx="1021507" cy="685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F9E3805-C3DC-911D-DBDD-A867C6453104}"/>
                </a:ext>
              </a:extLst>
            </p:cNvPr>
            <p:cNvCxnSpPr>
              <a:cxnSpLocks/>
            </p:cNvCxnSpPr>
            <p:nvPr/>
          </p:nvCxnSpPr>
          <p:spPr>
            <a:xfrm>
              <a:off x="9796462" y="3905251"/>
              <a:ext cx="126753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F6852DD-5887-EBA4-82C4-1BAF38A12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4583" y="3257405"/>
              <a:ext cx="257703" cy="64784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A52F38-6CBA-9A37-94AE-16CC7BBF83F7}"/>
                </a:ext>
              </a:extLst>
            </p:cNvPr>
            <p:cNvSpPr txBox="1"/>
            <p:nvPr/>
          </p:nvSpPr>
          <p:spPr>
            <a:xfrm>
              <a:off x="10114237" y="152145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y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C546EB5-52FD-AD77-08A0-5C28F1F7907A}"/>
                </a:ext>
              </a:extLst>
            </p:cNvPr>
            <p:cNvSpPr txBox="1"/>
            <p:nvPr/>
          </p:nvSpPr>
          <p:spPr>
            <a:xfrm>
              <a:off x="10929937" y="4107418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ZX</a:t>
              </a:r>
              <a:r>
                <a:rPr lang="zh-CN" altLang="en-US" b="1" dirty="0"/>
                <a:t>平面</a:t>
              </a: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2A3F2ED7-51AE-6896-84DA-BBAD5DB57260}"/>
                </a:ext>
              </a:extLst>
            </p:cNvPr>
            <p:cNvSpPr/>
            <p:nvPr/>
          </p:nvSpPr>
          <p:spPr>
            <a:xfrm>
              <a:off x="10007526" y="1938552"/>
              <a:ext cx="139848" cy="1290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64B99B4-A3D5-AD43-FDB3-7C9DA41EFCEC}"/>
                </a:ext>
              </a:extLst>
            </p:cNvPr>
            <p:cNvCxnSpPr/>
            <p:nvPr/>
          </p:nvCxnSpPr>
          <p:spPr>
            <a:xfrm>
              <a:off x="10406305" y="2067644"/>
              <a:ext cx="318845" cy="140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D1D9E43-AAD1-1C0F-CF80-E983C5E57B76}"/>
              </a:ext>
            </a:extLst>
          </p:cNvPr>
          <p:cNvSpPr txBox="1"/>
          <p:nvPr/>
        </p:nvSpPr>
        <p:spPr>
          <a:xfrm>
            <a:off x="8939602" y="4842951"/>
            <a:ext cx="2989470" cy="135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/>
              <a:t>所有的变换都是基于世界坐标初始位置的初始俯仰角进行计算的；而不是在变换后的基础上再变换，或者基于相机的局部坐标系</a:t>
            </a:r>
          </a:p>
        </p:txBody>
      </p:sp>
    </p:spTree>
    <p:extLst>
      <p:ext uri="{BB962C8B-B14F-4D97-AF65-F5344CB8AC3E}">
        <p14:creationId xmlns:p14="http://schemas.microsoft.com/office/powerpoint/2010/main" val="304796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FD1889-C6CB-FEFE-E9FD-0218917CCCF0}"/>
              </a:ext>
            </a:extLst>
          </p:cNvPr>
          <p:cNvSpPr txBox="1"/>
          <p:nvPr/>
        </p:nvSpPr>
        <p:spPr>
          <a:xfrm>
            <a:off x="7387124" y="439342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将两颜色分量相乘，意味着什么？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505047-08CB-0BE4-70DB-8B76E3DC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75"/>
          <a:stretch/>
        </p:blipFill>
        <p:spPr>
          <a:xfrm>
            <a:off x="6294657" y="5002503"/>
            <a:ext cx="5325519" cy="101308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129386A6-0780-BE8F-E433-BBF47A61D55D}"/>
              </a:ext>
            </a:extLst>
          </p:cNvPr>
          <p:cNvGrpSpPr/>
          <p:nvPr/>
        </p:nvGrpSpPr>
        <p:grpSpPr>
          <a:xfrm>
            <a:off x="569903" y="897798"/>
            <a:ext cx="3381619" cy="258932"/>
            <a:chOff x="1192895" y="3059668"/>
            <a:chExt cx="5926761" cy="34597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A8858BD-DA11-9159-61C5-AD8E6DB3A0EF}"/>
                </a:ext>
              </a:extLst>
            </p:cNvPr>
            <p:cNvSpPr txBox="1"/>
            <p:nvPr/>
          </p:nvSpPr>
          <p:spPr>
            <a:xfrm>
              <a:off x="3577813" y="3061811"/>
              <a:ext cx="1506031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光源的颜色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2727163-4AA5-7AFA-7001-4BDF0ED647AC}"/>
                </a:ext>
              </a:extLst>
            </p:cNvPr>
            <p:cNvSpPr txBox="1"/>
            <p:nvPr/>
          </p:nvSpPr>
          <p:spPr>
            <a:xfrm>
              <a:off x="5613625" y="3059668"/>
              <a:ext cx="1506031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物体的颜色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C14C765-725F-68C7-9462-0AB8F3117156}"/>
                </a:ext>
              </a:extLst>
            </p:cNvPr>
            <p:cNvSpPr txBox="1"/>
            <p:nvPr/>
          </p:nvSpPr>
          <p:spPr>
            <a:xfrm>
              <a:off x="1192895" y="3059668"/>
              <a:ext cx="1991848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物体反射的颜色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FABDAA3-0EBD-A74E-9279-2EFF0B42109E}"/>
                </a:ext>
              </a:extLst>
            </p:cNvPr>
            <p:cNvSpPr txBox="1"/>
            <p:nvPr/>
          </p:nvSpPr>
          <p:spPr>
            <a:xfrm>
              <a:off x="3116321" y="3059668"/>
              <a:ext cx="461021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=</a:t>
              </a:r>
              <a:endParaRPr lang="zh-CN" altLang="en-US" sz="1200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6E7F040-93D7-7D70-9E8F-399E9247CA4A}"/>
                </a:ext>
              </a:extLst>
            </p:cNvPr>
            <p:cNvSpPr txBox="1"/>
            <p:nvPr/>
          </p:nvSpPr>
          <p:spPr>
            <a:xfrm>
              <a:off x="5125511" y="3065502"/>
              <a:ext cx="397762" cy="340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*</a:t>
              </a:r>
              <a:endParaRPr lang="zh-CN" altLang="en-US" sz="1200" b="1" dirty="0"/>
            </a:p>
          </p:txBody>
        </p:sp>
      </p:grp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95996888-E373-7EA7-7C5B-71CEF33534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59011" y="891183"/>
            <a:ext cx="376889" cy="637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A692E66-834A-C5AB-79A7-101F6ED3C2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6340" y="888175"/>
            <a:ext cx="768969" cy="1007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0A043DB-C014-5D45-7A49-60C3FEDD8F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9190" y="722079"/>
            <a:ext cx="1196692" cy="1638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C16C0B2-0F4A-1AD8-92A9-3F651A092964}"/>
              </a:ext>
            </a:extLst>
          </p:cNvPr>
          <p:cNvSpPr txBox="1"/>
          <p:nvPr/>
        </p:nvSpPr>
        <p:spPr>
          <a:xfrm>
            <a:off x="3178453" y="1256330"/>
            <a:ext cx="859293" cy="2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环境光部分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0BD4226-3B44-D564-5CBE-442DBD268986}"/>
              </a:ext>
            </a:extLst>
          </p:cNvPr>
          <p:cNvSpPr txBox="1"/>
          <p:nvPr/>
        </p:nvSpPr>
        <p:spPr>
          <a:xfrm>
            <a:off x="3518757" y="1628628"/>
            <a:ext cx="386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漫反射部分  和光照方向有关，</a:t>
            </a:r>
            <a:r>
              <a:rPr lang="en-US" altLang="zh-CN" sz="1200" dirty="0"/>
              <a:t>diffuse factor(</a:t>
            </a:r>
            <a:r>
              <a:rPr lang="en-US" altLang="zh-CN" sz="1200" dirty="0" err="1"/>
              <a:t>fd</a:t>
            </a:r>
            <a:r>
              <a:rPr lang="en-US" altLang="zh-CN" sz="1200" dirty="0"/>
              <a:t>) *cosθ1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12DE5E5-122A-BDC1-DE93-5260148786BD}"/>
              </a:ext>
            </a:extLst>
          </p:cNvPr>
          <p:cNvSpPr txBox="1"/>
          <p:nvPr/>
        </p:nvSpPr>
        <p:spPr>
          <a:xfrm>
            <a:off x="4182756" y="2001004"/>
            <a:ext cx="5105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镜面反射部分  和光照和相机方向有关系 </a:t>
            </a:r>
            <a:r>
              <a:rPr lang="en-US" altLang="zh-CN" sz="1200" dirty="0"/>
              <a:t>reflector factor(</a:t>
            </a:r>
            <a:r>
              <a:rPr lang="en-US" altLang="zh-CN" sz="1200" dirty="0" err="1"/>
              <a:t>fr</a:t>
            </a:r>
            <a:r>
              <a:rPr lang="en-US" altLang="zh-CN" sz="1200" dirty="0"/>
              <a:t>) *cos θ1*cosθ2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6AFC02-B3E5-6E07-2416-05E92A31B85A}"/>
              </a:ext>
            </a:extLst>
          </p:cNvPr>
          <p:cNvSpPr txBox="1"/>
          <p:nvPr/>
        </p:nvSpPr>
        <p:spPr>
          <a:xfrm>
            <a:off x="4182756" y="1255750"/>
            <a:ext cx="1422338" cy="254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ambient factor</a:t>
            </a:r>
            <a:r>
              <a:rPr lang="zh-CN" altLang="en-US" sz="1200" dirty="0"/>
              <a:t>（</a:t>
            </a:r>
            <a:r>
              <a:rPr lang="en-US" altLang="zh-CN" sz="1200" dirty="0"/>
              <a:t>fa</a:t>
            </a:r>
            <a:r>
              <a:rPr lang="zh-CN" altLang="en-US" sz="1200" dirty="0"/>
              <a:t>）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0CC191B7-C77F-0CE5-C765-EAF1F9117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705225"/>
            <a:ext cx="6299894" cy="3036518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F5903440-5226-AA0E-7E09-42E1D4E4F233}"/>
              </a:ext>
            </a:extLst>
          </p:cNvPr>
          <p:cNvSpPr txBox="1"/>
          <p:nvPr/>
        </p:nvSpPr>
        <p:spPr>
          <a:xfrm>
            <a:off x="569903" y="2486834"/>
            <a:ext cx="485581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accent1"/>
                </a:solidFill>
              </a:rPr>
              <a:t>resultColor</a:t>
            </a:r>
            <a:r>
              <a:rPr lang="en-US" altLang="zh-CN" sz="1100" b="1" dirty="0">
                <a:solidFill>
                  <a:schemeClr val="accent1"/>
                </a:solidFill>
              </a:rPr>
              <a:t> = </a:t>
            </a:r>
            <a:r>
              <a:rPr lang="en-US" altLang="zh-CN" sz="1100" b="1" dirty="0">
                <a:solidFill>
                  <a:srgbClr val="C00000"/>
                </a:solidFill>
              </a:rPr>
              <a:t>(fa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fd</a:t>
            </a:r>
            <a:r>
              <a:rPr lang="en-US" altLang="zh-CN" sz="1100" b="1" dirty="0">
                <a:solidFill>
                  <a:srgbClr val="C00000"/>
                </a:solidFill>
              </a:rPr>
              <a:t>*conθ1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fr</a:t>
            </a:r>
            <a:r>
              <a:rPr lang="en-US" altLang="zh-CN" sz="1100" b="1" dirty="0">
                <a:solidFill>
                  <a:srgbClr val="C00000"/>
                </a:solidFill>
              </a:rPr>
              <a:t>*cosθ1 *cosθ2)*</a:t>
            </a:r>
            <a:r>
              <a:rPr lang="en-US" altLang="zh-CN" sz="1100" b="1" dirty="0" err="1">
                <a:solidFill>
                  <a:srgbClr val="C00000"/>
                </a:solidFill>
              </a:rPr>
              <a:t>lightColor</a:t>
            </a:r>
            <a:r>
              <a:rPr lang="en-US" altLang="zh-CN" sz="1100" b="1" dirty="0">
                <a:solidFill>
                  <a:srgbClr val="C00000"/>
                </a:solidFill>
              </a:rPr>
              <a:t>  </a:t>
            </a:r>
            <a:r>
              <a:rPr lang="en-US" altLang="zh-CN" sz="1100" b="1" dirty="0">
                <a:solidFill>
                  <a:schemeClr val="accent1"/>
                </a:solidFill>
              </a:rPr>
              <a:t>*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objectColor</a:t>
            </a:r>
            <a:endParaRPr lang="zh-CN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3802AA6-A80D-9B88-977E-BACE19D86CC1}"/>
              </a:ext>
            </a:extLst>
          </p:cNvPr>
          <p:cNvSpPr txBox="1"/>
          <p:nvPr/>
        </p:nvSpPr>
        <p:spPr>
          <a:xfrm>
            <a:off x="6523300" y="156588"/>
            <a:ext cx="5530681" cy="1352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solidFill>
                  <a:srgbClr val="C00000"/>
                </a:solidFill>
              </a:rPr>
              <a:t>物体的颜色由顶点颜色或者纹理决定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solidFill>
                  <a:srgbClr val="C00000"/>
                </a:solidFill>
              </a:rPr>
              <a:t>在网站</a:t>
            </a:r>
            <a:r>
              <a:rPr lang="en-US" altLang="zh-CN" sz="1400" b="1" dirty="0" err="1">
                <a:solidFill>
                  <a:srgbClr val="C00000"/>
                </a:solidFill>
              </a:rPr>
              <a:t>LearnOpenGL</a:t>
            </a:r>
            <a:r>
              <a:rPr lang="zh-CN" altLang="en-US" sz="1400" b="1" dirty="0">
                <a:solidFill>
                  <a:srgbClr val="C00000"/>
                </a:solidFill>
              </a:rPr>
              <a:t>网站教程上面没有</a:t>
            </a:r>
            <a:r>
              <a:rPr lang="en-US" altLang="zh-CN" sz="1400" b="1" dirty="0" err="1">
                <a:solidFill>
                  <a:srgbClr val="C00000"/>
                </a:solidFill>
              </a:rPr>
              <a:t>fd</a:t>
            </a:r>
            <a:r>
              <a:rPr lang="zh-CN" altLang="en-US" sz="1400" b="1" dirty="0">
                <a:solidFill>
                  <a:srgbClr val="C00000"/>
                </a:solidFill>
              </a:rPr>
              <a:t>系数，可以认为</a:t>
            </a:r>
            <a:r>
              <a:rPr lang="en-US" altLang="zh-CN" sz="1400" b="1" dirty="0" err="1">
                <a:solidFill>
                  <a:srgbClr val="C00000"/>
                </a:solidFill>
              </a:rPr>
              <a:t>fd</a:t>
            </a:r>
            <a:r>
              <a:rPr lang="en-US" altLang="zh-CN" sz="1400" b="1" dirty="0">
                <a:solidFill>
                  <a:srgbClr val="C00000"/>
                </a:solidFill>
              </a:rPr>
              <a:t> = 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b="1" dirty="0">
                <a:solidFill>
                  <a:srgbClr val="C00000"/>
                </a:solidFill>
              </a:rPr>
              <a:t>Shininess</a:t>
            </a:r>
            <a:r>
              <a:rPr lang="zh-CN" altLang="en-US" sz="1400" b="1" dirty="0">
                <a:solidFill>
                  <a:srgbClr val="C00000"/>
                </a:solidFill>
              </a:rPr>
              <a:t>表示反光度，决定高亮光斑的大小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b="1" dirty="0">
                <a:solidFill>
                  <a:srgbClr val="C00000"/>
                </a:solidFill>
              </a:rPr>
              <a:t>在网站</a:t>
            </a:r>
            <a:r>
              <a:rPr lang="en-US" altLang="zh-CN" sz="1400" b="1" dirty="0" err="1">
                <a:solidFill>
                  <a:srgbClr val="C00000"/>
                </a:solidFill>
              </a:rPr>
              <a:t>LearnOpenGL</a:t>
            </a:r>
            <a:r>
              <a:rPr lang="zh-CN" altLang="en-US" sz="1400" b="1" dirty="0">
                <a:solidFill>
                  <a:srgbClr val="C00000"/>
                </a:solidFill>
              </a:rPr>
              <a:t>网站教程上面，用向量点乘 而 不是 </a:t>
            </a:r>
            <a:r>
              <a:rPr lang="en-US" altLang="zh-CN" sz="1400" b="1" dirty="0" err="1">
                <a:solidFill>
                  <a:srgbClr val="C00000"/>
                </a:solidFill>
              </a:rPr>
              <a:t>cosθ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53848F0-936F-1F68-52F2-C339C267D0E6}"/>
              </a:ext>
            </a:extLst>
          </p:cNvPr>
          <p:cNvSpPr txBox="1"/>
          <p:nvPr/>
        </p:nvSpPr>
        <p:spPr>
          <a:xfrm>
            <a:off x="569903" y="2885920"/>
            <a:ext cx="906370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accent1"/>
                </a:solidFill>
              </a:rPr>
              <a:t>resultColor</a:t>
            </a:r>
            <a:r>
              <a:rPr lang="en-US" altLang="zh-CN" sz="1100" b="1" dirty="0">
                <a:solidFill>
                  <a:schemeClr val="accent1"/>
                </a:solidFill>
              </a:rPr>
              <a:t> = </a:t>
            </a:r>
            <a:r>
              <a:rPr lang="en-US" altLang="zh-CN" sz="1100" b="1" dirty="0">
                <a:solidFill>
                  <a:srgbClr val="C00000"/>
                </a:solidFill>
              </a:rPr>
              <a:t>(fa *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material.ambientColor</a:t>
            </a:r>
            <a:r>
              <a:rPr lang="en-US" altLang="zh-CN" sz="1100" b="1" dirty="0">
                <a:solidFill>
                  <a:srgbClr val="C00000"/>
                </a:solidFill>
              </a:rPr>
              <a:t>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fd</a:t>
            </a:r>
            <a:r>
              <a:rPr lang="en-US" altLang="zh-CN" sz="1100" b="1" dirty="0">
                <a:solidFill>
                  <a:srgbClr val="C00000"/>
                </a:solidFill>
              </a:rPr>
              <a:t> 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diffuseColor</a:t>
            </a:r>
            <a:r>
              <a:rPr lang="en-US" altLang="zh-CN" sz="1100" b="1" dirty="0">
                <a:solidFill>
                  <a:srgbClr val="C00000"/>
                </a:solidFill>
              </a:rPr>
              <a:t> *conθ1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fr</a:t>
            </a:r>
            <a:r>
              <a:rPr lang="en-US" altLang="zh-CN" sz="1100" b="1" dirty="0">
                <a:solidFill>
                  <a:srgbClr val="C00000"/>
                </a:solidFill>
              </a:rPr>
              <a:t>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reflectColor</a:t>
            </a:r>
            <a:r>
              <a:rPr lang="en-US" altLang="zh-CN" sz="1100" b="1" dirty="0">
                <a:solidFill>
                  <a:srgbClr val="C00000"/>
                </a:solidFill>
              </a:rPr>
              <a:t> *cosθ2)*</a:t>
            </a:r>
            <a:r>
              <a:rPr lang="en-US" altLang="zh-CN" sz="1100" b="1" dirty="0" err="1">
                <a:solidFill>
                  <a:srgbClr val="C00000"/>
                </a:solidFill>
              </a:rPr>
              <a:t>lightColor</a:t>
            </a:r>
            <a:r>
              <a:rPr lang="en-US" altLang="zh-CN" sz="1100" b="1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chemeClr val="accent1"/>
                </a:solidFill>
              </a:rPr>
              <a:t>* </a:t>
            </a:r>
            <a:r>
              <a:rPr lang="en-US" altLang="zh-CN" sz="1100" b="1" strike="dblStrike" dirty="0" err="1">
                <a:solidFill>
                  <a:schemeClr val="accent1"/>
                </a:solidFill>
              </a:rPr>
              <a:t>objectColor</a:t>
            </a:r>
            <a:endParaRPr lang="zh-CN" altLang="en-US" sz="1100" b="1" strike="dblStrike" dirty="0">
              <a:solidFill>
                <a:schemeClr val="accent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1191CD8-41CC-AF90-AB3A-75ED1BAFEA15}"/>
              </a:ext>
            </a:extLst>
          </p:cNvPr>
          <p:cNvSpPr txBox="1"/>
          <p:nvPr/>
        </p:nvSpPr>
        <p:spPr>
          <a:xfrm>
            <a:off x="569903" y="3325514"/>
            <a:ext cx="9922909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100" b="1" dirty="0" err="1">
                <a:solidFill>
                  <a:schemeClr val="accent1"/>
                </a:solidFill>
              </a:rPr>
              <a:t>resultColor</a:t>
            </a:r>
            <a:r>
              <a:rPr lang="en-US" altLang="zh-CN" sz="1100" b="1" dirty="0">
                <a:solidFill>
                  <a:schemeClr val="accent1"/>
                </a:solidFill>
              </a:rPr>
              <a:t> = </a:t>
            </a:r>
            <a:r>
              <a:rPr lang="en-US" altLang="zh-CN" sz="1100" b="1" dirty="0">
                <a:solidFill>
                  <a:srgbClr val="C00000"/>
                </a:solidFill>
              </a:rPr>
              <a:t>(fa *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material.ambientColor</a:t>
            </a:r>
            <a:r>
              <a:rPr lang="en-US" altLang="zh-CN" sz="1100" b="1" dirty="0">
                <a:solidFill>
                  <a:srgbClr val="C00000"/>
                </a:solidFill>
              </a:rPr>
              <a:t>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fd</a:t>
            </a:r>
            <a:r>
              <a:rPr lang="en-US" altLang="zh-CN" sz="1100" b="1" dirty="0">
                <a:solidFill>
                  <a:srgbClr val="C00000"/>
                </a:solidFill>
              </a:rPr>
              <a:t> 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diffuseColor</a:t>
            </a:r>
            <a:r>
              <a:rPr lang="en-US" altLang="zh-CN" sz="1100" b="1" dirty="0">
                <a:solidFill>
                  <a:srgbClr val="C00000"/>
                </a:solidFill>
              </a:rPr>
              <a:t> *conθ1 + </a:t>
            </a:r>
            <a:r>
              <a:rPr lang="en-US" altLang="zh-CN" sz="1100" b="1" dirty="0" err="1">
                <a:solidFill>
                  <a:srgbClr val="C00000"/>
                </a:solidFill>
              </a:rPr>
              <a:t>fr</a:t>
            </a:r>
            <a:r>
              <a:rPr lang="en-US" altLang="zh-CN" sz="1100" b="1" dirty="0">
                <a:solidFill>
                  <a:srgbClr val="C00000"/>
                </a:solidFill>
              </a:rPr>
              <a:t>* </a:t>
            </a:r>
            <a:r>
              <a:rPr lang="en-US" altLang="zh-CN" sz="1100" b="1" dirty="0">
                <a:solidFill>
                  <a:schemeClr val="accent1"/>
                </a:solidFill>
              </a:rPr>
              <a:t>material. </a:t>
            </a:r>
            <a:r>
              <a:rPr lang="en-US" altLang="zh-CN" sz="1100" b="1" dirty="0" err="1">
                <a:solidFill>
                  <a:schemeClr val="accent1"/>
                </a:solidFill>
              </a:rPr>
              <a:t>reflectColor</a:t>
            </a:r>
            <a:r>
              <a:rPr lang="en-US" altLang="zh-CN" sz="1100" b="1" dirty="0">
                <a:solidFill>
                  <a:schemeClr val="accent1"/>
                </a:solidFill>
              </a:rPr>
              <a:t>*pow(</a:t>
            </a:r>
            <a:r>
              <a:rPr lang="en-US" altLang="zh-CN" sz="1100" b="1" dirty="0">
                <a:solidFill>
                  <a:srgbClr val="C00000"/>
                </a:solidFill>
              </a:rPr>
              <a:t>cosθ2, shininess))*</a:t>
            </a:r>
            <a:r>
              <a:rPr lang="en-US" altLang="zh-CN" sz="1100" b="1" dirty="0" err="1">
                <a:solidFill>
                  <a:srgbClr val="C00000"/>
                </a:solidFill>
              </a:rPr>
              <a:t>lightColor</a:t>
            </a:r>
            <a:r>
              <a:rPr lang="en-US" altLang="zh-CN" sz="1100" b="1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rgbClr val="C00000"/>
                </a:solidFill>
              </a:rPr>
              <a:t> </a:t>
            </a:r>
            <a:r>
              <a:rPr lang="en-US" altLang="zh-CN" sz="1100" b="1" strike="dblStrike" dirty="0">
                <a:solidFill>
                  <a:schemeClr val="accent1"/>
                </a:solidFill>
              </a:rPr>
              <a:t>* </a:t>
            </a:r>
            <a:r>
              <a:rPr lang="en-US" altLang="zh-CN" sz="1100" b="1" strike="dblStrike" dirty="0" err="1">
                <a:solidFill>
                  <a:schemeClr val="accent1"/>
                </a:solidFill>
              </a:rPr>
              <a:t>objectColor</a:t>
            </a:r>
            <a:endParaRPr lang="zh-CN" altLang="en-US" sz="1100" b="1" strike="dblStrik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25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Lession_7</a:t>
            </a:r>
            <a:r>
              <a:rPr lang="zh-CN" altLang="en-US" b="1" dirty="0">
                <a:solidFill>
                  <a:srgbClr val="C00000"/>
                </a:solidFill>
              </a:rPr>
              <a:t>：光照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C236A3-CCCC-D12D-54A8-6BF68B992755}"/>
              </a:ext>
            </a:extLst>
          </p:cNvPr>
          <p:cNvSpPr txBox="1"/>
          <p:nvPr/>
        </p:nvSpPr>
        <p:spPr>
          <a:xfrm>
            <a:off x="809625" y="1038225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法线矩阵的计算（需要考虑</a:t>
            </a:r>
            <a:r>
              <a:rPr lang="zh-CN" altLang="en-US" b="1" dirty="0">
                <a:solidFill>
                  <a:srgbClr val="C00000"/>
                </a:solidFill>
              </a:rPr>
              <a:t>旋转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缩放</a:t>
            </a:r>
            <a:r>
              <a:rPr lang="zh-CN" altLang="en-US" b="1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79E864-FCA1-EEB8-492F-FC5F714D2C60}"/>
              </a:ext>
            </a:extLst>
          </p:cNvPr>
          <p:cNvSpPr txBox="1"/>
          <p:nvPr/>
        </p:nvSpPr>
        <p:spPr>
          <a:xfrm>
            <a:off x="1192895" y="1572695"/>
            <a:ext cx="8601074" cy="167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法线不能使用局部坐标，至少应该被转换成世界坐标或者相机坐标下进行计算；（因为在渲染的时候要考虑光照方向，除非把光源也转到局部坐标进行运算）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法线不需要考虑位置信息；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各坐标轴进行等比缩放时，不影响法线；但是不等比时，法线会变化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/>
              <a:t>旋转时，法线和光照方向相对的发生了变化，所以法线也会变化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3A0849-3C29-9F7D-0540-ADF3FF38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63" y="3590925"/>
            <a:ext cx="4496212" cy="25599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34C79A-74E5-CBA0-A829-A7CAFBE0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4" y="3573514"/>
            <a:ext cx="6920525" cy="257735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E6E0688-1B01-41FC-B51B-FED4F4AB1751}"/>
              </a:ext>
            </a:extLst>
          </p:cNvPr>
          <p:cNvSpPr txBox="1"/>
          <p:nvPr/>
        </p:nvSpPr>
        <p:spPr>
          <a:xfrm>
            <a:off x="5489423" y="501804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法线矩阵原理，待推导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不等比缩放时使用法线矩阵，否则使用模型矩阵直接变换</a:t>
            </a:r>
          </a:p>
        </p:txBody>
      </p:sp>
    </p:spTree>
    <p:extLst>
      <p:ext uri="{BB962C8B-B14F-4D97-AF65-F5344CB8AC3E}">
        <p14:creationId xmlns:p14="http://schemas.microsoft.com/office/powerpoint/2010/main" val="362792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26D397-B17A-7EB8-2999-0E7808A35BEC}"/>
              </a:ext>
            </a:extLst>
          </p:cNvPr>
          <p:cNvSpPr txBox="1"/>
          <p:nvPr/>
        </p:nvSpPr>
        <p:spPr>
          <a:xfrm>
            <a:off x="2781701" y="1707631"/>
            <a:ext cx="2419150" cy="22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顶点缓存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颜色缓冲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帧缓冲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深度缓冲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257606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59D946-A855-A7B1-D014-CFB29984C5A7}"/>
              </a:ext>
            </a:extLst>
          </p:cNvPr>
          <p:cNvSpPr txBox="1"/>
          <p:nvPr/>
        </p:nvSpPr>
        <p:spPr>
          <a:xfrm>
            <a:off x="258184" y="24742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Lession_2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r>
              <a:rPr lang="en-US" altLang="zh-CN" b="1" dirty="0">
                <a:solidFill>
                  <a:srgbClr val="C00000"/>
                </a:solidFill>
              </a:rPr>
              <a:t>GLSL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1C2854-FF39-CA1D-0573-01CCEA58F9AF}"/>
              </a:ext>
            </a:extLst>
          </p:cNvPr>
          <p:cNvSpPr txBox="1"/>
          <p:nvPr/>
        </p:nvSpPr>
        <p:spPr>
          <a:xfrm>
            <a:off x="699247" y="122637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In/out</a:t>
            </a:r>
            <a:r>
              <a:rPr lang="zh-CN" altLang="en-US" b="1" dirty="0">
                <a:solidFill>
                  <a:schemeClr val="accent1"/>
                </a:solidFill>
              </a:rPr>
              <a:t>变量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520D77-1DCA-E61A-B4A9-FB89B89FCD1A}"/>
              </a:ext>
            </a:extLst>
          </p:cNvPr>
          <p:cNvSpPr txBox="1"/>
          <p:nvPr/>
        </p:nvSpPr>
        <p:spPr>
          <a:xfrm>
            <a:off x="699247" y="168537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uniform</a:t>
            </a:r>
            <a:r>
              <a:rPr lang="zh-CN" altLang="en-US" b="1" dirty="0">
                <a:solidFill>
                  <a:schemeClr val="accent1"/>
                </a:solidFill>
              </a:rPr>
              <a:t>变量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B88C3C2-C327-3853-6D5E-F58DA9BF967D}"/>
              </a:ext>
            </a:extLst>
          </p:cNvPr>
          <p:cNvGrpSpPr/>
          <p:nvPr/>
        </p:nvGrpSpPr>
        <p:grpSpPr>
          <a:xfrm>
            <a:off x="2869934" y="2697480"/>
            <a:ext cx="6187867" cy="3131360"/>
            <a:chOff x="2687054" y="2622176"/>
            <a:chExt cx="6187867" cy="313136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C16B2D3-A292-7E94-9A90-165F707A9F82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54" y="3367143"/>
              <a:ext cx="61211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0B29319-3AFC-1D3B-EE74-481241611166}"/>
                </a:ext>
              </a:extLst>
            </p:cNvPr>
            <p:cNvSpPr txBox="1"/>
            <p:nvPr/>
          </p:nvSpPr>
          <p:spPr>
            <a:xfrm>
              <a:off x="2687054" y="2622176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CPU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05047E-16F1-AA2A-18AC-1E2E6181E438}"/>
                </a:ext>
              </a:extLst>
            </p:cNvPr>
            <p:cNvSpPr txBox="1"/>
            <p:nvPr/>
          </p:nvSpPr>
          <p:spPr>
            <a:xfrm>
              <a:off x="2687054" y="3891578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GPU</a:t>
              </a:r>
              <a:endParaRPr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50D949-CCEC-F830-3727-7B21BA746401}"/>
                </a:ext>
              </a:extLst>
            </p:cNvPr>
            <p:cNvSpPr/>
            <p:nvPr/>
          </p:nvSpPr>
          <p:spPr>
            <a:xfrm>
              <a:off x="6452232" y="3849430"/>
              <a:ext cx="1319604" cy="528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VBO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993B2B-E061-5A07-AF3B-159FCFC0AE4B}"/>
                </a:ext>
              </a:extLst>
            </p:cNvPr>
            <p:cNvSpPr/>
            <p:nvPr/>
          </p:nvSpPr>
          <p:spPr>
            <a:xfrm>
              <a:off x="4428000" y="3849430"/>
              <a:ext cx="1319604" cy="528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Uniform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13F6E5D-3AA1-BD73-53B6-CBBE22A5048C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5087802" y="2991508"/>
              <a:ext cx="0" cy="857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A98C5AC-910A-FD16-C83D-8FA6DF966EC0}"/>
                </a:ext>
              </a:extLst>
            </p:cNvPr>
            <p:cNvCxnSpPr/>
            <p:nvPr/>
          </p:nvCxnSpPr>
          <p:spPr>
            <a:xfrm>
              <a:off x="7112034" y="2959698"/>
              <a:ext cx="0" cy="857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2B3E9E-0D34-1BC7-4C5A-0739AFBBF80D}"/>
                </a:ext>
              </a:extLst>
            </p:cNvPr>
            <p:cNvSpPr/>
            <p:nvPr/>
          </p:nvSpPr>
          <p:spPr>
            <a:xfrm>
              <a:off x="4068045" y="5269442"/>
              <a:ext cx="1000461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着色器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BFCBD7-558D-0A28-2471-1E9928444C00}"/>
                </a:ext>
              </a:extLst>
            </p:cNvPr>
            <p:cNvSpPr/>
            <p:nvPr/>
          </p:nvSpPr>
          <p:spPr>
            <a:xfrm>
              <a:off x="7313269" y="5269442"/>
              <a:ext cx="1000461" cy="484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着色器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B1CD203-F3B3-3F3D-2F68-155C237A4CA0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068506" y="5511489"/>
              <a:ext cx="731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6D799A4-57CA-1F7F-A3D3-ACAE0F806FC8}"/>
                </a:ext>
              </a:extLst>
            </p:cNvPr>
            <p:cNvCxnSpPr/>
            <p:nvPr/>
          </p:nvCxnSpPr>
          <p:spPr>
            <a:xfrm>
              <a:off x="8313730" y="5500731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11C7C21-AE85-AE45-BA7F-BB334A895758}"/>
                </a:ext>
              </a:extLst>
            </p:cNvPr>
            <p:cNvCxnSpPr/>
            <p:nvPr/>
          </p:nvCxnSpPr>
          <p:spPr>
            <a:xfrm>
              <a:off x="3506854" y="5506110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3413B77-4253-D0DE-4917-3FCBD5A8189D}"/>
                </a:ext>
              </a:extLst>
            </p:cNvPr>
            <p:cNvSpPr txBox="1"/>
            <p:nvPr/>
          </p:nvSpPr>
          <p:spPr>
            <a:xfrm>
              <a:off x="3628871" y="513677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D85C008-4256-5A5F-831D-B7CFB6E6663E}"/>
                </a:ext>
              </a:extLst>
            </p:cNvPr>
            <p:cNvSpPr txBox="1"/>
            <p:nvPr/>
          </p:nvSpPr>
          <p:spPr>
            <a:xfrm>
              <a:off x="5145080" y="513677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138AC42-E11A-EE9C-8DA0-8B86FF8055AD}"/>
                </a:ext>
              </a:extLst>
            </p:cNvPr>
            <p:cNvCxnSpPr/>
            <p:nvPr/>
          </p:nvCxnSpPr>
          <p:spPr>
            <a:xfrm>
              <a:off x="6713531" y="5500731"/>
              <a:ext cx="561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2C69C4D-E22E-D098-E5D6-DC02511561F7}"/>
                </a:ext>
              </a:extLst>
            </p:cNvPr>
            <p:cNvSpPr txBox="1"/>
            <p:nvPr/>
          </p:nvSpPr>
          <p:spPr>
            <a:xfrm>
              <a:off x="6749434" y="511706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FD093DE-6A18-62D3-324F-51E72673658A}"/>
                </a:ext>
              </a:extLst>
            </p:cNvPr>
            <p:cNvSpPr txBox="1"/>
            <p:nvPr/>
          </p:nvSpPr>
          <p:spPr>
            <a:xfrm>
              <a:off x="8332176" y="5084775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out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20805A1-AC0F-6BE3-E837-EDDF1F77149D}"/>
                </a:ext>
              </a:extLst>
            </p:cNvPr>
            <p:cNvSpPr txBox="1"/>
            <p:nvPr/>
          </p:nvSpPr>
          <p:spPr>
            <a:xfrm>
              <a:off x="5994967" y="533400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3F1F5C34-AA83-7636-E092-5FB81AE52AAA}"/>
                </a:ext>
              </a:extLst>
            </p:cNvPr>
            <p:cNvCxnSpPr>
              <a:stCxn id="14" idx="2"/>
              <a:endCxn id="29" idx="0"/>
            </p:cNvCxnSpPr>
            <p:nvPr/>
          </p:nvCxnSpPr>
          <p:spPr>
            <a:xfrm rot="5400000">
              <a:off x="5081895" y="3106638"/>
              <a:ext cx="758417" cy="330186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54A1440F-96B7-D8B5-819E-D72CAAADD2EF}"/>
                </a:ext>
              </a:extLst>
            </p:cNvPr>
            <p:cNvCxnSpPr>
              <a:stCxn id="14" idx="2"/>
              <a:endCxn id="30" idx="0"/>
            </p:cNvCxnSpPr>
            <p:nvPr/>
          </p:nvCxnSpPr>
          <p:spPr>
            <a:xfrm rot="5400000">
              <a:off x="5878872" y="3903615"/>
              <a:ext cx="758417" cy="1707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A9237D3A-C052-9723-5738-43D35FEA2E4A}"/>
                </a:ext>
              </a:extLst>
            </p:cNvPr>
            <p:cNvCxnSpPr>
              <a:stCxn id="14" idx="2"/>
              <a:endCxn id="35" idx="0"/>
            </p:cNvCxnSpPr>
            <p:nvPr/>
          </p:nvCxnSpPr>
          <p:spPr>
            <a:xfrm rot="5400000">
              <a:off x="6652030" y="4657065"/>
              <a:ext cx="738708" cy="1813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52151804-1F05-2521-32DB-DDD71E7ECE86}"/>
                </a:ext>
              </a:extLst>
            </p:cNvPr>
            <p:cNvCxnSpPr>
              <a:stCxn id="14" idx="2"/>
              <a:endCxn id="36" idx="0"/>
            </p:cNvCxnSpPr>
            <p:nvPr/>
          </p:nvCxnSpPr>
          <p:spPr>
            <a:xfrm rot="16200000" flipH="1">
              <a:off x="7498421" y="3991974"/>
              <a:ext cx="706414" cy="147918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B50663E2-5F41-A4A7-2AA9-75DFA43CE24F}"/>
              </a:ext>
            </a:extLst>
          </p:cNvPr>
          <p:cNvSpPr txBox="1"/>
          <p:nvPr/>
        </p:nvSpPr>
        <p:spPr>
          <a:xfrm>
            <a:off x="2687054" y="12263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随不同的着色器而变化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F354A95-77E2-542A-28D9-3ABF3F7552AF}"/>
              </a:ext>
            </a:extLst>
          </p:cNvPr>
          <p:cNvSpPr txBox="1"/>
          <p:nvPr/>
        </p:nvSpPr>
        <p:spPr>
          <a:xfrm>
            <a:off x="2687054" y="16943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只由应用程序来控制</a:t>
            </a:r>
          </a:p>
        </p:txBody>
      </p:sp>
    </p:spTree>
    <p:extLst>
      <p:ext uri="{BB962C8B-B14F-4D97-AF65-F5344CB8AC3E}">
        <p14:creationId xmlns:p14="http://schemas.microsoft.com/office/powerpoint/2010/main" val="39759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5B9226-9353-E813-D23C-45B05575F2AD}"/>
              </a:ext>
            </a:extLst>
          </p:cNvPr>
          <p:cNvSpPr txBox="1"/>
          <p:nvPr/>
        </p:nvSpPr>
        <p:spPr>
          <a:xfrm>
            <a:off x="258184" y="24742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Lession_2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r>
              <a:rPr lang="en-US" altLang="zh-CN" b="1" dirty="0">
                <a:solidFill>
                  <a:srgbClr val="C00000"/>
                </a:solidFill>
              </a:rPr>
              <a:t>GLSL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8B3126-2873-93C5-DFAA-73E40CFEB3C9}"/>
              </a:ext>
            </a:extLst>
          </p:cNvPr>
          <p:cNvSpPr txBox="1"/>
          <p:nvPr/>
        </p:nvSpPr>
        <p:spPr>
          <a:xfrm>
            <a:off x="702213" y="1183341"/>
            <a:ext cx="657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 </a:t>
            </a:r>
            <a:r>
              <a:rPr lang="zh-CN" altLang="en-US" b="1" dirty="0"/>
              <a:t>变量类型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）透明类型（基本类型）； 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）不透明类型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EE0CF1-8180-4F9B-03B2-C51E74CEA141}"/>
              </a:ext>
            </a:extLst>
          </p:cNvPr>
          <p:cNvSpPr txBox="1"/>
          <p:nvPr/>
        </p:nvSpPr>
        <p:spPr>
          <a:xfrm>
            <a:off x="702213" y="1749923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 </a:t>
            </a:r>
            <a:r>
              <a:rPr lang="zh-CN" altLang="en-US" b="1" dirty="0"/>
              <a:t>变量类型</a:t>
            </a:r>
            <a:r>
              <a:rPr lang="zh-CN" altLang="en-US" dirty="0">
                <a:sym typeface="Wingdings" panose="05000000000000000000" pitchFamily="2" charset="2"/>
              </a:rPr>
              <a:t>： 隐式类型转换更少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20C43-C47D-1285-4DDB-D026474767FD}"/>
              </a:ext>
            </a:extLst>
          </p:cNvPr>
          <p:cNvSpPr txBox="1"/>
          <p:nvPr/>
        </p:nvSpPr>
        <p:spPr>
          <a:xfrm>
            <a:off x="702213" y="2316505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 </a:t>
            </a:r>
            <a:r>
              <a:rPr lang="zh-CN" altLang="en-US" b="1" dirty="0"/>
              <a:t>聚合类型</a:t>
            </a:r>
            <a:r>
              <a:rPr lang="zh-CN" altLang="en-US" dirty="0">
                <a:sym typeface="Wingdings" panose="05000000000000000000" pitchFamily="2" charset="2"/>
              </a:rPr>
              <a:t>： 向量、矩阵、结构体、数组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BC7027-3AB1-5B57-606F-570A4FD40F18}"/>
              </a:ext>
            </a:extLst>
          </p:cNvPr>
          <p:cNvSpPr txBox="1"/>
          <p:nvPr/>
        </p:nvSpPr>
        <p:spPr>
          <a:xfrm>
            <a:off x="1037404" y="2883087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）向量：</a:t>
            </a:r>
            <a:r>
              <a:rPr lang="en-US" altLang="zh-CN" dirty="0" err="1"/>
              <a:t>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dvec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ivec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bvec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uvec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2CAF3B-5DA7-4F7C-9D3E-9E9FEA43C927}"/>
              </a:ext>
            </a:extLst>
          </p:cNvPr>
          <p:cNvSpPr txBox="1"/>
          <p:nvPr/>
        </p:nvSpPr>
        <p:spPr>
          <a:xfrm>
            <a:off x="1037404" y="344970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）矩阵：</a:t>
            </a:r>
            <a:r>
              <a:rPr lang="en-US" altLang="zh-CN" dirty="0" err="1"/>
              <a:t>mat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dmat</a:t>
            </a:r>
            <a:r>
              <a:rPr lang="en-US" altLang="zh-CN" b="1" dirty="0" err="1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B6B93F-15DA-6651-906B-09491B91DB5D}"/>
              </a:ext>
            </a:extLst>
          </p:cNvPr>
          <p:cNvSpPr txBox="1"/>
          <p:nvPr/>
        </p:nvSpPr>
        <p:spPr>
          <a:xfrm>
            <a:off x="785308" y="4141694"/>
            <a:ext cx="557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存储限定符： </a:t>
            </a:r>
            <a:r>
              <a:rPr lang="en-US" altLang="zh-CN" dirty="0"/>
              <a:t>const, in, out, uniform,  buffer, shared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77EA79-E969-6C80-D8BD-AA1E9E80A61E}"/>
              </a:ext>
            </a:extLst>
          </p:cNvPr>
          <p:cNvSpPr txBox="1"/>
          <p:nvPr/>
        </p:nvSpPr>
        <p:spPr>
          <a:xfrm>
            <a:off x="1040558" y="4704703"/>
            <a:ext cx="6827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uniform: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glGetUniformLocation</a:t>
            </a:r>
            <a:r>
              <a:rPr lang="en-US" altLang="zh-CN" sz="1600" b="1" dirty="0">
                <a:solidFill>
                  <a:srgbClr val="C00000"/>
                </a:solidFill>
              </a:rPr>
              <a:t>(…);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glUniform</a:t>
            </a:r>
            <a:r>
              <a:rPr lang="en-US" altLang="zh-CN" sz="1600" b="1" dirty="0">
                <a:solidFill>
                  <a:srgbClr val="C00000"/>
                </a:solidFill>
              </a:rPr>
              <a:t>*();  </a:t>
            </a:r>
            <a:r>
              <a:rPr lang="en-US" altLang="zh-CN" sz="1600" b="1" dirty="0" err="1">
                <a:solidFill>
                  <a:srgbClr val="C00000"/>
                </a:solidFill>
              </a:rPr>
              <a:t>glUniformMatrix</a:t>
            </a:r>
            <a:r>
              <a:rPr lang="en-US" altLang="zh-CN" sz="1600" b="1" dirty="0">
                <a:solidFill>
                  <a:srgbClr val="C00000"/>
                </a:solidFill>
              </a:rPr>
              <a:t>*(); 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DE01E05-68AC-80B9-7863-92DA96E97B14}"/>
              </a:ext>
            </a:extLst>
          </p:cNvPr>
          <p:cNvCxnSpPr>
            <a:cxnSpLocks/>
          </p:cNvCxnSpPr>
          <p:nvPr/>
        </p:nvCxnSpPr>
        <p:spPr>
          <a:xfrm>
            <a:off x="7939144" y="432093"/>
            <a:ext cx="0" cy="6162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D7AC67C-5E25-1DF1-07EF-11FDF6B6AAAC}"/>
              </a:ext>
            </a:extLst>
          </p:cNvPr>
          <p:cNvCxnSpPr/>
          <p:nvPr/>
        </p:nvCxnSpPr>
        <p:spPr>
          <a:xfrm>
            <a:off x="9016395" y="3110053"/>
            <a:ext cx="2571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A2F945E-E3D4-FF99-BC80-1B853A48A818}"/>
              </a:ext>
            </a:extLst>
          </p:cNvPr>
          <p:cNvSpPr txBox="1"/>
          <p:nvPr/>
        </p:nvSpPr>
        <p:spPr>
          <a:xfrm>
            <a:off x="8101995" y="235880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CPU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822C9B-F9F4-58D9-C6F0-C46CBBD8BC89}"/>
              </a:ext>
            </a:extLst>
          </p:cNvPr>
          <p:cNvSpPr txBox="1"/>
          <p:nvPr/>
        </p:nvSpPr>
        <p:spPr>
          <a:xfrm>
            <a:off x="8101994" y="350451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GPU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D8BA35-DC62-60F5-A6E3-C405B518AAC5}"/>
              </a:ext>
            </a:extLst>
          </p:cNvPr>
          <p:cNvSpPr txBox="1"/>
          <p:nvPr/>
        </p:nvSpPr>
        <p:spPr>
          <a:xfrm>
            <a:off x="9256491" y="142289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buffer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07B845-C6FA-F45E-5E7F-5F134C7BD904}"/>
              </a:ext>
            </a:extLst>
          </p:cNvPr>
          <p:cNvSpPr txBox="1"/>
          <p:nvPr/>
        </p:nvSpPr>
        <p:spPr>
          <a:xfrm>
            <a:off x="10386402" y="142467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uniform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4AAA3C-6A82-87B9-C646-556CBB9E1104}"/>
              </a:ext>
            </a:extLst>
          </p:cNvPr>
          <p:cNvSpPr/>
          <p:nvPr/>
        </p:nvSpPr>
        <p:spPr>
          <a:xfrm>
            <a:off x="9176167" y="4671796"/>
            <a:ext cx="2420469" cy="6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shader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8AB712-36E2-B96D-E4EF-A281C5FC01F5}"/>
              </a:ext>
            </a:extLst>
          </p:cNvPr>
          <p:cNvSpPr txBox="1"/>
          <p:nvPr/>
        </p:nvSpPr>
        <p:spPr>
          <a:xfrm>
            <a:off x="9374825" y="3319846"/>
            <a:ext cx="7761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AA775F-0113-5CDD-5B7A-76CC2C295B3B}"/>
              </a:ext>
            </a:extLst>
          </p:cNvPr>
          <p:cNvSpPr txBox="1"/>
          <p:nvPr/>
        </p:nvSpPr>
        <p:spPr>
          <a:xfrm>
            <a:off x="10386402" y="3332391"/>
            <a:ext cx="96212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uniform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6A2016-306A-783E-ABF1-D7DE60868FB3}"/>
              </a:ext>
            </a:extLst>
          </p:cNvPr>
          <p:cNvCxnSpPr/>
          <p:nvPr/>
        </p:nvCxnSpPr>
        <p:spPr>
          <a:xfrm>
            <a:off x="9799424" y="2464596"/>
            <a:ext cx="0" cy="8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1BF3142-92DA-3763-880B-FF451F3BF807}"/>
              </a:ext>
            </a:extLst>
          </p:cNvPr>
          <p:cNvCxnSpPr/>
          <p:nvPr/>
        </p:nvCxnSpPr>
        <p:spPr>
          <a:xfrm>
            <a:off x="10867463" y="2464596"/>
            <a:ext cx="0" cy="84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0133901-9D88-6EEF-C20D-D720B0B0759C}"/>
              </a:ext>
            </a:extLst>
          </p:cNvPr>
          <p:cNvCxnSpPr>
            <a:cxnSpLocks/>
          </p:cNvCxnSpPr>
          <p:nvPr/>
        </p:nvCxnSpPr>
        <p:spPr>
          <a:xfrm flipH="1" flipV="1">
            <a:off x="9799424" y="3696262"/>
            <a:ext cx="19236" cy="10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268F88-EC4A-DE33-7A96-9C030C955209}"/>
              </a:ext>
            </a:extLst>
          </p:cNvPr>
          <p:cNvCxnSpPr>
            <a:cxnSpLocks/>
          </p:cNvCxnSpPr>
          <p:nvPr/>
        </p:nvCxnSpPr>
        <p:spPr>
          <a:xfrm flipH="1" flipV="1">
            <a:off x="10845498" y="3728635"/>
            <a:ext cx="19236" cy="105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乘号 29">
            <a:extLst>
              <a:ext uri="{FF2B5EF4-FFF2-40B4-BE49-F238E27FC236}">
                <a16:creationId xmlns:a16="http://schemas.microsoft.com/office/drawing/2014/main" id="{284EA789-E04B-6050-6063-754C119FB6E8}"/>
              </a:ext>
            </a:extLst>
          </p:cNvPr>
          <p:cNvSpPr/>
          <p:nvPr/>
        </p:nvSpPr>
        <p:spPr>
          <a:xfrm>
            <a:off x="10754639" y="3873844"/>
            <a:ext cx="593886" cy="52810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D01E36-9D5F-5954-5382-B9EB1DBB09F2}"/>
              </a:ext>
            </a:extLst>
          </p:cNvPr>
          <p:cNvSpPr txBox="1"/>
          <p:nvPr/>
        </p:nvSpPr>
        <p:spPr>
          <a:xfrm>
            <a:off x="785308" y="5293836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数据块：</a:t>
            </a:r>
            <a:r>
              <a:rPr lang="en-US" altLang="zh-CN" b="1" dirty="0"/>
              <a:t>uniform</a:t>
            </a:r>
            <a:r>
              <a:rPr lang="zh-CN" altLang="en-US" b="1" dirty="0"/>
              <a:t>块、</a:t>
            </a:r>
            <a:r>
              <a:rPr lang="en-US" altLang="zh-CN" b="1" dirty="0"/>
              <a:t>in/out</a:t>
            </a:r>
            <a:r>
              <a:rPr lang="zh-CN" altLang="en-US" b="1" dirty="0"/>
              <a:t>块、</a:t>
            </a:r>
            <a:r>
              <a:rPr lang="en-US" altLang="zh-CN" b="1" dirty="0"/>
              <a:t>buffer</a:t>
            </a:r>
            <a:r>
              <a:rPr lang="zh-CN" altLang="en-US" b="1" dirty="0"/>
              <a:t>块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19EA4C-D5D0-35B5-42C6-90EE78B07BF5}"/>
              </a:ext>
            </a:extLst>
          </p:cNvPr>
          <p:cNvSpPr txBox="1"/>
          <p:nvPr/>
        </p:nvSpPr>
        <p:spPr>
          <a:xfrm>
            <a:off x="785308" y="5873787"/>
            <a:ext cx="343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6. </a:t>
            </a:r>
            <a:r>
              <a:rPr lang="zh-CN" altLang="en-US" b="1" dirty="0"/>
              <a:t>着色器子程序（自定义函数）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5010F-A30A-03BF-B44B-63AC65A285B2}"/>
              </a:ext>
            </a:extLst>
          </p:cNvPr>
          <p:cNvSpPr txBox="1"/>
          <p:nvPr/>
        </p:nvSpPr>
        <p:spPr>
          <a:xfrm>
            <a:off x="258184" y="24742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Lessoin_3</a:t>
            </a:r>
            <a:r>
              <a:rPr lang="zh-CN" altLang="en-US" b="1" dirty="0">
                <a:solidFill>
                  <a:srgbClr val="C00000"/>
                </a:solidFill>
              </a:rPr>
              <a:t>： 纹理与帧缓存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E1C6AC-DC5E-4545-952D-9F696E39AADE}"/>
              </a:ext>
            </a:extLst>
          </p:cNvPr>
          <p:cNvSpPr/>
          <p:nvPr/>
        </p:nvSpPr>
        <p:spPr>
          <a:xfrm>
            <a:off x="4690346" y="3763322"/>
            <a:ext cx="1118796" cy="6562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纹理单元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5D2D80-5565-81CB-8E2A-0F82DEDB888E}"/>
              </a:ext>
            </a:extLst>
          </p:cNvPr>
          <p:cNvSpPr/>
          <p:nvPr/>
        </p:nvSpPr>
        <p:spPr>
          <a:xfrm>
            <a:off x="2861546" y="3763322"/>
            <a:ext cx="1118796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纹理对象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14872D-753E-1D75-6243-805080FEB585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3980342" y="4091432"/>
            <a:ext cx="7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8B46080-67F8-41B1-70A1-F25E53E4D516}"/>
              </a:ext>
            </a:extLst>
          </p:cNvPr>
          <p:cNvSpPr txBox="1"/>
          <p:nvPr/>
        </p:nvSpPr>
        <p:spPr>
          <a:xfrm>
            <a:off x="4020995" y="3722099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BB0BBC-14B1-DC9C-201F-846681CC3BA7}"/>
              </a:ext>
            </a:extLst>
          </p:cNvPr>
          <p:cNvSpPr/>
          <p:nvPr/>
        </p:nvSpPr>
        <p:spPr>
          <a:xfrm>
            <a:off x="2861546" y="4902756"/>
            <a:ext cx="1118796" cy="83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1CCBF0-CD7B-B63A-8705-6D36B4AEB1A6}"/>
              </a:ext>
            </a:extLst>
          </p:cNvPr>
          <p:cNvSpPr/>
          <p:nvPr/>
        </p:nvSpPr>
        <p:spPr>
          <a:xfrm>
            <a:off x="4690346" y="1508686"/>
            <a:ext cx="1118796" cy="6562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纹理单元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812223-A06D-D5B2-1BD2-B21FB241FF0C}"/>
              </a:ext>
            </a:extLst>
          </p:cNvPr>
          <p:cNvSpPr/>
          <p:nvPr/>
        </p:nvSpPr>
        <p:spPr>
          <a:xfrm>
            <a:off x="2861546" y="1508686"/>
            <a:ext cx="1118796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纹理对象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948F2E-5869-6F99-3E10-30752B0DEB03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3980342" y="1836796"/>
            <a:ext cx="710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A223FE-1A32-0CB7-17EC-F5FC72963999}"/>
              </a:ext>
            </a:extLst>
          </p:cNvPr>
          <p:cNvSpPr txBox="1"/>
          <p:nvPr/>
        </p:nvSpPr>
        <p:spPr>
          <a:xfrm>
            <a:off x="4020995" y="146746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3A1DEF-9226-EB14-5B9B-754BAFA00756}"/>
              </a:ext>
            </a:extLst>
          </p:cNvPr>
          <p:cNvSpPr/>
          <p:nvPr/>
        </p:nvSpPr>
        <p:spPr>
          <a:xfrm>
            <a:off x="2861546" y="2605088"/>
            <a:ext cx="1118796" cy="839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20440B-4B26-134E-96E7-4DA3AE4C4B18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420944" y="2164905"/>
            <a:ext cx="0" cy="44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8BA8E4-7D5D-9A16-E89C-14B94E064276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3420944" y="441954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1DD8514-1604-5C82-6527-FC1F373C1BFF}"/>
              </a:ext>
            </a:extLst>
          </p:cNvPr>
          <p:cNvSpPr/>
          <p:nvPr/>
        </p:nvSpPr>
        <p:spPr>
          <a:xfrm>
            <a:off x="515271" y="1214020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6A992BA-778C-DBD3-6A34-83637D3A9F07}"/>
              </a:ext>
            </a:extLst>
          </p:cNvPr>
          <p:cNvSpPr/>
          <p:nvPr/>
        </p:nvSpPr>
        <p:spPr>
          <a:xfrm>
            <a:off x="515271" y="3470222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A95C873-EC02-A4C5-E182-115B96462800}"/>
              </a:ext>
            </a:extLst>
          </p:cNvPr>
          <p:cNvCxnSpPr>
            <a:cxnSpLocks/>
          </p:cNvCxnSpPr>
          <p:nvPr/>
        </p:nvCxnSpPr>
        <p:spPr>
          <a:xfrm>
            <a:off x="1955607" y="1542130"/>
            <a:ext cx="90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9B595A7-FF34-32FB-50F8-BB7C754687B1}"/>
              </a:ext>
            </a:extLst>
          </p:cNvPr>
          <p:cNvCxnSpPr>
            <a:cxnSpLocks/>
          </p:cNvCxnSpPr>
          <p:nvPr/>
        </p:nvCxnSpPr>
        <p:spPr>
          <a:xfrm>
            <a:off x="1955082" y="3757138"/>
            <a:ext cx="896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D98D693-34C8-610B-A09B-0CA641B632CF}"/>
              </a:ext>
            </a:extLst>
          </p:cNvPr>
          <p:cNvSpPr txBox="1"/>
          <p:nvPr/>
        </p:nvSpPr>
        <p:spPr>
          <a:xfrm>
            <a:off x="2094132" y="11599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A3C8EF6-EE85-0A3B-1F2A-50D2FD9C8783}"/>
              </a:ext>
            </a:extLst>
          </p:cNvPr>
          <p:cNvSpPr txBox="1"/>
          <p:nvPr/>
        </p:nvSpPr>
        <p:spPr>
          <a:xfrm>
            <a:off x="2127934" y="342900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603226E-67D9-D0AE-DE6E-D6833CB4949B}"/>
              </a:ext>
            </a:extLst>
          </p:cNvPr>
          <p:cNvSpPr/>
          <p:nvPr/>
        </p:nvSpPr>
        <p:spPr>
          <a:xfrm>
            <a:off x="4432163" y="814850"/>
            <a:ext cx="1673436" cy="465628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E22CFB-B180-991F-D219-70D95FF44279}"/>
              </a:ext>
            </a:extLst>
          </p:cNvPr>
          <p:cNvSpPr txBox="1"/>
          <p:nvPr/>
        </p:nvSpPr>
        <p:spPr>
          <a:xfrm>
            <a:off x="258184" y="6064672"/>
            <a:ext cx="684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当前激活了哪个纹理单元，就决定了采用哪个采用器对象进行采样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5993578-7A41-DDF5-41AD-202D89FD0624}"/>
              </a:ext>
            </a:extLst>
          </p:cNvPr>
          <p:cNvSpPr/>
          <p:nvPr/>
        </p:nvSpPr>
        <p:spPr>
          <a:xfrm>
            <a:off x="8061063" y="2289217"/>
            <a:ext cx="1420010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采样器对象参数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A0DA8B-5390-432B-DC47-62EEAE997B2F}"/>
              </a:ext>
            </a:extLst>
          </p:cNvPr>
          <p:cNvSpPr/>
          <p:nvPr/>
        </p:nvSpPr>
        <p:spPr>
          <a:xfrm>
            <a:off x="10159043" y="2835147"/>
            <a:ext cx="1354144" cy="65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采样器变量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952CEFB-10EC-39EB-00B8-53AD77DDD90F}"/>
              </a:ext>
            </a:extLst>
          </p:cNvPr>
          <p:cNvSpPr/>
          <p:nvPr/>
        </p:nvSpPr>
        <p:spPr>
          <a:xfrm>
            <a:off x="8052003" y="3393686"/>
            <a:ext cx="1429069" cy="656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纹理数据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275F90-75F5-399D-7F39-E13238A79E06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>
            <a:off x="9481073" y="2617327"/>
            <a:ext cx="677970" cy="5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3F53B20-B7EF-9B67-CD3E-FDE28E4CEEC0}"/>
              </a:ext>
            </a:extLst>
          </p:cNvPr>
          <p:cNvCxnSpPr>
            <a:stCxn id="55" idx="3"/>
            <a:endCxn id="50" idx="1"/>
          </p:cNvCxnSpPr>
          <p:nvPr/>
        </p:nvCxnSpPr>
        <p:spPr>
          <a:xfrm flipV="1">
            <a:off x="9481072" y="3163257"/>
            <a:ext cx="677971" cy="55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AF94822-1C23-0508-A61D-261064B0F34A}"/>
              </a:ext>
            </a:extLst>
          </p:cNvPr>
          <p:cNvSpPr txBox="1"/>
          <p:nvPr/>
        </p:nvSpPr>
        <p:spPr>
          <a:xfrm>
            <a:off x="9051047" y="29360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共同定义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06F0F17-B894-D742-3D49-657E2DEFE2E5}"/>
              </a:ext>
            </a:extLst>
          </p:cNvPr>
          <p:cNvCxnSpPr/>
          <p:nvPr/>
        </p:nvCxnSpPr>
        <p:spPr>
          <a:xfrm>
            <a:off x="7104930" y="1002384"/>
            <a:ext cx="0" cy="432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F127B9A-DCFA-FC4D-DDF3-DB65516E5216}"/>
              </a:ext>
            </a:extLst>
          </p:cNvPr>
          <p:cNvSpPr/>
          <p:nvPr/>
        </p:nvSpPr>
        <p:spPr>
          <a:xfrm>
            <a:off x="2851921" y="1400920"/>
            <a:ext cx="1142276" cy="282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采样器单元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29751A5-A3DB-FE3F-68A0-DB8B4F1FA0E5}"/>
              </a:ext>
            </a:extLst>
          </p:cNvPr>
          <p:cNvSpPr/>
          <p:nvPr/>
        </p:nvSpPr>
        <p:spPr>
          <a:xfrm>
            <a:off x="2849806" y="3609081"/>
            <a:ext cx="1142276" cy="282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采样器单元</a:t>
            </a:r>
          </a:p>
        </p:txBody>
      </p:sp>
    </p:spTree>
    <p:extLst>
      <p:ext uri="{BB962C8B-B14F-4D97-AF65-F5344CB8AC3E}">
        <p14:creationId xmlns:p14="http://schemas.microsoft.com/office/powerpoint/2010/main" val="317264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5010F-A30A-03BF-B44B-63AC65A285B2}"/>
              </a:ext>
            </a:extLst>
          </p:cNvPr>
          <p:cNvSpPr txBox="1"/>
          <p:nvPr/>
        </p:nvSpPr>
        <p:spPr>
          <a:xfrm>
            <a:off x="258184" y="24742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Lessoin_3</a:t>
            </a:r>
            <a:r>
              <a:rPr lang="zh-CN" altLang="en-US" b="1" dirty="0">
                <a:solidFill>
                  <a:srgbClr val="C00000"/>
                </a:solidFill>
              </a:rPr>
              <a:t>： 纹理与帧缓存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227AAD-6CBF-A32E-94BF-7012456ED413}"/>
              </a:ext>
            </a:extLst>
          </p:cNvPr>
          <p:cNvSpPr txBox="1"/>
          <p:nvPr/>
        </p:nvSpPr>
        <p:spPr>
          <a:xfrm>
            <a:off x="415125" y="1042651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位置坐标 和 纹理坐标的转换关系：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4EF245-0CEB-CDF3-FAF3-F8C0CC55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54" y="1951683"/>
            <a:ext cx="4552837" cy="35736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274EB5-0124-7217-1E4E-1B587A0BC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34" y="3126022"/>
            <a:ext cx="6337605" cy="14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7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473337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矩阵缩放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E8FBE3C-0E70-67F9-BD02-9790B358545A}"/>
              </a:ext>
            </a:extLst>
          </p:cNvPr>
          <p:cNvGrpSpPr/>
          <p:nvPr/>
        </p:nvGrpSpPr>
        <p:grpSpPr>
          <a:xfrm>
            <a:off x="920543" y="1716359"/>
            <a:ext cx="10012980" cy="3938592"/>
            <a:chOff x="920543" y="1716359"/>
            <a:chExt cx="10012980" cy="393859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5D25B5A-9286-C13D-B75A-DEB2F71E6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543" y="1716359"/>
              <a:ext cx="10012980" cy="3938592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F4C5AFB-2410-03E1-343E-D90648932055}"/>
                </a:ext>
              </a:extLst>
            </p:cNvPr>
            <p:cNvSpPr/>
            <p:nvPr/>
          </p:nvSpPr>
          <p:spPr>
            <a:xfrm rot="18341343">
              <a:off x="4541502" y="3291371"/>
              <a:ext cx="472441" cy="2010915"/>
            </a:xfrm>
            <a:prstGeom prst="ellipse">
              <a:avLst/>
            </a:prstGeom>
            <a:solidFill>
              <a:schemeClr val="accent4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7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473337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矩阵位移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7C50F9E-8B7F-CA20-CFC5-E65336E4CA0D}"/>
              </a:ext>
            </a:extLst>
          </p:cNvPr>
          <p:cNvGrpSpPr/>
          <p:nvPr/>
        </p:nvGrpSpPr>
        <p:grpSpPr>
          <a:xfrm>
            <a:off x="835516" y="1711983"/>
            <a:ext cx="10244427" cy="3697413"/>
            <a:chOff x="835516" y="1711983"/>
            <a:chExt cx="10244427" cy="369741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AFE03BB-3BF5-6934-3E5C-ACFE53627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516" y="1711983"/>
              <a:ext cx="10244427" cy="3697413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F4C5AFB-2410-03E1-343E-D90648932055}"/>
                </a:ext>
              </a:extLst>
            </p:cNvPr>
            <p:cNvSpPr/>
            <p:nvPr/>
          </p:nvSpPr>
          <p:spPr>
            <a:xfrm>
              <a:off x="5109393" y="2666673"/>
              <a:ext cx="472441" cy="2010915"/>
            </a:xfrm>
            <a:prstGeom prst="ellipse">
              <a:avLst/>
            </a:prstGeom>
            <a:solidFill>
              <a:schemeClr val="accent4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99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386712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矩阵旋转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17EB9D1-5141-1A3F-EAF9-9AFF1A85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0" y="1684423"/>
            <a:ext cx="6517010" cy="17036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5F2021-59F8-4D43-08DE-E8364463E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0" y="3681638"/>
            <a:ext cx="6517010" cy="20693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010ABC9-13BC-97EE-616C-40534C276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433" y="2099909"/>
            <a:ext cx="4640637" cy="316345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86A915B-A809-94C5-EFDF-638B5E56D54B}"/>
              </a:ext>
            </a:extLst>
          </p:cNvPr>
          <p:cNvSpPr txBox="1"/>
          <p:nvPr/>
        </p:nvSpPr>
        <p:spPr>
          <a:xfrm>
            <a:off x="6987177" y="42789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什么是欧拉角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什么是万向节死锁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91220C-83FC-8FFB-EB0F-0CF6B3DAC055}"/>
              </a:ext>
            </a:extLst>
          </p:cNvPr>
          <p:cNvSpPr txBox="1"/>
          <p:nvPr/>
        </p:nvSpPr>
        <p:spPr>
          <a:xfrm>
            <a:off x="258184" y="247427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Lessoin_4</a:t>
            </a:r>
            <a:r>
              <a:rPr lang="zh-CN" altLang="en-US" b="1" dirty="0">
                <a:solidFill>
                  <a:srgbClr val="C00000"/>
                </a:solidFill>
              </a:rPr>
              <a:t>：变换、坐标系统与摄像机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01CB83-DCC1-2692-B1CB-CC231F301383}"/>
              </a:ext>
            </a:extLst>
          </p:cNvPr>
          <p:cNvSpPr txBox="1"/>
          <p:nvPr/>
        </p:nvSpPr>
        <p:spPr>
          <a:xfrm>
            <a:off x="386712" y="981893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4-1. </a:t>
            </a:r>
            <a:r>
              <a:rPr lang="zh-CN" altLang="en-US" b="1" dirty="0"/>
              <a:t>变换</a:t>
            </a:r>
            <a:r>
              <a:rPr lang="en-US" altLang="zh-CN" b="1" dirty="0"/>
              <a:t>--</a:t>
            </a:r>
            <a:r>
              <a:rPr lang="zh-CN" altLang="en-US" b="1" dirty="0"/>
              <a:t>矩阵组合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F9C867-1CB5-0C2D-CFBD-FA7BA390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4" y="1628303"/>
            <a:ext cx="8516539" cy="49822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6BB396-5238-07B8-11C2-4835EDC4A927}"/>
              </a:ext>
            </a:extLst>
          </p:cNvPr>
          <p:cNvSpPr txBox="1"/>
          <p:nvPr/>
        </p:nvSpPr>
        <p:spPr>
          <a:xfrm>
            <a:off x="6747310" y="427895"/>
            <a:ext cx="4775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从右到左读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先缩放再平移  和 先平移再缩放  一样吗？</a:t>
            </a:r>
          </a:p>
        </p:txBody>
      </p:sp>
    </p:spTree>
    <p:extLst>
      <p:ext uri="{BB962C8B-B14F-4D97-AF65-F5344CB8AC3E}">
        <p14:creationId xmlns:p14="http://schemas.microsoft.com/office/powerpoint/2010/main" val="74384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1026</Words>
  <Application>Microsoft Office PowerPoint</Application>
  <PresentationFormat>宽屏</PresentationFormat>
  <Paragraphs>164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431</cp:revision>
  <dcterms:created xsi:type="dcterms:W3CDTF">2022-10-17T09:40:43Z</dcterms:created>
  <dcterms:modified xsi:type="dcterms:W3CDTF">2022-10-30T10:56:07Z</dcterms:modified>
</cp:coreProperties>
</file>