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ld Standard TT" charset="0"/>
      <p:regular r:id="rId7"/>
      <p:bold r:id="rId8"/>
      <p:italic r:id="rId9"/>
    </p:embeddedFont>
    <p:embeddedFont>
      <p:font typeface="Calibri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25F46BE-67C7-4A8C-ABD4-5B944A299EC8}">
  <a:tblStyle styleId="{125F46BE-67C7-4A8C-ABD4-5B944A299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4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0d0e8d90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0d0e8d90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0d0e8d90_0_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0d0e8d90_0_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0d0e8d90_0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0d0e8d90_0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504713" y="0"/>
            <a:ext cx="3461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Distribution for the Overall ratings</a:t>
            </a:r>
            <a:endParaRPr sz="2200" b="1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0" y="1213425"/>
            <a:ext cx="37433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009425" y="280325"/>
            <a:ext cx="36078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Pairplots  - Overall, Value, Wage, International Reputation, Height, Weight, Release Clause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87" y="1529638"/>
            <a:ext cx="3187077" cy="318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95025" y="280325"/>
            <a:ext cx="8873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chemeClr val="dk1"/>
                </a:solidFill>
                <a:highlight>
                  <a:srgbClr val="FFFFFF"/>
                </a:highlight>
              </a:rPr>
              <a:t>Top 20 players ranked by Overall score and whose contract expires in 2020</a:t>
            </a:r>
            <a:endParaRPr sz="22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86700" y="926325"/>
            <a:ext cx="48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589238" y="926325"/>
          <a:ext cx="7530000" cy="1960411"/>
        </p:xfrm>
        <a:graphic>
          <a:graphicData uri="http://schemas.openxmlformats.org/drawingml/2006/table">
            <a:tbl>
              <a:tblPr>
                <a:noFill/>
                <a:tableStyleId>{125F46BE-67C7-4A8C-ABD4-5B944A299EC8}</a:tableStyleId>
              </a:tblPr>
              <a:tblGrid>
                <a:gridCol w="3568950"/>
                <a:gridCol w="3961050"/>
              </a:tblGrid>
              <a:tr h="1291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/>
                        <a:t> Average Wage</a:t>
                      </a:r>
                      <a:endParaRPr sz="3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/>
                        <a:t>  Average  age</a:t>
                      </a:r>
                      <a:endParaRPr sz="3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64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/>
                        <a:t>205450</a:t>
                      </a:r>
                      <a:endParaRPr sz="3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/>
                        <a:t>25</a:t>
                      </a:r>
                      <a:endParaRPr sz="36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80325" y="243775"/>
            <a:ext cx="8863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ld Standard TT"/>
                <a:ea typeface="Old Standard TT"/>
                <a:cs typeface="Old Standard TT"/>
                <a:sym typeface="Old Standard TT"/>
              </a:rPr>
              <a:t>Correlation between the Overall rating and Value for these players</a:t>
            </a:r>
            <a:endParaRPr sz="23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00" y="1641925"/>
            <a:ext cx="22098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600" y="1081225"/>
            <a:ext cx="3390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101600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b="1" dirty="0">
                <a:solidFill>
                  <a:schemeClr val="dk1"/>
                </a:solidFill>
                <a:highlight>
                  <a:srgbClr val="FFFFFF"/>
                </a:highlight>
              </a:rPr>
              <a:t>The average wage one can expect to pay for the top 5 in every position</a:t>
            </a:r>
            <a:endParaRPr sz="24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2917" y="712936"/>
          <a:ext cx="1820016" cy="2639861"/>
        </p:xfrm>
        <a:graphic>
          <a:graphicData uri="http://schemas.openxmlformats.org/drawingml/2006/table">
            <a:tbl>
              <a:tblPr/>
              <a:tblGrid>
                <a:gridCol w="932347"/>
                <a:gridCol w="887669"/>
              </a:tblGrid>
              <a:tr h="7919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POSITION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Expected Average Wage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294000.0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192800.0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124800.0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124800.0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177200.0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155400.0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123400.0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1117" y="712936"/>
          <a:ext cx="1608350" cy="2648330"/>
        </p:xfrm>
        <a:graphic>
          <a:graphicData uri="http://schemas.openxmlformats.org/drawingml/2006/table">
            <a:tbl>
              <a:tblPr/>
              <a:tblGrid>
                <a:gridCol w="823916"/>
                <a:gridCol w="784434"/>
              </a:tblGrid>
              <a:tr h="794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POSITION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Expected Average Wage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152600.0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174000.0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199200.0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RCB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219000.0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LCB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162000.0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252200.0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LCM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203000.0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29983" y="739643"/>
          <a:ext cx="1701484" cy="2630089"/>
        </p:xfrm>
        <a:graphic>
          <a:graphicData uri="http://schemas.openxmlformats.org/drawingml/2006/table">
            <a:tbl>
              <a:tblPr/>
              <a:tblGrid>
                <a:gridCol w="871626"/>
                <a:gridCol w="829858"/>
              </a:tblGrid>
              <a:tr h="7890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POSITION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Expected Average Wage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261000.0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202000.0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105000.0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92400.0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92200.0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130400.0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RWB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44200.0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36584" y="711200"/>
          <a:ext cx="1701483" cy="2666998"/>
        </p:xfrm>
        <a:graphic>
          <a:graphicData uri="http://schemas.openxmlformats.org/drawingml/2006/table">
            <a:tbl>
              <a:tblPr/>
              <a:tblGrid>
                <a:gridCol w="871626"/>
                <a:gridCol w="829857"/>
              </a:tblGrid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POSITION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Expected Average Wage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LWB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30000.0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CF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47400.0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46600.0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LAM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21800.0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123200.0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148000.0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PresentationFormat>On-screen Show (16:9)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Old Standard TT</vt:lpstr>
      <vt:lpstr>Calibri</vt:lpstr>
      <vt:lpstr>Times New Roman</vt:lpstr>
      <vt:lpstr>Paperback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 Jaya Surya</dc:creator>
  <cp:lastModifiedBy>G Jaya Surya</cp:lastModifiedBy>
  <cp:revision>1</cp:revision>
  <dcterms:modified xsi:type="dcterms:W3CDTF">2021-10-10T13:16:50Z</dcterms:modified>
</cp:coreProperties>
</file>