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6" r:id="rId1"/>
  </p:sldMasterIdLst>
  <p:notesMasterIdLst>
    <p:notesMasterId r:id="rId31"/>
  </p:notesMasterIdLst>
  <p:sldIdLst>
    <p:sldId id="256" r:id="rId2"/>
    <p:sldId id="257" r:id="rId3"/>
    <p:sldId id="289" r:id="rId4"/>
    <p:sldId id="259" r:id="rId5"/>
    <p:sldId id="287" r:id="rId6"/>
    <p:sldId id="260" r:id="rId7"/>
    <p:sldId id="261" r:id="rId8"/>
    <p:sldId id="262" r:id="rId9"/>
    <p:sldId id="288"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5FEBA91-5037-43AC-A866-7BA36C9AC58A}" type="datetimeFigureOut">
              <a:rPr lang="fa-IR" smtClean="0"/>
              <a:pPr/>
              <a:t>1431/01/27</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033F03C-355D-43D0-A163-EAA4E9ECFCE9}" type="slidenum">
              <a:rPr lang="fa-IR" smtClean="0"/>
              <a:pPr/>
              <a:t>‹#›</a:t>
            </a:fld>
            <a:endParaRPr lang="fa-I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2033F03C-355D-43D0-A163-EAA4E9ECFCE9}" type="slidenum">
              <a:rPr lang="fa-IR" smtClean="0"/>
              <a:pPr/>
              <a:t>1</a:t>
            </a:fld>
            <a:endParaRPr 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2033F03C-355D-43D0-A163-EAA4E9ECFCE9}" type="slidenum">
              <a:rPr lang="fa-IR" smtClean="0"/>
              <a:pPr/>
              <a:t>2</a:t>
            </a:fld>
            <a:endParaRPr lang="fa-I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2033F03C-355D-43D0-A163-EAA4E9ECFCE9}" type="slidenum">
              <a:rPr lang="fa-IR" smtClean="0"/>
              <a:pPr/>
              <a:t>5</a:t>
            </a:fld>
            <a:endParaRPr lang="fa-I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AAAD5C7-3129-41D7-AD73-EBD6E9826397}" type="datetime8">
              <a:rPr lang="fa-IR" smtClean="0"/>
              <a:pPr/>
              <a:t>10/ژانويه/12</a:t>
            </a:fld>
            <a:endParaRPr lang="fa-I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fa-I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4EE770-6D55-4410-AAA2-941B46B43751}" type="slidenum">
              <a:rPr lang="fa-IR" smtClean="0"/>
              <a:pPr/>
              <a:t>‹#›</a:t>
            </a:fld>
            <a:endParaRPr lang="fa-I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476514-C712-460A-8671-CA746CC9D90F}" type="datetime8">
              <a:rPr lang="fa-IR" smtClean="0"/>
              <a:pPr/>
              <a:t>10/ژانويه/12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B64EE770-6D55-4410-AAA2-941B46B43751}"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69BDF4-DE61-43AB-B511-7190764F8CA0}" type="datetime8">
              <a:rPr lang="fa-IR" smtClean="0"/>
              <a:pPr/>
              <a:t>10/ژانويه/12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B64EE770-6D55-4410-AAA2-941B46B43751}"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E85878-132D-4BC8-B393-240D5965894E}" type="datetime8">
              <a:rPr lang="fa-IR" smtClean="0"/>
              <a:pPr/>
              <a:t>10/ژانويه/12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B64EE770-6D55-4410-AAA2-941B46B43751}" type="slidenum">
              <a:rPr lang="fa-IR" smtClean="0"/>
              <a:pPr/>
              <a:t>‹#›</a:t>
            </a:fld>
            <a:endParaRPr lang="fa-I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CF532E-D1C1-4BA4-95C6-621CE6E8AEA7}" type="datetime8">
              <a:rPr lang="fa-IR" smtClean="0"/>
              <a:pPr/>
              <a:t>10/ژانويه/12</a:t>
            </a:fld>
            <a:endParaRPr lang="fa-IR"/>
          </a:p>
        </p:txBody>
      </p:sp>
      <p:sp>
        <p:nvSpPr>
          <p:cNvPr id="5" name="Footer Placeholder 4"/>
          <p:cNvSpPr>
            <a:spLocks noGrp="1"/>
          </p:cNvSpPr>
          <p:nvPr>
            <p:ph type="ftr" sz="quarter" idx="11"/>
          </p:nvPr>
        </p:nvSpPr>
        <p:spPr/>
        <p:txBody>
          <a:bodyPr/>
          <a:lstStyle>
            <a:extLst/>
          </a:lstStyle>
          <a:p>
            <a:endParaRPr lang="fa-IR"/>
          </a:p>
        </p:txBody>
      </p:sp>
      <p:sp>
        <p:nvSpPr>
          <p:cNvPr id="6" name="Slide Number Placeholder 5"/>
          <p:cNvSpPr>
            <a:spLocks noGrp="1"/>
          </p:cNvSpPr>
          <p:nvPr>
            <p:ph type="sldNum" sz="quarter" idx="12"/>
          </p:nvPr>
        </p:nvSpPr>
        <p:spPr/>
        <p:txBody>
          <a:bodyPr/>
          <a:lstStyle>
            <a:extLst/>
          </a:lstStyle>
          <a:p>
            <a:fld id="{B64EE770-6D55-4410-AAA2-941B46B43751}" type="slidenum">
              <a:rPr lang="fa-IR" smtClean="0"/>
              <a:pPr/>
              <a:t>‹#›</a:t>
            </a:fld>
            <a:endParaRPr lang="fa-I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4F29EA-FF08-4657-8F4D-A4B662EE9D40}" type="datetime8">
              <a:rPr lang="fa-IR" smtClean="0"/>
              <a:pPr/>
              <a:t>10/ژانويه/12</a:t>
            </a:fld>
            <a:endParaRPr lang="fa-IR"/>
          </a:p>
        </p:txBody>
      </p:sp>
      <p:sp>
        <p:nvSpPr>
          <p:cNvPr id="6" name="Footer Placeholder 5"/>
          <p:cNvSpPr>
            <a:spLocks noGrp="1"/>
          </p:cNvSpPr>
          <p:nvPr>
            <p:ph type="ftr" sz="quarter" idx="11"/>
          </p:nvPr>
        </p:nvSpPr>
        <p:spPr/>
        <p:txBody>
          <a:bodyPr/>
          <a:lstStyle>
            <a:extLst/>
          </a:lstStyle>
          <a:p>
            <a:endParaRPr lang="fa-IR"/>
          </a:p>
        </p:txBody>
      </p:sp>
      <p:sp>
        <p:nvSpPr>
          <p:cNvPr id="7" name="Slide Number Placeholder 6"/>
          <p:cNvSpPr>
            <a:spLocks noGrp="1"/>
          </p:cNvSpPr>
          <p:nvPr>
            <p:ph type="sldNum" sz="quarter" idx="12"/>
          </p:nvPr>
        </p:nvSpPr>
        <p:spPr/>
        <p:txBody>
          <a:bodyPr/>
          <a:lstStyle>
            <a:extLst/>
          </a:lstStyle>
          <a:p>
            <a:fld id="{B64EE770-6D55-4410-AAA2-941B46B43751}" type="slidenum">
              <a:rPr lang="fa-IR" smtClean="0"/>
              <a:pPr/>
              <a:t>‹#›</a:t>
            </a:fld>
            <a:endParaRPr lang="fa-I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B151C3E-99A9-4785-B038-BDD45B7B7013}" type="datetime8">
              <a:rPr lang="fa-IR" smtClean="0"/>
              <a:pPr/>
              <a:t>10/ژانويه/12</a:t>
            </a:fld>
            <a:endParaRPr lang="fa-IR"/>
          </a:p>
        </p:txBody>
      </p:sp>
      <p:sp>
        <p:nvSpPr>
          <p:cNvPr id="8" name="Footer Placeholder 7"/>
          <p:cNvSpPr>
            <a:spLocks noGrp="1"/>
          </p:cNvSpPr>
          <p:nvPr>
            <p:ph type="ftr" sz="quarter" idx="11"/>
          </p:nvPr>
        </p:nvSpPr>
        <p:spPr/>
        <p:txBody>
          <a:bodyPr/>
          <a:lstStyle>
            <a:extLst/>
          </a:lstStyle>
          <a:p>
            <a:endParaRPr lang="fa-IR"/>
          </a:p>
        </p:txBody>
      </p:sp>
      <p:sp>
        <p:nvSpPr>
          <p:cNvPr id="9" name="Slide Number Placeholder 8"/>
          <p:cNvSpPr>
            <a:spLocks noGrp="1"/>
          </p:cNvSpPr>
          <p:nvPr>
            <p:ph type="sldNum" sz="quarter" idx="12"/>
          </p:nvPr>
        </p:nvSpPr>
        <p:spPr/>
        <p:txBody>
          <a:bodyPr/>
          <a:lstStyle>
            <a:extLst/>
          </a:lstStyle>
          <a:p>
            <a:fld id="{B64EE770-6D55-4410-AAA2-941B46B43751}" type="slidenum">
              <a:rPr lang="fa-IR" smtClean="0"/>
              <a:pPr/>
              <a:t>‹#›</a:t>
            </a:fld>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F573E3B-F427-45D1-85B7-EEA35467A67F}" type="datetime8">
              <a:rPr lang="fa-IR" smtClean="0"/>
              <a:pPr/>
              <a:t>10/ژانويه/12</a:t>
            </a:fld>
            <a:endParaRPr lang="fa-IR"/>
          </a:p>
        </p:txBody>
      </p:sp>
      <p:sp>
        <p:nvSpPr>
          <p:cNvPr id="4" name="Footer Placeholder 3"/>
          <p:cNvSpPr>
            <a:spLocks noGrp="1"/>
          </p:cNvSpPr>
          <p:nvPr>
            <p:ph type="ftr" sz="quarter" idx="11"/>
          </p:nvPr>
        </p:nvSpPr>
        <p:spPr/>
        <p:txBody>
          <a:bodyPr/>
          <a:lstStyle>
            <a:extLst/>
          </a:lstStyle>
          <a:p>
            <a:endParaRPr lang="fa-IR"/>
          </a:p>
        </p:txBody>
      </p:sp>
      <p:sp>
        <p:nvSpPr>
          <p:cNvPr id="5" name="Slide Number Placeholder 4"/>
          <p:cNvSpPr>
            <a:spLocks noGrp="1"/>
          </p:cNvSpPr>
          <p:nvPr>
            <p:ph type="sldNum" sz="quarter" idx="12"/>
          </p:nvPr>
        </p:nvSpPr>
        <p:spPr/>
        <p:txBody>
          <a:bodyPr/>
          <a:lstStyle>
            <a:extLst/>
          </a:lstStyle>
          <a:p>
            <a:fld id="{B64EE770-6D55-4410-AAA2-941B46B43751}" type="slidenum">
              <a:rPr lang="fa-IR" smtClean="0"/>
              <a:pPr/>
              <a:t>‹#›</a:t>
            </a:fld>
            <a:endParaRPr lang="fa-I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FE08349-431E-435F-B03B-185233F4119E}" type="datetime8">
              <a:rPr lang="fa-IR" smtClean="0"/>
              <a:pPr/>
              <a:t>10/ژانويه/12</a:t>
            </a:fld>
            <a:endParaRPr lang="fa-IR"/>
          </a:p>
        </p:txBody>
      </p:sp>
      <p:sp>
        <p:nvSpPr>
          <p:cNvPr id="3" name="Footer Placeholder 2"/>
          <p:cNvSpPr>
            <a:spLocks noGrp="1"/>
          </p:cNvSpPr>
          <p:nvPr>
            <p:ph type="ftr" sz="quarter" idx="11"/>
          </p:nvPr>
        </p:nvSpPr>
        <p:spPr/>
        <p:txBody>
          <a:bodyPr/>
          <a:lstStyle>
            <a:extLst/>
          </a:lstStyle>
          <a:p>
            <a:endParaRPr lang="fa-IR"/>
          </a:p>
        </p:txBody>
      </p:sp>
      <p:sp>
        <p:nvSpPr>
          <p:cNvPr id="4" name="Slide Number Placeholder 3"/>
          <p:cNvSpPr>
            <a:spLocks noGrp="1"/>
          </p:cNvSpPr>
          <p:nvPr>
            <p:ph type="sldNum" sz="quarter" idx="12"/>
          </p:nvPr>
        </p:nvSpPr>
        <p:spPr/>
        <p:txBody>
          <a:bodyPr/>
          <a:lstStyle>
            <a:extLst/>
          </a:lstStyle>
          <a:p>
            <a:fld id="{B64EE770-6D55-4410-AAA2-941B46B43751}"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27F8292-DE99-4625-9B2E-977B0C81D18F}" type="datetime8">
              <a:rPr lang="fa-IR" smtClean="0"/>
              <a:pPr/>
              <a:t>10/ژانويه/12</a:t>
            </a:fld>
            <a:endParaRPr lang="fa-IR"/>
          </a:p>
        </p:txBody>
      </p:sp>
      <p:sp>
        <p:nvSpPr>
          <p:cNvPr id="6" name="Footer Placeholder 5"/>
          <p:cNvSpPr>
            <a:spLocks noGrp="1"/>
          </p:cNvSpPr>
          <p:nvPr>
            <p:ph type="ftr" sz="quarter" idx="11"/>
          </p:nvPr>
        </p:nvSpPr>
        <p:spPr/>
        <p:txBody>
          <a:bodyPr/>
          <a:lstStyle>
            <a:extLst/>
          </a:lstStyle>
          <a:p>
            <a:endParaRPr lang="fa-IR"/>
          </a:p>
        </p:txBody>
      </p:sp>
      <p:sp>
        <p:nvSpPr>
          <p:cNvPr id="7" name="Slide Number Placeholder 6"/>
          <p:cNvSpPr>
            <a:spLocks noGrp="1"/>
          </p:cNvSpPr>
          <p:nvPr>
            <p:ph type="sldNum" sz="quarter" idx="12"/>
          </p:nvPr>
        </p:nvSpPr>
        <p:spPr/>
        <p:txBody>
          <a:bodyPr/>
          <a:lstStyle>
            <a:extLst/>
          </a:lstStyle>
          <a:p>
            <a:fld id="{B64EE770-6D55-4410-AAA2-941B46B43751}" type="slidenum">
              <a:rPr lang="fa-IR" smtClean="0"/>
              <a:pPr/>
              <a:t>‹#›</a:t>
            </a:fld>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B599B76-5B63-450D-84FA-78A98CBEC066}" type="datetime8">
              <a:rPr lang="fa-IR" smtClean="0"/>
              <a:pPr/>
              <a:t>10/ژانويه/12</a:t>
            </a:fld>
            <a:endParaRPr lang="fa-I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a-I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4EE770-6D55-4410-AAA2-941B46B43751}" type="slidenum">
              <a:rPr lang="fa-IR" smtClean="0"/>
              <a:pPr/>
              <a:t>‹#›</a:t>
            </a:fld>
            <a:endParaRPr lang="fa-I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86F3E92-46FB-4BC9-B8E8-D220B8297FBE}" type="datetime8">
              <a:rPr lang="fa-IR" smtClean="0"/>
              <a:pPr/>
              <a:t>10/ژانويه/12</a:t>
            </a:fld>
            <a:endParaRPr lang="fa-I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a-I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4EE770-6D55-4410-AAA2-941B46B43751}" type="slidenum">
              <a:rPr lang="fa-IR" smtClean="0"/>
              <a:pPr/>
              <a:t>‹#›</a:t>
            </a:fld>
            <a:endParaRPr lang="fa-I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2814656"/>
          </a:xfrm>
        </p:spPr>
        <p:txBody>
          <a:bodyPr>
            <a:normAutofit fontScale="90000"/>
          </a:bodyPr>
          <a:lstStyle/>
          <a:p>
            <a:r>
              <a:rPr lang="fa-IR" sz="2400" dirty="0" smtClean="0">
                <a:solidFill>
                  <a:schemeClr val="tx1"/>
                </a:solidFill>
                <a:latin typeface="AngsanaUPC" pitchFamily="18" charset="-34"/>
              </a:rPr>
              <a:t>مو</a:t>
            </a:r>
            <a:r>
              <a:rPr lang="fa-IR" sz="2800" b="1" dirty="0" smtClean="0">
                <a:solidFill>
                  <a:schemeClr val="tx1"/>
                </a:solidFill>
                <a:latin typeface="AngsanaUPC" pitchFamily="18" charset="-34"/>
              </a:rPr>
              <a:t>ضوع سمینار : </a:t>
            </a:r>
            <a:br>
              <a:rPr lang="fa-IR" sz="2800" b="1" dirty="0" smtClean="0">
                <a:solidFill>
                  <a:schemeClr val="tx1"/>
                </a:solidFill>
                <a:latin typeface="AngsanaUPC" pitchFamily="18" charset="-34"/>
              </a:rPr>
            </a:br>
            <a:r>
              <a:rPr lang="fa-IR" sz="2800" b="1" dirty="0" smtClean="0">
                <a:solidFill>
                  <a:schemeClr val="tx1"/>
                </a:solidFill>
                <a:latin typeface="AngsanaUPC" pitchFamily="18" charset="-34"/>
              </a:rPr>
              <a:t/>
            </a:r>
            <a:br>
              <a:rPr lang="fa-IR" sz="2800" b="1" dirty="0" smtClean="0">
                <a:solidFill>
                  <a:schemeClr val="tx1"/>
                </a:solidFill>
                <a:latin typeface="AngsanaUPC" pitchFamily="18" charset="-34"/>
              </a:rPr>
            </a:br>
            <a:r>
              <a:rPr lang="fa-IR" sz="2800" b="1" dirty="0" smtClean="0">
                <a:solidFill>
                  <a:schemeClr val="tx1"/>
                </a:solidFill>
                <a:latin typeface="AngsanaUPC" pitchFamily="18" charset="-34"/>
              </a:rPr>
              <a:t>نقش مولفه ها در معماری سرویس گرا </a:t>
            </a:r>
            <a:br>
              <a:rPr lang="fa-IR" sz="2800" b="1" dirty="0" smtClean="0">
                <a:solidFill>
                  <a:schemeClr val="tx1"/>
                </a:solidFill>
                <a:latin typeface="AngsanaUPC" pitchFamily="18" charset="-34"/>
              </a:rPr>
            </a:br>
            <a:r>
              <a:rPr lang="fa-IR" sz="2800" b="1" dirty="0" smtClean="0">
                <a:solidFill>
                  <a:schemeClr val="tx1"/>
                </a:solidFill>
                <a:latin typeface="AngsanaUPC" pitchFamily="18" charset="-34"/>
              </a:rPr>
              <a:t/>
            </a:r>
            <a:br>
              <a:rPr lang="fa-IR" sz="2800" b="1" dirty="0" smtClean="0">
                <a:solidFill>
                  <a:schemeClr val="tx1"/>
                </a:solidFill>
                <a:latin typeface="AngsanaUPC" pitchFamily="18" charset="-34"/>
              </a:rPr>
            </a:br>
            <a:r>
              <a:rPr lang="fa-IR" sz="2800" b="1" dirty="0" smtClean="0">
                <a:solidFill>
                  <a:schemeClr val="tx1"/>
                </a:solidFill>
                <a:latin typeface="AngsanaUPC" pitchFamily="18" charset="-34"/>
              </a:rPr>
              <a:t> </a:t>
            </a:r>
            <a:r>
              <a:rPr lang="fa-IR" sz="2800" b="1" dirty="0" smtClean="0">
                <a:solidFill>
                  <a:schemeClr val="tx1"/>
                </a:solidFill>
              </a:rPr>
              <a:t/>
            </a:r>
            <a:br>
              <a:rPr lang="fa-IR" sz="2800" b="1" dirty="0" smtClean="0">
                <a:solidFill>
                  <a:schemeClr val="tx1"/>
                </a:solidFill>
              </a:rPr>
            </a:br>
            <a:r>
              <a:rPr lang="fa-IR" sz="2400" b="1" dirty="0" smtClean="0">
                <a:solidFill>
                  <a:schemeClr val="tx1"/>
                </a:solidFill>
              </a:rPr>
              <a:t/>
            </a:r>
            <a:br>
              <a:rPr lang="fa-IR" sz="2400" b="1" dirty="0" smtClean="0">
                <a:solidFill>
                  <a:schemeClr val="tx1"/>
                </a:solidFill>
              </a:rPr>
            </a:br>
            <a:endParaRPr lang="fa-IR" sz="2400" b="1" dirty="0">
              <a:solidFill>
                <a:schemeClr val="tx1"/>
              </a:solidFill>
            </a:endParaRPr>
          </a:p>
        </p:txBody>
      </p:sp>
      <p:sp>
        <p:nvSpPr>
          <p:cNvPr id="3" name="Subtitle 2"/>
          <p:cNvSpPr>
            <a:spLocks noGrp="1"/>
          </p:cNvSpPr>
          <p:nvPr>
            <p:ph type="subTitle" idx="1"/>
          </p:nvPr>
        </p:nvSpPr>
        <p:spPr>
          <a:xfrm>
            <a:off x="1371600" y="3886200"/>
            <a:ext cx="6400800" cy="2328882"/>
          </a:xfrm>
        </p:spPr>
        <p:txBody>
          <a:bodyPr>
            <a:noAutofit/>
          </a:bodyPr>
          <a:lstStyle/>
          <a:p>
            <a:r>
              <a:rPr lang="fa-IR" sz="2400" b="1" dirty="0" smtClean="0">
                <a:solidFill>
                  <a:schemeClr val="tx1"/>
                </a:solidFill>
                <a:cs typeface="+mj-cs"/>
              </a:rPr>
              <a:t>ارائه شده توسط :</a:t>
            </a:r>
          </a:p>
          <a:p>
            <a:r>
              <a:rPr lang="fa-IR" sz="2400" b="1" dirty="0" smtClean="0">
                <a:solidFill>
                  <a:schemeClr val="tx1"/>
                </a:solidFill>
                <a:cs typeface="+mj-cs"/>
              </a:rPr>
              <a:t>کبری نعلبندی امیری </a:t>
            </a:r>
          </a:p>
          <a:p>
            <a:r>
              <a:rPr lang="fa-IR" sz="2400" b="1" dirty="0" smtClean="0">
                <a:solidFill>
                  <a:schemeClr val="tx1"/>
                </a:solidFill>
                <a:cs typeface="+mj-cs"/>
              </a:rPr>
              <a:t> </a:t>
            </a:r>
          </a:p>
          <a:p>
            <a:endParaRPr lang="fa-IR" sz="2400" b="1" dirty="0" smtClean="0">
              <a:solidFill>
                <a:schemeClr val="tx1"/>
              </a:solidFill>
              <a:cs typeface="+mj-cs"/>
            </a:endParaRPr>
          </a:p>
          <a:p>
            <a:endParaRPr lang="fa-IR" sz="2000" b="1" dirty="0" smtClean="0">
              <a:solidFill>
                <a:schemeClr val="tx1"/>
              </a:solidFill>
            </a:endParaRPr>
          </a:p>
          <a:p>
            <a:endParaRPr lang="fa-IR" sz="2000" b="1" dirty="0" smtClean="0">
              <a:solidFill>
                <a:schemeClr val="tx1"/>
              </a:solidFill>
            </a:endParaRPr>
          </a:p>
          <a:p>
            <a:endParaRPr lang="fa-IR" sz="2000" b="1" dirty="0" smtClean="0">
              <a:solidFill>
                <a:schemeClr val="tx1"/>
              </a:solidFill>
            </a:endParaRPr>
          </a:p>
          <a:p>
            <a:endParaRPr lang="fa-IR" sz="2000" b="1" dirty="0">
              <a:solidFill>
                <a:schemeClr val="tx1"/>
              </a:solidFill>
            </a:endParaRPr>
          </a:p>
        </p:txBody>
      </p:sp>
      <p:sp>
        <p:nvSpPr>
          <p:cNvPr id="4" name="Slide Number Placeholder 3"/>
          <p:cNvSpPr>
            <a:spLocks noGrp="1"/>
          </p:cNvSpPr>
          <p:nvPr>
            <p:ph type="sldNum" sz="quarter" idx="12"/>
          </p:nvPr>
        </p:nvSpPr>
        <p:spPr/>
        <p:txBody>
          <a:bodyPr/>
          <a:lstStyle/>
          <a:p>
            <a:fld id="{B64EE770-6D55-4410-AAA2-941B46B43751}" type="slidenum">
              <a:rPr lang="fa-IR" smtClean="0"/>
              <a:pPr/>
              <a:t>1</a:t>
            </a:fld>
            <a:endParaRPr lang="fa-I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1800" dirty="0" smtClean="0"/>
          </a:p>
          <a:p>
            <a:r>
              <a:rPr lang="en-US" sz="1800" dirty="0" smtClean="0"/>
              <a:t>  service reusability</a:t>
            </a:r>
            <a:r>
              <a:rPr lang="fa-IR" sz="1800" dirty="0" smtClean="0"/>
              <a:t> </a:t>
            </a:r>
          </a:p>
          <a:p>
            <a:endParaRPr lang="en-US" sz="1800" dirty="0" smtClean="0"/>
          </a:p>
          <a:p>
            <a:r>
              <a:rPr lang="en-US" sz="1800" dirty="0" smtClean="0"/>
              <a:t>service autonomy</a:t>
            </a:r>
          </a:p>
          <a:p>
            <a:pPr>
              <a:buNone/>
            </a:pPr>
            <a:endParaRPr lang="en-US" sz="1800" dirty="0" smtClean="0"/>
          </a:p>
          <a:p>
            <a:r>
              <a:rPr lang="fa-IR" sz="1800" dirty="0" smtClean="0"/>
              <a:t> </a:t>
            </a:r>
            <a:r>
              <a:rPr lang="en-US" sz="1800" dirty="0" smtClean="0"/>
              <a:t> service discoverability</a:t>
            </a:r>
          </a:p>
          <a:p>
            <a:pPr>
              <a:buNone/>
            </a:pPr>
            <a:endParaRPr lang="fa-IR" sz="1800" dirty="0" smtClean="0"/>
          </a:p>
          <a:p>
            <a:r>
              <a:rPr lang="en-US" sz="1800" dirty="0" smtClean="0"/>
              <a:t>service optimization</a:t>
            </a:r>
            <a:endParaRPr lang="fa-IR" sz="1800" dirty="0" smtClean="0"/>
          </a:p>
          <a:p>
            <a:pPr>
              <a:buNone/>
            </a:pPr>
            <a:endParaRPr lang="en-US" sz="1800" dirty="0" smtClean="0"/>
          </a:p>
          <a:p>
            <a:r>
              <a:rPr lang="en-US" sz="1800" dirty="0" smtClean="0"/>
              <a:t> service relevance</a:t>
            </a:r>
            <a:endParaRPr lang="fa-IR" sz="1800" dirty="0" smtClean="0"/>
          </a:p>
          <a:p>
            <a:endParaRPr lang="fa-IR" sz="1800" dirty="0" smtClean="0"/>
          </a:p>
          <a:p>
            <a:r>
              <a:rPr lang="en-US" sz="1800" dirty="0" smtClean="0"/>
              <a:t>service </a:t>
            </a:r>
            <a:r>
              <a:rPr lang="en-US" sz="1800" dirty="0" err="1" smtClean="0"/>
              <a:t>composability</a:t>
            </a:r>
            <a:endParaRPr lang="en-US" sz="1800" dirty="0" smtClean="0"/>
          </a:p>
          <a:p>
            <a:pPr>
              <a:buNone/>
            </a:pPr>
            <a:endParaRPr lang="en-US" sz="1800" dirty="0" smtClean="0"/>
          </a:p>
          <a:p>
            <a:pPr>
              <a:buNone/>
            </a:pPr>
            <a:endParaRPr lang="en-US" sz="4000" dirty="0" smtClean="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10</a:t>
            </a:fld>
            <a:endParaRPr lang="fa-I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a-IR" sz="2000" b="1" dirty="0" smtClean="0"/>
              <a:t>مفاهيم اصلي در معماري سرويس گرا:</a:t>
            </a:r>
            <a:endParaRPr lang="en-US" sz="2000" dirty="0" smtClean="0"/>
          </a:p>
          <a:p>
            <a:pPr>
              <a:buNone/>
            </a:pPr>
            <a:endParaRPr lang="fa-IR" dirty="0" smtClean="0"/>
          </a:p>
          <a:p>
            <a:r>
              <a:rPr lang="fa-IR" sz="1800" b="1" dirty="0" smtClean="0"/>
              <a:t>هم نواسازي و هم خواني:</a:t>
            </a:r>
          </a:p>
          <a:p>
            <a:endParaRPr lang="en-US" sz="1600" dirty="0" smtClean="0"/>
          </a:p>
          <a:p>
            <a:pPr>
              <a:buNone/>
            </a:pPr>
            <a:endParaRPr lang="fa-IR" dirty="0"/>
          </a:p>
        </p:txBody>
      </p:sp>
      <p:sp>
        <p:nvSpPr>
          <p:cNvPr id="3" name="Title 2"/>
          <p:cNvSpPr>
            <a:spLocks noGrp="1"/>
          </p:cNvSpPr>
          <p:nvPr>
            <p:ph type="title"/>
          </p:nvPr>
        </p:nvSpPr>
        <p:spPr/>
        <p:txBody>
          <a:bodyPr/>
          <a:lstStyle/>
          <a:p>
            <a:endParaRPr lang="fa-IR"/>
          </a:p>
        </p:txBody>
      </p:sp>
      <p:pic>
        <p:nvPicPr>
          <p:cNvPr id="4" name="Picture 3"/>
          <p:cNvPicPr/>
          <p:nvPr/>
        </p:nvPicPr>
        <p:blipFill>
          <a:blip r:embed="rId2"/>
          <a:srcRect/>
          <a:stretch>
            <a:fillRect/>
          </a:stretch>
        </p:blipFill>
        <p:spPr bwMode="auto">
          <a:xfrm>
            <a:off x="1714480" y="2928934"/>
            <a:ext cx="6553209" cy="270034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4EE770-6D55-4410-AAA2-941B46B43751}" type="slidenum">
              <a:rPr lang="fa-IR" smtClean="0"/>
              <a:pPr/>
              <a:t>11</a:t>
            </a:fld>
            <a:endParaRPr lang="fa-I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a-IR" sz="2000" b="1" dirty="0" smtClean="0"/>
              <a:t>اتصال سست:</a:t>
            </a:r>
          </a:p>
          <a:p>
            <a:pPr>
              <a:buNone/>
            </a:pPr>
            <a:endParaRPr lang="en-US" sz="1800" dirty="0" smtClean="0"/>
          </a:p>
          <a:p>
            <a:r>
              <a:rPr lang="en-US" dirty="0" smtClean="0"/>
              <a:t> </a:t>
            </a:r>
            <a:r>
              <a:rPr lang="fa-IR" sz="1600" b="1" dirty="0" smtClean="0"/>
              <a:t>چند نكته در تعريف اتصال سست وجود دارد</a:t>
            </a:r>
            <a:r>
              <a:rPr lang="en-US" sz="1600" b="1" dirty="0" smtClean="0"/>
              <a:t>:</a:t>
            </a:r>
            <a:endParaRPr lang="fa-IR" sz="1600" b="1" dirty="0" smtClean="0"/>
          </a:p>
          <a:p>
            <a:pPr>
              <a:buNone/>
            </a:pPr>
            <a:endParaRPr lang="en-US" sz="1600" dirty="0" smtClean="0"/>
          </a:p>
          <a:p>
            <a:r>
              <a:rPr lang="fa-IR" sz="1800" dirty="0" smtClean="0"/>
              <a:t>* به وسيله واسط</a:t>
            </a:r>
            <a:r>
              <a:rPr lang="en-US" sz="1800" dirty="0" smtClean="0"/>
              <a:t>(interface) </a:t>
            </a:r>
            <a:r>
              <a:rPr lang="fa-IR" sz="1800" dirty="0" smtClean="0"/>
              <a:t>سيستم انجام مي شود.</a:t>
            </a:r>
            <a:endParaRPr lang="en-US" sz="1800" dirty="0" smtClean="0"/>
          </a:p>
          <a:p>
            <a:r>
              <a:rPr lang="fa-IR" sz="1800" dirty="0" smtClean="0"/>
              <a:t>* ارتباط از طريق ارسال پيام است.</a:t>
            </a:r>
            <a:endParaRPr lang="en-US" sz="1800" dirty="0" smtClean="0"/>
          </a:p>
          <a:p>
            <a:r>
              <a:rPr lang="fa-IR" sz="1800" dirty="0" smtClean="0"/>
              <a:t>* تمام طرف ها در محيط ارتباطي بايست از يك مدل داده استفاده كنند.</a:t>
            </a:r>
            <a:endParaRPr lang="en-US" sz="1800" dirty="0" smtClean="0"/>
          </a:p>
          <a:p>
            <a:r>
              <a:rPr lang="fa-IR" sz="1800" dirty="0" smtClean="0"/>
              <a:t>* ارتباط بايستي مستقل از سكو و فناوري پياده سازي هر جزء باشد.</a:t>
            </a:r>
            <a:endParaRPr lang="en-US" sz="1800" dirty="0" smtClean="0"/>
          </a:p>
          <a:p>
            <a:pPr>
              <a:buNone/>
            </a:pPr>
            <a:endParaRPr lang="en-US" sz="1600" dirty="0" smtClean="0"/>
          </a:p>
          <a:p>
            <a:pPr>
              <a:buNone/>
            </a:pPr>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12</a:t>
            </a:fld>
            <a:endParaRPr lang="fa-I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76630"/>
          </a:xfrm>
        </p:spPr>
        <p:txBody>
          <a:bodyPr/>
          <a:lstStyle/>
          <a:p>
            <a:endParaRPr lang="fa-IR" dirty="0"/>
          </a:p>
        </p:txBody>
      </p:sp>
      <p:sp>
        <p:nvSpPr>
          <p:cNvPr id="3" name="Title 2"/>
          <p:cNvSpPr>
            <a:spLocks noGrp="1"/>
          </p:cNvSpPr>
          <p:nvPr>
            <p:ph type="title"/>
          </p:nvPr>
        </p:nvSpPr>
        <p:spPr>
          <a:xfrm>
            <a:off x="714348" y="357166"/>
            <a:ext cx="8229600" cy="1143000"/>
          </a:xfrm>
        </p:spPr>
        <p:txBody>
          <a:bodyPr>
            <a:normAutofit/>
          </a:bodyPr>
          <a:lstStyle/>
          <a:p>
            <a:r>
              <a:rPr lang="fa-IR" sz="2000" dirty="0" smtClean="0"/>
              <a:t>مقايسه اي ميان سيستم هاي اتصال سست با اتصال سفت :</a:t>
            </a:r>
            <a:r>
              <a:rPr lang="en-US" sz="2000" dirty="0" smtClean="0"/>
              <a:t>                                    </a:t>
            </a:r>
            <a:br>
              <a:rPr lang="en-US" sz="2000" dirty="0" smtClean="0"/>
            </a:br>
            <a:endParaRPr lang="fa-IR" sz="2000" dirty="0"/>
          </a:p>
        </p:txBody>
      </p:sp>
      <p:graphicFrame>
        <p:nvGraphicFramePr>
          <p:cNvPr id="4" name="Table 3"/>
          <p:cNvGraphicFramePr>
            <a:graphicFrameLocks noGrp="1"/>
          </p:cNvGraphicFramePr>
          <p:nvPr/>
        </p:nvGraphicFramePr>
        <p:xfrm>
          <a:off x="1571605" y="1214418"/>
          <a:ext cx="7000924" cy="5290939"/>
        </p:xfrm>
        <a:graphic>
          <a:graphicData uri="http://schemas.openxmlformats.org/drawingml/2006/table">
            <a:tbl>
              <a:tblPr rtl="1" firstRow="1" bandRow="1">
                <a:tableStyleId>{5C22544A-7EE6-4342-B048-85BDC9FD1C3A}</a:tableStyleId>
              </a:tblPr>
              <a:tblGrid>
                <a:gridCol w="2333648"/>
                <a:gridCol w="2333638"/>
                <a:gridCol w="2333638"/>
              </a:tblGrid>
              <a:tr h="679998">
                <a:tc>
                  <a:txBody>
                    <a:bodyPr/>
                    <a:lstStyle/>
                    <a:p>
                      <a:pPr rtl="1"/>
                      <a:endParaRPr lang="fa-IR"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kumimoji="0" lang="fa-IR" sz="1800" b="1" kern="1200" dirty="0" smtClean="0">
                          <a:solidFill>
                            <a:schemeClr val="lt1"/>
                          </a:solidFill>
                          <a:latin typeface="+mn-lt"/>
                          <a:ea typeface="+mn-ea"/>
                          <a:cs typeface="+mn-cs"/>
                        </a:rPr>
                        <a:t>اتصال سفت</a:t>
                      </a:r>
                      <a:endParaRPr lang="fa-IR" dirty="0" smtClean="0"/>
                    </a:p>
                    <a:p>
                      <a:pPr rtl="1"/>
                      <a:endParaRPr lang="fa-IR" dirty="0"/>
                    </a:p>
                  </a:txBody>
                  <a:tcPr/>
                </a:tc>
                <a:tc>
                  <a:txBody>
                    <a:bodyPr/>
                    <a:lstStyle/>
                    <a:p>
                      <a:pPr rtl="1"/>
                      <a:r>
                        <a:rPr kumimoji="0" lang="fa-IR" sz="1800" b="1" kern="1200" dirty="0" smtClean="0">
                          <a:solidFill>
                            <a:schemeClr val="lt1"/>
                          </a:solidFill>
                          <a:latin typeface="+mn-lt"/>
                          <a:ea typeface="+mn-ea"/>
                          <a:cs typeface="+mn-cs"/>
                        </a:rPr>
                        <a:t>اتصال سست</a:t>
                      </a:r>
                      <a:endParaRPr lang="fa-IR" dirty="0"/>
                    </a:p>
                  </a:txBody>
                  <a:tcPr/>
                </a:tc>
              </a:tr>
              <a:tr h="343875">
                <a:tc>
                  <a:txBody>
                    <a:bodyPr/>
                    <a:lstStyle/>
                    <a:p>
                      <a:pPr marR="228600" algn="ctr" rtl="1">
                        <a:lnSpc>
                          <a:spcPct val="150000"/>
                        </a:lnSpc>
                        <a:spcAft>
                          <a:spcPts val="1000"/>
                        </a:spcAft>
                      </a:pPr>
                      <a:r>
                        <a:rPr lang="fa-IR" sz="1400" dirty="0">
                          <a:latin typeface="Calibri"/>
                          <a:ea typeface="Calibri"/>
                          <a:cs typeface="Arial"/>
                        </a:rPr>
                        <a:t>تبادلات</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همگام</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dirty="0">
                          <a:latin typeface="Calibri"/>
                          <a:ea typeface="Calibri"/>
                          <a:cs typeface="Arial"/>
                        </a:rPr>
                        <a:t>نا همگام</a:t>
                      </a:r>
                      <a:endParaRPr lang="en-US" sz="1400" dirty="0">
                        <a:latin typeface="Calibri"/>
                        <a:ea typeface="Calibri"/>
                        <a:cs typeface="Arial"/>
                      </a:endParaRPr>
                    </a:p>
                  </a:txBody>
                  <a:tcPr marL="68580" marR="68580" marT="0" marB="0" anchor="ctr"/>
                </a:tc>
              </a:tr>
              <a:tr h="343875">
                <a:tc>
                  <a:txBody>
                    <a:bodyPr/>
                    <a:lstStyle/>
                    <a:p>
                      <a:pPr marR="228600" algn="justLow" rtl="1">
                        <a:lnSpc>
                          <a:spcPct val="150000"/>
                        </a:lnSpc>
                        <a:spcAft>
                          <a:spcPts val="1000"/>
                        </a:spcAft>
                      </a:pPr>
                      <a:r>
                        <a:rPr lang="fa-IR" sz="1400" dirty="0" smtClean="0">
                          <a:latin typeface="Calibri"/>
                          <a:ea typeface="Calibri"/>
                          <a:cs typeface="Arial"/>
                        </a:rPr>
                        <a:t>            سبك </a:t>
                      </a:r>
                      <a:r>
                        <a:rPr lang="fa-IR" sz="1400" dirty="0">
                          <a:latin typeface="Calibri"/>
                          <a:ea typeface="Calibri"/>
                          <a:cs typeface="Arial"/>
                        </a:rPr>
                        <a:t>پيام ارسالي</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en-US" sz="1400">
                          <a:latin typeface="Arial"/>
                          <a:ea typeface="Calibri"/>
                          <a:cs typeface="Arial"/>
                        </a:rPr>
                        <a:t>RPC</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متن</a:t>
                      </a:r>
                      <a:endParaRPr lang="en-US" sz="1400">
                        <a:latin typeface="Calibri"/>
                        <a:ea typeface="Calibri"/>
                        <a:cs typeface="Arial"/>
                      </a:endParaRPr>
                    </a:p>
                  </a:txBody>
                  <a:tcPr marL="68580" marR="68580" marT="0" marB="0" anchor="ctr"/>
                </a:tc>
              </a:tr>
              <a:tr h="343875">
                <a:tc>
                  <a:txBody>
                    <a:bodyPr/>
                    <a:lstStyle/>
                    <a:p>
                      <a:pPr marR="228600" algn="ctr" rtl="1">
                        <a:lnSpc>
                          <a:spcPct val="150000"/>
                        </a:lnSpc>
                        <a:spcAft>
                          <a:spcPts val="1000"/>
                        </a:spcAft>
                      </a:pPr>
                      <a:r>
                        <a:rPr lang="fa-IR" sz="1400" dirty="0">
                          <a:latin typeface="Calibri"/>
                          <a:ea typeface="Calibri"/>
                          <a:cs typeface="Arial"/>
                        </a:rPr>
                        <a:t>آدرس پيام</a:t>
                      </a:r>
                      <a:endParaRPr lang="en-US" sz="1400" dirty="0">
                        <a:latin typeface="Calibri"/>
                        <a:ea typeface="Calibri"/>
                        <a:cs typeface="Arial"/>
                      </a:endParaRPr>
                    </a:p>
                  </a:txBody>
                  <a:tcPr marL="68580" marR="68580" marT="0" marB="0" anchor="ctr"/>
                </a:tc>
                <a:tc>
                  <a:txBody>
                    <a:bodyPr/>
                    <a:lstStyle/>
                    <a:p>
                      <a:pPr marR="228600" algn="justLow" rtl="1">
                        <a:lnSpc>
                          <a:spcPct val="150000"/>
                        </a:lnSpc>
                        <a:spcAft>
                          <a:spcPts val="1000"/>
                        </a:spcAft>
                      </a:pPr>
                      <a:r>
                        <a:rPr lang="fa-IR" sz="1400">
                          <a:latin typeface="Calibri"/>
                          <a:ea typeface="Calibri"/>
                          <a:cs typeface="Arial"/>
                        </a:rPr>
                        <a:t>وابسته به كد</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dirty="0">
                          <a:latin typeface="Calibri"/>
                          <a:ea typeface="Calibri"/>
                          <a:cs typeface="Arial"/>
                        </a:rPr>
                        <a:t>مسيريابي شده</a:t>
                      </a:r>
                      <a:endParaRPr lang="en-US" sz="1400" dirty="0">
                        <a:latin typeface="Calibri"/>
                        <a:ea typeface="Calibri"/>
                        <a:cs typeface="Arial"/>
                      </a:endParaRPr>
                    </a:p>
                  </a:txBody>
                  <a:tcPr marL="68580" marR="68580" marT="0" marB="0" anchor="ctr"/>
                </a:tc>
              </a:tr>
              <a:tr h="343875">
                <a:tc>
                  <a:txBody>
                    <a:bodyPr/>
                    <a:lstStyle/>
                    <a:p>
                      <a:pPr marR="228600" algn="ctr" rtl="1">
                        <a:lnSpc>
                          <a:spcPct val="150000"/>
                        </a:lnSpc>
                        <a:spcAft>
                          <a:spcPts val="1000"/>
                        </a:spcAft>
                      </a:pPr>
                      <a:r>
                        <a:rPr lang="fa-IR" sz="1400" dirty="0">
                          <a:latin typeface="Calibri"/>
                          <a:ea typeface="Calibri"/>
                          <a:cs typeface="Arial"/>
                        </a:rPr>
                        <a:t>فناوري</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تك فناوري</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چند فناوري</a:t>
                      </a:r>
                      <a:endParaRPr lang="en-US" sz="1400">
                        <a:latin typeface="Calibri"/>
                        <a:ea typeface="Calibri"/>
                        <a:cs typeface="Arial"/>
                      </a:endParaRPr>
                    </a:p>
                  </a:txBody>
                  <a:tcPr marL="68580" marR="68580" marT="0" marB="0" anchor="ctr"/>
                </a:tc>
              </a:tr>
              <a:tr h="343875">
                <a:tc>
                  <a:txBody>
                    <a:bodyPr/>
                    <a:lstStyle/>
                    <a:p>
                      <a:pPr marR="228600" algn="ctr" rtl="1">
                        <a:lnSpc>
                          <a:spcPct val="150000"/>
                        </a:lnSpc>
                        <a:spcAft>
                          <a:spcPts val="1000"/>
                        </a:spcAft>
                      </a:pPr>
                      <a:r>
                        <a:rPr lang="fa-IR" sz="1400" dirty="0">
                          <a:latin typeface="Calibri"/>
                          <a:ea typeface="Calibri"/>
                          <a:cs typeface="Arial"/>
                        </a:rPr>
                        <a:t>نوع داده</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وابسته</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غير وابسته</a:t>
                      </a:r>
                      <a:endParaRPr lang="en-US" sz="1400">
                        <a:latin typeface="Calibri"/>
                        <a:ea typeface="Calibri"/>
                        <a:cs typeface="Arial"/>
                      </a:endParaRPr>
                    </a:p>
                  </a:txBody>
                  <a:tcPr marL="68580" marR="68580" marT="0" marB="0" anchor="ctr"/>
                </a:tc>
              </a:tr>
              <a:tr h="593537">
                <a:tc>
                  <a:txBody>
                    <a:bodyPr/>
                    <a:lstStyle/>
                    <a:p>
                      <a:pPr marR="228600" algn="ctr" rtl="1">
                        <a:lnSpc>
                          <a:spcPct val="150000"/>
                        </a:lnSpc>
                        <a:spcAft>
                          <a:spcPts val="1000"/>
                        </a:spcAft>
                      </a:pPr>
                      <a:r>
                        <a:rPr lang="fa-IR" sz="1400" dirty="0">
                          <a:latin typeface="Calibri"/>
                          <a:ea typeface="Calibri"/>
                          <a:cs typeface="Arial"/>
                        </a:rPr>
                        <a:t>تعريف نحو</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طبق پيمان دو طرفه</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dirty="0">
                          <a:latin typeface="Calibri"/>
                          <a:ea typeface="Calibri"/>
                          <a:cs typeface="Arial"/>
                        </a:rPr>
                        <a:t>انتشار نحو طبق استاندارد</a:t>
                      </a:r>
                      <a:endParaRPr lang="en-US" sz="1400" dirty="0">
                        <a:latin typeface="Calibri"/>
                        <a:ea typeface="Calibri"/>
                        <a:cs typeface="Arial"/>
                      </a:endParaRPr>
                    </a:p>
                  </a:txBody>
                  <a:tcPr marL="68580" marR="68580" marT="0" marB="0" anchor="ctr"/>
                </a:tc>
              </a:tr>
              <a:tr h="593537">
                <a:tc>
                  <a:txBody>
                    <a:bodyPr/>
                    <a:lstStyle/>
                    <a:p>
                      <a:pPr marR="228600" algn="ctr" rtl="1">
                        <a:lnSpc>
                          <a:spcPct val="150000"/>
                        </a:lnSpc>
                        <a:spcAft>
                          <a:spcPts val="1000"/>
                        </a:spcAft>
                      </a:pPr>
                      <a:r>
                        <a:rPr lang="fa-IR" sz="1400" dirty="0">
                          <a:latin typeface="Calibri"/>
                          <a:ea typeface="Calibri"/>
                          <a:cs typeface="Arial"/>
                        </a:rPr>
                        <a:t>مقيد سازي</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dirty="0">
                          <a:latin typeface="Calibri"/>
                          <a:ea typeface="Calibri"/>
                          <a:cs typeface="Arial"/>
                        </a:rPr>
                        <a:t>ثابت و در مراحل اوليه</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با تاخير</a:t>
                      </a:r>
                      <a:endParaRPr lang="en-US" sz="1400">
                        <a:latin typeface="Calibri"/>
                        <a:ea typeface="Calibri"/>
                        <a:cs typeface="Arial"/>
                      </a:endParaRPr>
                    </a:p>
                  </a:txBody>
                  <a:tcPr marL="68580" marR="68580" marT="0" marB="0" anchor="ctr"/>
                </a:tc>
              </a:tr>
              <a:tr h="343875">
                <a:tc>
                  <a:txBody>
                    <a:bodyPr/>
                    <a:lstStyle/>
                    <a:p>
                      <a:pPr marR="228600" algn="ctr" rtl="1">
                        <a:lnSpc>
                          <a:spcPct val="150000"/>
                        </a:lnSpc>
                        <a:spcAft>
                          <a:spcPts val="1000"/>
                        </a:spcAft>
                      </a:pPr>
                      <a:r>
                        <a:rPr lang="fa-IR" sz="1400" dirty="0">
                          <a:latin typeface="Calibri"/>
                          <a:ea typeface="Calibri"/>
                          <a:cs typeface="Arial"/>
                        </a:rPr>
                        <a:t>اصلاح معنائي</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dirty="0">
                          <a:latin typeface="Calibri"/>
                          <a:ea typeface="Calibri"/>
                          <a:cs typeface="Arial"/>
                        </a:rPr>
                        <a:t>با تغيير كد</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با تغيير شكل</a:t>
                      </a:r>
                      <a:endParaRPr lang="en-US" sz="1400">
                        <a:latin typeface="Calibri"/>
                        <a:ea typeface="Calibri"/>
                        <a:cs typeface="Arial"/>
                      </a:endParaRPr>
                    </a:p>
                  </a:txBody>
                  <a:tcPr marL="68580" marR="68580" marT="0" marB="0" anchor="ctr"/>
                </a:tc>
              </a:tr>
              <a:tr h="593537">
                <a:tc>
                  <a:txBody>
                    <a:bodyPr/>
                    <a:lstStyle/>
                    <a:p>
                      <a:pPr marR="228600" algn="ctr" rtl="1">
                        <a:lnSpc>
                          <a:spcPct val="150000"/>
                        </a:lnSpc>
                        <a:spcAft>
                          <a:spcPts val="1000"/>
                        </a:spcAft>
                      </a:pPr>
                      <a:r>
                        <a:rPr lang="fa-IR" sz="1400" dirty="0">
                          <a:latin typeface="Calibri"/>
                          <a:ea typeface="Calibri"/>
                          <a:cs typeface="Arial"/>
                        </a:rPr>
                        <a:t>منظور و </a:t>
                      </a:r>
                      <a:r>
                        <a:rPr lang="fa-IR" sz="1400" dirty="0" smtClean="0">
                          <a:latin typeface="Calibri"/>
                          <a:ea typeface="Calibri"/>
                          <a:cs typeface="Arial"/>
                        </a:rPr>
                        <a:t>هدف         </a:t>
                      </a:r>
                      <a:endParaRPr lang="en-US" sz="1400" dirty="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a:latin typeface="Calibri"/>
                          <a:ea typeface="Calibri"/>
                          <a:cs typeface="Arial"/>
                        </a:rPr>
                        <a:t>كارائي</a:t>
                      </a:r>
                      <a:endParaRPr lang="en-US" sz="1400">
                        <a:latin typeface="Calibri"/>
                        <a:ea typeface="Calibri"/>
                        <a:cs typeface="Arial"/>
                      </a:endParaRPr>
                    </a:p>
                  </a:txBody>
                  <a:tcPr marL="68580" marR="68580" marT="0" marB="0" anchor="ctr"/>
                </a:tc>
                <a:tc>
                  <a:txBody>
                    <a:bodyPr/>
                    <a:lstStyle/>
                    <a:p>
                      <a:pPr marR="228600" algn="ctr" rtl="1">
                        <a:lnSpc>
                          <a:spcPct val="150000"/>
                        </a:lnSpc>
                        <a:spcAft>
                          <a:spcPts val="1000"/>
                        </a:spcAft>
                      </a:pPr>
                      <a:r>
                        <a:rPr lang="fa-IR" sz="1400" dirty="0">
                          <a:latin typeface="Calibri"/>
                          <a:ea typeface="Calibri"/>
                          <a:cs typeface="Arial"/>
                        </a:rPr>
                        <a:t>تعامل بين انواع نرم افزارها</a:t>
                      </a:r>
                      <a:endParaRPr lang="en-US" sz="1400" dirty="0">
                        <a:latin typeface="Calibri"/>
                        <a:ea typeface="Calibri"/>
                        <a:cs typeface="Arial"/>
                      </a:endParaRPr>
                    </a:p>
                  </a:txBody>
                  <a:tcPr marL="68580" marR="68580" marT="0" marB="0" anchor="ctr"/>
                </a:tc>
              </a:tr>
              <a:tr h="343875">
                <a:tc>
                  <a:txBody>
                    <a:bodyPr/>
                    <a:lstStyle/>
                    <a:p>
                      <a:pPr marL="0" marR="228600" indent="0" algn="justLow" defTabSz="914400" rtl="1" eaLnBrk="1" fontAlgn="auto" latinLnBrk="0" hangingPunct="1">
                        <a:lnSpc>
                          <a:spcPct val="150000"/>
                        </a:lnSpc>
                        <a:spcBef>
                          <a:spcPts val="0"/>
                        </a:spcBef>
                        <a:spcAft>
                          <a:spcPts val="1000"/>
                        </a:spcAft>
                        <a:buClrTx/>
                        <a:buSzTx/>
                        <a:buFontTx/>
                        <a:buNone/>
                        <a:tabLst/>
                        <a:defRPr/>
                      </a:pPr>
                      <a:r>
                        <a:rPr lang="en-US" sz="1400" dirty="0" smtClean="0">
                          <a:latin typeface="Calibri"/>
                          <a:ea typeface="Calibri"/>
                          <a:cs typeface="Arial"/>
                        </a:rPr>
                        <a:t>  </a:t>
                      </a:r>
                      <a:r>
                        <a:rPr lang="fa-IR" sz="1400" dirty="0" smtClean="0">
                          <a:latin typeface="Calibri"/>
                          <a:ea typeface="Calibri"/>
                          <a:cs typeface="Arial"/>
                        </a:rPr>
                        <a:t>           </a:t>
                      </a:r>
                      <a:r>
                        <a:rPr lang="en-US" sz="1400" dirty="0" smtClean="0">
                          <a:latin typeface="Calibri"/>
                          <a:ea typeface="Calibri"/>
                          <a:cs typeface="Arial"/>
                        </a:rPr>
                        <a:t> </a:t>
                      </a:r>
                      <a:r>
                        <a:rPr lang="fa-IR" sz="1400" dirty="0" smtClean="0">
                          <a:latin typeface="Calibri"/>
                          <a:ea typeface="Calibri"/>
                          <a:cs typeface="+mn-cs"/>
                        </a:rPr>
                        <a:t>نتيجه و اثر</a:t>
                      </a:r>
                      <a:endParaRPr lang="en-US" sz="1400" dirty="0" smtClean="0">
                        <a:latin typeface="Calibri"/>
                        <a:ea typeface="Calibri"/>
                        <a:cs typeface="Arial"/>
                      </a:endParaRPr>
                    </a:p>
                    <a:p>
                      <a:pPr marR="228600" algn="justLow" rtl="1">
                        <a:lnSpc>
                          <a:spcPct val="150000"/>
                        </a:lnSpc>
                        <a:spcAft>
                          <a:spcPts val="1000"/>
                        </a:spcAft>
                      </a:pPr>
                      <a:endParaRPr lang="en-US" sz="1400" dirty="0">
                        <a:latin typeface="Calibri"/>
                        <a:ea typeface="Calibri"/>
                        <a:cs typeface="Arial"/>
                      </a:endParaRPr>
                    </a:p>
                  </a:txBody>
                  <a:tcPr marL="68580" marR="68580" marT="0" marB="0" anchor="ctr"/>
                </a:tc>
                <a:tc>
                  <a:txBody>
                    <a:bodyPr/>
                    <a:lstStyle/>
                    <a:p>
                      <a:pPr marR="228600" algn="justLow" rtl="1">
                        <a:lnSpc>
                          <a:spcPct val="150000"/>
                        </a:lnSpc>
                        <a:spcAft>
                          <a:spcPts val="1000"/>
                        </a:spcAft>
                      </a:pPr>
                      <a:r>
                        <a:rPr lang="fa-IR" sz="1400" dirty="0">
                          <a:latin typeface="Calibri"/>
                          <a:ea typeface="Calibri"/>
                          <a:cs typeface="Arial"/>
                        </a:rPr>
                        <a:t>قابل پيش بيني</a:t>
                      </a:r>
                      <a:endParaRPr lang="en-US" sz="1400" dirty="0">
                        <a:latin typeface="Calibri"/>
                        <a:ea typeface="Calibri"/>
                        <a:cs typeface="Arial"/>
                      </a:endParaRPr>
                    </a:p>
                  </a:txBody>
                  <a:tcPr marL="68580" marR="68580" marT="0" marB="0" anchor="ctr"/>
                </a:tc>
                <a:tc>
                  <a:txBody>
                    <a:bodyPr/>
                    <a:lstStyle/>
                    <a:p>
                      <a:pPr marR="228600" algn="justLow" rtl="1">
                        <a:lnSpc>
                          <a:spcPct val="150000"/>
                        </a:lnSpc>
                        <a:spcAft>
                          <a:spcPts val="1000"/>
                        </a:spcAft>
                      </a:pPr>
                      <a:r>
                        <a:rPr lang="fa-IR" sz="1400" dirty="0">
                          <a:latin typeface="Calibri"/>
                          <a:ea typeface="Calibri"/>
                          <a:cs typeface="Arial"/>
                        </a:rPr>
                        <a:t>غير منتظره</a:t>
                      </a:r>
                      <a:endParaRPr lang="en-US" sz="1400" dirty="0">
                        <a:latin typeface="Calibri"/>
                        <a:ea typeface="Calibri"/>
                        <a:cs typeface="Arial"/>
                      </a:endParaRP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B64EE770-6D55-4410-AAA2-941B46B43751}" type="slidenum">
              <a:rPr lang="fa-IR" smtClean="0"/>
              <a:pPr/>
              <a:t>13</a:t>
            </a:fld>
            <a:endParaRPr lang="fa-I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fa-IR" sz="2600" b="1" dirty="0" smtClean="0"/>
              <a:t>مزاياي</a:t>
            </a:r>
            <a:r>
              <a:rPr lang="en-US" sz="2600" b="1" dirty="0" smtClean="0"/>
              <a:t> SOA </a:t>
            </a:r>
            <a:r>
              <a:rPr lang="fa-IR" sz="2600" b="1" dirty="0" smtClean="0"/>
              <a:t>:</a:t>
            </a:r>
          </a:p>
          <a:p>
            <a:pPr>
              <a:buNone/>
            </a:pPr>
            <a:endParaRPr lang="en-US" sz="2000" dirty="0" smtClean="0"/>
          </a:p>
          <a:p>
            <a:r>
              <a:rPr lang="fa-IR" sz="2300" dirty="0" smtClean="0"/>
              <a:t>سيستم‌هاي چابک</a:t>
            </a:r>
          </a:p>
          <a:p>
            <a:pPr>
              <a:buNone/>
            </a:pPr>
            <a:endParaRPr lang="fa-IR" sz="2300" dirty="0" smtClean="0"/>
          </a:p>
          <a:p>
            <a:r>
              <a:rPr lang="fa-IR" sz="2300" dirty="0" smtClean="0"/>
              <a:t>يکپارچگي آسان با شرکاء داخلي و خارجي </a:t>
            </a:r>
          </a:p>
          <a:p>
            <a:pPr>
              <a:buNone/>
            </a:pPr>
            <a:endParaRPr lang="fa-IR" sz="2300" dirty="0" smtClean="0"/>
          </a:p>
          <a:p>
            <a:r>
              <a:rPr lang="fa-IR" sz="2300" dirty="0" smtClean="0"/>
              <a:t>استفاده مجدد </a:t>
            </a:r>
            <a:endParaRPr lang="en-US" sz="2300" dirty="0" smtClean="0"/>
          </a:p>
          <a:p>
            <a:pPr>
              <a:buNone/>
            </a:pPr>
            <a:endParaRPr lang="en-US" dirty="0" smtClean="0"/>
          </a:p>
          <a:p>
            <a:r>
              <a:rPr lang="fa-IR" sz="2600" b="1" dirty="0" smtClean="0"/>
              <a:t>استفاده مجدد کوششی است برای :  </a:t>
            </a:r>
            <a:endParaRPr lang="en-US" sz="2600" b="1" dirty="0" smtClean="0"/>
          </a:p>
          <a:p>
            <a:pPr>
              <a:buNone/>
            </a:pPr>
            <a:endParaRPr lang="en-US" sz="2100" dirty="0" smtClean="0"/>
          </a:p>
          <a:p>
            <a:pPr lvl="0"/>
            <a:r>
              <a:rPr lang="fa-IR" sz="2600" dirty="0" smtClean="0"/>
              <a:t>انتزاع های پایدار دامنه را منعکس می کند.</a:t>
            </a:r>
            <a:endParaRPr lang="en-US" sz="2600" dirty="0" smtClean="0"/>
          </a:p>
          <a:p>
            <a:pPr>
              <a:buNone/>
            </a:pPr>
            <a:r>
              <a:rPr lang="en-US" sz="2600" dirty="0" smtClean="0"/>
              <a:t> </a:t>
            </a:r>
          </a:p>
          <a:p>
            <a:pPr lvl="0"/>
            <a:r>
              <a:rPr lang="fa-IR" sz="2600" dirty="0" smtClean="0"/>
              <a:t>حالت های نمایش را مخفی می کند .</a:t>
            </a:r>
            <a:endParaRPr lang="en-US" sz="2600" dirty="0" smtClean="0"/>
          </a:p>
          <a:p>
            <a:pPr>
              <a:buNone/>
            </a:pPr>
            <a:endParaRPr lang="en-US" sz="2600" dirty="0" smtClean="0"/>
          </a:p>
          <a:p>
            <a:pPr lvl="0"/>
            <a:r>
              <a:rPr lang="fa-IR" sz="2600" dirty="0" smtClean="0"/>
              <a:t>مستقل بودن</a:t>
            </a:r>
            <a:endParaRPr lang="en-US" sz="2600" dirty="0" smtClean="0"/>
          </a:p>
          <a:p>
            <a:pPr>
              <a:buNone/>
            </a:pPr>
            <a:endParaRPr lang="en-US" sz="2600" dirty="0" smtClean="0"/>
          </a:p>
          <a:p>
            <a:pPr lvl="0"/>
            <a:r>
              <a:rPr lang="fa-IR" sz="2600" dirty="0" smtClean="0"/>
              <a:t>استثنا ها را بوسیله واسط مولفه گسترش می دهد.</a:t>
            </a:r>
            <a:endParaRPr lang="en-US" sz="2600" dirty="0" smtClean="0"/>
          </a:p>
          <a:p>
            <a:endParaRPr lang="en-US"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14</a:t>
            </a:fld>
            <a:endParaRPr lang="fa-I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fa-IR" sz="1800" dirty="0" smtClean="0"/>
              <a:t>پشتيباني از محصولات با طول عمر کوتاه </a:t>
            </a:r>
          </a:p>
          <a:p>
            <a:pPr>
              <a:buNone/>
            </a:pPr>
            <a:endParaRPr lang="fa-IR" sz="1800" dirty="0" smtClean="0"/>
          </a:p>
          <a:p>
            <a:r>
              <a:rPr lang="fa-IR" sz="1800" dirty="0" smtClean="0"/>
              <a:t>بهبود بازگشت سرمايه</a:t>
            </a:r>
          </a:p>
          <a:p>
            <a:pPr>
              <a:buNone/>
            </a:pPr>
            <a:endParaRPr lang="en-US" sz="1800" dirty="0" smtClean="0"/>
          </a:p>
          <a:p>
            <a:r>
              <a:rPr lang="fa-IR" sz="1800" dirty="0" smtClean="0"/>
              <a:t>نگاشت مستقيم فرآيندهاي حرفه به فناوري اطلاعات</a:t>
            </a:r>
          </a:p>
          <a:p>
            <a:pPr>
              <a:buNone/>
            </a:pPr>
            <a:endParaRPr lang="en-US" sz="1800" dirty="0" smtClean="0"/>
          </a:p>
          <a:p>
            <a:r>
              <a:rPr lang="fa-IR" sz="1800" dirty="0" smtClean="0"/>
              <a:t>توسعه و اجراي تدريجي</a:t>
            </a:r>
          </a:p>
          <a:p>
            <a:pPr>
              <a:buNone/>
            </a:pPr>
            <a:endParaRPr lang="en-US" sz="1800" dirty="0" smtClean="0"/>
          </a:p>
          <a:p>
            <a:r>
              <a:rPr lang="fa-IR" sz="1800" dirty="0" smtClean="0"/>
              <a:t>قابليت انعطاف و تغيير آسان از يک ارائه دهنده سرويس به ديگري </a:t>
            </a:r>
          </a:p>
          <a:p>
            <a:pPr>
              <a:buNone/>
            </a:pPr>
            <a:endParaRPr lang="en-US" sz="1600" dirty="0" smtClean="0"/>
          </a:p>
          <a:p>
            <a:pPr>
              <a:buNone/>
            </a:pPr>
            <a:endParaRPr lang="fa-IR" sz="1600" dirty="0" smtClean="0">
              <a:solidFill>
                <a:schemeClr val="tx1">
                  <a:lumMod val="95000"/>
                  <a:lumOff val="5000"/>
                </a:schemeClr>
              </a:solidFill>
            </a:endParaRPr>
          </a:p>
          <a:p>
            <a:pPr>
              <a:buNone/>
            </a:pPr>
            <a:r>
              <a:rPr lang="fa-IR" sz="2000" b="1" dirty="0" smtClean="0"/>
              <a:t>فواید وضرورت </a:t>
            </a:r>
            <a:r>
              <a:rPr lang="en-US" sz="2000" b="1" dirty="0" err="1" smtClean="0"/>
              <a:t>soa</a:t>
            </a:r>
            <a:r>
              <a:rPr lang="fa-IR" sz="2000" b="1" dirty="0" smtClean="0"/>
              <a:t> از نگاه ذینفعان مختلف :</a:t>
            </a:r>
          </a:p>
          <a:p>
            <a:pPr>
              <a:buNone/>
            </a:pPr>
            <a:endParaRPr lang="fa-IR" sz="1600" dirty="0" smtClean="0"/>
          </a:p>
          <a:p>
            <a:pPr>
              <a:buNone/>
            </a:pPr>
            <a:r>
              <a:rPr lang="fa-IR" sz="1800" dirty="0" smtClean="0"/>
              <a:t>مدير ارشد اجرائي</a:t>
            </a:r>
            <a:r>
              <a:rPr lang="en-US" sz="1800" dirty="0" smtClean="0"/>
              <a:t> (CEO) </a:t>
            </a:r>
            <a:endParaRPr lang="fa-IR" sz="1800"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15</a:t>
            </a:fld>
            <a:endParaRPr lang="fa-I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a-IR" sz="1800" dirty="0" smtClean="0"/>
              <a:t>مدير ارشد اطلاعاتي</a:t>
            </a:r>
            <a:r>
              <a:rPr lang="en-US" sz="1800" dirty="0" smtClean="0"/>
              <a:t>  (CIO) </a:t>
            </a:r>
            <a:endParaRPr lang="fa-IR" sz="1800" dirty="0" smtClean="0"/>
          </a:p>
          <a:p>
            <a:pPr>
              <a:buNone/>
            </a:pPr>
            <a:endParaRPr lang="en-US" sz="1800" dirty="0" smtClean="0"/>
          </a:p>
          <a:p>
            <a:r>
              <a:rPr lang="fa-IR" sz="1800" dirty="0" smtClean="0"/>
              <a:t>مدير پروژه هاي توليد و توسعه سيستم هاي اطلاعاتي</a:t>
            </a:r>
          </a:p>
          <a:p>
            <a:pPr>
              <a:buNone/>
            </a:pPr>
            <a:endParaRPr lang="en-US" sz="1800" dirty="0" smtClean="0"/>
          </a:p>
          <a:p>
            <a:r>
              <a:rPr lang="fa-IR" sz="1800" dirty="0" smtClean="0"/>
              <a:t>توسعه دهندگان سيستم</a:t>
            </a:r>
          </a:p>
          <a:p>
            <a:pPr>
              <a:buNone/>
            </a:pPr>
            <a:endParaRPr lang="fa-IR" sz="1800" dirty="0" smtClean="0"/>
          </a:p>
          <a:p>
            <a:r>
              <a:rPr lang="fa-IR" sz="1800" dirty="0" smtClean="0"/>
              <a:t>كاربران سيستم ها</a:t>
            </a:r>
          </a:p>
          <a:p>
            <a:pPr>
              <a:buNone/>
            </a:pPr>
            <a:endParaRPr lang="en-US" sz="1800" dirty="0" smtClean="0"/>
          </a:p>
          <a:p>
            <a:r>
              <a:rPr lang="fa-IR" sz="1800" dirty="0" smtClean="0"/>
              <a:t>مزاياي معماري سرويس گرا از نگاه كسب و كار</a:t>
            </a:r>
          </a:p>
          <a:p>
            <a:pPr>
              <a:buNone/>
            </a:pPr>
            <a:endParaRPr lang="en-US" sz="1800" dirty="0" smtClean="0"/>
          </a:p>
          <a:p>
            <a:r>
              <a:rPr lang="fa-IR" sz="1800" dirty="0" smtClean="0"/>
              <a:t>مزاياي معماري سرويس گرا از نگاه فناوري اطلاعات</a:t>
            </a:r>
          </a:p>
          <a:p>
            <a:pPr>
              <a:buNone/>
            </a:pPr>
            <a:endParaRPr lang="fa-IR" sz="1600" dirty="0" smtClean="0"/>
          </a:p>
          <a:p>
            <a:pPr>
              <a:buNone/>
            </a:pPr>
            <a:endParaRPr lang="en-US" sz="1600" dirty="0" smtClean="0"/>
          </a:p>
          <a:p>
            <a:endParaRPr lang="en-US"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16</a:t>
            </a:fld>
            <a:endParaRPr lang="fa-I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fontScale="25000" lnSpcReduction="20000"/>
          </a:bodyPr>
          <a:lstStyle/>
          <a:p>
            <a:pPr>
              <a:buNone/>
            </a:pPr>
            <a:r>
              <a:rPr lang="fa-IR" sz="8000" b="1" dirty="0" smtClean="0"/>
              <a:t>سرویس :</a:t>
            </a:r>
          </a:p>
          <a:p>
            <a:pPr>
              <a:buNone/>
            </a:pPr>
            <a:endParaRPr lang="en-US" sz="2400" dirty="0" smtClean="0"/>
          </a:p>
          <a:p>
            <a:pPr>
              <a:buNone/>
            </a:pPr>
            <a:r>
              <a:rPr lang="fa-IR" sz="7200" dirty="0" smtClean="0"/>
              <a:t>سرویس ویژگی های زیر را دارد :</a:t>
            </a:r>
          </a:p>
          <a:p>
            <a:pPr>
              <a:buNone/>
            </a:pPr>
            <a:endParaRPr lang="en-US" sz="7200" dirty="0" smtClean="0"/>
          </a:p>
          <a:p>
            <a:pPr>
              <a:buNone/>
            </a:pPr>
            <a:r>
              <a:rPr lang="fa-IR" dirty="0" smtClean="0"/>
              <a:t> </a:t>
            </a:r>
            <a:endParaRPr lang="en-US" dirty="0" smtClean="0"/>
          </a:p>
          <a:p>
            <a:r>
              <a:rPr lang="fa-IR" sz="8000" dirty="0" smtClean="0"/>
              <a:t>  </a:t>
            </a:r>
            <a:r>
              <a:rPr lang="fa-IR" sz="8000" b="1" dirty="0" smtClean="0"/>
              <a:t>اتصال سست </a:t>
            </a:r>
            <a:r>
              <a:rPr lang="en-US" sz="8000" b="1" dirty="0" smtClean="0"/>
              <a:t>  (Loosely Coupled) </a:t>
            </a:r>
            <a:r>
              <a:rPr lang="fa-IR" sz="8000" b="1" dirty="0" smtClean="0"/>
              <a:t>:</a:t>
            </a:r>
          </a:p>
          <a:p>
            <a:pPr>
              <a:buNone/>
            </a:pPr>
            <a:endParaRPr lang="en-US" sz="2300" dirty="0" smtClean="0"/>
          </a:p>
          <a:p>
            <a:pPr>
              <a:buNone/>
            </a:pPr>
            <a:r>
              <a:rPr lang="fa-IR" sz="7200" dirty="0" smtClean="0"/>
              <a:t>         سرويس‌ها به طور اساسي با ديگر اجزاء تركيب نشده‌اند.</a:t>
            </a:r>
          </a:p>
          <a:p>
            <a:pPr>
              <a:buNone/>
            </a:pPr>
            <a:endParaRPr lang="en-US" dirty="0" smtClean="0"/>
          </a:p>
          <a:p>
            <a:r>
              <a:rPr lang="fa-IR" sz="8000" b="1" dirty="0" smtClean="0"/>
              <a:t>مستقل از پروتكل:</a:t>
            </a:r>
          </a:p>
          <a:p>
            <a:pPr>
              <a:buNone/>
            </a:pPr>
            <a:endParaRPr lang="en-US" sz="5500" dirty="0" smtClean="0"/>
          </a:p>
          <a:p>
            <a:r>
              <a:rPr lang="fa-IR" sz="7200" dirty="0" smtClean="0"/>
              <a:t>چندين پروتكل مي‌توانند بصورت آشكار و شفاف به يك سرويس ارائه شده دسترسي داشته باشند. </a:t>
            </a:r>
          </a:p>
          <a:p>
            <a:pPr>
              <a:buNone/>
            </a:pPr>
            <a:endParaRPr lang="en-US" sz="7200" dirty="0" smtClean="0"/>
          </a:p>
          <a:p>
            <a:r>
              <a:rPr lang="fa-IR" sz="7200" dirty="0" smtClean="0"/>
              <a:t>يك سرويس‌ ارائه شده اصولا يك شكل تركيبي از منطق كاري را اجرا  مي‌كند و نتايج را در يك</a:t>
            </a:r>
          </a:p>
          <a:p>
            <a:pPr>
              <a:buNone/>
            </a:pPr>
            <a:r>
              <a:rPr lang="fa-IR" sz="7200" dirty="0" smtClean="0"/>
              <a:t> </a:t>
            </a:r>
          </a:p>
          <a:p>
            <a:pPr>
              <a:buNone/>
            </a:pPr>
            <a:r>
              <a:rPr lang="fa-IR" sz="7200" dirty="0" smtClean="0"/>
              <a:t>فراخواني ارسال مي‌نمايد.</a:t>
            </a:r>
          </a:p>
          <a:p>
            <a:pPr>
              <a:buNone/>
            </a:pPr>
            <a:endParaRPr lang="fa-IR" sz="7200" dirty="0" smtClean="0"/>
          </a:p>
          <a:p>
            <a:r>
              <a:rPr lang="fa-IR" sz="7200" dirty="0" smtClean="0"/>
              <a:t>سرويس‌ها به يك شيوه يكسان قابل دستيابي‌ هستند و مكان آنها مهم  نمي‌باشد.</a:t>
            </a:r>
          </a:p>
          <a:p>
            <a:pPr>
              <a:buNone/>
            </a:pPr>
            <a:endParaRPr lang="en-US" sz="7200" dirty="0" smtClean="0"/>
          </a:p>
          <a:p>
            <a:r>
              <a:rPr lang="fa-IR" sz="7200" dirty="0" smtClean="0"/>
              <a:t>حالت هيچ کاربري را نگه نمي دارد.</a:t>
            </a:r>
            <a:endParaRPr lang="en-US" sz="7200" dirty="0" smtClean="0"/>
          </a:p>
          <a:p>
            <a:pPr>
              <a:buNone/>
            </a:pPr>
            <a:r>
              <a:rPr lang="fa-IR" sz="7200" dirty="0" smtClean="0"/>
              <a:t> </a:t>
            </a:r>
            <a:endParaRPr lang="en-US" sz="7200" dirty="0" smtClean="0"/>
          </a:p>
          <a:p>
            <a:endParaRPr lang="en-US" dirty="0" smtClean="0"/>
          </a:p>
          <a:p>
            <a:endParaRPr lang="fa-IR" dirty="0"/>
          </a:p>
        </p:txBody>
      </p:sp>
      <p:sp>
        <p:nvSpPr>
          <p:cNvPr id="3" name="Title 2"/>
          <p:cNvSpPr>
            <a:spLocks noGrp="1"/>
          </p:cNvSpPr>
          <p:nvPr>
            <p:ph type="title"/>
          </p:nvPr>
        </p:nvSpPr>
        <p:spPr>
          <a:xfrm>
            <a:off x="457200" y="274638"/>
            <a:ext cx="2614602" cy="725470"/>
          </a:xfrm>
        </p:spPr>
        <p:txBody>
          <a:bodyPr>
            <a:normAutofit fontScale="90000"/>
          </a:bodyPr>
          <a:lstStyle/>
          <a:p>
            <a:r>
              <a:rPr lang="en-US" dirty="0" smtClean="0"/>
              <a:t/>
            </a:r>
            <a:br>
              <a:rPr lang="en-US" dirty="0" smtClean="0"/>
            </a:br>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17</a:t>
            </a:fld>
            <a:endParaRPr lang="fa-I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fa-IR" sz="2000" b="1" dirty="0" smtClean="0"/>
              <a:t>مد ل سرویس :</a:t>
            </a:r>
            <a:endParaRPr lang="en-US" sz="2000" b="1" dirty="0" smtClean="0"/>
          </a:p>
          <a:p>
            <a:pPr>
              <a:buNone/>
            </a:pPr>
            <a:endParaRPr lang="en-US" sz="1900" dirty="0" smtClean="0"/>
          </a:p>
          <a:p>
            <a:r>
              <a:rPr lang="en-US" sz="1900" b="1" dirty="0" smtClean="0"/>
              <a:t>Business service model </a:t>
            </a:r>
            <a:r>
              <a:rPr lang="fa-IR" sz="1900" b="1" dirty="0" smtClean="0"/>
              <a:t> :</a:t>
            </a:r>
            <a:r>
              <a:rPr lang="fa-IR" b="1" dirty="0" smtClean="0"/>
              <a:t> </a:t>
            </a:r>
            <a:r>
              <a:rPr lang="fa-IR" sz="1800" dirty="0" smtClean="0"/>
              <a:t>عملیات وابسته به پردازش های تجاری را کپسوله می کند.</a:t>
            </a:r>
            <a:endParaRPr lang="en-US" sz="1800" dirty="0" smtClean="0"/>
          </a:p>
          <a:p>
            <a:pPr>
              <a:buNone/>
            </a:pPr>
            <a:endParaRPr lang="en-US" dirty="0" smtClean="0"/>
          </a:p>
          <a:p>
            <a:r>
              <a:rPr lang="en-US" sz="1800" b="1" dirty="0" smtClean="0"/>
              <a:t>Utility </a:t>
            </a:r>
            <a:r>
              <a:rPr lang="en-US" sz="1800" b="1" dirty="0" err="1" smtClean="0"/>
              <a:t>sevice</a:t>
            </a:r>
            <a:r>
              <a:rPr lang="en-US" sz="1800" b="1" dirty="0" smtClean="0"/>
              <a:t> model </a:t>
            </a:r>
            <a:r>
              <a:rPr lang="fa-IR" sz="1800" b="1" dirty="0" smtClean="0"/>
              <a:t>  :</a:t>
            </a:r>
            <a:r>
              <a:rPr lang="fa-IR" sz="1800" dirty="0" smtClean="0"/>
              <a:t> عملیات وابسته به زیر ساخت ها و توابع مهندسی سیستم اصلی را </a:t>
            </a:r>
          </a:p>
          <a:p>
            <a:endParaRPr lang="fa-IR" sz="1800" dirty="0" smtClean="0"/>
          </a:p>
          <a:p>
            <a:pPr>
              <a:buNone/>
            </a:pPr>
            <a:r>
              <a:rPr lang="fa-IR" sz="1800" dirty="0" smtClean="0"/>
              <a:t>کپسوله می کند.</a:t>
            </a:r>
            <a:endParaRPr lang="en-US" sz="1800" dirty="0" smtClean="0"/>
          </a:p>
          <a:p>
            <a:endParaRPr lang="fa-IR" sz="1800" dirty="0" smtClean="0"/>
          </a:p>
          <a:p>
            <a:pPr>
              <a:buNone/>
            </a:pPr>
            <a:endParaRPr lang="en-US" sz="1600" dirty="0" smtClean="0"/>
          </a:p>
          <a:p>
            <a:r>
              <a:rPr lang="en-US" sz="1800" b="1" dirty="0" smtClean="0"/>
              <a:t>Controller </a:t>
            </a:r>
            <a:r>
              <a:rPr lang="en-US" sz="1800" b="1" dirty="0" err="1" smtClean="0"/>
              <a:t>sevice</a:t>
            </a:r>
            <a:r>
              <a:rPr lang="en-US" sz="1800" b="1" dirty="0" smtClean="0"/>
              <a:t> model </a:t>
            </a:r>
            <a:r>
              <a:rPr lang="fa-IR" sz="1800" b="1" dirty="0" smtClean="0"/>
              <a:t> :</a:t>
            </a:r>
            <a:r>
              <a:rPr lang="fa-IR" sz="1800" dirty="0" smtClean="0"/>
              <a:t>چندین سرویس برای یک سطح بالا و پیچیدگی زیاد و وظایف </a:t>
            </a:r>
          </a:p>
          <a:p>
            <a:pPr>
              <a:buNone/>
            </a:pPr>
            <a:endParaRPr lang="fa-IR" sz="1800" dirty="0" smtClean="0"/>
          </a:p>
          <a:p>
            <a:pPr>
              <a:buNone/>
            </a:pPr>
            <a:r>
              <a:rPr lang="fa-IR" sz="1800" dirty="0" smtClean="0"/>
              <a:t>ناحیه ی وسیع تری را کنترل می کند. </a:t>
            </a:r>
            <a:endParaRPr lang="en-US" sz="1800" dirty="0" smtClean="0"/>
          </a:p>
          <a:p>
            <a:endParaRPr lang="fa-IR" sz="1800" dirty="0" smtClean="0"/>
          </a:p>
          <a:p>
            <a:pPr>
              <a:buNone/>
            </a:pPr>
            <a:r>
              <a:rPr lang="fa-IR" sz="1800" dirty="0" smtClean="0"/>
              <a:t>    </a:t>
            </a:r>
          </a:p>
          <a:p>
            <a:endParaRPr lang="en-US" sz="1600" dirty="0" smtClean="0"/>
          </a:p>
          <a:p>
            <a:pPr>
              <a:buNone/>
            </a:pPr>
            <a:endParaRPr lang="en-US" sz="1600"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18</a:t>
            </a:fld>
            <a:endParaRPr lang="fa-I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a-IR" sz="2000" b="1" dirty="0" smtClean="0"/>
              <a:t>تعریف سرویس گرایی ( </a:t>
            </a:r>
            <a:r>
              <a:rPr lang="en-US" sz="2000" b="1" dirty="0" smtClean="0"/>
              <a:t>service –orientation</a:t>
            </a:r>
            <a:r>
              <a:rPr lang="fa-IR" sz="2000" b="1" dirty="0" smtClean="0"/>
              <a:t> )</a:t>
            </a:r>
          </a:p>
          <a:p>
            <a:pPr>
              <a:buNone/>
            </a:pPr>
            <a:endParaRPr lang="fa-IR" sz="1800" b="1" dirty="0" smtClean="0"/>
          </a:p>
          <a:p>
            <a:pPr>
              <a:buNone/>
            </a:pPr>
            <a:r>
              <a:rPr lang="fa-IR" sz="2000" b="1" dirty="0" smtClean="0"/>
              <a:t>تعریف مولفه : </a:t>
            </a:r>
            <a:endParaRPr lang="en-US" sz="2000" dirty="0" smtClean="0"/>
          </a:p>
          <a:p>
            <a:pPr>
              <a:buNone/>
            </a:pPr>
            <a:r>
              <a:rPr lang="fa-IR" sz="1800" b="1" dirty="0" smtClean="0"/>
              <a:t> </a:t>
            </a:r>
            <a:r>
              <a:rPr lang="fa-IR" sz="1800" dirty="0" smtClean="0"/>
              <a:t>یک مثال ساده از مولفه های نرم افزاری </a:t>
            </a:r>
          </a:p>
          <a:p>
            <a:pPr>
              <a:buNone/>
            </a:pPr>
            <a:endParaRPr lang="fa-IR" sz="1800" b="1" dirty="0"/>
          </a:p>
        </p:txBody>
      </p:sp>
      <p:sp>
        <p:nvSpPr>
          <p:cNvPr id="3" name="Title 2"/>
          <p:cNvSpPr>
            <a:spLocks noGrp="1"/>
          </p:cNvSpPr>
          <p:nvPr>
            <p:ph type="title"/>
          </p:nvPr>
        </p:nvSpPr>
        <p:spPr/>
        <p:txBody>
          <a:bodyPr/>
          <a:lstStyle/>
          <a:p>
            <a:endParaRPr lang="fa-IR"/>
          </a:p>
        </p:txBody>
      </p:sp>
      <p:pic>
        <p:nvPicPr>
          <p:cNvPr id="4" name="Picture 3"/>
          <p:cNvPicPr/>
          <p:nvPr/>
        </p:nvPicPr>
        <p:blipFill>
          <a:blip r:embed="rId2"/>
          <a:srcRect/>
          <a:stretch>
            <a:fillRect/>
          </a:stretch>
        </p:blipFill>
        <p:spPr bwMode="auto">
          <a:xfrm>
            <a:off x="2143108" y="2857496"/>
            <a:ext cx="6072230" cy="3571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4EE770-6D55-4410-AAA2-941B46B43751}" type="slidenum">
              <a:rPr lang="fa-IR" smtClean="0"/>
              <a:pPr/>
              <a:t>19</a:t>
            </a:fld>
            <a:endParaRPr lang="fa-I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fa-IR" dirty="0" smtClean="0">
              <a:latin typeface="Baskerville Old Face" pitchFamily="18" charset="0"/>
            </a:endParaRPr>
          </a:p>
          <a:p>
            <a:r>
              <a:rPr lang="fa-IR" sz="8000" b="1" dirty="0" smtClean="0">
                <a:latin typeface="Baskerville Old Face" pitchFamily="18" charset="0"/>
              </a:rPr>
              <a:t>تعریف معماری سرویس گرا :</a:t>
            </a:r>
          </a:p>
          <a:p>
            <a:pPr>
              <a:buNone/>
            </a:pPr>
            <a:endParaRPr lang="fa-IR" sz="6200" b="1" dirty="0" smtClean="0">
              <a:latin typeface="Baskerville Old Face" pitchFamily="18" charset="0"/>
            </a:endParaRPr>
          </a:p>
          <a:p>
            <a:pPr>
              <a:buNone/>
            </a:pPr>
            <a:r>
              <a:rPr lang="fa-IR" sz="7200" i="1" dirty="0" smtClean="0">
                <a:latin typeface="Baskerville Old Face" pitchFamily="18" charset="0"/>
              </a:rPr>
              <a:t>    معماري مبتني بر سرويس (سرويس گرا)، مدلي براي توسعه سامانه هاي نرم افزاري است كه در آن،</a:t>
            </a:r>
          </a:p>
          <a:p>
            <a:pPr>
              <a:buNone/>
            </a:pPr>
            <a:endParaRPr lang="fa-IR" sz="7200" i="1" dirty="0" smtClean="0">
              <a:latin typeface="Baskerville Old Face" pitchFamily="18" charset="0"/>
            </a:endParaRPr>
          </a:p>
          <a:p>
            <a:pPr>
              <a:buNone/>
            </a:pPr>
            <a:r>
              <a:rPr lang="fa-IR" sz="7200" i="1" dirty="0" smtClean="0">
                <a:latin typeface="Baskerville Old Face" pitchFamily="18" charset="0"/>
              </a:rPr>
              <a:t> استفاده و سازماندهي منابع گسترده، اعم از برنامه و داده به نحوي صورت مي گيرد كه بكارگيري اين </a:t>
            </a:r>
          </a:p>
          <a:p>
            <a:pPr>
              <a:buNone/>
            </a:pPr>
            <a:endParaRPr lang="fa-IR" sz="7200" i="1" dirty="0" smtClean="0">
              <a:latin typeface="Baskerville Old Face" pitchFamily="18" charset="0"/>
            </a:endParaRPr>
          </a:p>
          <a:p>
            <a:pPr>
              <a:buNone/>
            </a:pPr>
            <a:r>
              <a:rPr lang="fa-IR" sz="7200" i="1" dirty="0" smtClean="0">
                <a:latin typeface="Baskerville Old Face" pitchFamily="18" charset="0"/>
              </a:rPr>
              <a:t>قابليت ها به شكل يكسان و با تعاريف مشخص صرف نظر از پلت فرم، مشخصه شي ء  و دامنه  امكان </a:t>
            </a:r>
          </a:p>
          <a:p>
            <a:pPr>
              <a:buNone/>
            </a:pPr>
            <a:endParaRPr lang="fa-IR" sz="7200" i="1" dirty="0" smtClean="0">
              <a:latin typeface="Baskerville Old Face" pitchFamily="18" charset="0"/>
            </a:endParaRPr>
          </a:p>
          <a:p>
            <a:pPr>
              <a:buNone/>
            </a:pPr>
            <a:r>
              <a:rPr lang="fa-IR" sz="7200" i="1" dirty="0" smtClean="0">
                <a:latin typeface="Baskerville Old Face" pitchFamily="18" charset="0"/>
              </a:rPr>
              <a:t>پذير مي شود.</a:t>
            </a:r>
            <a:r>
              <a:rPr lang="fa-IR" sz="7200" dirty="0" smtClean="0">
                <a:latin typeface="Baskerville Old Face" pitchFamily="18" charset="0"/>
              </a:rPr>
              <a:t> </a:t>
            </a:r>
          </a:p>
          <a:p>
            <a:pPr>
              <a:buNone/>
            </a:pPr>
            <a:endParaRPr lang="fa-IR" sz="7200" dirty="0" smtClean="0">
              <a:latin typeface="Baskerville Old Face" pitchFamily="18" charset="0"/>
            </a:endParaRPr>
          </a:p>
          <a:p>
            <a:pPr>
              <a:buNone/>
            </a:pPr>
            <a:endParaRPr lang="fa-IR" sz="7200" dirty="0" smtClean="0">
              <a:latin typeface="Baskerville Old Face" pitchFamily="18" charset="0"/>
            </a:endParaRPr>
          </a:p>
          <a:p>
            <a:pPr>
              <a:buNone/>
            </a:pPr>
            <a:endParaRPr lang="en-US" sz="7200" dirty="0" smtClean="0">
              <a:latin typeface="Baskerville Old Face" pitchFamily="18" charset="0"/>
            </a:endParaRPr>
          </a:p>
          <a:p>
            <a:pPr>
              <a:buNone/>
            </a:pPr>
            <a:endParaRPr lang="fa-IR" sz="7200" i="1" dirty="0" smtClean="0">
              <a:latin typeface="Baskerville Old Face" pitchFamily="18" charset="0"/>
            </a:endParaRPr>
          </a:p>
          <a:p>
            <a:pPr>
              <a:buNone/>
            </a:pPr>
            <a:endParaRPr lang="fa-IR" sz="4200" b="1" dirty="0" smtClean="0">
              <a:latin typeface="Baskerville Old Face" pitchFamily="18" charset="0"/>
            </a:endParaRPr>
          </a:p>
          <a:p>
            <a:pPr>
              <a:buNone/>
            </a:pPr>
            <a:endParaRPr lang="fa-IR" sz="6400" dirty="0" smtClean="0">
              <a:latin typeface="Baskerville Old Face" pitchFamily="18" charset="0"/>
            </a:endParaRPr>
          </a:p>
          <a:p>
            <a:pPr>
              <a:buNone/>
            </a:pPr>
            <a:r>
              <a:rPr lang="fa-IR" sz="6400" dirty="0" smtClean="0">
                <a:latin typeface="Baskerville Old Face" pitchFamily="18" charset="0"/>
              </a:rPr>
              <a:t> </a:t>
            </a:r>
            <a:endParaRPr lang="en-US" sz="6400" dirty="0" smtClean="0">
              <a:latin typeface="Baskerville Old Face" pitchFamily="18" charset="0"/>
            </a:endParaRPr>
          </a:p>
          <a:p>
            <a:endParaRPr lang="en-US" sz="5100" dirty="0" smtClean="0"/>
          </a:p>
          <a:p>
            <a:endParaRPr lang="fa-IR" dirty="0"/>
          </a:p>
        </p:txBody>
      </p:sp>
      <p:sp>
        <p:nvSpPr>
          <p:cNvPr id="3" name="Title 2"/>
          <p:cNvSpPr>
            <a:spLocks noGrp="1"/>
          </p:cNvSpPr>
          <p:nvPr>
            <p:ph type="title"/>
          </p:nvPr>
        </p:nvSpPr>
        <p:spPr/>
        <p:txBody>
          <a:bodyPr/>
          <a:lstStyle/>
          <a:p>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2</a:t>
            </a:fld>
            <a:endParaRPr lang="fa-IR"/>
          </a:p>
        </p:txBody>
      </p:sp>
      <p:pic>
        <p:nvPicPr>
          <p:cNvPr id="5" name="Picture 4"/>
          <p:cNvPicPr/>
          <p:nvPr/>
        </p:nvPicPr>
        <p:blipFill>
          <a:blip r:embed="rId3"/>
          <a:srcRect/>
          <a:stretch>
            <a:fillRect/>
          </a:stretch>
        </p:blipFill>
        <p:spPr bwMode="auto">
          <a:xfrm>
            <a:off x="2643174" y="4000504"/>
            <a:ext cx="4600575" cy="210439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a-IR" sz="2000" b="1" dirty="0" smtClean="0"/>
              <a:t>مولفه ها نیاز دارند :</a:t>
            </a:r>
            <a:endParaRPr lang="en-US" sz="2000" dirty="0" smtClean="0"/>
          </a:p>
          <a:p>
            <a:pPr>
              <a:buNone/>
            </a:pPr>
            <a:r>
              <a:rPr lang="fa-IR" dirty="0" smtClean="0"/>
              <a:t> </a:t>
            </a:r>
            <a:endParaRPr lang="en-US" sz="1600" dirty="0" smtClean="0"/>
          </a:p>
          <a:p>
            <a:pPr lvl="0"/>
            <a:r>
              <a:rPr lang="fa-IR" sz="1800" dirty="0" smtClean="0"/>
              <a:t>بطور کامل مستند یافته باشند .</a:t>
            </a:r>
            <a:endParaRPr lang="en-US" sz="1800" dirty="0" smtClean="0"/>
          </a:p>
          <a:p>
            <a:pPr>
              <a:buNone/>
            </a:pPr>
            <a:endParaRPr lang="en-US" sz="1800" dirty="0" smtClean="0"/>
          </a:p>
          <a:p>
            <a:pPr lvl="0"/>
            <a:r>
              <a:rPr lang="fa-IR" sz="1800" dirty="0" smtClean="0"/>
              <a:t>کاملا تست شده باشند :</a:t>
            </a:r>
            <a:endParaRPr lang="en-US" sz="1800" dirty="0" smtClean="0"/>
          </a:p>
          <a:p>
            <a:pPr>
              <a:buNone/>
            </a:pPr>
            <a:endParaRPr lang="en-US" sz="1800" dirty="0" smtClean="0"/>
          </a:p>
          <a:p>
            <a:pPr lvl="0">
              <a:buNone/>
            </a:pPr>
            <a:r>
              <a:rPr lang="fa-IR" sz="1800" dirty="0" smtClean="0"/>
              <a:t>- بطورگسترده اعتبار ورودی ها چک شود</a:t>
            </a:r>
            <a:endParaRPr lang="en-US" sz="1800" dirty="0" smtClean="0"/>
          </a:p>
          <a:p>
            <a:pPr>
              <a:buNone/>
            </a:pPr>
            <a:endParaRPr lang="en-US" sz="1800" dirty="0" smtClean="0"/>
          </a:p>
          <a:p>
            <a:pPr lvl="0">
              <a:buNone/>
            </a:pPr>
            <a:r>
              <a:rPr lang="fa-IR" sz="1800" dirty="0" smtClean="0"/>
              <a:t>- قادر باشد پیغامهای خطا را برگرداند یا کدهایی را برگرداند.</a:t>
            </a:r>
          </a:p>
          <a:p>
            <a:pPr lvl="0">
              <a:buNone/>
            </a:pPr>
            <a:endParaRPr lang="fa-IR" sz="1800" dirty="0" smtClean="0"/>
          </a:p>
          <a:p>
            <a:pPr lvl="0"/>
            <a:r>
              <a:rPr lang="fa-IR" sz="1800" dirty="0" smtClean="0"/>
              <a:t>با یک آگاهی طراحی شود که استفاده های پیش بینی نشده را ارائه کند.</a:t>
            </a:r>
            <a:endParaRPr lang="en-US" sz="1800" dirty="0" smtClean="0"/>
          </a:p>
          <a:p>
            <a:pPr>
              <a:buNone/>
            </a:pPr>
            <a:endParaRPr lang="fa-IR" sz="1600" dirty="0" smtClean="0"/>
          </a:p>
          <a:p>
            <a:pPr lvl="0">
              <a:buNone/>
            </a:pPr>
            <a:endParaRPr lang="fa-IR" sz="1600" dirty="0" smtClean="0"/>
          </a:p>
          <a:p>
            <a:pPr lvl="0">
              <a:buNone/>
            </a:pPr>
            <a:endParaRPr lang="en-US" sz="1600"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20</a:t>
            </a:fld>
            <a:endParaRPr lang="fa-I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a-IR" sz="1800" dirty="0" smtClean="0"/>
              <a:t> استاندارد بودن : از مدل استاندارد مولفه پیروی می کند.</a:t>
            </a:r>
          </a:p>
          <a:p>
            <a:pPr>
              <a:buNone/>
            </a:pPr>
            <a:endParaRPr lang="en-US" sz="1800" dirty="0" smtClean="0"/>
          </a:p>
          <a:p>
            <a:r>
              <a:rPr lang="fa-IR" sz="1800" dirty="0" smtClean="0"/>
              <a:t> مستقل بودن : بدون تبدیل کننده ها استفاده می شود.</a:t>
            </a:r>
          </a:p>
          <a:p>
            <a:pPr>
              <a:buNone/>
            </a:pPr>
            <a:r>
              <a:rPr lang="fa-IR" sz="1800" dirty="0" smtClean="0"/>
              <a:t> </a:t>
            </a:r>
            <a:endParaRPr lang="en-US" sz="1800" dirty="0" smtClean="0"/>
          </a:p>
          <a:p>
            <a:pPr lvl="0"/>
            <a:r>
              <a:rPr lang="fa-IR" sz="1800" dirty="0" smtClean="0"/>
              <a:t>با یک آگاهی طراحی شود که استفاده های پیش بینی نشده را ارائه کند.</a:t>
            </a:r>
          </a:p>
          <a:p>
            <a:pPr lvl="0"/>
            <a:endParaRPr lang="fa-IR" sz="1800" dirty="0" smtClean="0"/>
          </a:p>
          <a:p>
            <a:pPr lvl="0"/>
            <a:r>
              <a:rPr lang="fa-IR" sz="1800" dirty="0" smtClean="0"/>
              <a:t>قابلیت ترکیب داشته باشند.</a:t>
            </a:r>
          </a:p>
          <a:p>
            <a:pPr lvl="0">
              <a:buNone/>
            </a:pPr>
            <a:endParaRPr lang="fa-IR" sz="1800" dirty="0" smtClean="0"/>
          </a:p>
          <a:p>
            <a:pPr lvl="0"/>
            <a:r>
              <a:rPr lang="fa-IR" sz="1800" dirty="0" smtClean="0"/>
              <a:t>قابلیت توسعه : موجودیتی مستقل است.</a:t>
            </a:r>
          </a:p>
          <a:p>
            <a:pPr lvl="0">
              <a:buNone/>
            </a:pPr>
            <a:endParaRPr lang="en-US" sz="1600" dirty="0" smtClean="0"/>
          </a:p>
          <a:p>
            <a:endParaRPr lang="en-US" sz="1600"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21</a:t>
            </a:fld>
            <a:endParaRPr lang="fa-I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a-IR" sz="2000" b="1" dirty="0" smtClean="0"/>
              <a:t>تعریف مولفه  بصورت :</a:t>
            </a:r>
          </a:p>
          <a:p>
            <a:pPr>
              <a:buNone/>
            </a:pPr>
            <a:endParaRPr lang="en-US" sz="1800" dirty="0" smtClean="0"/>
          </a:p>
          <a:p>
            <a:r>
              <a:rPr lang="fa-IR" sz="1800" dirty="0" smtClean="0"/>
              <a:t> تعریف مفهومی :</a:t>
            </a:r>
          </a:p>
          <a:p>
            <a:pPr>
              <a:buNone/>
            </a:pPr>
            <a:r>
              <a:rPr lang="fa-IR" sz="1800" dirty="0" smtClean="0"/>
              <a:t>یک مولفه یک ماژول کو چک نرم افزاری  یا یک مجموعه ویژگی است که بعضی سودمندی  ویژه استفاده شده داخل یک کاربرد را فراهم می کند.</a:t>
            </a:r>
          </a:p>
          <a:p>
            <a:pPr>
              <a:buNone/>
            </a:pPr>
            <a:endParaRPr lang="fa-IR" sz="1800" dirty="0" smtClean="0"/>
          </a:p>
          <a:p>
            <a:r>
              <a:rPr lang="fa-IR" sz="1800" dirty="0" smtClean="0"/>
              <a:t>تعریف تکنیکی :</a:t>
            </a:r>
          </a:p>
          <a:p>
            <a:pPr>
              <a:buNone/>
            </a:pPr>
            <a:r>
              <a:rPr lang="fa-IR" sz="1800" dirty="0" smtClean="0"/>
              <a:t>از دیدگاه تکنولوژیکی </a:t>
            </a:r>
            <a:r>
              <a:rPr lang="en-US" sz="1800" dirty="0" smtClean="0"/>
              <a:t>,</a:t>
            </a:r>
            <a:r>
              <a:rPr lang="fa-IR" sz="1800" dirty="0" smtClean="0"/>
              <a:t> مولفه ها شی های نرم افزاری هستند که ارتباط تعاملی با یکدیگر برای ساخت یک کاربرد دارند. </a:t>
            </a:r>
            <a:endParaRPr lang="en-US" sz="1800" dirty="0" smtClean="0"/>
          </a:p>
          <a:p>
            <a:pPr>
              <a:buNone/>
            </a:pPr>
            <a:endParaRPr lang="en-US" dirty="0" smtClean="0"/>
          </a:p>
          <a:p>
            <a:endParaRPr lang="fa-IR" dirty="0"/>
          </a:p>
        </p:txBody>
      </p:sp>
      <p:sp>
        <p:nvSpPr>
          <p:cNvPr id="3" name="Title 2"/>
          <p:cNvSpPr>
            <a:spLocks noGrp="1"/>
          </p:cNvSpPr>
          <p:nvPr>
            <p:ph type="title"/>
          </p:nvPr>
        </p:nvSpPr>
        <p:spPr/>
        <p:txBody>
          <a:bodyPr/>
          <a:lstStyle/>
          <a:p>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22</a:t>
            </a:fld>
            <a:endParaRPr lang="fa-I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fa-IR" sz="6200" b="1" dirty="0" smtClean="0"/>
              <a:t>مشخصات مولفه در معماری سرویس گرا :</a:t>
            </a:r>
          </a:p>
          <a:p>
            <a:pPr>
              <a:buNone/>
            </a:pPr>
            <a:endParaRPr lang="en-US" sz="4500" dirty="0" smtClean="0"/>
          </a:p>
          <a:p>
            <a:pPr>
              <a:buNone/>
            </a:pPr>
            <a:r>
              <a:rPr lang="fa-IR" sz="5500" b="1" dirty="0" smtClean="0"/>
              <a:t>1. </a:t>
            </a:r>
            <a:r>
              <a:rPr lang="fa-IR" sz="5500" dirty="0" smtClean="0"/>
              <a:t>یک مشخصات سرویس یک دیدگاه از مو لفه ها فراهم می کند که بوسیله سه گروه توضیحات زیر </a:t>
            </a:r>
          </a:p>
          <a:p>
            <a:endParaRPr lang="fa-IR" sz="5500" dirty="0" smtClean="0"/>
          </a:p>
          <a:p>
            <a:pPr>
              <a:buNone/>
            </a:pPr>
            <a:r>
              <a:rPr lang="fa-IR" sz="5500" dirty="0" smtClean="0"/>
              <a:t>مشخص می شود  :</a:t>
            </a:r>
            <a:endParaRPr lang="en-US" sz="5500" dirty="0" smtClean="0"/>
          </a:p>
          <a:p>
            <a:pPr>
              <a:buNone/>
            </a:pPr>
            <a:endParaRPr lang="fa-IR" sz="4500" dirty="0" smtClean="0"/>
          </a:p>
          <a:p>
            <a:r>
              <a:rPr lang="fa-IR" sz="5500" dirty="0" smtClean="0"/>
              <a:t>واسط ها </a:t>
            </a:r>
          </a:p>
          <a:p>
            <a:pPr>
              <a:buNone/>
            </a:pPr>
            <a:endParaRPr lang="fa-IR" sz="5500" dirty="0" smtClean="0"/>
          </a:p>
          <a:p>
            <a:r>
              <a:rPr lang="fa-IR" sz="5500" dirty="0" smtClean="0"/>
              <a:t>سیاست ها </a:t>
            </a:r>
          </a:p>
          <a:p>
            <a:pPr>
              <a:buNone/>
            </a:pPr>
            <a:endParaRPr lang="fa-IR" sz="5500" dirty="0" smtClean="0"/>
          </a:p>
          <a:p>
            <a:r>
              <a:rPr lang="fa-IR" sz="5500" dirty="0" smtClean="0"/>
              <a:t>توصیفات رفتاری </a:t>
            </a:r>
          </a:p>
          <a:p>
            <a:pPr>
              <a:buNone/>
            </a:pPr>
            <a:endParaRPr lang="fa-IR" sz="2900" dirty="0" smtClean="0"/>
          </a:p>
          <a:p>
            <a:pPr>
              <a:buNone/>
            </a:pPr>
            <a:endParaRPr lang="fa-IR" sz="1600" b="1" dirty="0" smtClean="0"/>
          </a:p>
          <a:p>
            <a:pPr lvl="0">
              <a:buNone/>
            </a:pPr>
            <a:r>
              <a:rPr lang="fa-IR" sz="2100" b="1" dirty="0" smtClean="0"/>
              <a:t> </a:t>
            </a:r>
            <a:r>
              <a:rPr lang="fa-IR" sz="5500" b="1" dirty="0" smtClean="0"/>
              <a:t>2 .پیاده سازی مولفه ها</a:t>
            </a:r>
          </a:p>
          <a:p>
            <a:pPr lvl="0">
              <a:buNone/>
            </a:pPr>
            <a:endParaRPr lang="en-US" sz="1600" b="1" dirty="0" smtClean="0"/>
          </a:p>
          <a:p>
            <a:pPr>
              <a:buNone/>
            </a:pPr>
            <a:r>
              <a:rPr lang="fa-IR" sz="1600" dirty="0" smtClean="0"/>
              <a:t>                 </a:t>
            </a:r>
            <a:r>
              <a:rPr lang="fa-IR" sz="5500" dirty="0" smtClean="0"/>
              <a:t>پیاده سازی مولفه ها  بوسیله چهار گروه مشخصات زیر تعریف می شوند :</a:t>
            </a:r>
          </a:p>
          <a:p>
            <a:pPr>
              <a:buNone/>
            </a:pPr>
            <a:endParaRPr lang="fa-IR" sz="5500" dirty="0" smtClean="0"/>
          </a:p>
          <a:p>
            <a:pPr lvl="0"/>
            <a:r>
              <a:rPr lang="fa-IR" sz="5500" dirty="0" smtClean="0"/>
              <a:t>1-2.مشخصات </a:t>
            </a:r>
            <a:r>
              <a:rPr lang="en-US" sz="5500" dirty="0" smtClean="0"/>
              <a:t>provided service </a:t>
            </a:r>
          </a:p>
          <a:p>
            <a:pPr>
              <a:buNone/>
            </a:pPr>
            <a:endParaRPr lang="en-US" sz="2600" dirty="0" smtClean="0"/>
          </a:p>
          <a:p>
            <a:endParaRPr lang="fa-IR" sz="1600"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23</a:t>
            </a:fld>
            <a:endParaRPr lang="fa-I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Autofit/>
          </a:bodyPr>
          <a:lstStyle/>
          <a:p>
            <a:pPr lvl="0"/>
            <a:endParaRPr lang="fa-IR" sz="1800" dirty="0" smtClean="0"/>
          </a:p>
          <a:p>
            <a:pPr lvl="0"/>
            <a:r>
              <a:rPr lang="fa-IR" sz="1800" dirty="0" smtClean="0"/>
              <a:t>2-2.مشخصات </a:t>
            </a:r>
            <a:r>
              <a:rPr lang="en-US" sz="1800" dirty="0" smtClean="0"/>
              <a:t>Required </a:t>
            </a:r>
            <a:endParaRPr lang="fa-IR" sz="1800" dirty="0" smtClean="0"/>
          </a:p>
          <a:p>
            <a:pPr lvl="0">
              <a:buNone/>
            </a:pPr>
            <a:endParaRPr lang="en-US" sz="1800" dirty="0" smtClean="0"/>
          </a:p>
          <a:p>
            <a:pPr lvl="0"/>
            <a:r>
              <a:rPr lang="fa-IR" sz="1800" dirty="0" smtClean="0"/>
              <a:t>خصوصیاتی که ممکن است مولفه را وادار کند رفتارهایش را سفارشی و سازماندهی کند. </a:t>
            </a:r>
            <a:endParaRPr lang="en-US" sz="1800" dirty="0" smtClean="0"/>
          </a:p>
          <a:p>
            <a:pPr>
              <a:buNone/>
            </a:pPr>
            <a:endParaRPr lang="en-US" sz="1800" dirty="0" smtClean="0"/>
          </a:p>
          <a:p>
            <a:r>
              <a:rPr lang="fa-IR" sz="1800" dirty="0" smtClean="0"/>
              <a:t>خصوصیاتی که حمایت اساسی را فراهم می کند</a:t>
            </a:r>
            <a:r>
              <a:rPr lang="en-US" sz="1800" dirty="0" smtClean="0"/>
              <a:t>,</a:t>
            </a:r>
            <a:r>
              <a:rPr lang="fa-IR" sz="1800" dirty="0" smtClean="0"/>
              <a:t>سنسور های خیلی پیچیده </a:t>
            </a:r>
            <a:r>
              <a:rPr lang="en-US" sz="1800" dirty="0" smtClean="0"/>
              <a:t>,</a:t>
            </a:r>
            <a:r>
              <a:rPr lang="fa-IR" sz="1800" dirty="0" smtClean="0"/>
              <a:t> پوینت های تغییر</a:t>
            </a:r>
          </a:p>
          <a:p>
            <a:pPr>
              <a:buNone/>
            </a:pPr>
            <a:endParaRPr lang="fa-IR" sz="1800" dirty="0" smtClean="0"/>
          </a:p>
          <a:p>
            <a:pPr>
              <a:buNone/>
            </a:pPr>
            <a:r>
              <a:rPr lang="fa-IR" sz="1800" dirty="0" smtClean="0"/>
              <a:t> پذیر و </a:t>
            </a:r>
            <a:r>
              <a:rPr lang="en-US" sz="1800" dirty="0" smtClean="0"/>
              <a:t>out calls </a:t>
            </a:r>
            <a:r>
              <a:rPr lang="fa-IR" sz="1800" dirty="0" smtClean="0"/>
              <a:t> را برای یک </a:t>
            </a:r>
            <a:r>
              <a:rPr lang="en-US" sz="1800" dirty="0" smtClean="0"/>
              <a:t>customizing component </a:t>
            </a:r>
            <a:r>
              <a:rPr lang="fa-IR" sz="1800" dirty="0" smtClean="0"/>
              <a:t> استفاده  شوند.</a:t>
            </a:r>
          </a:p>
          <a:p>
            <a:pPr>
              <a:buNone/>
            </a:pPr>
            <a:endParaRPr lang="fa-IR" sz="1800" dirty="0" smtClean="0"/>
          </a:p>
          <a:p>
            <a:pPr>
              <a:buNone/>
            </a:pPr>
            <a:endParaRPr lang="fa-IR" sz="1800" dirty="0" smtClean="0"/>
          </a:p>
          <a:p>
            <a:r>
              <a:rPr lang="fa-IR" sz="1800" dirty="0" smtClean="0"/>
              <a:t>3-2. </a:t>
            </a:r>
            <a:r>
              <a:rPr lang="en-US" sz="1800" dirty="0" smtClean="0"/>
              <a:t>Container directives</a:t>
            </a:r>
            <a:r>
              <a:rPr lang="fa-IR" sz="1800" dirty="0" smtClean="0"/>
              <a:t> (سیاست ها ) : که برای همه نمونه پیاده سازی ها یکسان است.</a:t>
            </a:r>
          </a:p>
          <a:p>
            <a:pPr>
              <a:buNone/>
            </a:pPr>
            <a:endParaRPr lang="fa-IR" sz="1800" dirty="0" smtClean="0"/>
          </a:p>
          <a:p>
            <a:pPr>
              <a:buNone/>
            </a:pPr>
            <a:endParaRPr lang="en-US" sz="1800" dirty="0" smtClean="0"/>
          </a:p>
          <a:p>
            <a:pPr lvl="0"/>
            <a:r>
              <a:rPr lang="fa-IR" sz="1800" dirty="0" smtClean="0"/>
              <a:t>4-2.یک </a:t>
            </a:r>
            <a:r>
              <a:rPr lang="en-US" sz="1800" dirty="0" smtClean="0"/>
              <a:t> </a:t>
            </a:r>
            <a:r>
              <a:rPr lang="en-US" sz="1800" dirty="0" err="1" smtClean="0"/>
              <a:t>implemention</a:t>
            </a:r>
            <a:r>
              <a:rPr lang="en-US" sz="1800" dirty="0" smtClean="0"/>
              <a:t>  artifact </a:t>
            </a:r>
            <a:r>
              <a:rPr lang="fa-IR" sz="1800" dirty="0" smtClean="0"/>
              <a:t>که  پیاده سازی مولفه را تعریف می کند مانند قانون های :</a:t>
            </a:r>
          </a:p>
          <a:p>
            <a:pPr lvl="0">
              <a:buNone/>
            </a:pPr>
            <a:endParaRPr lang="fa-IR" sz="1800" dirty="0" smtClean="0"/>
          </a:p>
          <a:p>
            <a:pPr lvl="0">
              <a:buNone/>
            </a:pPr>
            <a:r>
              <a:rPr lang="en-US" sz="1800" dirty="0" smtClean="0"/>
              <a:t>set of </a:t>
            </a:r>
            <a:r>
              <a:rPr lang="en-US" sz="1800" dirty="0" err="1" smtClean="0"/>
              <a:t>xslt</a:t>
            </a:r>
            <a:r>
              <a:rPr lang="en-US" sz="1800" dirty="0" smtClean="0"/>
              <a:t>  </a:t>
            </a:r>
            <a:r>
              <a:rPr lang="fa-IR" sz="1800" dirty="0" smtClean="0"/>
              <a:t> یا</a:t>
            </a:r>
            <a:r>
              <a:rPr lang="en-US" sz="1800" dirty="0" smtClean="0"/>
              <a:t>BPEL Document ,Java class </a:t>
            </a:r>
          </a:p>
          <a:p>
            <a:pPr lvl="0">
              <a:buNone/>
            </a:pPr>
            <a:r>
              <a:rPr lang="fa-IR" sz="1800" dirty="0" smtClean="0"/>
              <a:t> </a:t>
            </a:r>
          </a:p>
          <a:p>
            <a:pPr lvl="0">
              <a:buNone/>
            </a:pPr>
            <a:r>
              <a:rPr lang="fa-IR" sz="1800" dirty="0" smtClean="0"/>
              <a:t>      </a:t>
            </a:r>
            <a:endParaRPr lang="fa-IR" sz="1800" dirty="0"/>
          </a:p>
        </p:txBody>
      </p:sp>
      <p:sp>
        <p:nvSpPr>
          <p:cNvPr id="3" name="Title 2"/>
          <p:cNvSpPr>
            <a:spLocks noGrp="1"/>
          </p:cNvSpPr>
          <p:nvPr>
            <p:ph type="title"/>
          </p:nvPr>
        </p:nvSpPr>
        <p:spPr>
          <a:xfrm>
            <a:off x="457200" y="274638"/>
            <a:ext cx="4400552" cy="654032"/>
          </a:xfrm>
        </p:spPr>
        <p:txBody>
          <a:bodyPr>
            <a:normAutofit fontScale="90000"/>
          </a:bodyPr>
          <a:lstStyle/>
          <a:p>
            <a:r>
              <a:rPr lang="fa-IR" dirty="0" smtClean="0"/>
              <a:t/>
            </a:r>
            <a:br>
              <a:rPr lang="fa-IR" dirty="0" smtClean="0"/>
            </a:br>
            <a:r>
              <a:rPr lang="fa-IR" dirty="0" smtClean="0"/>
              <a:t/>
            </a:r>
            <a:br>
              <a:rPr lang="fa-IR" dirty="0" smtClean="0"/>
            </a:br>
            <a:r>
              <a:rPr lang="fa-IR" dirty="0" smtClean="0"/>
              <a:t/>
            </a:r>
            <a:br>
              <a:rPr lang="fa-IR" dirty="0" smtClean="0"/>
            </a:br>
            <a:r>
              <a:rPr lang="fa-IR" dirty="0" smtClean="0"/>
              <a:t/>
            </a:r>
            <a:br>
              <a:rPr lang="fa-IR" dirty="0" smtClean="0"/>
            </a:br>
            <a:r>
              <a:rPr lang="fa-IR" dirty="0" smtClean="0"/>
              <a:t/>
            </a:r>
            <a:br>
              <a:rPr lang="fa-IR" dirty="0" smtClean="0"/>
            </a:br>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24</a:t>
            </a:fld>
            <a:endParaRPr lang="fa-I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fa-IR" sz="1800" dirty="0" smtClean="0"/>
          </a:p>
          <a:p>
            <a:pPr lvl="0">
              <a:buNone/>
            </a:pPr>
            <a:endParaRPr lang="fa-IR" sz="1800" dirty="0" smtClean="0"/>
          </a:p>
          <a:p>
            <a:pPr lvl="0">
              <a:buNone/>
            </a:pPr>
            <a:r>
              <a:rPr lang="fa-IR" sz="1800" dirty="0" smtClean="0"/>
              <a:t>3. یک </a:t>
            </a:r>
            <a:r>
              <a:rPr lang="en-US" sz="1800" dirty="0" smtClean="0"/>
              <a:t>service component </a:t>
            </a:r>
            <a:r>
              <a:rPr lang="fa-IR" sz="1800" dirty="0" smtClean="0"/>
              <a:t> تعریف شده است بوسیله موارد زیر :</a:t>
            </a:r>
          </a:p>
          <a:p>
            <a:pPr lvl="0">
              <a:buNone/>
            </a:pPr>
            <a:endParaRPr lang="en-US" sz="1800" dirty="0" smtClean="0"/>
          </a:p>
          <a:p>
            <a:pPr lvl="0"/>
            <a:r>
              <a:rPr lang="fa-IR" sz="1800" dirty="0" smtClean="0"/>
              <a:t>یک اسم</a:t>
            </a:r>
            <a:endParaRPr lang="en-US" sz="1800" dirty="0" smtClean="0"/>
          </a:p>
          <a:p>
            <a:pPr lvl="0"/>
            <a:r>
              <a:rPr lang="fa-IR" sz="1800" dirty="0" smtClean="0"/>
              <a:t>پیاده سازی یک سرویس مولفه </a:t>
            </a:r>
            <a:endParaRPr lang="en-US" sz="1800" dirty="0" smtClean="0"/>
          </a:p>
          <a:p>
            <a:pPr lvl="0"/>
            <a:r>
              <a:rPr lang="fa-IR" sz="1800" dirty="0" smtClean="0"/>
              <a:t>مقادیر هر ویژگی از پیاده سازی که برای سازمان دهی نمونه تعیین می شود. </a:t>
            </a:r>
          </a:p>
          <a:p>
            <a:pPr lvl="0">
              <a:buNone/>
            </a:pPr>
            <a:endParaRPr lang="fa-IR" sz="1800" dirty="0" smtClean="0"/>
          </a:p>
          <a:p>
            <a:pPr lvl="0">
              <a:buNone/>
            </a:pPr>
            <a:r>
              <a:rPr lang="fa-IR" sz="1800" dirty="0" smtClean="0"/>
              <a:t>4. ویژگی های هر کدام از سرویس ها </a:t>
            </a:r>
            <a:r>
              <a:rPr lang="en-US" sz="1800" dirty="0" smtClean="0"/>
              <a:t>,</a:t>
            </a:r>
            <a:r>
              <a:rPr lang="fa-IR" sz="1800" dirty="0" smtClean="0"/>
              <a:t> ویژگی های سرویس های مورد نیاز پیاده سازی را تعیین می کند.</a:t>
            </a:r>
          </a:p>
          <a:p>
            <a:pPr lvl="0">
              <a:buNone/>
            </a:pPr>
            <a:endParaRPr lang="en-US" sz="1600"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25</a:t>
            </a:fld>
            <a:endParaRPr lang="fa-I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a-IR" sz="2000" b="1" dirty="0" smtClean="0"/>
              <a:t>پیاده سازی مولفه و  نوع مولفه مشخص شده :</a:t>
            </a:r>
          </a:p>
          <a:p>
            <a:pPr>
              <a:buNone/>
            </a:pPr>
            <a:endParaRPr lang="fa-IR" sz="2000" b="1" dirty="0" smtClean="0"/>
          </a:p>
          <a:p>
            <a:r>
              <a:rPr lang="fa-IR" sz="2000" b="1" dirty="0" smtClean="0"/>
              <a:t>سفارشی کردن بدون برنامه نویسی: </a:t>
            </a:r>
          </a:p>
          <a:p>
            <a:pPr>
              <a:buNone/>
            </a:pPr>
            <a:endParaRPr lang="fa-IR" sz="2000" b="1" dirty="0" smtClean="0"/>
          </a:p>
          <a:p>
            <a:r>
              <a:rPr lang="fa-IR" sz="2000" b="1" dirty="0" smtClean="0"/>
              <a:t>دنیای  براساس مولفه </a:t>
            </a:r>
          </a:p>
          <a:p>
            <a:pPr>
              <a:buNone/>
            </a:pPr>
            <a:endParaRPr lang="fa-IR" sz="1800" b="1" dirty="0" smtClean="0"/>
          </a:p>
          <a:p>
            <a:r>
              <a:rPr lang="fa-IR" sz="1800" dirty="0" smtClean="0"/>
              <a:t>یک مولفه پنج خصوصیات زیر را برآورده می کند :</a:t>
            </a:r>
          </a:p>
          <a:p>
            <a:pPr>
              <a:buNone/>
            </a:pPr>
            <a:endParaRPr lang="en-US" sz="1800" dirty="0" smtClean="0"/>
          </a:p>
          <a:p>
            <a:pPr lvl="0"/>
            <a:r>
              <a:rPr lang="fa-IR" sz="1800" dirty="0" smtClean="0"/>
              <a:t> می تواند در چندین پروژه استفاده شود.</a:t>
            </a:r>
            <a:endParaRPr lang="en-US" sz="1800" dirty="0" smtClean="0"/>
          </a:p>
          <a:p>
            <a:pPr>
              <a:buNone/>
            </a:pPr>
            <a:endParaRPr lang="en-US" sz="1800" dirty="0" smtClean="0"/>
          </a:p>
          <a:p>
            <a:pPr lvl="0"/>
            <a:r>
              <a:rPr lang="fa-IR" sz="1800" dirty="0" smtClean="0"/>
              <a:t>می تواند بطور مستقل در پروژه مشخص و مفاهیم سیستم  طراحی شود.</a:t>
            </a:r>
          </a:p>
          <a:p>
            <a:pPr lvl="0">
              <a:buNone/>
            </a:pPr>
            <a:r>
              <a:rPr lang="en-US" sz="1800" dirty="0" smtClean="0"/>
              <a:t> </a:t>
            </a:r>
          </a:p>
          <a:p>
            <a:r>
              <a:rPr lang="fa-IR" sz="1800" dirty="0" smtClean="0"/>
              <a:t>می تواند با دیگر مولفه ها ترکیب شود.</a:t>
            </a:r>
            <a:endParaRPr lang="en-US" sz="1800" dirty="0" smtClean="0"/>
          </a:p>
          <a:p>
            <a:endParaRPr lang="en-US" sz="1800" dirty="0" smtClean="0"/>
          </a:p>
          <a:p>
            <a:endParaRPr lang="en-US" sz="1800" dirty="0" smtClean="0"/>
          </a:p>
          <a:p>
            <a:endParaRPr lang="en-US" sz="1800" dirty="0" smtClean="0"/>
          </a:p>
          <a:p>
            <a:endParaRPr lang="fa-IR" dirty="0" smtClean="0"/>
          </a:p>
          <a:p>
            <a:pPr>
              <a:buNone/>
            </a:pPr>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26</a:t>
            </a:fld>
            <a:endParaRPr lang="fa-I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endParaRPr lang="fa-IR" sz="1600" dirty="0" smtClean="0"/>
          </a:p>
          <a:p>
            <a:pPr lvl="0"/>
            <a:r>
              <a:rPr lang="fa-IR" sz="1800" dirty="0" smtClean="0"/>
              <a:t>بصورت کپسوله است فقط واسطه ها بصورت واضح هستند و پیاده سازی آنها نمی تواند تغییر کند.</a:t>
            </a:r>
            <a:endParaRPr lang="en-US" sz="1800" dirty="0" smtClean="0"/>
          </a:p>
          <a:p>
            <a:pPr>
              <a:buNone/>
            </a:pPr>
            <a:endParaRPr lang="en-US" sz="1800" dirty="0" smtClean="0"/>
          </a:p>
          <a:p>
            <a:pPr lvl="0"/>
            <a:r>
              <a:rPr lang="fa-IR" sz="1800" dirty="0" smtClean="0"/>
              <a:t>می تواند بصورت یک واحد مستقل غیر قابل تجزیه توسعه داده و نصب  شود و بعدا بقیه سیستم را بروز</a:t>
            </a:r>
          </a:p>
          <a:p>
            <a:pPr lvl="0"/>
            <a:endParaRPr lang="fa-IR" sz="1800" dirty="0" smtClean="0"/>
          </a:p>
          <a:p>
            <a:pPr lvl="0">
              <a:buNone/>
            </a:pPr>
            <a:r>
              <a:rPr lang="fa-IR" sz="1800" dirty="0" smtClean="0"/>
              <a:t> رسانی کنیم.</a:t>
            </a:r>
          </a:p>
          <a:p>
            <a:pPr lvl="0"/>
            <a:endParaRPr lang="fa-IR" sz="1800" dirty="0" smtClean="0"/>
          </a:p>
          <a:p>
            <a:pPr lvl="0"/>
            <a:r>
              <a:rPr lang="fa-IR" sz="2000" dirty="0" smtClean="0"/>
              <a:t>انواع واسط مولفه :</a:t>
            </a:r>
          </a:p>
          <a:p>
            <a:pPr lvl="0">
              <a:buNone/>
            </a:pPr>
            <a:endParaRPr lang="fa-IR" sz="1800" dirty="0" smtClean="0"/>
          </a:p>
          <a:p>
            <a:pPr lvl="0">
              <a:buNone/>
            </a:pPr>
            <a:r>
              <a:rPr lang="fa-IR" sz="1800" dirty="0" smtClean="0"/>
              <a:t>یک مولفه چهار واسط متفاوت دارد : </a:t>
            </a:r>
          </a:p>
          <a:p>
            <a:pPr lvl="0">
              <a:buNone/>
            </a:pPr>
            <a:endParaRPr lang="fa-IR" sz="1800" dirty="0" smtClean="0"/>
          </a:p>
          <a:p>
            <a:r>
              <a:rPr lang="en-US" sz="1800" dirty="0" smtClean="0"/>
              <a:t>Software interface </a:t>
            </a:r>
            <a:r>
              <a:rPr lang="fa-IR" sz="1800" dirty="0" smtClean="0"/>
              <a:t>:  برای ترکیب مولفه با دیگر مولفه های نرم افزاری .</a:t>
            </a:r>
          </a:p>
          <a:p>
            <a:pPr>
              <a:buNone/>
            </a:pPr>
            <a:endParaRPr lang="en-US" sz="1800" dirty="0" smtClean="0"/>
          </a:p>
          <a:p>
            <a:r>
              <a:rPr lang="en-US" sz="1800" dirty="0" smtClean="0"/>
              <a:t>User  interface</a:t>
            </a:r>
            <a:r>
              <a:rPr lang="fa-IR" sz="1800" dirty="0" smtClean="0"/>
              <a:t>:  ارتباط بین مولفه و یک کاربر انسانی را برقرار می کند.</a:t>
            </a:r>
            <a:endParaRPr lang="en-US" sz="1800" dirty="0" smtClean="0"/>
          </a:p>
          <a:p>
            <a:pPr lvl="0">
              <a:buNone/>
            </a:pPr>
            <a:endParaRPr lang="fa-IR" sz="1800" dirty="0" smtClean="0"/>
          </a:p>
          <a:p>
            <a:pPr lvl="0">
              <a:buNone/>
            </a:pPr>
            <a:endParaRPr lang="fa-IR" sz="1600" dirty="0" smtClean="0"/>
          </a:p>
          <a:p>
            <a:pPr lvl="0">
              <a:buNone/>
            </a:pPr>
            <a:endParaRPr lang="en-US" sz="1600" dirty="0" smtClean="0"/>
          </a:p>
          <a:p>
            <a:pPr>
              <a:buNone/>
            </a:pPr>
            <a:endParaRPr lang="en-US"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27</a:t>
            </a:fld>
            <a:endParaRPr lang="fa-I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600" dirty="0" smtClean="0"/>
              <a:t>Configuration interface </a:t>
            </a:r>
            <a:r>
              <a:rPr lang="fa-IR" sz="2600" dirty="0" smtClean="0"/>
              <a:t>: برای پیکر بندی مولفه</a:t>
            </a:r>
            <a:r>
              <a:rPr lang="en-US" sz="2600" dirty="0" smtClean="0"/>
              <a:t>,</a:t>
            </a:r>
            <a:r>
              <a:rPr lang="fa-IR" sz="2600" dirty="0" smtClean="0"/>
              <a:t> یک مجموعه پارامتر استفاده می شود.</a:t>
            </a:r>
          </a:p>
          <a:p>
            <a:pPr>
              <a:buNone/>
            </a:pPr>
            <a:endParaRPr lang="fa-IR" sz="1600" dirty="0" smtClean="0"/>
          </a:p>
          <a:p>
            <a:r>
              <a:rPr lang="en-US" sz="2600" dirty="0" smtClean="0"/>
              <a:t>Monitoring interface </a:t>
            </a:r>
            <a:r>
              <a:rPr lang="fa-IR" sz="2600" dirty="0" smtClean="0"/>
              <a:t>: در زمان اجرا تشخیص دستورهای داخلی مولفه </a:t>
            </a:r>
            <a:r>
              <a:rPr lang="en-US" sz="2600" dirty="0" smtClean="0"/>
              <a:t>,</a:t>
            </a:r>
            <a:r>
              <a:rPr lang="fa-IR" sz="2600" dirty="0" smtClean="0"/>
              <a:t> تعداد پیغا م های که </a:t>
            </a:r>
          </a:p>
          <a:p>
            <a:endParaRPr lang="fa-IR" sz="2600" dirty="0" smtClean="0"/>
          </a:p>
          <a:p>
            <a:pPr>
              <a:buNone/>
            </a:pPr>
            <a:r>
              <a:rPr lang="fa-IR" sz="2600" dirty="0" smtClean="0"/>
              <a:t>بوسیله مولفه فرستاده می شود و یا دریافت می شود را فراهم می کند</a:t>
            </a:r>
            <a:r>
              <a:rPr lang="en-US" sz="2600" dirty="0" smtClean="0"/>
              <a:t>,</a:t>
            </a:r>
            <a:r>
              <a:rPr lang="fa-IR" sz="2600" dirty="0" smtClean="0"/>
              <a:t> اما در آینده نزدیک آن ها یک بخش </a:t>
            </a:r>
          </a:p>
          <a:p>
            <a:pPr>
              <a:buNone/>
            </a:pPr>
            <a:endParaRPr lang="fa-IR" sz="2600" dirty="0" smtClean="0"/>
          </a:p>
          <a:p>
            <a:pPr>
              <a:buNone/>
            </a:pPr>
            <a:r>
              <a:rPr lang="fa-IR" sz="2600" dirty="0" smtClean="0"/>
              <a:t>اصلی در یک واسط مولفه می شوند.</a:t>
            </a:r>
          </a:p>
          <a:p>
            <a:pPr>
              <a:buNone/>
            </a:pPr>
            <a:endParaRPr lang="fa-IR" sz="2300" dirty="0" smtClean="0"/>
          </a:p>
          <a:p>
            <a:pPr>
              <a:buNone/>
            </a:pPr>
            <a:endParaRPr lang="fa-IR" sz="2300" dirty="0" smtClean="0"/>
          </a:p>
          <a:p>
            <a:endParaRPr lang="fa-IR" sz="1800" dirty="0" smtClean="0"/>
          </a:p>
          <a:p>
            <a:endParaRPr lang="fa-IR" sz="1800" dirty="0" smtClean="0"/>
          </a:p>
          <a:p>
            <a:pPr>
              <a:buNone/>
            </a:pPr>
            <a:endParaRPr lang="fa-IR" sz="1800" dirty="0" smtClean="0"/>
          </a:p>
          <a:p>
            <a:pPr>
              <a:buNone/>
            </a:pPr>
            <a:endParaRPr lang="fa-IR" sz="1800" dirty="0" smtClean="0"/>
          </a:p>
          <a:p>
            <a:pPr>
              <a:buNone/>
            </a:pPr>
            <a:endParaRPr lang="fa-IR" sz="1600" dirty="0" smtClean="0"/>
          </a:p>
          <a:p>
            <a:pPr>
              <a:buNone/>
            </a:pPr>
            <a:endParaRPr lang="fa-IR" sz="1600" dirty="0" smtClean="0"/>
          </a:p>
          <a:p>
            <a:pPr>
              <a:buNone/>
            </a:pPr>
            <a:endParaRPr lang="fa-IR" sz="1600" dirty="0" smtClean="0"/>
          </a:p>
          <a:p>
            <a:pPr>
              <a:buNone/>
            </a:pPr>
            <a:endParaRPr lang="fa-IR" sz="1600" dirty="0" smtClean="0"/>
          </a:p>
          <a:p>
            <a:pPr>
              <a:buNone/>
            </a:pPr>
            <a:endParaRPr lang="fa-IR" sz="1600" dirty="0" smtClean="0"/>
          </a:p>
          <a:p>
            <a:pPr>
              <a:buNone/>
            </a:pPr>
            <a:r>
              <a:rPr lang="fa-IR" sz="1600" dirty="0" smtClean="0"/>
              <a:t> </a:t>
            </a:r>
          </a:p>
          <a:p>
            <a:pPr>
              <a:buNone/>
            </a:pPr>
            <a:r>
              <a:rPr lang="fa-IR" sz="1800" b="1" dirty="0" smtClean="0"/>
              <a:t> </a:t>
            </a:r>
          </a:p>
          <a:p>
            <a:pPr>
              <a:buNone/>
            </a:pPr>
            <a:endParaRPr lang="fa-IR" sz="1800" b="1" dirty="0" smtClean="0"/>
          </a:p>
          <a:p>
            <a:pPr>
              <a:buNone/>
            </a:pPr>
            <a:endParaRPr lang="en-US" sz="1800" dirty="0" smtClean="0"/>
          </a:p>
          <a:p>
            <a:pPr>
              <a:buNone/>
            </a:pPr>
            <a:endParaRPr lang="fa-IR" sz="1800" b="1" dirty="0" smtClean="0"/>
          </a:p>
          <a:p>
            <a:pPr>
              <a:buNone/>
            </a:pPr>
            <a:endParaRPr lang="fa-IR" sz="1800" b="1" dirty="0" smtClean="0"/>
          </a:p>
          <a:p>
            <a:pPr>
              <a:buNone/>
            </a:pPr>
            <a:endParaRPr lang="en-US" sz="1800" dirty="0" smtClean="0"/>
          </a:p>
          <a:p>
            <a:pPr>
              <a:buNone/>
            </a:pPr>
            <a:endParaRPr lang="en-US" sz="1600" dirty="0" smtClean="0"/>
          </a:p>
          <a:p>
            <a:endParaRPr lang="en-US" sz="1600" dirty="0" smtClean="0"/>
          </a:p>
          <a:p>
            <a:pPr>
              <a:buNone/>
            </a:pPr>
            <a:endParaRPr lang="en-US" sz="1600"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28</a:t>
            </a:fld>
            <a:endParaRPr lang="fa-I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r>
              <a:rPr lang="fa-IR" sz="2000" b="1" dirty="0" smtClean="0"/>
              <a:t>معماری سرویس گرا و مولفه ها </a:t>
            </a:r>
          </a:p>
          <a:p>
            <a:pPr>
              <a:buNone/>
            </a:pPr>
            <a:endParaRPr lang="en-US" sz="2000" dirty="0" smtClean="0"/>
          </a:p>
          <a:p>
            <a:r>
              <a:rPr lang="fa-IR" sz="2000" b="1" dirty="0" smtClean="0"/>
              <a:t>نقش مولفه ها در معماری سرویس گرا </a:t>
            </a:r>
            <a:endParaRPr lang="en-US" sz="2000" dirty="0" smtClean="0"/>
          </a:p>
          <a:p>
            <a:endParaRPr lang="fa-IR" dirty="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29</a:t>
            </a:fld>
            <a:endParaRPr lang="fa-I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fa-IR" sz="2000" b="1" dirty="0" smtClean="0">
                <a:latin typeface="Baskerville Old Face" pitchFamily="18" charset="0"/>
              </a:rPr>
              <a:t>عناصر تشکیل دهنده معماری سرویس گرا :</a:t>
            </a:r>
          </a:p>
          <a:p>
            <a:pPr>
              <a:buNone/>
            </a:pPr>
            <a:endParaRPr lang="fa-IR" sz="4000" dirty="0" smtClean="0">
              <a:latin typeface="Baskerville Old Face" pitchFamily="18" charset="0"/>
            </a:endParaRPr>
          </a:p>
          <a:p>
            <a:r>
              <a:rPr lang="en-US" sz="1800" dirty="0" smtClean="0">
                <a:latin typeface="Baskerville Old Face" pitchFamily="18" charset="0"/>
              </a:rPr>
              <a:t>Application frontend</a:t>
            </a:r>
          </a:p>
          <a:p>
            <a:pPr>
              <a:buNone/>
            </a:pPr>
            <a:endParaRPr lang="en-US" sz="1800" dirty="0" smtClean="0">
              <a:latin typeface="Baskerville Old Face" pitchFamily="18" charset="0"/>
            </a:endParaRPr>
          </a:p>
          <a:p>
            <a:pPr>
              <a:buNone/>
            </a:pPr>
            <a:r>
              <a:rPr lang="fa-IR" sz="1800" dirty="0" smtClean="0">
                <a:latin typeface="Baskerville Old Face" pitchFamily="18" charset="0"/>
              </a:rPr>
              <a:t>عناصر فعالي از يک </a:t>
            </a:r>
            <a:r>
              <a:rPr lang="en-US" sz="1800" dirty="0" smtClean="0">
                <a:latin typeface="Baskerville Old Face" pitchFamily="18" charset="0"/>
              </a:rPr>
              <a:t>SOA</a:t>
            </a:r>
            <a:r>
              <a:rPr lang="fa-IR" sz="1800" dirty="0" smtClean="0">
                <a:latin typeface="Baskerville Old Face" pitchFamily="18" charset="0"/>
              </a:rPr>
              <a:t>هستندکه تمام فعاليتهاي سيستم هاي سازماني را آغاز و کنترل مي کنند.</a:t>
            </a:r>
          </a:p>
          <a:p>
            <a:endParaRPr lang="fa-IR" dirty="0"/>
          </a:p>
        </p:txBody>
      </p:sp>
      <p:sp>
        <p:nvSpPr>
          <p:cNvPr id="3" name="Slide Number Placeholder 2"/>
          <p:cNvSpPr>
            <a:spLocks noGrp="1"/>
          </p:cNvSpPr>
          <p:nvPr>
            <p:ph type="sldNum" sz="quarter" idx="12"/>
          </p:nvPr>
        </p:nvSpPr>
        <p:spPr/>
        <p:txBody>
          <a:bodyPr/>
          <a:lstStyle/>
          <a:p>
            <a:fld id="{B64EE770-6D55-4410-AAA2-941B46B43751}" type="slidenum">
              <a:rPr lang="fa-IR" smtClean="0"/>
              <a:pPr/>
              <a:t>3</a:t>
            </a:fld>
            <a:endParaRPr lang="fa-IR"/>
          </a:p>
        </p:txBody>
      </p:sp>
      <p:sp>
        <p:nvSpPr>
          <p:cNvPr id="4" name="Title 3"/>
          <p:cNvSpPr>
            <a:spLocks noGrp="1"/>
          </p:cNvSpPr>
          <p:nvPr>
            <p:ph type="title"/>
          </p:nvPr>
        </p:nvSpPr>
        <p:spPr/>
        <p:txBody>
          <a:bodyPr/>
          <a:lstStyle/>
          <a:p>
            <a:endParaRPr lang="fa-IR"/>
          </a:p>
        </p:txBody>
      </p:sp>
      <p:pic>
        <p:nvPicPr>
          <p:cNvPr id="5" name="Picture 4"/>
          <p:cNvPicPr/>
          <p:nvPr/>
        </p:nvPicPr>
        <p:blipFill>
          <a:blip r:embed="rId2"/>
          <a:srcRect/>
          <a:stretch>
            <a:fillRect/>
          </a:stretch>
        </p:blipFill>
        <p:spPr bwMode="auto">
          <a:xfrm>
            <a:off x="2857488" y="3857628"/>
            <a:ext cx="6115063" cy="26432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8000" b="1" dirty="0" smtClean="0"/>
              <a:t>Service</a:t>
            </a:r>
            <a:r>
              <a:rPr lang="fa-IR" sz="8000" b="1" dirty="0" smtClean="0"/>
              <a:t>:</a:t>
            </a:r>
          </a:p>
          <a:p>
            <a:pPr>
              <a:buNone/>
            </a:pPr>
            <a:endParaRPr lang="fa-IR" sz="2200" dirty="0" smtClean="0"/>
          </a:p>
          <a:p>
            <a:pPr>
              <a:buNone/>
            </a:pPr>
            <a:r>
              <a:rPr lang="fa-IR" sz="7200" dirty="0" smtClean="0">
                <a:latin typeface="AngsanaUPC" pitchFamily="18" charset="-34"/>
              </a:rPr>
              <a:t>يک مولفه نرم افزاري از يک معناي کارکردي مشخص است که معمولا يک مفهوم حرفه را محسور سازي </a:t>
            </a:r>
          </a:p>
          <a:p>
            <a:pPr>
              <a:buNone/>
            </a:pPr>
            <a:endParaRPr lang="fa-IR" sz="7200" dirty="0" smtClean="0">
              <a:latin typeface="AngsanaUPC" pitchFamily="18" charset="-34"/>
            </a:endParaRPr>
          </a:p>
          <a:p>
            <a:pPr>
              <a:buNone/>
            </a:pPr>
            <a:r>
              <a:rPr lang="fa-IR" sz="7200" dirty="0" smtClean="0">
                <a:latin typeface="AngsanaUPC" pitchFamily="18" charset="-34"/>
              </a:rPr>
              <a:t>مي کند.</a:t>
            </a:r>
            <a:endParaRPr lang="en-US" sz="7200" dirty="0" smtClean="0">
              <a:latin typeface="AngsanaUPC" pitchFamily="18" charset="-34"/>
              <a:cs typeface="AngsanaUPC" pitchFamily="18" charset="-34"/>
            </a:endParaRPr>
          </a:p>
          <a:p>
            <a:pPr>
              <a:buNone/>
            </a:pPr>
            <a:endParaRPr lang="en-US" sz="2200" dirty="0" smtClean="0"/>
          </a:p>
          <a:p>
            <a:r>
              <a:rPr lang="en-US" sz="8000" b="1" dirty="0" smtClean="0"/>
              <a:t>Service repository</a:t>
            </a:r>
            <a:r>
              <a:rPr lang="fa-IR" sz="8000" b="1" dirty="0" smtClean="0"/>
              <a:t> :</a:t>
            </a:r>
          </a:p>
          <a:p>
            <a:pPr>
              <a:buNone/>
            </a:pPr>
            <a:endParaRPr lang="fa-IR" sz="3000" b="1" dirty="0" smtClean="0"/>
          </a:p>
          <a:p>
            <a:pPr>
              <a:buNone/>
            </a:pPr>
            <a:r>
              <a:rPr lang="fa-IR" sz="4500" dirty="0" smtClean="0"/>
              <a:t> </a:t>
            </a:r>
            <a:r>
              <a:rPr lang="fa-IR" sz="7200" dirty="0" smtClean="0"/>
              <a:t>امکاناتي رابراي پيدا کردن سرويس ها و دريافت کليه اطلاعات لازم جهت استفاده از سرويس ها فراهم مي </a:t>
            </a:r>
          </a:p>
          <a:p>
            <a:pPr>
              <a:buNone/>
            </a:pPr>
            <a:endParaRPr lang="fa-IR" sz="7200" dirty="0" smtClean="0"/>
          </a:p>
          <a:p>
            <a:pPr>
              <a:buNone/>
            </a:pPr>
            <a:r>
              <a:rPr lang="fa-IR" sz="7200" dirty="0" smtClean="0"/>
              <a:t>کند بويژه اگر اين سرويس ها  بايستي در خارج از محدوده زماني و کاکردي پروژه سازنده آنها پيدا شود.	</a:t>
            </a:r>
            <a:endParaRPr lang="en-US" sz="8000" dirty="0" smtClean="0"/>
          </a:p>
          <a:p>
            <a:r>
              <a:rPr lang="en-US" sz="8000" b="1" dirty="0" smtClean="0"/>
              <a:t>Service bus</a:t>
            </a:r>
            <a:r>
              <a:rPr lang="fa-IR" sz="8000" b="1" dirty="0" smtClean="0"/>
              <a:t>:</a:t>
            </a:r>
          </a:p>
          <a:p>
            <a:pPr>
              <a:buNone/>
            </a:pPr>
            <a:endParaRPr lang="fa-IR" sz="2800" dirty="0" smtClean="0"/>
          </a:p>
          <a:p>
            <a:pPr>
              <a:buNone/>
            </a:pPr>
            <a:r>
              <a:rPr lang="fa-IR" sz="7200" dirty="0" smtClean="0"/>
              <a:t>سرويس تمام بخشهاي شرکت کنندهدر يک </a:t>
            </a:r>
            <a:r>
              <a:rPr lang="en-US" sz="7200" dirty="0" smtClean="0"/>
              <a:t>SOA</a:t>
            </a:r>
            <a:r>
              <a:rPr lang="fa-IR" sz="7200" dirty="0" smtClean="0"/>
              <a:t>را به هم متصل  مي کند.مثلا اگر يک</a:t>
            </a:r>
          </a:p>
          <a:p>
            <a:pPr>
              <a:buNone/>
            </a:pPr>
            <a:endParaRPr lang="fa-IR" sz="7200" dirty="0" smtClean="0"/>
          </a:p>
          <a:p>
            <a:pPr>
              <a:buNone/>
            </a:pPr>
            <a:r>
              <a:rPr lang="en-US" sz="7200" dirty="0" smtClean="0"/>
              <a:t> </a:t>
            </a:r>
            <a:r>
              <a:rPr lang="en-US" sz="7200" dirty="0" err="1" smtClean="0"/>
              <a:t>ApplicationFrontend</a:t>
            </a:r>
            <a:r>
              <a:rPr lang="en-US" sz="7200" dirty="0" smtClean="0"/>
              <a:t> </a:t>
            </a:r>
            <a:r>
              <a:rPr lang="fa-IR" sz="7200" dirty="0" smtClean="0"/>
              <a:t>بخواهد کارکردي از يک سرويس پايه اي را فراخواني کندگذرگاه سرويس</a:t>
            </a:r>
          </a:p>
          <a:p>
            <a:pPr>
              <a:buNone/>
            </a:pPr>
            <a:endParaRPr lang="fa-IR" sz="7200" dirty="0" smtClean="0"/>
          </a:p>
          <a:p>
            <a:pPr>
              <a:buNone/>
            </a:pPr>
            <a:r>
              <a:rPr lang="fa-IR" sz="7200" dirty="0" smtClean="0"/>
              <a:t> اين عمل را ممکن مي سازد.</a:t>
            </a:r>
            <a:endParaRPr lang="en-US" sz="7200" dirty="0" smtClean="0"/>
          </a:p>
          <a:p>
            <a:pPr>
              <a:buNone/>
            </a:pPr>
            <a:endParaRPr lang="en-US" sz="7200" dirty="0" smtClean="0"/>
          </a:p>
          <a:p>
            <a:pPr>
              <a:buNone/>
            </a:pPr>
            <a:endParaRPr lang="fa-IR" sz="7200" dirty="0" smtClean="0"/>
          </a:p>
          <a:p>
            <a:endParaRPr lang="fa-IR" dirty="0"/>
          </a:p>
        </p:txBody>
      </p:sp>
      <p:sp>
        <p:nvSpPr>
          <p:cNvPr id="3" name="Title 2"/>
          <p:cNvSpPr>
            <a:spLocks noGrp="1"/>
          </p:cNvSpPr>
          <p:nvPr>
            <p:ph type="title"/>
          </p:nvPr>
        </p:nvSpPr>
        <p:spPr/>
        <p:txBody>
          <a:bodyPr/>
          <a:lstStyle/>
          <a:p>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4</a:t>
            </a:fld>
            <a:endParaRPr lang="fa-I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a-IR"/>
          </a:p>
        </p:txBody>
      </p:sp>
      <p:sp>
        <p:nvSpPr>
          <p:cNvPr id="4" name="Content Placeholder 3"/>
          <p:cNvSpPr>
            <a:spLocks noGrp="1"/>
          </p:cNvSpPr>
          <p:nvPr>
            <p:ph idx="1"/>
          </p:nvPr>
        </p:nvSpPr>
        <p:spPr>
          <a:xfrm>
            <a:off x="457200" y="1481328"/>
            <a:ext cx="8229600" cy="4667945"/>
          </a:xfrm>
          <a:prstGeom prst="rect">
            <a:avLst/>
          </a:prstGeom>
        </p:spPr>
        <p:txBody>
          <a:bodyPr>
            <a:spAutoFit/>
          </a:bodyPr>
          <a:lstStyle/>
          <a:p>
            <a:pPr>
              <a:buNone/>
            </a:pPr>
            <a:endParaRPr lang="fa-IR" sz="1400" b="1" dirty="0" smtClean="0"/>
          </a:p>
          <a:p>
            <a:pPr>
              <a:buNone/>
            </a:pPr>
            <a:r>
              <a:rPr lang="fa-IR" sz="2000" b="1" dirty="0" smtClean="0"/>
              <a:t> چرا براي طراحي سيستم </a:t>
            </a:r>
            <a:r>
              <a:rPr lang="en-US" sz="2000" b="1" dirty="0" smtClean="0"/>
              <a:t>SOA</a:t>
            </a:r>
            <a:r>
              <a:rPr lang="fa-IR" sz="2000" b="1" dirty="0" smtClean="0"/>
              <a:t> گزينه مناسبي به نظر مي‌رسد؟</a:t>
            </a:r>
            <a:endParaRPr lang="en-US" sz="2000" dirty="0" smtClean="0"/>
          </a:p>
          <a:p>
            <a:pPr>
              <a:buNone/>
            </a:pPr>
            <a:endParaRPr lang="fa-IR" sz="1400" b="1" dirty="0" smtClean="0"/>
          </a:p>
          <a:p>
            <a:pPr>
              <a:buNone/>
            </a:pPr>
            <a:r>
              <a:rPr lang="fa-IR" sz="1800" dirty="0" smtClean="0"/>
              <a:t>     تصور بر اين است كه استفاده از معماري سرويس‌گرا به فرآيند داخل يك سازمان كمك مي‌كند تا سريع‌تر و با صرف هزينه مناسب‌تري پاسخگوي تغييرات باشند. بدين صورت كه به جاي صرف زمان و هزينه براي بازسازي، از ابزارهاي موجود استفاده صورت پذيرد.</a:t>
            </a:r>
          </a:p>
          <a:p>
            <a:pPr>
              <a:buNone/>
            </a:pPr>
            <a:endParaRPr lang="en-US" sz="1800" dirty="0" smtClean="0"/>
          </a:p>
          <a:p>
            <a:pPr>
              <a:buNone/>
            </a:pPr>
            <a:r>
              <a:rPr lang="fa-IR" sz="1800" dirty="0" smtClean="0"/>
              <a:t>     فناوري </a:t>
            </a:r>
            <a:r>
              <a:rPr lang="en-US" sz="1800" dirty="0" smtClean="0"/>
              <a:t>SOA</a:t>
            </a:r>
            <a:r>
              <a:rPr lang="fa-IR" sz="1800" dirty="0" smtClean="0"/>
              <a:t>، چارچوب خوبي را براي ساختن راه حل‌هاي پويايي كه امروز به كار مي‌آيند، در اختيار مي‌گذارد. علت اين امر بسيار روشن است؛ براي اينكه هر برنامه بدون نياز به برنامه ديگر مي‌تواند از سرويس‌ها استفاده كند. پس به راحتي نيز مي‌توان برنامه‌اي را از مدار  خارج يا به آن اضافه كرد. </a:t>
            </a:r>
          </a:p>
          <a:p>
            <a:pPr>
              <a:buNone/>
            </a:pPr>
            <a:endParaRPr lang="fa-IR" sz="1800" dirty="0" smtClean="0"/>
          </a:p>
          <a:p>
            <a:pPr>
              <a:buNone/>
            </a:pPr>
            <a:endParaRPr lang="fa-IR" sz="1800" dirty="0" smtClean="0"/>
          </a:p>
          <a:p>
            <a:pPr>
              <a:buNone/>
            </a:pPr>
            <a:endParaRPr lang="fa-IR" sz="1800" dirty="0" smtClean="0"/>
          </a:p>
          <a:p>
            <a:pPr>
              <a:buNone/>
            </a:pPr>
            <a:r>
              <a:rPr lang="fa-IR" sz="1800" dirty="0" smtClean="0"/>
              <a:t>  </a:t>
            </a:r>
            <a:endParaRPr lang="en-US" sz="1800" dirty="0" smtClean="0"/>
          </a:p>
          <a:p>
            <a:pPr>
              <a:buNone/>
            </a:pPr>
            <a:endParaRPr lang="fa-IR" sz="1800" b="1" dirty="0"/>
          </a:p>
        </p:txBody>
      </p:sp>
      <p:sp>
        <p:nvSpPr>
          <p:cNvPr id="5" name="Slide Number Placeholder 4"/>
          <p:cNvSpPr>
            <a:spLocks noGrp="1"/>
          </p:cNvSpPr>
          <p:nvPr>
            <p:ph type="sldNum" sz="quarter" idx="12"/>
          </p:nvPr>
        </p:nvSpPr>
        <p:spPr/>
        <p:txBody>
          <a:bodyPr/>
          <a:lstStyle/>
          <a:p>
            <a:fld id="{B64EE770-6D55-4410-AAA2-941B46B43751}" type="slidenum">
              <a:rPr lang="fa-IR" smtClean="0"/>
              <a:pPr/>
              <a:t>5</a:t>
            </a:fld>
            <a:endParaRPr lang="fa-I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fa-IR" sz="8000" b="1" dirty="0" smtClean="0"/>
              <a:t>چرا از معماری سرویس گرا استفاده می کنیم ؟</a:t>
            </a:r>
          </a:p>
          <a:p>
            <a:pPr>
              <a:buNone/>
            </a:pPr>
            <a:endParaRPr lang="fa-IR" sz="8000" b="1" dirty="0" smtClean="0"/>
          </a:p>
          <a:p>
            <a:pPr>
              <a:buNone/>
            </a:pPr>
            <a:endParaRPr lang="fa-IR" sz="1900" b="1" dirty="0" smtClean="0"/>
          </a:p>
          <a:p>
            <a:pPr>
              <a:buNone/>
            </a:pPr>
            <a:r>
              <a:rPr lang="en-US" sz="7200" dirty="0" err="1" smtClean="0"/>
              <a:t>soa</a:t>
            </a:r>
            <a:r>
              <a:rPr lang="fa-IR" sz="7200" dirty="0" smtClean="0"/>
              <a:t>با طبيعت اتصال آزادانه خود به سازمان</a:t>
            </a:r>
            <a:r>
              <a:rPr lang="en-US" sz="7200" dirty="0" smtClean="0"/>
              <a:t>‌</a:t>
            </a:r>
            <a:r>
              <a:rPr lang="fa-IR" sz="7200" dirty="0" smtClean="0"/>
              <a:t>ها امکان بهره</a:t>
            </a:r>
            <a:r>
              <a:rPr lang="en-US" sz="7200" dirty="0" smtClean="0"/>
              <a:t>‌</a:t>
            </a:r>
            <a:r>
              <a:rPr lang="fa-IR" sz="7200" dirty="0" smtClean="0"/>
              <a:t>گيري از سرويس</a:t>
            </a:r>
            <a:r>
              <a:rPr lang="en-US" sz="7200" dirty="0" smtClean="0"/>
              <a:t>‌</a:t>
            </a:r>
            <a:r>
              <a:rPr lang="fa-IR" sz="7200" dirty="0" smtClean="0"/>
              <a:t>هاي جديد يا ارتقاي سرويس</a:t>
            </a:r>
            <a:r>
              <a:rPr lang="en-US" sz="7200" dirty="0" smtClean="0"/>
              <a:t>‌</a:t>
            </a:r>
            <a:r>
              <a:rPr lang="fa-IR" sz="7200" dirty="0" smtClean="0"/>
              <a:t>هاي </a:t>
            </a:r>
          </a:p>
          <a:p>
            <a:pPr>
              <a:buNone/>
            </a:pPr>
            <a:endParaRPr lang="fa-IR" sz="7200" dirty="0" smtClean="0"/>
          </a:p>
          <a:p>
            <a:pPr>
              <a:buNone/>
            </a:pPr>
            <a:r>
              <a:rPr lang="fa-IR" sz="7200" dirty="0" smtClean="0"/>
              <a:t>موجود را به شيوه</a:t>
            </a:r>
            <a:r>
              <a:rPr lang="en-US" sz="7200" dirty="0" smtClean="0"/>
              <a:t>‌</a:t>
            </a:r>
            <a:r>
              <a:rPr lang="fa-IR" sz="7200" dirty="0" smtClean="0"/>
              <a:t>اي قطعه</a:t>
            </a:r>
            <a:r>
              <a:rPr lang="en-US" sz="7200" dirty="0" smtClean="0"/>
              <a:t>‌ </a:t>
            </a:r>
            <a:r>
              <a:rPr lang="fa-IR" sz="7200" dirty="0" smtClean="0"/>
              <a:t>قطعه به منظور تمرکز بر نيازمندي</a:t>
            </a:r>
            <a:r>
              <a:rPr lang="en-US" sz="7200" dirty="0" smtClean="0"/>
              <a:t>‌</a:t>
            </a:r>
            <a:r>
              <a:rPr lang="fa-IR" sz="7200" dirty="0" smtClean="0"/>
              <a:t>هاي تجاري فراهم مي</a:t>
            </a:r>
            <a:r>
              <a:rPr lang="en-US" sz="7200" dirty="0" smtClean="0"/>
              <a:t>‌</a:t>
            </a:r>
            <a:r>
              <a:rPr lang="fa-IR" sz="7200" dirty="0" smtClean="0"/>
              <a:t>آورد، امکاني را براي</a:t>
            </a:r>
          </a:p>
          <a:p>
            <a:pPr>
              <a:buNone/>
            </a:pPr>
            <a:endParaRPr lang="fa-IR" sz="7200" dirty="0" smtClean="0"/>
          </a:p>
          <a:p>
            <a:pPr>
              <a:buNone/>
            </a:pPr>
            <a:r>
              <a:rPr lang="fa-IR" sz="7200" dirty="0" smtClean="0"/>
              <a:t> قابل استفاده نمودن سرويس</a:t>
            </a:r>
            <a:r>
              <a:rPr lang="en-US" sz="7200" dirty="0" smtClean="0"/>
              <a:t>‌</a:t>
            </a:r>
            <a:r>
              <a:rPr lang="fa-IR" sz="7200" dirty="0" smtClean="0"/>
              <a:t>ها در کانال</a:t>
            </a:r>
            <a:r>
              <a:rPr lang="en-US" sz="7200" dirty="0" smtClean="0"/>
              <a:t>‌</a:t>
            </a:r>
            <a:r>
              <a:rPr lang="fa-IR" sz="7200" dirty="0" smtClean="0"/>
              <a:t>هاي متفاوت فراهم مي</a:t>
            </a:r>
            <a:r>
              <a:rPr lang="en-US" sz="7200" dirty="0" smtClean="0"/>
              <a:t>‌</a:t>
            </a:r>
            <a:r>
              <a:rPr lang="fa-IR" sz="7200" dirty="0" smtClean="0"/>
              <a:t>سازد، و سازمان موجود و برنامه</a:t>
            </a:r>
            <a:r>
              <a:rPr lang="en-US" sz="7200" dirty="0" smtClean="0"/>
              <a:t>‌</a:t>
            </a:r>
            <a:r>
              <a:rPr lang="fa-IR" sz="7200" dirty="0" smtClean="0"/>
              <a:t>هاي </a:t>
            </a:r>
          </a:p>
          <a:p>
            <a:pPr>
              <a:buNone/>
            </a:pPr>
            <a:endParaRPr lang="fa-IR" sz="7200" dirty="0" smtClean="0"/>
          </a:p>
          <a:p>
            <a:pPr>
              <a:buNone/>
            </a:pPr>
            <a:r>
              <a:rPr lang="fa-IR" sz="7200" dirty="0" smtClean="0"/>
              <a:t>کاربردي نسل قبل رابه عنوان سرويس</a:t>
            </a:r>
            <a:r>
              <a:rPr lang="en-US" sz="7200" dirty="0" smtClean="0"/>
              <a:t>‌</a:t>
            </a:r>
            <a:r>
              <a:rPr lang="fa-IR" sz="7200" dirty="0" smtClean="0"/>
              <a:t>هاارائه مي</a:t>
            </a:r>
            <a:r>
              <a:rPr lang="en-US" sz="7200" dirty="0" smtClean="0"/>
              <a:t>‌</a:t>
            </a:r>
            <a:r>
              <a:rPr lang="fa-IR" sz="7200" dirty="0" smtClean="0"/>
              <a:t>کند، در نتيجه سرمايه</a:t>
            </a:r>
            <a:r>
              <a:rPr lang="en-US" sz="7200" dirty="0" smtClean="0"/>
              <a:t>‌</a:t>
            </a:r>
            <a:r>
              <a:rPr lang="fa-IR" sz="7200" dirty="0" smtClean="0"/>
              <a:t>هاي زيربناي</a:t>
            </a:r>
            <a:r>
              <a:rPr lang="en-US" sz="7200" dirty="0" smtClean="0"/>
              <a:t> IT </a:t>
            </a:r>
            <a:r>
              <a:rPr lang="fa-IR" sz="7200" dirty="0" smtClean="0"/>
              <a:t>موجود را حراست </a:t>
            </a:r>
          </a:p>
          <a:p>
            <a:pPr>
              <a:buNone/>
            </a:pPr>
            <a:endParaRPr lang="fa-IR" sz="7200" dirty="0" smtClean="0"/>
          </a:p>
          <a:p>
            <a:pPr>
              <a:buNone/>
            </a:pPr>
            <a:r>
              <a:rPr lang="fa-IR" sz="7200" dirty="0" smtClean="0"/>
              <a:t>مي</a:t>
            </a:r>
            <a:r>
              <a:rPr lang="en-US" sz="7200" dirty="0" smtClean="0"/>
              <a:t>‌</a:t>
            </a:r>
            <a:r>
              <a:rPr lang="fa-IR" sz="7200" dirty="0" smtClean="0"/>
              <a:t>نمايد</a:t>
            </a:r>
            <a:r>
              <a:rPr lang="en-US" sz="7200" dirty="0" smtClean="0"/>
              <a:t>.</a:t>
            </a:r>
            <a:r>
              <a:rPr lang="fa-IR" sz="7200" dirty="0" smtClean="0"/>
              <a:t> </a:t>
            </a:r>
          </a:p>
          <a:p>
            <a:pPr>
              <a:buNone/>
            </a:pPr>
            <a:endParaRPr lang="en-US" sz="7200" dirty="0" smtClean="0"/>
          </a:p>
          <a:p>
            <a:pPr>
              <a:buNone/>
            </a:pPr>
            <a:endParaRPr lang="fa-IR" sz="7200" dirty="0" smtClean="0"/>
          </a:p>
          <a:p>
            <a:pPr>
              <a:buNone/>
            </a:pPr>
            <a:endParaRPr lang="fa-IR" sz="7200" dirty="0" smtClean="0"/>
          </a:p>
          <a:p>
            <a:pPr>
              <a:buNone/>
            </a:pPr>
            <a:endParaRPr lang="fa-IR" sz="7200" dirty="0" smtClean="0"/>
          </a:p>
          <a:p>
            <a:pPr>
              <a:buNone/>
            </a:pPr>
            <a:endParaRPr lang="en-US" sz="7200" dirty="0" smtClean="0"/>
          </a:p>
          <a:p>
            <a:pPr>
              <a:buNone/>
            </a:pPr>
            <a:endParaRPr lang="fa-IR" sz="7200" dirty="0" smtClean="0"/>
          </a:p>
          <a:p>
            <a:pPr>
              <a:buNone/>
            </a:pPr>
            <a:r>
              <a:rPr lang="fa-IR" sz="7200" dirty="0" smtClean="0"/>
              <a:t> </a:t>
            </a:r>
          </a:p>
          <a:p>
            <a:pPr>
              <a:buNone/>
            </a:pPr>
            <a:endParaRPr lang="fa-IR" sz="7200" dirty="0" smtClean="0"/>
          </a:p>
          <a:p>
            <a:pPr>
              <a:buNone/>
            </a:pPr>
            <a:endParaRPr lang="en-US" sz="7200" dirty="0" smtClean="0"/>
          </a:p>
          <a:p>
            <a:pPr>
              <a:buNone/>
            </a:pPr>
            <a:endParaRPr lang="en-US" sz="7200" dirty="0" smtClean="0"/>
          </a:p>
        </p:txBody>
      </p:sp>
      <p:sp>
        <p:nvSpPr>
          <p:cNvPr id="3" name="Title 2"/>
          <p:cNvSpPr>
            <a:spLocks noGrp="1"/>
          </p:cNvSpPr>
          <p:nvPr>
            <p:ph type="title"/>
          </p:nvPr>
        </p:nvSpPr>
        <p:spPr/>
        <p:txBody>
          <a:bodyPr/>
          <a:lstStyle/>
          <a:p>
            <a:endParaRPr lang="fa-IR"/>
          </a:p>
        </p:txBody>
      </p:sp>
      <p:sp>
        <p:nvSpPr>
          <p:cNvPr id="4" name="Slide Number Placeholder 3"/>
          <p:cNvSpPr>
            <a:spLocks noGrp="1"/>
          </p:cNvSpPr>
          <p:nvPr>
            <p:ph type="sldNum" sz="quarter" idx="12"/>
          </p:nvPr>
        </p:nvSpPr>
        <p:spPr/>
        <p:txBody>
          <a:bodyPr/>
          <a:lstStyle/>
          <a:p>
            <a:fld id="{B64EE770-6D55-4410-AAA2-941B46B43751}" type="slidenum">
              <a:rPr lang="fa-IR" smtClean="0"/>
              <a:pPr/>
              <a:t>6</a:t>
            </a:fld>
            <a:endParaRPr lang="fa-I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221497"/>
          </a:xfrm>
        </p:spPr>
        <p:txBody>
          <a:bodyPr>
            <a:normAutofit fontScale="85000" lnSpcReduction="20000"/>
          </a:bodyPr>
          <a:lstStyle/>
          <a:p>
            <a:r>
              <a:rPr lang="fa-IR" sz="2200" b="1" dirty="0" smtClean="0"/>
              <a:t>لايه هاي معماري سرويس گرا :</a:t>
            </a:r>
          </a:p>
          <a:p>
            <a:pPr>
              <a:buNone/>
            </a:pPr>
            <a:endParaRPr lang="fa-IR" sz="1800" b="1" dirty="0" smtClean="0"/>
          </a:p>
          <a:p>
            <a:r>
              <a:rPr lang="en-US" sz="2200" b="1" dirty="0" smtClean="0"/>
              <a:t>Access Layer</a:t>
            </a:r>
            <a:r>
              <a:rPr lang="fa-IR" sz="1800" b="1" dirty="0" smtClean="0"/>
              <a:t>   : </a:t>
            </a:r>
            <a:r>
              <a:rPr lang="fa-IR" sz="1900" dirty="0" smtClean="0"/>
              <a:t>واسط گرافيكي مانند پرتال براي نمايش     </a:t>
            </a:r>
          </a:p>
          <a:p>
            <a:pPr>
              <a:buNone/>
            </a:pPr>
            <a:r>
              <a:rPr lang="fa-IR" sz="1800" dirty="0" smtClean="0"/>
              <a:t>                           </a:t>
            </a:r>
            <a:endParaRPr lang="en-US" sz="1800" dirty="0" smtClean="0"/>
          </a:p>
          <a:p>
            <a:r>
              <a:rPr lang="fa-IR" sz="1800" dirty="0" smtClean="0"/>
              <a:t> </a:t>
            </a:r>
            <a:r>
              <a:rPr lang="en-US" sz="2200" b="1" dirty="0" smtClean="0"/>
              <a:t>Process Layer</a:t>
            </a:r>
            <a:r>
              <a:rPr lang="fa-IR" sz="1800" b="1" dirty="0" smtClean="0"/>
              <a:t>  : </a:t>
            </a:r>
            <a:r>
              <a:rPr lang="fa-IR" sz="1900" dirty="0" smtClean="0"/>
              <a:t>پروسه هاي تعريف شده توسط كاربر در موتور گردش كار </a:t>
            </a:r>
          </a:p>
          <a:p>
            <a:pPr>
              <a:buNone/>
            </a:pPr>
            <a:r>
              <a:rPr lang="fa-IR" sz="1800" dirty="0" smtClean="0"/>
              <a:t>         </a:t>
            </a:r>
            <a:endParaRPr lang="en-US" sz="1800" dirty="0" smtClean="0"/>
          </a:p>
          <a:p>
            <a:r>
              <a:rPr lang="en-US" sz="1800" dirty="0" smtClean="0"/>
              <a:t> </a:t>
            </a:r>
            <a:r>
              <a:rPr lang="en-US" sz="2200" b="1" dirty="0" err="1" smtClean="0"/>
              <a:t>Recource</a:t>
            </a:r>
            <a:r>
              <a:rPr lang="en-US" sz="2200" b="1" dirty="0" smtClean="0"/>
              <a:t> Layer</a:t>
            </a:r>
            <a:r>
              <a:rPr lang="fa-IR" sz="1800" b="1" dirty="0" smtClean="0"/>
              <a:t>:</a:t>
            </a:r>
            <a:r>
              <a:rPr lang="fa-IR" sz="1800" dirty="0" smtClean="0"/>
              <a:t> </a:t>
            </a:r>
            <a:r>
              <a:rPr lang="fa-IR" sz="1900" dirty="0" smtClean="0"/>
              <a:t>منابع، موجوديتها و داده ها       </a:t>
            </a:r>
          </a:p>
          <a:p>
            <a:pPr>
              <a:buNone/>
            </a:pPr>
            <a:r>
              <a:rPr lang="fa-IR" sz="1800" dirty="0" smtClean="0"/>
              <a:t>                                    </a:t>
            </a:r>
            <a:endParaRPr lang="en-US" sz="1800" dirty="0" smtClean="0"/>
          </a:p>
          <a:p>
            <a:r>
              <a:rPr lang="fa-IR" sz="2200" dirty="0" smtClean="0"/>
              <a:t>  </a:t>
            </a:r>
            <a:r>
              <a:rPr lang="en-US" sz="2200" dirty="0" smtClean="0"/>
              <a:t> </a:t>
            </a:r>
            <a:r>
              <a:rPr lang="en-US" sz="2200" b="1" dirty="0" smtClean="0"/>
              <a:t>:Service Layer</a:t>
            </a:r>
            <a:r>
              <a:rPr lang="fa-IR" sz="2200" b="1" dirty="0" smtClean="0"/>
              <a:t> </a:t>
            </a:r>
            <a:r>
              <a:rPr lang="fa-IR" sz="1900" dirty="0" smtClean="0"/>
              <a:t>سرويسهاي مختلف (</a:t>
            </a:r>
            <a:r>
              <a:rPr lang="en-US" sz="1900" dirty="0" smtClean="0"/>
              <a:t>(TASK,PROCESS</a:t>
            </a:r>
            <a:endParaRPr lang="fa-IR" sz="1900" dirty="0" smtClean="0"/>
          </a:p>
          <a:p>
            <a:pPr>
              <a:buNone/>
            </a:pPr>
            <a:endParaRPr lang="fa-IR" sz="1800" dirty="0" smtClean="0"/>
          </a:p>
          <a:p>
            <a:pPr>
              <a:buNone/>
            </a:pPr>
            <a:r>
              <a:rPr lang="en-US" sz="2200" b="1" dirty="0" smtClean="0"/>
              <a:t>SOA</a:t>
            </a:r>
            <a:r>
              <a:rPr lang="fa-IR" sz="2200" b="1" dirty="0" smtClean="0"/>
              <a:t>تامين كننده معماري براي :</a:t>
            </a:r>
            <a:endParaRPr lang="en-US" sz="2200" dirty="0" smtClean="0"/>
          </a:p>
          <a:p>
            <a:pPr>
              <a:buNone/>
            </a:pPr>
            <a:endParaRPr lang="fa-IR" sz="2100" dirty="0" smtClean="0"/>
          </a:p>
          <a:p>
            <a:pPr lvl="0"/>
            <a:r>
              <a:rPr lang="fa-IR" sz="2100" dirty="0" smtClean="0"/>
              <a:t>توليد سيستمهاي پيچيده با استفاده از سرويسهاي ساده</a:t>
            </a:r>
            <a:endParaRPr lang="en-US" sz="2100" dirty="0" smtClean="0"/>
          </a:p>
          <a:p>
            <a:pPr lvl="0"/>
            <a:r>
              <a:rPr lang="fa-IR" sz="2100" dirty="0" smtClean="0"/>
              <a:t>استقلال از تكنولوژي</a:t>
            </a:r>
            <a:endParaRPr lang="en-US" sz="2100" dirty="0" smtClean="0"/>
          </a:p>
          <a:p>
            <a:pPr lvl="0"/>
            <a:r>
              <a:rPr lang="fa-IR" sz="2100" dirty="0" smtClean="0"/>
              <a:t>استقلال از فروشنده خاص </a:t>
            </a:r>
            <a:endParaRPr lang="en-US" sz="2100" dirty="0" smtClean="0"/>
          </a:p>
          <a:p>
            <a:pPr lvl="0"/>
            <a:r>
              <a:rPr lang="fa-IR" sz="2100" dirty="0" smtClean="0"/>
              <a:t>ساخت/تحويل سريع راهكارهاي جديد</a:t>
            </a:r>
            <a:endParaRPr lang="en-US" sz="2100" dirty="0" smtClean="0"/>
          </a:p>
          <a:p>
            <a:pPr lvl="0"/>
            <a:r>
              <a:rPr lang="fa-IR" sz="2100" dirty="0" smtClean="0"/>
              <a:t>تأمين يكپارچه سازي داده ها</a:t>
            </a:r>
            <a:endParaRPr lang="en-US" sz="2100" dirty="0" smtClean="0"/>
          </a:p>
          <a:p>
            <a:pPr lvl="0"/>
            <a:r>
              <a:rPr lang="fa-IR" sz="2100" dirty="0" smtClean="0"/>
              <a:t>گردش كار پويا</a:t>
            </a:r>
            <a:endParaRPr lang="en-US" sz="2100" dirty="0" smtClean="0"/>
          </a:p>
          <a:p>
            <a:pPr lvl="0"/>
            <a:r>
              <a:rPr lang="fa-IR" sz="2100" dirty="0" smtClean="0"/>
              <a:t>قابليت استفاده مجدد از سرويس</a:t>
            </a:r>
            <a:endParaRPr lang="en-US" sz="2100" dirty="0" smtClean="0"/>
          </a:p>
          <a:p>
            <a:pPr>
              <a:buNone/>
            </a:pPr>
            <a:endParaRPr lang="en-US" sz="1800" dirty="0" smtClean="0"/>
          </a:p>
          <a:p>
            <a:pPr>
              <a:buNone/>
            </a:pPr>
            <a:endParaRPr lang="fa-IR" dirty="0"/>
          </a:p>
        </p:txBody>
      </p:sp>
      <p:sp>
        <p:nvSpPr>
          <p:cNvPr id="3" name="Title 2"/>
          <p:cNvSpPr>
            <a:spLocks noGrp="1"/>
          </p:cNvSpPr>
          <p:nvPr>
            <p:ph type="title"/>
          </p:nvPr>
        </p:nvSpPr>
        <p:spPr>
          <a:xfrm>
            <a:off x="3143240" y="274638"/>
            <a:ext cx="1143008" cy="296842"/>
          </a:xfrm>
        </p:spPr>
        <p:txBody>
          <a:bodyPr>
            <a:normAutofit fontScale="90000"/>
          </a:bodyPr>
          <a:lstStyle/>
          <a:p>
            <a:r>
              <a:rPr lang="fa-IR" dirty="0" smtClean="0"/>
              <a:t/>
            </a:r>
            <a:br>
              <a:rPr lang="fa-IR" dirty="0" smtClean="0"/>
            </a:br>
            <a:r>
              <a:rPr lang="fa-IR" dirty="0" smtClean="0"/>
              <a:t/>
            </a:r>
            <a:br>
              <a:rPr lang="fa-IR" dirty="0" smtClean="0"/>
            </a:br>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7</a:t>
            </a:fld>
            <a:endParaRPr lang="fa-I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643602"/>
          </a:xfrm>
        </p:spPr>
        <p:txBody>
          <a:bodyPr>
            <a:normAutofit fontScale="62500" lnSpcReduction="20000"/>
          </a:bodyPr>
          <a:lstStyle/>
          <a:p>
            <a:r>
              <a:rPr lang="en-US" sz="2000" b="1" dirty="0" smtClean="0"/>
              <a:t>SOA</a:t>
            </a:r>
            <a:r>
              <a:rPr lang="fa-IR" sz="2600" b="1" dirty="0" smtClean="0"/>
              <a:t> چه نيست؟</a:t>
            </a:r>
          </a:p>
          <a:p>
            <a:pPr>
              <a:buNone/>
            </a:pPr>
            <a:endParaRPr lang="en-US" sz="2900" b="1" dirty="0" smtClean="0"/>
          </a:p>
          <a:p>
            <a:pPr lvl="0"/>
            <a:r>
              <a:rPr lang="en-US" sz="2900" dirty="0" smtClean="0"/>
              <a:t>SOA  </a:t>
            </a:r>
            <a:r>
              <a:rPr lang="fa-IR" sz="2900" dirty="0" smtClean="0"/>
              <a:t> يك محصول آماده نيست.</a:t>
            </a:r>
          </a:p>
          <a:p>
            <a:pPr lvl="0">
              <a:buNone/>
            </a:pPr>
            <a:endParaRPr lang="en-US" sz="2900" dirty="0" smtClean="0"/>
          </a:p>
          <a:p>
            <a:pPr lvl="0"/>
            <a:r>
              <a:rPr lang="fa-IR" sz="2900" dirty="0" smtClean="0"/>
              <a:t> </a:t>
            </a:r>
            <a:r>
              <a:rPr lang="en-US" sz="2900" dirty="0" smtClean="0"/>
              <a:t>SOA</a:t>
            </a:r>
            <a:r>
              <a:rPr lang="fa-IR" sz="2900" dirty="0" smtClean="0"/>
              <a:t> يك تكنولوژي خاص نيست.</a:t>
            </a:r>
          </a:p>
          <a:p>
            <a:pPr lvl="0">
              <a:buNone/>
            </a:pPr>
            <a:r>
              <a:rPr lang="fa-IR" sz="2900" dirty="0" smtClean="0"/>
              <a:t>	</a:t>
            </a:r>
            <a:endParaRPr lang="en-US" sz="2900" dirty="0" smtClean="0"/>
          </a:p>
          <a:p>
            <a:pPr lvl="0"/>
            <a:r>
              <a:rPr lang="fa-IR" sz="2900" dirty="0" smtClean="0"/>
              <a:t> </a:t>
            </a:r>
            <a:r>
              <a:rPr lang="en-US" sz="2900" dirty="0" smtClean="0"/>
              <a:t>SOA</a:t>
            </a:r>
            <a:r>
              <a:rPr lang="fa-IR" sz="2900" dirty="0" smtClean="0"/>
              <a:t> يك برنامه كاربردي نيست.</a:t>
            </a:r>
          </a:p>
          <a:p>
            <a:pPr lvl="0">
              <a:buNone/>
            </a:pPr>
            <a:endParaRPr lang="en-US" sz="2900" dirty="0" smtClean="0"/>
          </a:p>
          <a:p>
            <a:pPr lvl="0"/>
            <a:r>
              <a:rPr lang="fa-IR" sz="2900" dirty="0" smtClean="0"/>
              <a:t> </a:t>
            </a:r>
            <a:r>
              <a:rPr lang="en-US" sz="2900" dirty="0" smtClean="0"/>
              <a:t>SOA</a:t>
            </a:r>
            <a:r>
              <a:rPr lang="fa-IR" sz="2900" dirty="0" smtClean="0"/>
              <a:t> يك استاندارد خاص نيست.</a:t>
            </a:r>
          </a:p>
          <a:p>
            <a:pPr lvl="0">
              <a:buNone/>
            </a:pPr>
            <a:endParaRPr lang="en-US" sz="2900" dirty="0" smtClean="0"/>
          </a:p>
          <a:p>
            <a:pPr lvl="0"/>
            <a:r>
              <a:rPr lang="fa-IR" sz="2900" dirty="0" smtClean="0"/>
              <a:t> </a:t>
            </a:r>
            <a:r>
              <a:rPr lang="en-US" sz="2900" dirty="0" smtClean="0"/>
              <a:t>SOA</a:t>
            </a:r>
            <a:r>
              <a:rPr lang="fa-IR" sz="2900" dirty="0" smtClean="0"/>
              <a:t> يك مجموعه از قوانين نيست.</a:t>
            </a:r>
          </a:p>
          <a:p>
            <a:pPr lvl="0">
              <a:buNone/>
            </a:pPr>
            <a:endParaRPr lang="en-US" sz="2900" dirty="0" smtClean="0"/>
          </a:p>
          <a:p>
            <a:pPr lvl="0"/>
            <a:r>
              <a:rPr lang="en-US" sz="2900" dirty="0" smtClean="0"/>
              <a:t>SOA</a:t>
            </a:r>
            <a:r>
              <a:rPr lang="fa-IR" sz="2900" dirty="0" smtClean="0"/>
              <a:t> راهي براي ساخت برنامه هاي كاربردي سريع و قابل انعطاف است.</a:t>
            </a:r>
          </a:p>
          <a:p>
            <a:pPr>
              <a:buNone/>
            </a:pPr>
            <a:r>
              <a:rPr lang="fa-IR" sz="2300" dirty="0" smtClean="0"/>
              <a:t> </a:t>
            </a:r>
            <a:endParaRPr lang="en-US" sz="2300" dirty="0" smtClean="0"/>
          </a:p>
          <a:p>
            <a:r>
              <a:rPr lang="fa-IR" sz="2900" b="1" dirty="0" smtClean="0"/>
              <a:t>اصول معماری سرویس گرا :</a:t>
            </a:r>
            <a:endParaRPr lang="en-US" sz="2900" dirty="0" smtClean="0"/>
          </a:p>
          <a:p>
            <a:pPr>
              <a:buNone/>
            </a:pPr>
            <a:endParaRPr lang="en-US" sz="2600" dirty="0" smtClean="0"/>
          </a:p>
          <a:p>
            <a:pPr lvl="0"/>
            <a:r>
              <a:rPr lang="en-US" sz="2900" dirty="0" smtClean="0"/>
              <a:t>Reuse</a:t>
            </a:r>
          </a:p>
          <a:p>
            <a:pPr>
              <a:buNone/>
            </a:pPr>
            <a:endParaRPr lang="en-US" sz="2900" dirty="0" smtClean="0"/>
          </a:p>
          <a:p>
            <a:pPr lvl="0"/>
            <a:r>
              <a:rPr lang="en-US" sz="2900" dirty="0" smtClean="0"/>
              <a:t>Granularity </a:t>
            </a:r>
          </a:p>
          <a:p>
            <a:pPr>
              <a:buNone/>
            </a:pPr>
            <a:endParaRPr lang="en-US" sz="2900" dirty="0" smtClean="0"/>
          </a:p>
          <a:p>
            <a:pPr lvl="0"/>
            <a:r>
              <a:rPr lang="en-US" sz="2900" dirty="0" smtClean="0"/>
              <a:t>Modularity</a:t>
            </a:r>
          </a:p>
          <a:p>
            <a:pPr>
              <a:buNone/>
            </a:pPr>
            <a:endParaRPr lang="en-US" sz="1600" dirty="0" smtClean="0"/>
          </a:p>
          <a:p>
            <a:pPr lvl="0">
              <a:buNone/>
            </a:pPr>
            <a:endParaRPr lang="en-US" sz="1600" dirty="0" smtClean="0"/>
          </a:p>
          <a:p>
            <a:pPr>
              <a:buNone/>
            </a:pPr>
            <a:endParaRPr lang="en-US" sz="1600" dirty="0" smtClean="0"/>
          </a:p>
        </p:txBody>
      </p:sp>
      <p:sp>
        <p:nvSpPr>
          <p:cNvPr id="3" name="Title 2"/>
          <p:cNvSpPr>
            <a:spLocks noGrp="1"/>
          </p:cNvSpPr>
          <p:nvPr>
            <p:ph type="title"/>
          </p:nvPr>
        </p:nvSpPr>
        <p:spPr>
          <a:xfrm>
            <a:off x="457200" y="274638"/>
            <a:ext cx="4114800" cy="654032"/>
          </a:xfrm>
        </p:spPr>
        <p:txBody>
          <a:bodyPr>
            <a:normAutofit fontScale="90000"/>
          </a:bodyPr>
          <a:lstStyle/>
          <a:p>
            <a:endParaRPr lang="fa-IR" dirty="0"/>
          </a:p>
        </p:txBody>
      </p:sp>
      <p:sp>
        <p:nvSpPr>
          <p:cNvPr id="4" name="Slide Number Placeholder 3"/>
          <p:cNvSpPr>
            <a:spLocks noGrp="1"/>
          </p:cNvSpPr>
          <p:nvPr>
            <p:ph type="sldNum" sz="quarter" idx="12"/>
          </p:nvPr>
        </p:nvSpPr>
        <p:spPr/>
        <p:txBody>
          <a:bodyPr/>
          <a:lstStyle/>
          <a:p>
            <a:fld id="{B64EE770-6D55-4410-AAA2-941B46B43751}" type="slidenum">
              <a:rPr lang="fa-IR" smtClean="0"/>
              <a:pPr/>
              <a:t>8</a:t>
            </a:fld>
            <a:endParaRPr lang="fa-I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err="1" smtClean="0"/>
              <a:t>Composability</a:t>
            </a:r>
            <a:endParaRPr lang="fa-IR" sz="1800" dirty="0" smtClean="0"/>
          </a:p>
          <a:p>
            <a:pPr>
              <a:buNone/>
            </a:pPr>
            <a:endParaRPr lang="fa-IR" sz="1800" dirty="0" smtClean="0"/>
          </a:p>
          <a:p>
            <a:r>
              <a:rPr lang="en-US" sz="1800" dirty="0" smtClean="0"/>
              <a:t>Interoperability</a:t>
            </a:r>
            <a:endParaRPr lang="fa-IR" sz="1800" dirty="0" smtClean="0"/>
          </a:p>
          <a:p>
            <a:pPr>
              <a:buNone/>
            </a:pPr>
            <a:endParaRPr lang="fa-IR" sz="1800" dirty="0" smtClean="0"/>
          </a:p>
          <a:p>
            <a:pPr lvl="0"/>
            <a:r>
              <a:rPr lang="en-US" sz="1800" dirty="0" smtClean="0"/>
              <a:t>compliance </a:t>
            </a:r>
          </a:p>
          <a:p>
            <a:pPr>
              <a:buNone/>
            </a:pPr>
            <a:r>
              <a:rPr lang="en-US" sz="1800" dirty="0" smtClean="0"/>
              <a:t> </a:t>
            </a:r>
          </a:p>
          <a:p>
            <a:pPr lvl="0"/>
            <a:r>
              <a:rPr lang="en-US" sz="1800" dirty="0" smtClean="0"/>
              <a:t>service encapsulation</a:t>
            </a:r>
            <a:r>
              <a:rPr lang="fa-IR" sz="1800" dirty="0" smtClean="0"/>
              <a:t> </a:t>
            </a:r>
          </a:p>
          <a:p>
            <a:pPr lvl="0">
              <a:buNone/>
            </a:pPr>
            <a:r>
              <a:rPr lang="fa-IR" sz="1800" dirty="0" smtClean="0"/>
              <a:t> </a:t>
            </a:r>
            <a:endParaRPr lang="en-US" sz="1800" dirty="0" smtClean="0"/>
          </a:p>
          <a:p>
            <a:r>
              <a:rPr lang="fa-IR" sz="1800" dirty="0" smtClean="0"/>
              <a:t> </a:t>
            </a:r>
            <a:r>
              <a:rPr lang="en-US" sz="1800" dirty="0" smtClean="0"/>
              <a:t>service loose coupling</a:t>
            </a:r>
            <a:endParaRPr lang="fa-IR" sz="1800" dirty="0" smtClean="0"/>
          </a:p>
          <a:p>
            <a:pPr>
              <a:buNone/>
            </a:pPr>
            <a:endParaRPr lang="en-US" sz="1800" dirty="0" smtClean="0"/>
          </a:p>
          <a:p>
            <a:r>
              <a:rPr lang="en-US" sz="1800" dirty="0" smtClean="0"/>
              <a:t>service contract</a:t>
            </a:r>
          </a:p>
          <a:p>
            <a:pPr>
              <a:buNone/>
            </a:pPr>
            <a:endParaRPr lang="en-US" sz="1800" dirty="0" smtClean="0"/>
          </a:p>
          <a:p>
            <a:r>
              <a:rPr lang="en-US" sz="1800" dirty="0" smtClean="0"/>
              <a:t>service abstraction</a:t>
            </a:r>
          </a:p>
          <a:p>
            <a:endParaRPr lang="en-US" sz="1800" dirty="0" smtClean="0"/>
          </a:p>
          <a:p>
            <a:endParaRPr lang="fa-IR" sz="1800" dirty="0" smtClean="0"/>
          </a:p>
          <a:p>
            <a:endParaRPr lang="fa-IR" dirty="0"/>
          </a:p>
        </p:txBody>
      </p:sp>
      <p:sp>
        <p:nvSpPr>
          <p:cNvPr id="3" name="Title 2"/>
          <p:cNvSpPr>
            <a:spLocks noGrp="1"/>
          </p:cNvSpPr>
          <p:nvPr>
            <p:ph type="title"/>
          </p:nvPr>
        </p:nvSpPr>
        <p:spPr/>
        <p:txBody>
          <a:bodyPr/>
          <a:lstStyle/>
          <a:p>
            <a:endParaRPr lang="fa-IR"/>
          </a:p>
        </p:txBody>
      </p:sp>
      <p:sp>
        <p:nvSpPr>
          <p:cNvPr id="4" name="Rectangle 3"/>
          <p:cNvSpPr/>
          <p:nvPr/>
        </p:nvSpPr>
        <p:spPr>
          <a:xfrm>
            <a:off x="2286000" y="2967335"/>
            <a:ext cx="4572000" cy="923330"/>
          </a:xfrm>
          <a:prstGeom prst="rect">
            <a:avLst/>
          </a:prstGeom>
        </p:spPr>
        <p:txBody>
          <a:bodyPr>
            <a:spAutoFit/>
          </a:bodyPr>
          <a:lstStyle/>
          <a:p>
            <a:pPr lvl="0"/>
            <a:r>
              <a:rPr lang="en-US" dirty="0" smtClean="0"/>
              <a:t> </a:t>
            </a:r>
            <a:r>
              <a:rPr lang="fa-IR" dirty="0" smtClean="0"/>
              <a:t> </a:t>
            </a:r>
            <a:endParaRPr lang="en-US" dirty="0" smtClean="0"/>
          </a:p>
          <a:p>
            <a:pPr>
              <a:buNone/>
            </a:pPr>
            <a:r>
              <a:rPr lang="en-US" dirty="0" smtClean="0"/>
              <a:t> </a:t>
            </a:r>
          </a:p>
          <a:p>
            <a:pPr lvl="0"/>
            <a:endParaRPr lang="en-US" dirty="0" smtClean="0"/>
          </a:p>
        </p:txBody>
      </p:sp>
      <p:sp>
        <p:nvSpPr>
          <p:cNvPr id="5" name="Slide Number Placeholder 4"/>
          <p:cNvSpPr>
            <a:spLocks noGrp="1"/>
          </p:cNvSpPr>
          <p:nvPr>
            <p:ph type="sldNum" sz="quarter" idx="12"/>
          </p:nvPr>
        </p:nvSpPr>
        <p:spPr/>
        <p:txBody>
          <a:bodyPr/>
          <a:lstStyle/>
          <a:p>
            <a:fld id="{B64EE770-6D55-4410-AAA2-941B46B43751}" type="slidenum">
              <a:rPr lang="fa-IR" smtClean="0"/>
              <a:pPr/>
              <a:t>9</a:t>
            </a:fld>
            <a:endParaRPr lang="fa-I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318</TotalTime>
  <Words>1161</Words>
  <Application>Microsoft Office PowerPoint</Application>
  <PresentationFormat>On-screen Show (4:3)</PresentationFormat>
  <Paragraphs>449</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موضوع سمینار :   نقش مولفه ها در معماری سرویس گرا      </vt:lpstr>
      <vt:lpstr>Slide 2</vt:lpstr>
      <vt:lpstr>Slide 3</vt:lpstr>
      <vt:lpstr>Slide 4</vt:lpstr>
      <vt:lpstr>Slide 5</vt:lpstr>
      <vt:lpstr>Slide 6</vt:lpstr>
      <vt:lpstr>  </vt:lpstr>
      <vt:lpstr>Slide 8</vt:lpstr>
      <vt:lpstr>Slide 9</vt:lpstr>
      <vt:lpstr>Slide 10</vt:lpstr>
      <vt:lpstr>Slide 11</vt:lpstr>
      <vt:lpstr>Slide 12</vt:lpstr>
      <vt:lpstr>مقايسه اي ميان سيستم هاي اتصال سست با اتصال سفت :                                     </vt:lpstr>
      <vt:lpstr>Slide 14</vt:lpstr>
      <vt:lpstr>Slide 15</vt:lpstr>
      <vt:lpstr>Slide 16</vt:lpstr>
      <vt:lpstr> </vt:lpstr>
      <vt:lpstr>Slide 18</vt:lpstr>
      <vt:lpstr>Slide 19</vt:lpstr>
      <vt:lpstr>Slide 20</vt:lpstr>
      <vt:lpstr>Slide 21</vt:lpstr>
      <vt:lpstr>Slide 22</vt:lpstr>
      <vt:lpstr>Slide 23</vt:lpstr>
      <vt:lpstr>     </vt:lpstr>
      <vt:lpstr>Slide 25</vt:lpstr>
      <vt:lpstr>Slide 26</vt:lpstr>
      <vt:lpstr>Slide 27</vt:lpstr>
      <vt:lpstr>Slide 28</vt:lpstr>
      <vt:lpstr>Slide 29</vt:lpstr>
    </vt:vector>
  </TitlesOfParts>
  <Company>NewTech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BLACKPC</dc:creator>
  <cp:lastModifiedBy>BLACKPC</cp:lastModifiedBy>
  <cp:revision>231</cp:revision>
  <dcterms:created xsi:type="dcterms:W3CDTF">2009-12-29T04:29:34Z</dcterms:created>
  <dcterms:modified xsi:type="dcterms:W3CDTF">2010-01-12T09:58:40Z</dcterms:modified>
</cp:coreProperties>
</file>