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87" r:id="rId4"/>
    <p:sldId id="288" r:id="rId5"/>
    <p:sldId id="289" r:id="rId6"/>
    <p:sldId id="290" r:id="rId7"/>
    <p:sldId id="293" r:id="rId8"/>
    <p:sldId id="299" r:id="rId9"/>
    <p:sldId id="302" r:id="rId10"/>
    <p:sldId id="305" r:id="rId11"/>
    <p:sldId id="306" r:id="rId12"/>
    <p:sldId id="307" r:id="rId13"/>
    <p:sldId id="308" r:id="rId14"/>
    <p:sldId id="309" r:id="rId15"/>
    <p:sldId id="310" r:id="rId16"/>
    <p:sldId id="311" r:id="rId17"/>
    <p:sldId id="312" r:id="rId18"/>
    <p:sldId id="292" r:id="rId19"/>
    <p:sldId id="294" r:id="rId20"/>
    <p:sldId id="295" r:id="rId21"/>
    <p:sldId id="296" r:id="rId22"/>
    <p:sldId id="297" r:id="rId23"/>
    <p:sldId id="304"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764" autoAdjust="0"/>
    <p:restoredTop sz="84369" autoAdjust="0"/>
  </p:normalViewPr>
  <p:slideViewPr>
    <p:cSldViewPr snapToGrid="0">
      <p:cViewPr varScale="1">
        <p:scale>
          <a:sx n="64" d="100"/>
          <a:sy n="64" d="100"/>
        </p:scale>
        <p:origin x="176" y="8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7549C-C90C-4372-8B93-AC58A10843FA}" type="datetimeFigureOut">
              <a:rPr lang="en-US" smtClean="0"/>
              <a:t>11/15/17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FF0B0-89C7-40B6-9776-776B85B56DD1}" type="slidenum">
              <a:rPr lang="en-US" smtClean="0"/>
              <a:t>‹#›</a:t>
            </a:fld>
            <a:endParaRPr lang="en-US"/>
          </a:p>
        </p:txBody>
      </p:sp>
    </p:spTree>
    <p:extLst>
      <p:ext uri="{BB962C8B-B14F-4D97-AF65-F5344CB8AC3E}">
        <p14:creationId xmlns:p14="http://schemas.microsoft.com/office/powerpoint/2010/main" val="257265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a:t>
            </a:fld>
            <a:endParaRPr lang="en-US"/>
          </a:p>
        </p:txBody>
      </p:sp>
    </p:spTree>
    <p:extLst>
      <p:ext uri="{BB962C8B-B14F-4D97-AF65-F5344CB8AC3E}">
        <p14:creationId xmlns:p14="http://schemas.microsoft.com/office/powerpoint/2010/main" val="332972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10</a:t>
            </a:fld>
            <a:endParaRPr lang="en-GB"/>
          </a:p>
        </p:txBody>
      </p:sp>
    </p:spTree>
    <p:extLst>
      <p:ext uri="{BB962C8B-B14F-4D97-AF65-F5344CB8AC3E}">
        <p14:creationId xmlns:p14="http://schemas.microsoft.com/office/powerpoint/2010/main" val="218472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11/15/17 7:25 AM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717003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990839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13</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14</a:t>
            </a:fld>
            <a:endParaRPr lang="en-GB"/>
          </a:p>
        </p:txBody>
      </p:sp>
    </p:spTree>
    <p:extLst>
      <p:ext uri="{BB962C8B-B14F-4D97-AF65-F5344CB8AC3E}">
        <p14:creationId xmlns:p14="http://schemas.microsoft.com/office/powerpoint/2010/main" val="273634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11/15/17 7:32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4907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11/15/17 7:41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8038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11/15/17 7:40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9752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18</a:t>
            </a:fld>
            <a:endParaRPr lang="en-US"/>
          </a:p>
        </p:txBody>
      </p:sp>
    </p:spTree>
    <p:extLst>
      <p:ext uri="{BB962C8B-B14F-4D97-AF65-F5344CB8AC3E}">
        <p14:creationId xmlns:p14="http://schemas.microsoft.com/office/powerpoint/2010/main" val="342557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19</a:t>
            </a:fld>
            <a:endParaRPr lang="en-US"/>
          </a:p>
        </p:txBody>
      </p:sp>
    </p:spTree>
    <p:extLst>
      <p:ext uri="{BB962C8B-B14F-4D97-AF65-F5344CB8AC3E}">
        <p14:creationId xmlns:p14="http://schemas.microsoft.com/office/powerpoint/2010/main" val="337966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a:t>
            </a:fld>
            <a:endParaRPr lang="en-US"/>
          </a:p>
        </p:txBody>
      </p:sp>
    </p:spTree>
    <p:extLst>
      <p:ext uri="{BB962C8B-B14F-4D97-AF65-F5344CB8AC3E}">
        <p14:creationId xmlns:p14="http://schemas.microsoft.com/office/powerpoint/2010/main" val="415143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20</a:t>
            </a:fld>
            <a:endParaRPr lang="en-US"/>
          </a:p>
        </p:txBody>
      </p:sp>
    </p:spTree>
    <p:extLst>
      <p:ext uri="{BB962C8B-B14F-4D97-AF65-F5344CB8AC3E}">
        <p14:creationId xmlns:p14="http://schemas.microsoft.com/office/powerpoint/2010/main" val="1164396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21</a:t>
            </a:fld>
            <a:endParaRPr lang="en-US"/>
          </a:p>
        </p:txBody>
      </p:sp>
    </p:spTree>
    <p:extLst>
      <p:ext uri="{BB962C8B-B14F-4D97-AF65-F5344CB8AC3E}">
        <p14:creationId xmlns:p14="http://schemas.microsoft.com/office/powerpoint/2010/main" val="7048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22</a:t>
            </a:fld>
            <a:endParaRPr lang="en-US"/>
          </a:p>
        </p:txBody>
      </p:sp>
    </p:spTree>
    <p:extLst>
      <p:ext uri="{BB962C8B-B14F-4D97-AF65-F5344CB8AC3E}">
        <p14:creationId xmlns:p14="http://schemas.microsoft.com/office/powerpoint/2010/main" val="2878717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23</a:t>
            </a:fld>
            <a:endParaRPr lang="en-US"/>
          </a:p>
        </p:txBody>
      </p:sp>
    </p:spTree>
    <p:extLst>
      <p:ext uri="{BB962C8B-B14F-4D97-AF65-F5344CB8AC3E}">
        <p14:creationId xmlns:p14="http://schemas.microsoft.com/office/powerpoint/2010/main" val="293356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24</a:t>
            </a:fld>
            <a:endParaRPr lang="en-US"/>
          </a:p>
        </p:txBody>
      </p:sp>
    </p:spTree>
    <p:extLst>
      <p:ext uri="{BB962C8B-B14F-4D97-AF65-F5344CB8AC3E}">
        <p14:creationId xmlns:p14="http://schemas.microsoft.com/office/powerpoint/2010/main" val="30811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11/15/17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2236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11/15/17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887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7</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8</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9</a:t>
            </a:fld>
            <a:endParaRPr lang="en-US"/>
          </a:p>
        </p:txBody>
      </p:sp>
    </p:spTree>
    <p:extLst>
      <p:ext uri="{BB962C8B-B14F-4D97-AF65-F5344CB8AC3E}">
        <p14:creationId xmlns:p14="http://schemas.microsoft.com/office/powerpoint/2010/main" val="234477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8544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10611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408092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7843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409570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C9D9D91-D751-4C6C-B67D-9AA6E4324E62}" type="datetimeFigureOut">
              <a:rPr lang="en-US" smtClean="0"/>
              <a:t>11/15/17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45789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C9D9D91-D751-4C6C-B67D-9AA6E4324E62}" type="datetimeFigureOut">
              <a:rPr lang="en-US" smtClean="0"/>
              <a:t>11/15/17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426409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02443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741765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6689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40422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410387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6183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D9D91-D751-4C6C-B67D-9AA6E4324E62}" type="datetimeFigureOut">
              <a:rPr lang="en-US" smtClean="0"/>
              <a:t>11/15/17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71970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D9D91-D751-4C6C-B67D-9AA6E4324E62}" type="datetimeFigureOut">
              <a:rPr lang="en-US" smtClean="0"/>
              <a:t>11/15/17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3814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9D91-D751-4C6C-B67D-9AA6E4324E62}" type="datetimeFigureOut">
              <a:rPr lang="en-US" smtClean="0"/>
              <a:t>11/15/17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62748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87405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54412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9D9D91-D751-4C6C-B67D-9AA6E4324E62}" type="datetimeFigureOut">
              <a:rPr lang="en-US" smtClean="0"/>
              <a:t>11/15/17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8C7F98-F5D9-4013-8DBC-02773FDBBF6F}" type="slidenum">
              <a:rPr lang="en-US" smtClean="0"/>
              <a:t>‹#›</a:t>
            </a:fld>
            <a:endParaRPr lang="en-US"/>
          </a:p>
        </p:txBody>
      </p:sp>
    </p:spTree>
    <p:extLst>
      <p:ext uri="{BB962C8B-B14F-4D97-AF65-F5344CB8AC3E}">
        <p14:creationId xmlns:p14="http://schemas.microsoft.com/office/powerpoint/2010/main" val="1701605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jpg"/><Relationship Id="rId5" Type="http://schemas.openxmlformats.org/officeDocument/2006/relationships/image" Target="../media/image19.png"/><Relationship Id="rId10" Type="http://schemas.openxmlformats.org/officeDocument/2006/relationships/image" Target="../media/image24.jpg"/><Relationship Id="rId4" Type="http://schemas.openxmlformats.org/officeDocument/2006/relationships/image" Target="../media/image18.png"/><Relationship Id="rId9"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30.png"/><Relationship Id="rId4" Type="http://schemas.microsoft.com/office/2007/relationships/hdphoto" Target="../media/hdphoto1.wdp"/><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containersonazure"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mva.microsoft.com/" TargetMode="External"/><Relationship Id="rId5" Type="http://schemas.openxmlformats.org/officeDocument/2006/relationships/hyperlink" Target="https://channel9.msdn.com/" TargetMode="External"/><Relationship Id="rId4" Type="http://schemas.openxmlformats.org/officeDocument/2006/relationships/hyperlink" Target="https://aka.ms/containerdo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405F23C-C82E-4181-95EA-321F3D891A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8" name="Content Placeholder 7">
            <a:extLst>
              <a:ext uri="{FF2B5EF4-FFF2-40B4-BE49-F238E27FC236}">
                <a16:creationId xmlns:a16="http://schemas.microsoft.com/office/drawing/2014/main" id="{37359757-B1D1-4B73-B699-2898033200C9}"/>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a:stretch/>
        </p:blipFill>
        <p:spPr>
          <a:xfrm>
            <a:off x="632815" y="1693954"/>
            <a:ext cx="4003193" cy="3002394"/>
          </a:xfrm>
          <a:prstGeom prst="rect">
            <a:avLst/>
          </a:prstGeom>
        </p:spPr>
      </p:pic>
      <p:pic>
        <p:nvPicPr>
          <p:cNvPr id="10" name="Picture 9">
            <a:extLst>
              <a:ext uri="{FF2B5EF4-FFF2-40B4-BE49-F238E27FC236}">
                <a16:creationId xmlns:a16="http://schemas.microsoft.com/office/drawing/2014/main" id="{C44F9E85-404C-4AF7-8C36-0556DD1D84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88" y="533400"/>
            <a:ext cx="1138246" cy="242889"/>
          </a:xfrm>
          <a:prstGeom prst="rect">
            <a:avLst/>
          </a:prstGeom>
        </p:spPr>
      </p:pic>
      <p:sp>
        <p:nvSpPr>
          <p:cNvPr id="4" name="Title 3">
            <a:extLst>
              <a:ext uri="{FF2B5EF4-FFF2-40B4-BE49-F238E27FC236}">
                <a16:creationId xmlns:a16="http://schemas.microsoft.com/office/drawing/2014/main" id="{E02E51C8-AAB1-458D-8BF9-4364365F4880}"/>
              </a:ext>
            </a:extLst>
          </p:cNvPr>
          <p:cNvSpPr>
            <a:spLocks noGrp="1"/>
          </p:cNvSpPr>
          <p:nvPr>
            <p:ph type="title"/>
          </p:nvPr>
        </p:nvSpPr>
        <p:spPr>
          <a:xfrm>
            <a:off x="5279472" y="533400"/>
            <a:ext cx="5844759" cy="1580049"/>
          </a:xfrm>
        </p:spPr>
        <p:txBody>
          <a:bodyPr vert="horz" lIns="91440" tIns="45720" rIns="91440" bIns="45720" rtlCol="0" anchor="ctr">
            <a:noAutofit/>
          </a:bodyPr>
          <a:lstStyle/>
          <a:p>
            <a:pPr>
              <a:lnSpc>
                <a:spcPct val="90000"/>
              </a:lnSpc>
            </a:pPr>
            <a:r>
              <a:rPr lang="en-US" sz="4400" b="1" dirty="0"/>
              <a:t>Building Real World </a:t>
            </a:r>
            <a:r>
              <a:rPr lang="en-US" sz="4400" b="1" dirty="0" err="1"/>
              <a:t>Node.JS</a:t>
            </a:r>
            <a:r>
              <a:rPr lang="en-US" sz="4400" b="1" dirty="0"/>
              <a:t> </a:t>
            </a:r>
            <a:r>
              <a:rPr lang="en-US" sz="4400" b="1" dirty="0" err="1"/>
              <a:t>Microservices</a:t>
            </a:r>
            <a:r>
              <a:rPr lang="en-US" sz="4400" b="1" dirty="0"/>
              <a:t> on Azure</a:t>
            </a:r>
          </a:p>
        </p:txBody>
      </p:sp>
      <p:sp>
        <p:nvSpPr>
          <p:cNvPr id="6" name="Text Placeholder 5">
            <a:extLst>
              <a:ext uri="{FF2B5EF4-FFF2-40B4-BE49-F238E27FC236}">
                <a16:creationId xmlns:a16="http://schemas.microsoft.com/office/drawing/2014/main" id="{B2E67554-36FB-4E62-92C8-3F2E6D1CD7D2}"/>
              </a:ext>
            </a:extLst>
          </p:cNvPr>
          <p:cNvSpPr>
            <a:spLocks noGrp="1"/>
          </p:cNvSpPr>
          <p:nvPr>
            <p:ph type="body" sz="half" idx="2"/>
          </p:nvPr>
        </p:nvSpPr>
        <p:spPr>
          <a:xfrm>
            <a:off x="5279472" y="2763324"/>
            <a:ext cx="6795987" cy="3866048"/>
          </a:xfrm>
        </p:spPr>
        <p:txBody>
          <a:bodyPr vert="horz" lIns="91440" tIns="45720" rIns="91440" bIns="45720" rtlCol="0" anchor="ctr">
            <a:normAutofit/>
          </a:bodyPr>
          <a:lstStyle/>
          <a:p>
            <a:pPr algn="l"/>
            <a:r>
              <a:rPr lang="en-US" sz="2800" dirty="0"/>
              <a:t>James Truitt</a:t>
            </a:r>
          </a:p>
          <a:p>
            <a:pPr algn="l"/>
            <a:r>
              <a:rPr lang="en-US" sz="2800" dirty="0"/>
              <a:t>Microsoft</a:t>
            </a:r>
          </a:p>
          <a:p>
            <a:pPr algn="l"/>
            <a:r>
              <a:rPr lang="en-US" sz="2800" dirty="0"/>
              <a:t>Software Engineer</a:t>
            </a:r>
          </a:p>
          <a:p>
            <a:pPr algn="l"/>
            <a:r>
              <a:rPr lang="en-US" sz="2800" dirty="0"/>
              <a:t>https://</a:t>
            </a:r>
            <a:r>
              <a:rPr lang="en-US" sz="2800" dirty="0" err="1"/>
              <a:t>www.linkedin.com</a:t>
            </a:r>
            <a:r>
              <a:rPr lang="en-US" sz="2800" dirty="0"/>
              <a:t>/in/</a:t>
            </a:r>
            <a:r>
              <a:rPr lang="en-US" sz="2800" dirty="0" err="1"/>
              <a:t>jamesptruitt</a:t>
            </a:r>
            <a:endParaRPr lang="en-US" sz="2800" dirty="0"/>
          </a:p>
          <a:p>
            <a:pPr algn="l"/>
            <a:r>
              <a:rPr lang="en-US" sz="2800" dirty="0"/>
              <a:t>@</a:t>
            </a:r>
            <a:r>
              <a:rPr lang="en-US" sz="2800" dirty="0" err="1"/>
              <a:t>auburnjames</a:t>
            </a:r>
            <a:endParaRPr lang="en-US" sz="2800" dirty="0"/>
          </a:p>
        </p:txBody>
      </p:sp>
    </p:spTree>
    <p:extLst>
      <p:ext uri="{BB962C8B-B14F-4D97-AF65-F5344CB8AC3E}">
        <p14:creationId xmlns:p14="http://schemas.microsoft.com/office/powerpoint/2010/main" val="323467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Container Service</a:t>
            </a:r>
          </a:p>
        </p:txBody>
      </p:sp>
      <p:sp>
        <p:nvSpPr>
          <p:cNvPr id="3" name="TextBox 2">
            <a:extLst>
              <a:ext uri="{FF2B5EF4-FFF2-40B4-BE49-F238E27FC236}">
                <a16:creationId xmlns:a16="http://schemas.microsoft.com/office/drawing/2014/main" id="{3299C69A-F03C-47C8-81EF-DF21CD5D29FD}"/>
              </a:ext>
            </a:extLst>
          </p:cNvPr>
          <p:cNvSpPr txBox="1"/>
          <p:nvPr/>
        </p:nvSpPr>
        <p:spPr>
          <a:xfrm>
            <a:off x="6621333" y="6119336"/>
            <a:ext cx="5809129" cy="738664"/>
          </a:xfrm>
          <a:prstGeom prst="rect">
            <a:avLst/>
          </a:prstGeom>
          <a:noFill/>
        </p:spPr>
        <p:txBody>
          <a:bodyPr wrap="square" lIns="182880" tIns="146304" rIns="182880" bIns="146304" rtlCol="0">
            <a:spAutoFit/>
          </a:bodyPr>
          <a:lstStyle/>
          <a:p>
            <a:pPr>
              <a:lnSpc>
                <a:spcPct val="90000"/>
              </a:lnSpc>
              <a:spcAft>
                <a:spcPts val="600"/>
              </a:spcAft>
            </a:pPr>
            <a:r>
              <a:rPr lang="en-GB" sz="3200" dirty="0">
                <a:gradFill>
                  <a:gsLst>
                    <a:gs pos="2917">
                      <a:schemeClr val="tx1"/>
                    </a:gs>
                    <a:gs pos="30000">
                      <a:schemeClr val="tx1"/>
                    </a:gs>
                  </a:gsLst>
                  <a:lin ang="5400000" scaled="0"/>
                </a:gradFill>
              </a:rPr>
              <a:t>Orchestration &amp; Microservices</a:t>
            </a:r>
          </a:p>
        </p:txBody>
      </p:sp>
    </p:spTree>
    <p:extLst>
      <p:ext uri="{BB962C8B-B14F-4D97-AF65-F5344CB8AC3E}">
        <p14:creationId xmlns:p14="http://schemas.microsoft.com/office/powerpoint/2010/main" val="40507798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202836" y="1466708"/>
            <a:ext cx="6607572" cy="4522218"/>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defTabSz="913576">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309373" y="1517517"/>
            <a:ext cx="4706247" cy="4690737"/>
          </a:xfrm>
          <a:prstGeom prst="rect">
            <a:avLst/>
          </a:prstGeom>
          <a:noFill/>
        </p:spPr>
        <p:txBody>
          <a:bodyPr vert="horz" wrap="square" lIns="179208" tIns="143366" rIns="179208" bIns="143366"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606">
              <a:lnSpc>
                <a:spcPct val="100000"/>
              </a:lnSpc>
              <a:spcBef>
                <a:spcPts val="0"/>
              </a:spcBef>
              <a:spcAft>
                <a:spcPts val="1173"/>
              </a:spcAft>
              <a:buClr>
                <a:srgbClr val="FFFFFF"/>
              </a:buClr>
              <a:buNone/>
              <a:defRPr/>
            </a:pPr>
            <a:r>
              <a:rPr lang="en-US" sz="3200" dirty="0"/>
              <a:t>Provisioning of DC/OS, Docker, and Kubernetes</a:t>
            </a:r>
          </a:p>
          <a:p>
            <a:pPr marL="0" indent="0" defTabSz="913606">
              <a:lnSpc>
                <a:spcPct val="100000"/>
              </a:lnSpc>
              <a:spcBef>
                <a:spcPts val="0"/>
              </a:spcBef>
              <a:spcAft>
                <a:spcPts val="1173"/>
              </a:spcAft>
              <a:buClr>
                <a:srgbClr val="FFFFFF"/>
              </a:buClr>
              <a:buNone/>
              <a:defRPr/>
            </a:pPr>
            <a:r>
              <a:rPr lang="en-US" sz="3200" dirty="0"/>
              <a:t>Standard Docker tooling and API support</a:t>
            </a:r>
          </a:p>
          <a:p>
            <a:pPr marL="0" indent="0" defTabSz="913606">
              <a:lnSpc>
                <a:spcPct val="100000"/>
              </a:lnSpc>
              <a:spcBef>
                <a:spcPts val="0"/>
              </a:spcBef>
              <a:spcAft>
                <a:spcPts val="1173"/>
              </a:spcAft>
              <a:buClr>
                <a:srgbClr val="FFFFFF"/>
              </a:buClr>
              <a:buNone/>
              <a:defRPr/>
            </a:pPr>
            <a:r>
              <a:rPr lang="en-US" sz="3200" dirty="0"/>
              <a:t>Linux and Windows Server containers</a:t>
            </a:r>
          </a:p>
          <a:p>
            <a:pPr marL="0" indent="0" defTabSz="913606">
              <a:lnSpc>
                <a:spcPct val="100000"/>
              </a:lnSpc>
              <a:spcBef>
                <a:spcPts val="0"/>
              </a:spcBef>
              <a:spcAft>
                <a:spcPts val="1173"/>
              </a:spcAft>
              <a:buClr>
                <a:srgbClr val="FFFFFF"/>
              </a:buClr>
              <a:buNone/>
              <a:defRPr/>
            </a:pPr>
            <a:r>
              <a:rPr lang="en-US" sz="3200" dirty="0"/>
              <a:t>Billed for the compute resource used</a:t>
            </a:r>
          </a:p>
        </p:txBody>
      </p:sp>
      <p:sp>
        <p:nvSpPr>
          <p:cNvPr id="5" name="Title 1"/>
          <p:cNvSpPr txBox="1">
            <a:spLocks/>
          </p:cNvSpPr>
          <p:nvPr/>
        </p:nvSpPr>
        <p:spPr>
          <a:xfrm>
            <a:off x="300811" y="-415087"/>
            <a:ext cx="4904450" cy="1608523"/>
          </a:xfrm>
          <a:prstGeom prst="rect">
            <a:avLst/>
          </a:prstGeom>
        </p:spPr>
        <p:txBody>
          <a:bodyPr vert="horz" wrap="square" lIns="179208" tIns="143366" rIns="179208" bIns="143366"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841">
              <a:spcBef>
                <a:spcPts val="1173"/>
              </a:spcBef>
              <a:spcAft>
                <a:spcPct val="0"/>
              </a:spcAft>
              <a:defRPr/>
            </a:pPr>
            <a:r>
              <a:rPr lang="en-US" sz="4700" spc="-100" dirty="0">
                <a:solidFill>
                  <a:srgbClr val="505050">
                    <a:lumMod val="50000"/>
                  </a:srgbClr>
                </a:solidFill>
                <a:latin typeface="Segoe UI Light"/>
              </a:rPr>
              <a:t> </a:t>
            </a:r>
            <a:br>
              <a:rPr lang="en-US" sz="4310" spc="-100" dirty="0">
                <a:solidFill>
                  <a:srgbClr val="505050"/>
                </a:solidFill>
                <a:latin typeface="Segoe UI Light"/>
              </a:rPr>
            </a:br>
            <a:endParaRPr lang="en-US" sz="4700" spc="-100"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7940982" y="1222219"/>
            <a:ext cx="3963748" cy="37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5769897" y="485047"/>
            <a:ext cx="5565803" cy="2613263"/>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8041183" y="1773961"/>
            <a:ext cx="1138722" cy="314238"/>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8532763"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8532763"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8381865"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7880953" y="3646928"/>
            <a:ext cx="1459182" cy="14576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8535874"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9368138"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7639831"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8210" y="3552106"/>
            <a:ext cx="2029478" cy="168986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9985833" y="5153785"/>
            <a:ext cx="1606302" cy="645791"/>
          </a:xfrm>
          <a:prstGeom prst="rect">
            <a:avLst/>
          </a:prstGeom>
        </p:spPr>
        <p:txBody>
          <a:bodyPr wrap="square">
            <a:spAutoFit/>
          </a:bodyPr>
          <a:lstStyle/>
          <a:p>
            <a:pPr defTabSz="895870">
              <a:defRPr/>
            </a:pPr>
            <a:r>
              <a:rPr lang="en-US" sz="3526"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3526"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10644835"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10644835"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10493938"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10647945"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11480209"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9751903"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151668" y="3862886"/>
            <a:ext cx="951181" cy="110660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832266" y="5156006"/>
            <a:ext cx="1593480" cy="645791"/>
          </a:xfrm>
          <a:prstGeom prst="rect">
            <a:avLst/>
          </a:prstGeom>
        </p:spPr>
        <p:txBody>
          <a:bodyPr wrap="square">
            <a:spAutoFit/>
          </a:bodyPr>
          <a:lstStyle/>
          <a:p>
            <a:pPr defTabSz="895870">
              <a:defRPr/>
            </a:pPr>
            <a:r>
              <a:rPr lang="en-US" sz="3526"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3526" kern="0" dirty="0">
              <a:solidFill>
                <a:srgbClr val="F1F1F1"/>
              </a:solidFill>
              <a:latin typeface="Segoe UI"/>
              <a:ea typeface="MS PGothic" panose="020B0600070205080204" pitchFamily="34" charset="-128"/>
            </a:endParaRPr>
          </a:p>
        </p:txBody>
      </p:sp>
      <p:sp>
        <p:nvSpPr>
          <p:cNvPr id="36" name="Rectangle 35"/>
          <p:cNvSpPr/>
          <p:nvPr/>
        </p:nvSpPr>
        <p:spPr>
          <a:xfrm>
            <a:off x="5265059" y="5148219"/>
            <a:ext cx="2537514" cy="641623"/>
          </a:xfrm>
          <a:prstGeom prst="rect">
            <a:avLst/>
          </a:prstGeom>
        </p:spPr>
        <p:txBody>
          <a:bodyPr wrap="square" anchor="t">
            <a:spAutoFit/>
          </a:bodyPr>
          <a:lstStyle/>
          <a:p>
            <a:pPr defTabSz="895870">
              <a:defRPr/>
            </a:pPr>
            <a:r>
              <a:rPr lang="en-US" sz="3500"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3526"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7189946" y="3752712"/>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5461637" y="3752712"/>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6350683" y="3131044"/>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6350682" y="3403693"/>
            <a:ext cx="163343" cy="333012"/>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6199787" y="2816805"/>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6353795" y="2902366"/>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030467" y="3342801"/>
            <a:ext cx="2795967" cy="1697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CCDD28-7519-432D-AC17-A068F63B97E3}"/>
              </a:ext>
            </a:extLst>
          </p:cNvPr>
          <p:cNvSpPr>
            <a:spLocks noGrp="1"/>
          </p:cNvSpPr>
          <p:nvPr>
            <p:ph type="title"/>
          </p:nvPr>
        </p:nvSpPr>
        <p:spPr/>
        <p:txBody>
          <a:bodyPr/>
          <a:lstStyle/>
          <a:p>
            <a:pPr algn="l"/>
            <a:r>
              <a:rPr lang="en-US" dirty="0"/>
              <a:t>Azure Container Service</a:t>
            </a:r>
            <a:endParaRPr lang="en-GB" dirty="0"/>
          </a:p>
        </p:txBody>
      </p:sp>
      <p:grpSp>
        <p:nvGrpSpPr>
          <p:cNvPr id="39" name="Group 38">
            <a:extLst>
              <a:ext uri="{FF2B5EF4-FFF2-40B4-BE49-F238E27FC236}">
                <a16:creationId xmlns:a16="http://schemas.microsoft.com/office/drawing/2014/main" id="{DCC9E020-554E-4B0B-8F04-2A5C3F80BFDA}"/>
              </a:ext>
            </a:extLst>
          </p:cNvPr>
          <p:cNvGrpSpPr/>
          <p:nvPr/>
        </p:nvGrpSpPr>
        <p:grpSpPr>
          <a:xfrm>
            <a:off x="9369778" y="5723467"/>
            <a:ext cx="2822222" cy="1157110"/>
            <a:chOff x="9369778" y="5723467"/>
            <a:chExt cx="2822222" cy="1157110"/>
          </a:xfrm>
        </p:grpSpPr>
        <p:sp>
          <p:nvSpPr>
            <p:cNvPr id="40" name="Right Triangle 39">
              <a:extLst>
                <a:ext uri="{FF2B5EF4-FFF2-40B4-BE49-F238E27FC236}">
                  <a16:creationId xmlns:a16="http://schemas.microsoft.com/office/drawing/2014/main"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96F832D-C527-4B40-9517-3573A81C72DA}"/>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0223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8163" y="58738"/>
            <a:ext cx="11653837" cy="900112"/>
          </a:xfrm>
        </p:spPr>
        <p:txBody>
          <a:bodyPr>
            <a:normAutofit/>
          </a:bodyPr>
          <a:lstStyle/>
          <a:p>
            <a:r>
              <a:rPr lang="en-US" sz="4400" dirty="0"/>
              <a:t>Azure Container Service</a:t>
            </a:r>
          </a:p>
        </p:txBody>
      </p:sp>
      <p:sp>
        <p:nvSpPr>
          <p:cNvPr id="4" name="Rectangle 3"/>
          <p:cNvSpPr/>
          <p:nvPr/>
        </p:nvSpPr>
        <p:spPr bwMode="auto">
          <a:xfrm>
            <a:off x="314543" y="1309415"/>
            <a:ext cx="7641600" cy="900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Containers</a:t>
            </a:r>
          </a:p>
        </p:txBody>
      </p:sp>
      <p:sp>
        <p:nvSpPr>
          <p:cNvPr id="12" name="Rectangle 11"/>
          <p:cNvSpPr/>
          <p:nvPr/>
        </p:nvSpPr>
        <p:spPr bwMode="auto">
          <a:xfrm>
            <a:off x="4263579" y="3375753"/>
            <a:ext cx="3692564"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326295" y="3375754"/>
            <a:ext cx="3737247"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312729" y="2320257"/>
            <a:ext cx="7629849" cy="900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Orchestrator</a:t>
            </a:r>
            <a:br>
              <a:rPr lang="en-US" sz="2400" dirty="0"/>
            </a:br>
            <a:r>
              <a:rPr lang="en-US" sz="2400" dirty="0"/>
              <a:t>(Docker </a:t>
            </a:r>
            <a:r>
              <a:rPr lang="en-GB" sz="2400" dirty="0"/>
              <a:t>Swarm, DC/OS, Kubernetes</a:t>
            </a:r>
            <a:r>
              <a:rPr lang="en-US" sz="2400" dirty="0"/>
              <a:t>)</a:t>
            </a:r>
          </a:p>
        </p:txBody>
      </p:sp>
      <p:sp>
        <p:nvSpPr>
          <p:cNvPr id="17" name="Down Arrow 16"/>
          <p:cNvSpPr/>
          <p:nvPr/>
        </p:nvSpPr>
        <p:spPr bwMode="auto">
          <a:xfrm rot="5400000">
            <a:off x="8018490" y="2483514"/>
            <a:ext cx="669133" cy="573487"/>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
        <p:nvSpPr>
          <p:cNvPr id="18" name="Rectangle 17"/>
          <p:cNvSpPr/>
          <p:nvPr/>
        </p:nvSpPr>
        <p:spPr bwMode="auto">
          <a:xfrm>
            <a:off x="8721878" y="2299936"/>
            <a:ext cx="3210502" cy="900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Container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326294" y="5483337"/>
            <a:ext cx="3737247"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4263579" y="5483337"/>
            <a:ext cx="3692564"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326295" y="4413780"/>
            <a:ext cx="7629848" cy="900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8721878" y="4414812"/>
            <a:ext cx="3210502" cy="900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Service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8049876" y="4583136"/>
            <a:ext cx="594162" cy="561288"/>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33900643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sp>
        <p:nvSpPr>
          <p:cNvPr id="5" name="Rectangle 4">
            <a:extLst>
              <a:ext uri="{FF2B5EF4-FFF2-40B4-BE49-F238E27FC236}">
                <a16:creationId xmlns:a16="http://schemas.microsoft.com/office/drawing/2014/main" id="{A9F08B0C-7446-45BF-8D1D-2B6E27B8E7A9}"/>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Preview</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0F880E-746B-4587-9803-59F6A8A32C95}"/>
              </a:ext>
            </a:extLst>
          </p:cNvPr>
          <p:cNvSpPr>
            <a:spLocks noGrp="1"/>
          </p:cNvSpPr>
          <p:nvPr>
            <p:ph type="title"/>
          </p:nvPr>
        </p:nvSpPr>
        <p:spPr/>
        <p:txBody>
          <a:bodyPr/>
          <a:lstStyle/>
          <a:p>
            <a:r>
              <a:rPr lang="en-GB" dirty="0"/>
              <a:t>Service Fabric</a:t>
            </a:r>
          </a:p>
        </p:txBody>
      </p:sp>
      <p:sp>
        <p:nvSpPr>
          <p:cNvPr id="2" name="TextBox 1">
            <a:extLst>
              <a:ext uri="{FF2B5EF4-FFF2-40B4-BE49-F238E27FC236}">
                <a16:creationId xmlns:a16="http://schemas.microsoft.com/office/drawing/2014/main" id="{0DA81B13-E655-4102-825E-A1709A35CFEC}"/>
              </a:ext>
            </a:extLst>
          </p:cNvPr>
          <p:cNvSpPr txBox="1"/>
          <p:nvPr/>
        </p:nvSpPr>
        <p:spPr>
          <a:xfrm>
            <a:off x="5136777" y="6230136"/>
            <a:ext cx="721114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777550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531012" y="2513068"/>
            <a:ext cx="2612688"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Cosmos DB</a:t>
            </a:r>
          </a:p>
          <a:p>
            <a:pPr algn="ctr" defTabSz="896386">
              <a:lnSpc>
                <a:spcPct val="90000"/>
              </a:lnSpc>
              <a:spcAft>
                <a:spcPts val="588"/>
              </a:spcAft>
              <a:defRPr/>
            </a:pPr>
            <a:r>
              <a:rPr lang="en-US" sz="1765" kern="0" dirty="0">
                <a:latin typeface="Segoe UI"/>
              </a:rPr>
              <a:t>Billions transactions/day</a:t>
            </a:r>
            <a:endParaRPr lang="en-US" sz="2745" kern="0" dirty="0">
              <a:latin typeface="Segoe UI"/>
            </a:endParaRPr>
          </a:p>
        </p:txBody>
      </p:sp>
      <p:sp>
        <p:nvSpPr>
          <p:cNvPr id="4" name="Title 1"/>
          <p:cNvSpPr>
            <a:spLocks noGrp="1"/>
          </p:cNvSpPr>
          <p:nvPr>
            <p:ph type="title"/>
          </p:nvPr>
        </p:nvSpPr>
        <p:spPr>
          <a:xfrm>
            <a:off x="564682" y="291514"/>
            <a:ext cx="11655078" cy="899537"/>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878" y="1445039"/>
            <a:ext cx="1093075" cy="12164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4757" y="1437902"/>
            <a:ext cx="1075713" cy="107571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0002" y="4430569"/>
            <a:ext cx="857746" cy="85774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040" y="1449668"/>
            <a:ext cx="986067" cy="9860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7200" y="1461421"/>
            <a:ext cx="969086" cy="969086"/>
          </a:xfrm>
          <a:prstGeom prst="rect">
            <a:avLst/>
          </a:prstGeom>
        </p:spPr>
      </p:pic>
      <p:pic>
        <p:nvPicPr>
          <p:cNvPr id="10" name="Picture 9"/>
          <p:cNvPicPr>
            <a:picLocks noChangeAspect="1"/>
          </p:cNvPicPr>
          <p:nvPr/>
        </p:nvPicPr>
        <p:blipFill>
          <a:blip r:embed="rId8"/>
          <a:stretch>
            <a:fillRect/>
          </a:stretch>
        </p:blipFill>
        <p:spPr>
          <a:xfrm>
            <a:off x="173728" y="4346416"/>
            <a:ext cx="1989529" cy="1193717"/>
          </a:xfrm>
          <a:prstGeom prst="rect">
            <a:avLst/>
          </a:prstGeom>
        </p:spPr>
      </p:pic>
      <p:pic>
        <p:nvPicPr>
          <p:cNvPr id="11" name="Picture 10"/>
          <p:cNvPicPr>
            <a:picLocks noChangeAspect="1"/>
          </p:cNvPicPr>
          <p:nvPr/>
        </p:nvPicPr>
        <p:blipFill>
          <a:blip r:embed="rId9"/>
          <a:stretch>
            <a:fillRect/>
          </a:stretch>
        </p:blipFill>
        <p:spPr>
          <a:xfrm>
            <a:off x="10447461" y="4149265"/>
            <a:ext cx="1292053" cy="1292053"/>
          </a:xfrm>
          <a:prstGeom prst="rect">
            <a:avLst/>
          </a:prstGeom>
        </p:spPr>
      </p:pic>
      <p:sp>
        <p:nvSpPr>
          <p:cNvPr id="12" name="TextBox 11"/>
          <p:cNvSpPr txBox="1"/>
          <p:nvPr/>
        </p:nvSpPr>
        <p:spPr>
          <a:xfrm>
            <a:off x="504873" y="2587978"/>
            <a:ext cx="232575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SQL Database</a:t>
            </a:r>
          </a:p>
          <a:p>
            <a:pPr algn="ctr" defTabSz="896386">
              <a:lnSpc>
                <a:spcPct val="90000"/>
              </a:lnSpc>
              <a:spcAft>
                <a:spcPts val="588"/>
              </a:spcAft>
              <a:defRPr/>
            </a:pPr>
            <a:r>
              <a:rPr lang="en-US" sz="1765" kern="0" dirty="0">
                <a:latin typeface="Segoe UI"/>
              </a:rPr>
              <a:t>2.1 million DBs</a:t>
            </a:r>
          </a:p>
        </p:txBody>
      </p:sp>
      <p:sp>
        <p:nvSpPr>
          <p:cNvPr id="14" name="TextBox 13"/>
          <p:cNvSpPr txBox="1"/>
          <p:nvPr/>
        </p:nvSpPr>
        <p:spPr>
          <a:xfrm>
            <a:off x="2484490" y="5427620"/>
            <a:ext cx="1498600"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Cortana</a:t>
            </a:r>
          </a:p>
        </p:txBody>
      </p:sp>
      <p:sp>
        <p:nvSpPr>
          <p:cNvPr id="15" name="TextBox 14"/>
          <p:cNvSpPr txBox="1"/>
          <p:nvPr/>
        </p:nvSpPr>
        <p:spPr>
          <a:xfrm>
            <a:off x="10195479" y="5488795"/>
            <a:ext cx="1701926" cy="669832"/>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Power BI</a:t>
            </a:r>
          </a:p>
        </p:txBody>
      </p:sp>
      <p:sp>
        <p:nvSpPr>
          <p:cNvPr id="16" name="TextBox 15"/>
          <p:cNvSpPr txBox="1"/>
          <p:nvPr/>
        </p:nvSpPr>
        <p:spPr>
          <a:xfrm>
            <a:off x="9805925" y="2417372"/>
            <a:ext cx="1976296" cy="1448308"/>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Event Hubs</a:t>
            </a:r>
            <a:endParaRPr lang="en-US" sz="1765" kern="0">
              <a:latin typeface="Segoe UI"/>
            </a:endParaRPr>
          </a:p>
          <a:p>
            <a:pPr algn="ctr" defTabSz="896386">
              <a:lnSpc>
                <a:spcPct val="90000"/>
              </a:lnSpc>
              <a:spcAft>
                <a:spcPts val="588"/>
              </a:spcAft>
              <a:defRPr/>
            </a:pPr>
            <a:r>
              <a:rPr lang="en-US" sz="1765" kern="0">
                <a:latin typeface="Segoe UI"/>
                <a:ea typeface="Segoe UI" pitchFamily="34" charset="0"/>
                <a:cs typeface="Segoe UI" pitchFamily="34" charset="0"/>
              </a:rPr>
              <a:t>60</a:t>
            </a:r>
            <a:r>
              <a:rPr lang="en-US" sz="1765" kern="0" err="1">
                <a:latin typeface="Segoe UI"/>
                <a:ea typeface="Segoe UI" pitchFamily="34" charset="0"/>
                <a:cs typeface="Segoe UI" pitchFamily="34" charset="0"/>
              </a:rPr>
              <a:t>bn</a:t>
            </a:r>
            <a:r>
              <a:rPr lang="en-US" sz="1765" kern="0">
                <a:latin typeface="Segoe UI"/>
                <a:ea typeface="Segoe UI" pitchFamily="34" charset="0"/>
                <a:cs typeface="Segoe UI" pitchFamily="34" charset="0"/>
              </a:rPr>
              <a:t> events/day</a:t>
            </a:r>
          </a:p>
          <a:p>
            <a:pPr algn="ctr" defTabSz="896386">
              <a:lnSpc>
                <a:spcPct val="90000"/>
              </a:lnSpc>
              <a:spcAft>
                <a:spcPts val="588"/>
              </a:spcAft>
              <a:defRPr/>
            </a:pPr>
            <a:endParaRPr lang="en-US" sz="2745" kern="0">
              <a:latin typeface="Segoe UI"/>
            </a:endParaRPr>
          </a:p>
        </p:txBody>
      </p:sp>
      <p:sp>
        <p:nvSpPr>
          <p:cNvPr id="17" name="TextBox 16"/>
          <p:cNvSpPr txBox="1"/>
          <p:nvPr/>
        </p:nvSpPr>
        <p:spPr>
          <a:xfrm>
            <a:off x="6851213" y="2470175"/>
            <a:ext cx="226163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err="1">
                <a:latin typeface="Segoe UI"/>
              </a:rPr>
              <a:t>IoT</a:t>
            </a:r>
            <a:r>
              <a:rPr lang="en-US" sz="2745" kern="0">
                <a:latin typeface="Segoe UI"/>
              </a:rPr>
              <a:t> Hub</a:t>
            </a:r>
          </a:p>
          <a:p>
            <a:pPr algn="ctr" defTabSz="896386">
              <a:lnSpc>
                <a:spcPct val="90000"/>
              </a:lnSpc>
              <a:spcAft>
                <a:spcPts val="588"/>
              </a:spcAft>
              <a:defRPr/>
            </a:pPr>
            <a:r>
              <a:rPr lang="en-US" sz="1765" kern="0">
                <a:latin typeface="Segoe UI"/>
              </a:rPr>
              <a:t>M</a:t>
            </a:r>
            <a:r>
              <a:rPr lang="en-US" sz="1765" kern="0" err="1">
                <a:latin typeface="Segoe UI"/>
              </a:rPr>
              <a:t>illions</a:t>
            </a:r>
            <a:r>
              <a:rPr lang="en-US" sz="1765" kern="0">
                <a:latin typeface="Segoe UI"/>
              </a:rPr>
              <a:t> of messages</a:t>
            </a:r>
            <a:endParaRPr lang="en-US" sz="2745" kern="0">
              <a:latin typeface="Segoe UI"/>
            </a:endParaRPr>
          </a:p>
        </p:txBody>
      </p:sp>
      <p:pic>
        <p:nvPicPr>
          <p:cNvPr id="18" name="Picture 17"/>
          <p:cNvPicPr>
            <a:picLocks noChangeAspect="1"/>
          </p:cNvPicPr>
          <p:nvPr/>
        </p:nvPicPr>
        <p:blipFill>
          <a:blip r:embed="rId10"/>
          <a:stretch>
            <a:fillRect/>
          </a:stretch>
        </p:blipFill>
        <p:spPr>
          <a:xfrm>
            <a:off x="4593592" y="4357779"/>
            <a:ext cx="2001952" cy="1121093"/>
          </a:xfrm>
          <a:prstGeom prst="rect">
            <a:avLst/>
          </a:prstGeom>
        </p:spPr>
      </p:pic>
      <p:pic>
        <p:nvPicPr>
          <p:cNvPr id="20" name="Picture 19"/>
          <p:cNvPicPr>
            <a:picLocks noChangeAspect="1"/>
          </p:cNvPicPr>
          <p:nvPr/>
        </p:nvPicPr>
        <p:blipFill>
          <a:blip r:embed="rId11"/>
          <a:stretch>
            <a:fillRect/>
          </a:stretch>
        </p:blipFill>
        <p:spPr>
          <a:xfrm>
            <a:off x="6999795" y="3996997"/>
            <a:ext cx="3117529" cy="1745817"/>
          </a:xfrm>
          <a:prstGeom prst="rect">
            <a:avLst/>
          </a:prstGeom>
        </p:spPr>
      </p:pic>
      <p:sp>
        <p:nvSpPr>
          <p:cNvPr id="21" name="TextBox 20"/>
          <p:cNvSpPr txBox="1"/>
          <p:nvPr/>
        </p:nvSpPr>
        <p:spPr>
          <a:xfrm>
            <a:off x="567471" y="5404814"/>
            <a:ext cx="1202045"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Skype</a:t>
            </a:r>
          </a:p>
        </p:txBody>
      </p:sp>
      <p:sp>
        <p:nvSpPr>
          <p:cNvPr id="22" name="TextBox 21"/>
          <p:cNvSpPr txBox="1"/>
          <p:nvPr/>
        </p:nvSpPr>
        <p:spPr>
          <a:xfrm>
            <a:off x="4951831" y="5484530"/>
            <a:ext cx="1296622"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Intune</a:t>
            </a:r>
          </a:p>
        </p:txBody>
      </p:sp>
      <p:sp>
        <p:nvSpPr>
          <p:cNvPr id="23" name="TextBox 22"/>
          <p:cNvSpPr txBox="1"/>
          <p:nvPr/>
        </p:nvSpPr>
        <p:spPr>
          <a:xfrm>
            <a:off x="7589972" y="5523144"/>
            <a:ext cx="1737448"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Dynamics</a:t>
            </a:r>
          </a:p>
        </p:txBody>
      </p:sp>
      <p:grpSp>
        <p:nvGrpSpPr>
          <p:cNvPr id="26" name="Group 25">
            <a:extLst>
              <a:ext uri="{FF2B5EF4-FFF2-40B4-BE49-F238E27FC236}">
                <a16:creationId xmlns:a16="http://schemas.microsoft.com/office/drawing/2014/main" id="{5443915C-2597-497E-B010-DA3AEA42AE7F}"/>
              </a:ext>
            </a:extLst>
          </p:cNvPr>
          <p:cNvGrpSpPr/>
          <p:nvPr/>
        </p:nvGrpSpPr>
        <p:grpSpPr>
          <a:xfrm>
            <a:off x="9369778" y="5723467"/>
            <a:ext cx="2822222" cy="1157110"/>
            <a:chOff x="9369778" y="5723467"/>
            <a:chExt cx="2822222" cy="1157110"/>
          </a:xfrm>
        </p:grpSpPr>
        <p:sp>
          <p:nvSpPr>
            <p:cNvPr id="27" name="Right Triangle 26">
              <a:extLst>
                <a:ext uri="{FF2B5EF4-FFF2-40B4-BE49-F238E27FC236}">
                  <a16:creationId xmlns:a16="http://schemas.microsoft.com/office/drawing/2014/main"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7C8CA4F-22F8-49DB-8EF0-239F3AC99D72}"/>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Windows: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217918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12503" y="3910196"/>
            <a:ext cx="887087" cy="1064504"/>
          </a:xfrm>
          <a:prstGeom prst="rect">
            <a:avLst/>
          </a:prstGeom>
        </p:spPr>
      </p:pic>
      <p:pic>
        <p:nvPicPr>
          <p:cNvPr id="172" name="Picture 171"/>
          <p:cNvPicPr>
            <a:picLocks noChangeAspect="1"/>
          </p:cNvPicPr>
          <p:nvPr/>
        </p:nvPicPr>
        <p:blipFill>
          <a:blip r:embed="rId4"/>
          <a:stretch>
            <a:fillRect/>
          </a:stretch>
        </p:blipFill>
        <p:spPr>
          <a:xfrm>
            <a:off x="1098611" y="4848655"/>
            <a:ext cx="1357631" cy="949238"/>
          </a:xfrm>
          <a:prstGeom prst="rect">
            <a:avLst/>
          </a:prstGeom>
        </p:spPr>
      </p:pic>
      <p:sp>
        <p:nvSpPr>
          <p:cNvPr id="83" name="Pentagon 82"/>
          <p:cNvSpPr/>
          <p:nvPr/>
        </p:nvSpPr>
        <p:spPr bwMode="auto">
          <a:xfrm rot="5400000">
            <a:off x="9846296" y="3312674"/>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405578"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4969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548585"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628456"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08327"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769472"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832714"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9092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95685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097347"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78228"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008955"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874185" y="2913144"/>
            <a:ext cx="10276973" cy="91323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874184" y="1406145"/>
            <a:ext cx="10276985" cy="1452059"/>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970659" y="5846414"/>
            <a:ext cx="1144157" cy="602676"/>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a:latin typeface="Segoe UI Semilight"/>
                <a:ea typeface="MS PGothic" panose="020B0600070205080204" pitchFamily="34" charset="-128"/>
              </a:rPr>
              <a:t>Azure</a:t>
            </a:r>
          </a:p>
        </p:txBody>
      </p:sp>
      <p:sp>
        <p:nvSpPr>
          <p:cNvPr id="137" name="Freeform 136"/>
          <p:cNvSpPr>
            <a:spLocks/>
          </p:cNvSpPr>
          <p:nvPr/>
        </p:nvSpPr>
        <p:spPr bwMode="auto">
          <a:xfrm>
            <a:off x="3735914" y="4813656"/>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38" name="TextBox 137"/>
          <p:cNvSpPr txBox="1"/>
          <p:nvPr/>
        </p:nvSpPr>
        <p:spPr>
          <a:xfrm>
            <a:off x="9313702" y="5809620"/>
            <a:ext cx="2785290" cy="60867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dirty="0">
                <a:latin typeface="Segoe UI Semilight"/>
                <a:ea typeface="MS PGothic" panose="020B0600070205080204" pitchFamily="34" charset="-128"/>
              </a:rPr>
              <a:t>Other Clouds</a:t>
            </a:r>
          </a:p>
        </p:txBody>
      </p:sp>
      <p:sp>
        <p:nvSpPr>
          <p:cNvPr id="139" name="Freeform 138"/>
          <p:cNvSpPr>
            <a:spLocks/>
          </p:cNvSpPr>
          <p:nvPr/>
        </p:nvSpPr>
        <p:spPr bwMode="auto">
          <a:xfrm>
            <a:off x="9496491" y="4793577"/>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40" name="TextBox 139"/>
          <p:cNvSpPr txBox="1"/>
          <p:nvPr/>
        </p:nvSpPr>
        <p:spPr>
          <a:xfrm>
            <a:off x="6326195" y="5888162"/>
            <a:ext cx="2461832" cy="602676"/>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2304"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6587898" y="4415057"/>
            <a:ext cx="1736757" cy="173568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767056" y="2924157"/>
            <a:ext cx="1844488"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3810738" y="3085596"/>
            <a:ext cx="1878271" cy="54981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9596219" y="2932072"/>
            <a:ext cx="1878271"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2382782" y="2947434"/>
            <a:ext cx="1591677" cy="82613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922" kern="0">
                <a:gradFill>
                  <a:gsLst>
                    <a:gs pos="12097">
                      <a:srgbClr val="FFFFFF"/>
                    </a:gs>
                    <a:gs pos="34000">
                      <a:srgbClr val="FFFFFF"/>
                    </a:gs>
                  </a:gsLst>
                  <a:lin ang="5400000" scaled="0"/>
                </a:gradFill>
                <a:latin typeface="Segoe UI Semilight"/>
                <a:ea typeface="MS PGothic" panose="020B0600070205080204" pitchFamily="34" charset="-128"/>
              </a:rPr>
            </a:br>
            <a:r>
              <a:rPr lang="en-US" sz="192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8356465" y="2944899"/>
            <a:ext cx="1996035"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5401446" y="2942070"/>
            <a:ext cx="1849499"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Azure Service Fabric</a:t>
            </a:r>
          </a:p>
          <a:p>
            <a:pPr defTabSz="914367">
              <a:defRPr/>
            </a:pPr>
            <a:r>
              <a:rPr lang="en-US" sz="2745" spc="-100" dirty="0">
                <a:solidFill>
                  <a:schemeClr val="tx1"/>
                </a:solidFill>
                <a:latin typeface="Segoe UI Light"/>
              </a:rPr>
              <a:t>Any OS, Any Cloud</a:t>
            </a:r>
          </a:p>
          <a:p>
            <a:pPr defTabSz="914367">
              <a:defRPr/>
            </a:pPr>
            <a:endParaRPr lang="en-US" sz="4612" spc="-100" dirty="0">
              <a:solidFill>
                <a:srgbClr val="353535"/>
              </a:solidFill>
              <a:latin typeface="Segoe UI Light"/>
            </a:endParaRPr>
          </a:p>
        </p:txBody>
      </p:sp>
      <p:sp>
        <p:nvSpPr>
          <p:cNvPr id="164" name="TextBox 163"/>
          <p:cNvSpPr txBox="1"/>
          <p:nvPr/>
        </p:nvSpPr>
        <p:spPr>
          <a:xfrm>
            <a:off x="966411" y="5861895"/>
            <a:ext cx="2084392" cy="590879"/>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2259"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8659018" y="3895554"/>
            <a:ext cx="630891" cy="696015"/>
          </a:xfrm>
          <a:prstGeom prst="rect">
            <a:avLst/>
          </a:prstGeom>
        </p:spPr>
      </p:pic>
      <p:sp>
        <p:nvSpPr>
          <p:cNvPr id="228" name="TextBox 227"/>
          <p:cNvSpPr txBox="1"/>
          <p:nvPr/>
        </p:nvSpPr>
        <p:spPr>
          <a:xfrm>
            <a:off x="6918150" y="2959154"/>
            <a:ext cx="1878271"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56466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Service Fabric Programming Models &amp; CI/CD</a:t>
            </a:r>
          </a:p>
        </p:txBody>
      </p:sp>
      <p:sp>
        <p:nvSpPr>
          <p:cNvPr id="138" name="TextBox 137"/>
          <p:cNvSpPr txBox="1"/>
          <p:nvPr/>
        </p:nvSpPr>
        <p:spPr>
          <a:xfrm>
            <a:off x="9165095" y="5644891"/>
            <a:ext cx="240618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Other Clouds</a:t>
            </a:r>
          </a:p>
        </p:txBody>
      </p:sp>
      <p:sp>
        <p:nvSpPr>
          <p:cNvPr id="175" name="TextBox 174"/>
          <p:cNvSpPr txBox="1"/>
          <p:nvPr/>
        </p:nvSpPr>
        <p:spPr>
          <a:xfrm>
            <a:off x="1513425" y="3248197"/>
            <a:ext cx="1593437"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9140860" y="3254644"/>
            <a:ext cx="1622621"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93282" y="1836515"/>
            <a:ext cx="1348513"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10571334" y="1815453"/>
            <a:ext cx="1426130"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568"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287875" y="3762787"/>
            <a:ext cx="651263" cy="651263"/>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10490779" y="3668024"/>
            <a:ext cx="764951" cy="764951"/>
          </a:xfrm>
          <a:prstGeom prst="rect">
            <a:avLst/>
          </a:prstGeom>
        </p:spPr>
      </p:pic>
      <p:sp>
        <p:nvSpPr>
          <p:cNvPr id="83" name="Pentagon 82"/>
          <p:cNvSpPr/>
          <p:nvPr/>
        </p:nvSpPr>
        <p:spPr bwMode="auto">
          <a:xfrm rot="5400000">
            <a:off x="9383693" y="3527036"/>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206503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300788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916362"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84925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8214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69885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61738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54741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452409"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825554"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19605"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340866"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605972" y="3239223"/>
            <a:ext cx="8878186" cy="744056"/>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605971" y="2011394"/>
            <a:ext cx="8878196" cy="1183066"/>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4280989" y="5629106"/>
            <a:ext cx="98842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Azure</a:t>
            </a:r>
          </a:p>
        </p:txBody>
      </p:sp>
      <p:sp>
        <p:nvSpPr>
          <p:cNvPr id="137" name="Freeform 136"/>
          <p:cNvSpPr>
            <a:spLocks/>
          </p:cNvSpPr>
          <p:nvPr/>
        </p:nvSpPr>
        <p:spPr bwMode="auto">
          <a:xfrm>
            <a:off x="4078194" y="4787667"/>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9054705" y="4771308"/>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6541999" y="4462908"/>
            <a:ext cx="1500369" cy="1414147"/>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8331221" y="4039642"/>
            <a:ext cx="545021" cy="567079"/>
          </a:xfrm>
          <a:prstGeom prst="rect">
            <a:avLst/>
          </a:prstGeom>
        </p:spPr>
      </p:pic>
      <p:sp>
        <p:nvSpPr>
          <p:cNvPr id="178" name="TextBox 177"/>
          <p:cNvSpPr txBox="1"/>
          <p:nvPr/>
        </p:nvSpPr>
        <p:spPr>
          <a:xfrm>
            <a:off x="2909236" y="3267161"/>
            <a:ext cx="1375036"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568" kern="0">
                <a:gradFill>
                  <a:gsLst>
                    <a:gs pos="12097">
                      <a:srgbClr val="FFFFFF"/>
                    </a:gs>
                    <a:gs pos="34000">
                      <a:srgbClr val="FFFFFF"/>
                    </a:gs>
                  </a:gsLst>
                  <a:lin ang="5400000" scaled="0"/>
                </a:gradFill>
                <a:latin typeface="Segoe UI Semilight"/>
                <a:ea typeface="MS PGothic" panose="020B0600070205080204" pitchFamily="34" charset="-128"/>
              </a:rPr>
            </a:br>
            <a:r>
              <a:rPr lang="en-US" sz="1568"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8069847" y="3265095"/>
            <a:ext cx="1724357"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5517033" y="3262791"/>
            <a:ext cx="1597765"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6827300" y="3276710"/>
            <a:ext cx="1622621"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898230" y="5621272"/>
            <a:ext cx="1800687" cy="517647"/>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1765" kern="0" dirty="0">
                <a:latin typeface="Segoe UI Semilight"/>
                <a:ea typeface="MS PGothic" panose="020B0600070205080204" pitchFamily="34" charset="-128"/>
              </a:rPr>
              <a:t>Dev Box</a:t>
            </a:r>
          </a:p>
        </p:txBody>
      </p:sp>
      <p:sp>
        <p:nvSpPr>
          <p:cNvPr id="183" name="TextBox 182"/>
          <p:cNvSpPr txBox="1"/>
          <p:nvPr/>
        </p:nvSpPr>
        <p:spPr>
          <a:xfrm>
            <a:off x="4142835" y="3379728"/>
            <a:ext cx="1622621" cy="49650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6315916" y="5660659"/>
            <a:ext cx="2126755" cy="52800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765"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851832" y="4788860"/>
            <a:ext cx="1236986" cy="864884"/>
          </a:xfrm>
          <a:prstGeom prst="rect">
            <a:avLst/>
          </a:prstGeom>
        </p:spPr>
      </p:pic>
      <p:pic>
        <p:nvPicPr>
          <p:cNvPr id="9" name="Picture 8"/>
          <p:cNvPicPr>
            <a:picLocks noChangeAspect="1"/>
          </p:cNvPicPr>
          <p:nvPr/>
        </p:nvPicPr>
        <p:blipFill>
          <a:blip r:embed="rId8"/>
          <a:stretch>
            <a:fillRect/>
          </a:stretch>
        </p:blipFill>
        <p:spPr>
          <a:xfrm>
            <a:off x="519224" y="3055450"/>
            <a:ext cx="653324" cy="648554"/>
          </a:xfrm>
          <a:prstGeom prst="rect">
            <a:avLst/>
          </a:prstGeom>
        </p:spPr>
      </p:pic>
      <p:sp>
        <p:nvSpPr>
          <p:cNvPr id="157" name="Rectangle 156"/>
          <p:cNvSpPr/>
          <p:nvPr/>
        </p:nvSpPr>
        <p:spPr bwMode="auto">
          <a:xfrm>
            <a:off x="6139904" y="2545414"/>
            <a:ext cx="2074553"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657779" y="2545414"/>
            <a:ext cx="4316777"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3900002" y="1840956"/>
            <a:ext cx="2074554"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657779" y="1840956"/>
            <a:ext cx="2074554" cy="58670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kern="0" dirty="0">
                <a:latin typeface="Calibri" panose="020F0502020204030204"/>
                <a:ea typeface="Segoe UI" pitchFamily="34" charset="0"/>
                <a:cs typeface="Segoe UI" pitchFamily="34" charset="0"/>
              </a:rPr>
              <a:t>  </a:t>
            </a:r>
            <a:r>
              <a:rPr lang="en-US" dirty="0">
                <a:latin typeface="Calibri" panose="020F0502020204030204" pitchFamily="34" charset="0"/>
                <a:cs typeface="Calibri" panose="020F0502020204030204" pitchFamily="34" charset="0"/>
              </a:rPr>
              <a:t>.NET Core/Full .NET/Java</a:t>
            </a:r>
            <a:endParaRPr lang="en-US"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8354167" y="2542741"/>
            <a:ext cx="2074553" cy="593173"/>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3151471" y="3998345"/>
            <a:ext cx="798890" cy="958668"/>
          </a:xfrm>
          <a:prstGeom prst="rect">
            <a:avLst/>
          </a:prstGeom>
        </p:spPr>
      </p:pic>
      <p:sp>
        <p:nvSpPr>
          <p:cNvPr id="164" name="TextBox 163"/>
          <p:cNvSpPr txBox="1"/>
          <p:nvPr/>
        </p:nvSpPr>
        <p:spPr>
          <a:xfrm>
            <a:off x="1539174" y="3204894"/>
            <a:ext cx="1595609"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9034767" y="3197887"/>
            <a:ext cx="1878271"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132233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5505-7DAE-4962-A1C7-3DB3EE5D4B1B}"/>
              </a:ext>
            </a:extLst>
          </p:cNvPr>
          <p:cNvSpPr>
            <a:spLocks noGrp="1"/>
          </p:cNvSpPr>
          <p:nvPr>
            <p:ph type="title"/>
          </p:nvPr>
        </p:nvSpPr>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id="{9C6A935D-105E-4EC1-9DB2-F5159F4B966E}"/>
              </a:ext>
            </a:extLst>
          </p:cNvPr>
          <p:cNvSpPr>
            <a:spLocks noGrp="1"/>
          </p:cNvSpPr>
          <p:nvPr>
            <p:ph idx="1"/>
          </p:nvPr>
        </p:nvSpPr>
        <p:spPr/>
        <p:txBody>
          <a:bodyPr>
            <a:normAutofit/>
          </a:bodyPr>
          <a:lstStyle/>
          <a:p>
            <a:r>
              <a:rPr lang="en-US" sz="2700" dirty="0">
                <a:effectLst/>
              </a:rPr>
              <a:t>It decouples clients from services. Services can be versioned or refactored without needing to update all of the clients.</a:t>
            </a:r>
          </a:p>
          <a:p>
            <a:r>
              <a:rPr lang="en-US" sz="2700" dirty="0">
                <a:effectLst/>
              </a:rPr>
              <a:t>Services can use messaging protocols that are not web friendly, such as AMQP.</a:t>
            </a:r>
          </a:p>
          <a:p>
            <a:r>
              <a:rPr lang="en-US" sz="2700" dirty="0">
                <a:effectLst/>
              </a:rPr>
              <a:t>The API Gateway can perform other cross-cutting functions such as authentication, logging, SSL termination, and load balancing.</a:t>
            </a:r>
          </a:p>
        </p:txBody>
      </p:sp>
    </p:spTree>
    <p:extLst>
      <p:ext uri="{BB962C8B-B14F-4D97-AF65-F5344CB8AC3E}">
        <p14:creationId xmlns:p14="http://schemas.microsoft.com/office/powerpoint/2010/main" val="29009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C368-1F74-482F-9F35-478FF728667E}"/>
              </a:ext>
            </a:extLst>
          </p:cNvPr>
          <p:cNvSpPr>
            <a:spLocks noGrp="1"/>
          </p:cNvSpPr>
          <p:nvPr>
            <p:ph type="title"/>
          </p:nvPr>
        </p:nvSpPr>
        <p:spPr/>
        <p:txBody>
          <a:bodyPr>
            <a:normAutofit fontScale="90000"/>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id="{1D19757D-0C8E-4DEB-867A-C297F7746FE8}"/>
              </a:ext>
            </a:extLst>
          </p:cNvPr>
          <p:cNvSpPr>
            <a:spLocks noGrp="1"/>
          </p:cNvSpPr>
          <p:nvPr>
            <p:ph idx="1"/>
          </p:nvPr>
        </p:nvSpPr>
        <p:spPr/>
        <p:txBody>
          <a:bodyPr>
            <a:normAutofit/>
          </a:bodyPr>
          <a:lstStyle/>
          <a:p>
            <a:r>
              <a:rPr lang="en-US" sz="3200" dirty="0">
                <a:effectLst/>
              </a:rPr>
              <a:t>Large applications that require a high release velocity.</a:t>
            </a:r>
          </a:p>
          <a:p>
            <a:r>
              <a:rPr lang="en-US" sz="3200" dirty="0">
                <a:effectLst/>
              </a:rPr>
              <a:t>Complex applications that need to be highly scalable.</a:t>
            </a:r>
          </a:p>
          <a:p>
            <a:r>
              <a:rPr lang="en-US" sz="3200" dirty="0">
                <a:effectLst/>
              </a:rPr>
              <a:t>Applications with rich domains or many subdomains.</a:t>
            </a:r>
          </a:p>
          <a:p>
            <a:r>
              <a:rPr lang="en-US" sz="3200" dirty="0">
                <a:effectLst/>
              </a:rPr>
              <a:t>An organization that consists of small development teams.</a:t>
            </a:r>
          </a:p>
        </p:txBody>
      </p:sp>
    </p:spTree>
    <p:extLst>
      <p:ext uri="{BB962C8B-B14F-4D97-AF65-F5344CB8AC3E}">
        <p14:creationId xmlns:p14="http://schemas.microsoft.com/office/powerpoint/2010/main" val="15358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E84A96-7D45-45A1-AB72-0A52EEBA038C}"/>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52D90ECC-A7F6-42EA-8BBE-079BDC3B7A7F}"/>
              </a:ext>
            </a:extLst>
          </p:cNvPr>
          <p:cNvSpPr>
            <a:spLocks noGrp="1"/>
          </p:cNvSpPr>
          <p:nvPr>
            <p:ph idx="1"/>
          </p:nvPr>
        </p:nvSpPr>
        <p:spPr/>
        <p:txBody>
          <a:bodyPr/>
          <a:lstStyle/>
          <a:p>
            <a:r>
              <a:rPr lang="en-US" sz="3200" dirty="0"/>
              <a:t>Principles of Microservices</a:t>
            </a:r>
          </a:p>
          <a:p>
            <a:r>
              <a:rPr lang="en-US" sz="3200" dirty="0"/>
              <a:t>Azure Container Service</a:t>
            </a:r>
          </a:p>
          <a:p>
            <a:r>
              <a:rPr lang="en-US" sz="3200" dirty="0"/>
              <a:t>Azure Service Fabric</a:t>
            </a:r>
          </a:p>
          <a:p>
            <a:r>
              <a:rPr lang="en-US" sz="3200" dirty="0"/>
              <a:t>Demo</a:t>
            </a:r>
          </a:p>
          <a:p>
            <a:pPr marL="0" indent="0">
              <a:buNone/>
            </a:pPr>
            <a:endParaRPr lang="en-US" dirty="0"/>
          </a:p>
        </p:txBody>
      </p:sp>
    </p:spTree>
    <p:extLst>
      <p:ext uri="{BB962C8B-B14F-4D97-AF65-F5344CB8AC3E}">
        <p14:creationId xmlns:p14="http://schemas.microsoft.com/office/powerpoint/2010/main" val="4242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0EB-50DA-48C0-9EB6-981C9880DADF}"/>
              </a:ext>
            </a:extLst>
          </p:cNvPr>
          <p:cNvSpPr>
            <a:spLocks noGrp="1"/>
          </p:cNvSpPr>
          <p:nvPr>
            <p:ph type="title"/>
          </p:nvPr>
        </p:nvSpPr>
        <p:spPr/>
        <p:txBody>
          <a:bodyPr>
            <a:normAutofit fontScale="90000"/>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id="{5D1CAC08-CA00-48F7-AE0E-3E0F3D2EF618}"/>
              </a:ext>
            </a:extLst>
          </p:cNvPr>
          <p:cNvSpPr>
            <a:spLocks noGrp="1"/>
          </p:cNvSpPr>
          <p:nvPr>
            <p:ph idx="1"/>
          </p:nvPr>
        </p:nvSpPr>
        <p:spPr/>
        <p:txBody>
          <a:bodyPr>
            <a:normAutofit/>
          </a:bodyPr>
          <a:lstStyle/>
          <a:p>
            <a:r>
              <a:rPr lang="en-US" sz="3200" b="1" dirty="0">
                <a:effectLst/>
              </a:rPr>
              <a:t>Independent deployments</a:t>
            </a:r>
            <a:r>
              <a:rPr lang="en-US" sz="3200" dirty="0">
                <a:effectLst/>
              </a:rPr>
              <a:t> </a:t>
            </a:r>
          </a:p>
          <a:p>
            <a:r>
              <a:rPr lang="en-US" sz="3200" b="1" dirty="0">
                <a:effectLst/>
              </a:rPr>
              <a:t>Independent development</a:t>
            </a:r>
            <a:r>
              <a:rPr lang="en-US" sz="3200" dirty="0">
                <a:effectLst/>
              </a:rPr>
              <a:t> </a:t>
            </a:r>
          </a:p>
          <a:p>
            <a:r>
              <a:rPr lang="en-US" sz="3200" b="1" dirty="0">
                <a:effectLst/>
              </a:rPr>
              <a:t>Small, focused teams</a:t>
            </a:r>
            <a:endParaRPr lang="en-US" sz="3200" dirty="0">
              <a:effectLst/>
            </a:endParaRPr>
          </a:p>
          <a:p>
            <a:r>
              <a:rPr lang="en-US" sz="3200" b="1" dirty="0">
                <a:effectLst/>
              </a:rPr>
              <a:t>Fault isolation</a:t>
            </a:r>
            <a:endParaRPr lang="en-US" sz="3200" dirty="0">
              <a:effectLst/>
            </a:endParaRPr>
          </a:p>
          <a:p>
            <a:r>
              <a:rPr lang="en-US" sz="3200" b="1" dirty="0">
                <a:effectLst/>
              </a:rPr>
              <a:t>Mixed technology stacks</a:t>
            </a:r>
            <a:endParaRPr lang="en-US" sz="3200" dirty="0">
              <a:effectLst/>
            </a:endParaRPr>
          </a:p>
          <a:p>
            <a:r>
              <a:rPr lang="en-US" sz="3200" b="1" dirty="0">
                <a:effectLst/>
              </a:rPr>
              <a:t>Granular scaling</a:t>
            </a:r>
            <a:endParaRPr lang="en-US" sz="3200" dirty="0">
              <a:effectLst/>
            </a:endParaRPr>
          </a:p>
          <a:p>
            <a:endParaRPr lang="en-US" dirty="0">
              <a:effectLst/>
            </a:endParaRPr>
          </a:p>
        </p:txBody>
      </p:sp>
    </p:spTree>
    <p:extLst>
      <p:ext uri="{BB962C8B-B14F-4D97-AF65-F5344CB8AC3E}">
        <p14:creationId xmlns:p14="http://schemas.microsoft.com/office/powerpoint/2010/main" val="23109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2EFA-FBBC-43E5-9E4C-C79276AAA9AA}"/>
              </a:ext>
            </a:extLst>
          </p:cNvPr>
          <p:cNvSpPr>
            <a:spLocks noGrp="1"/>
          </p:cNvSpPr>
          <p:nvPr>
            <p:ph type="title"/>
          </p:nvPr>
        </p:nvSpPr>
        <p:spPr/>
        <p:txBody>
          <a:bodyPr>
            <a:normAutofit fontScale="90000"/>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id="{80A459CC-E4AD-4172-B260-218C23D9F3BB}"/>
              </a:ext>
            </a:extLst>
          </p:cNvPr>
          <p:cNvSpPr>
            <a:spLocks noGrp="1"/>
          </p:cNvSpPr>
          <p:nvPr>
            <p:ph idx="1"/>
          </p:nvPr>
        </p:nvSpPr>
        <p:spPr>
          <a:xfrm>
            <a:off x="913795" y="1732449"/>
            <a:ext cx="10353762" cy="4648473"/>
          </a:xfrm>
        </p:spPr>
        <p:txBody>
          <a:bodyPr>
            <a:noAutofit/>
          </a:bodyPr>
          <a:lstStyle/>
          <a:p>
            <a:r>
              <a:rPr lang="en-US" sz="2700" b="1" dirty="0">
                <a:effectLst/>
              </a:rPr>
              <a:t>Complexity</a:t>
            </a:r>
            <a:endParaRPr lang="en-US" sz="2700" dirty="0">
              <a:effectLst/>
            </a:endParaRPr>
          </a:p>
          <a:p>
            <a:r>
              <a:rPr lang="en-US" sz="2700" b="1" dirty="0">
                <a:effectLst/>
              </a:rPr>
              <a:t>Development and test</a:t>
            </a:r>
            <a:endParaRPr lang="en-US" sz="2700" dirty="0">
              <a:effectLst/>
            </a:endParaRPr>
          </a:p>
          <a:p>
            <a:r>
              <a:rPr lang="en-US" sz="2700" b="1" dirty="0">
                <a:effectLst/>
              </a:rPr>
              <a:t>Lack of governance</a:t>
            </a:r>
            <a:endParaRPr lang="en-US" sz="2700" dirty="0">
              <a:effectLst/>
            </a:endParaRPr>
          </a:p>
          <a:p>
            <a:r>
              <a:rPr lang="en-US" sz="2700" b="1" dirty="0">
                <a:effectLst/>
              </a:rPr>
              <a:t>Network congestion and latency</a:t>
            </a:r>
            <a:endParaRPr lang="en-US" sz="2700" dirty="0">
              <a:effectLst/>
            </a:endParaRPr>
          </a:p>
          <a:p>
            <a:r>
              <a:rPr lang="en-US" sz="2700" b="1" dirty="0">
                <a:effectLst/>
              </a:rPr>
              <a:t>Data integrity</a:t>
            </a:r>
            <a:endParaRPr lang="en-US" sz="2700" dirty="0">
              <a:effectLst/>
            </a:endParaRPr>
          </a:p>
          <a:p>
            <a:r>
              <a:rPr lang="en-US" sz="2700" b="1" dirty="0">
                <a:effectLst/>
              </a:rPr>
              <a:t>Management</a:t>
            </a:r>
            <a:endParaRPr lang="en-US" sz="2700" dirty="0">
              <a:effectLst/>
            </a:endParaRPr>
          </a:p>
          <a:p>
            <a:r>
              <a:rPr lang="en-US" sz="2700" b="1" dirty="0">
                <a:effectLst/>
              </a:rPr>
              <a:t>Versioning</a:t>
            </a:r>
          </a:p>
          <a:p>
            <a:r>
              <a:rPr lang="en-US" sz="2700" b="1" dirty="0">
                <a:effectLst/>
              </a:rPr>
              <a:t>Skillset</a:t>
            </a:r>
            <a:endParaRPr lang="en-US" sz="2700" dirty="0">
              <a:effectLst/>
            </a:endParaRPr>
          </a:p>
        </p:txBody>
      </p:sp>
    </p:spTree>
    <p:extLst>
      <p:ext uri="{BB962C8B-B14F-4D97-AF65-F5344CB8AC3E}">
        <p14:creationId xmlns:p14="http://schemas.microsoft.com/office/powerpoint/2010/main" val="40605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7834-04B4-4AE2-ABC9-785D97DAC71D}"/>
              </a:ext>
            </a:extLst>
          </p:cNvPr>
          <p:cNvSpPr>
            <a:spLocks noGrp="1"/>
          </p:cNvSpPr>
          <p:nvPr>
            <p:ph type="title"/>
          </p:nvPr>
        </p:nvSpPr>
        <p:spPr/>
        <p:txBody>
          <a:bodyPr>
            <a:normAutofit fontScale="90000"/>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id="{33B0CDD4-AF31-492D-8661-486D66A8A922}"/>
              </a:ext>
            </a:extLst>
          </p:cNvPr>
          <p:cNvSpPr>
            <a:spLocks noGrp="1"/>
          </p:cNvSpPr>
          <p:nvPr>
            <p:ph idx="1"/>
          </p:nvPr>
        </p:nvSpPr>
        <p:spPr>
          <a:xfrm>
            <a:off x="913795" y="1732449"/>
            <a:ext cx="10353762" cy="4058751"/>
          </a:xfrm>
        </p:spPr>
        <p:txBody>
          <a:bodyPr>
            <a:noAutofit/>
          </a:bodyPr>
          <a:lstStyle/>
          <a:p>
            <a:r>
              <a:rPr lang="en-US" sz="2200" dirty="0">
                <a:effectLst/>
              </a:rPr>
              <a:t>Model services around the business domain.</a:t>
            </a:r>
          </a:p>
          <a:p>
            <a:r>
              <a:rPr lang="en-US" sz="2200" dirty="0">
                <a:effectLst/>
              </a:rPr>
              <a:t>Decentralize everything</a:t>
            </a:r>
          </a:p>
          <a:p>
            <a:r>
              <a:rPr lang="en-US" sz="2200" dirty="0">
                <a:effectLst/>
              </a:rPr>
              <a:t>Data storage should be private to the service that owns the data</a:t>
            </a:r>
          </a:p>
          <a:p>
            <a:r>
              <a:rPr lang="en-US" sz="2200" dirty="0">
                <a:effectLst/>
              </a:rPr>
              <a:t>Services communicate through well-designed APIs</a:t>
            </a:r>
          </a:p>
          <a:p>
            <a:r>
              <a:rPr lang="en-US" sz="2200" dirty="0">
                <a:effectLst/>
              </a:rPr>
              <a:t>Avoid coupling between services</a:t>
            </a:r>
          </a:p>
          <a:p>
            <a:r>
              <a:rPr lang="en-US" sz="2200" dirty="0">
                <a:effectLst/>
              </a:rPr>
              <a:t>Offload cross-cutting concerns, such as authentication and SSL termination, to the gateway.</a:t>
            </a:r>
          </a:p>
          <a:p>
            <a:r>
              <a:rPr lang="en-US" sz="2200" dirty="0">
                <a:effectLst/>
              </a:rPr>
              <a:t>Keep domain knowledge out of the gateway</a:t>
            </a:r>
          </a:p>
          <a:p>
            <a:r>
              <a:rPr lang="en-US" sz="2200" dirty="0">
                <a:effectLst/>
              </a:rPr>
              <a:t>Services should have loose coupling and high functional cohesion</a:t>
            </a:r>
          </a:p>
          <a:p>
            <a:r>
              <a:rPr lang="en-US" sz="2200" dirty="0">
                <a:effectLst/>
              </a:rPr>
              <a:t>Isolate failures</a:t>
            </a:r>
          </a:p>
        </p:txBody>
      </p:sp>
    </p:spTree>
    <p:extLst>
      <p:ext uri="{BB962C8B-B14F-4D97-AF65-F5344CB8AC3E}">
        <p14:creationId xmlns:p14="http://schemas.microsoft.com/office/powerpoint/2010/main" val="2520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49BA-DE69-4D10-A447-951F8BF763DB}"/>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E3A6759-4FE5-4696-A99A-DF91DA8A62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035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a:extLst>
              <a:ext uri="{FF2B5EF4-FFF2-40B4-BE49-F238E27FC236}">
                <a16:creationId xmlns:a16="http://schemas.microsoft.com/office/drawing/2014/main" id="{64EB2978-1C2E-6D48-B81D-193F1AB0743D}"/>
              </a:ext>
            </a:extLst>
          </p:cNvPr>
          <p:cNvSpPr>
            <a:spLocks noGrp="1"/>
          </p:cNvSpPr>
          <p:nvPr>
            <p:ph type="title"/>
          </p:nvPr>
        </p:nvSpPr>
        <p:spPr>
          <a:xfrm>
            <a:off x="269240" y="289511"/>
            <a:ext cx="11655840" cy="899665"/>
          </a:xfrm>
        </p:spPr>
        <p:txBody>
          <a:bodyPr/>
          <a:lstStyle/>
          <a:p>
            <a:pPr lvl="0"/>
            <a:r>
              <a:rPr lang="en-US" dirty="0"/>
              <a:t>Additional resources:</a:t>
            </a:r>
          </a:p>
        </p:txBody>
      </p:sp>
      <p:sp>
        <p:nvSpPr>
          <p:cNvPr id="7" name="Text Placeholder 2">
            <a:extLst>
              <a:ext uri="{FF2B5EF4-FFF2-40B4-BE49-F238E27FC236}">
                <a16:creationId xmlns:a16="http://schemas.microsoft.com/office/drawing/2014/main" id="{C8D64280-5E9A-224E-B9AF-686041C312B1}"/>
              </a:ext>
            </a:extLst>
          </p:cNvPr>
          <p:cNvSpPr txBox="1">
            <a:spLocks/>
          </p:cNvSpPr>
          <p:nvPr/>
        </p:nvSpPr>
        <p:spPr>
          <a:xfrm>
            <a:off x="269303" y="1187644"/>
            <a:ext cx="11655078" cy="466589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l" defTabSz="914400" eaLnBrk="0" fontAlgn="base" hangingPunct="0">
              <a:spcBef>
                <a:spcPct val="0"/>
              </a:spcBef>
              <a:spcAft>
                <a:spcPct val="0"/>
              </a:spcAft>
              <a:buFont typeface="Arial" panose="020B0604020202020204" pitchFamily="34" charset="0"/>
              <a:buChar char="•"/>
            </a:pPr>
            <a:r>
              <a:rPr lang="en-US" altLang="en-US" sz="3200" dirty="0" err="1"/>
              <a:t>Azure.com</a:t>
            </a:r>
            <a:r>
              <a:rPr lang="en-US" altLang="en-US" sz="3200" dirty="0"/>
              <a:t> service overviews</a:t>
            </a:r>
            <a:br>
              <a:rPr lang="en-US" altLang="en-US" sz="3200" dirty="0"/>
            </a:br>
            <a:r>
              <a:rPr lang="en-US" altLang="en-US" sz="3200" dirty="0">
                <a:hlinkClick r:id="rId3"/>
              </a:rPr>
              <a:t>https://aka.ms/containersonazure</a:t>
            </a:r>
            <a:r>
              <a:rPr lang="en-US" altLang="en-US" sz="3200" dirty="0"/>
              <a:t>  </a:t>
            </a:r>
          </a:p>
          <a:p>
            <a:pPr marL="457200" indent="-457200" algn="l" defTabSz="914400" eaLnBrk="0" fontAlgn="base" hangingPunct="0">
              <a:spcBef>
                <a:spcPct val="0"/>
              </a:spcBef>
              <a:spcAft>
                <a:spcPct val="0"/>
              </a:spcAft>
              <a:buFont typeface="Arial" panose="020B0604020202020204" pitchFamily="34" charset="0"/>
              <a:buChar char="•"/>
            </a:pPr>
            <a:r>
              <a:rPr lang="en-US" altLang="en-US" sz="3200" dirty="0"/>
              <a:t>Microsoft Docs - Documentation for container related services</a:t>
            </a:r>
            <a:br>
              <a:rPr lang="en-US" altLang="en-US" sz="3200" dirty="0"/>
            </a:br>
            <a:r>
              <a:rPr lang="en-US" altLang="en-US" sz="3200" dirty="0">
                <a:hlinkClick r:id="rId4"/>
              </a:rPr>
              <a:t>https://aka.ms/containerdocs</a:t>
            </a:r>
            <a:endParaRPr lang="en-US" altLang="en-US" sz="3200" dirty="0"/>
          </a:p>
          <a:p>
            <a:pPr marL="457200" indent="-457200" algn="l" defTabSz="914400" eaLnBrk="0" fontAlgn="base" hangingPunct="0">
              <a:spcBef>
                <a:spcPct val="0"/>
              </a:spcBef>
              <a:spcAft>
                <a:spcPct val="0"/>
              </a:spcAft>
              <a:buFont typeface="Arial" panose="020B0604020202020204" pitchFamily="34" charset="0"/>
              <a:buChar char="•"/>
            </a:pPr>
            <a:r>
              <a:rPr lang="en-US" altLang="en-US" sz="3200" dirty="0"/>
              <a:t>MSDN Channel 9 – Videos covering Azure and Containers</a:t>
            </a:r>
            <a:br>
              <a:rPr lang="en-US" altLang="en-US" sz="3200" dirty="0"/>
            </a:br>
            <a:r>
              <a:rPr lang="en-US" altLang="en-US" sz="3200" dirty="0">
                <a:hlinkClick r:id="rId5"/>
              </a:rPr>
              <a:t>https://channel9.msdn.com/</a:t>
            </a:r>
            <a:endParaRPr lang="en-US" altLang="en-US" sz="3200" dirty="0"/>
          </a:p>
          <a:p>
            <a:pPr marL="457200" indent="-457200" algn="l">
              <a:buFont typeface="Arial" panose="020B0604020202020204" pitchFamily="34" charset="0"/>
              <a:buChar char="•"/>
            </a:pPr>
            <a:r>
              <a:rPr lang="en-US" sz="3200" dirty="0"/>
              <a:t>Microsoft Virtual academy – online training courses</a:t>
            </a:r>
            <a:br>
              <a:rPr lang="en-US" sz="3200" dirty="0"/>
            </a:br>
            <a:r>
              <a:rPr lang="en-US" sz="3200" dirty="0">
                <a:hlinkClick r:id="rId6"/>
              </a:rPr>
              <a:t>https://mva.microsoft.com/</a:t>
            </a:r>
            <a:endParaRPr lang="en-US" sz="3200" dirty="0"/>
          </a:p>
          <a:p>
            <a:endParaRPr lang="en-US" sz="3200" dirty="0"/>
          </a:p>
        </p:txBody>
      </p:sp>
    </p:spTree>
    <p:extLst>
      <p:ext uri="{BB962C8B-B14F-4D97-AF65-F5344CB8AC3E}">
        <p14:creationId xmlns:p14="http://schemas.microsoft.com/office/powerpoint/2010/main" val="353472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83320-50DF-4313-8CF5-CCA62ED23D4D}"/>
              </a:ext>
            </a:extLst>
          </p:cNvPr>
          <p:cNvPicPr>
            <a:picLocks noChangeAspect="1"/>
          </p:cNvPicPr>
          <p:nvPr/>
        </p:nvPicPr>
        <p:blipFill>
          <a:blip r:embed="rId3"/>
          <a:stretch>
            <a:fillRect/>
          </a:stretch>
        </p:blipFill>
        <p:spPr>
          <a:xfrm>
            <a:off x="-328378" y="-586234"/>
            <a:ext cx="12848756" cy="8030470"/>
          </a:xfrm>
          <a:prstGeom prst="rect">
            <a:avLst/>
          </a:prstGeom>
        </p:spPr>
      </p:pic>
    </p:spTree>
    <p:extLst>
      <p:ext uri="{BB962C8B-B14F-4D97-AF65-F5344CB8AC3E}">
        <p14:creationId xmlns:p14="http://schemas.microsoft.com/office/powerpoint/2010/main" val="351313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C6B58-0429-4BAB-A0D1-3999CC7FCF80}"/>
              </a:ext>
            </a:extLst>
          </p:cNvPr>
          <p:cNvPicPr>
            <a:picLocks noChangeAspect="1"/>
          </p:cNvPicPr>
          <p:nvPr/>
        </p:nvPicPr>
        <p:blipFill>
          <a:blip r:embed="rId3"/>
          <a:stretch>
            <a:fillRect/>
          </a:stretch>
        </p:blipFill>
        <p:spPr>
          <a:xfrm>
            <a:off x="-168023" y="-754316"/>
            <a:ext cx="12528045" cy="8366632"/>
          </a:xfrm>
          <a:prstGeom prst="rect">
            <a:avLst/>
          </a:prstGeom>
        </p:spPr>
      </p:pic>
    </p:spTree>
    <p:extLst>
      <p:ext uri="{BB962C8B-B14F-4D97-AF65-F5344CB8AC3E}">
        <p14:creationId xmlns:p14="http://schemas.microsoft.com/office/powerpoint/2010/main" val="394433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cxnSp>
        <p:nvCxnSpPr>
          <p:cNvPr id="12" name="Straight Connector 7">
            <a:extLst>
              <a:ext uri="{FF2B5EF4-FFF2-40B4-BE49-F238E27FC236}">
                <a16:creationId xmlns:a16="http://schemas.microsoft.com/office/drawing/2014/main" id="{425A0768-3044-4AA9-A889-D2CAA68C517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834013" y="1115568"/>
            <a:ext cx="3487616" cy="4626864"/>
          </a:xfrm>
        </p:spPr>
        <p:txBody>
          <a:bodyPr>
            <a:normAutofit/>
          </a:bodyPr>
          <a:lstStyle/>
          <a:p>
            <a:pPr algn="l"/>
            <a:r>
              <a:rPr lang="en-US" sz="360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970450"/>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1254289" y="1580050"/>
            <a:ext cx="9672774"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fontScale="90000"/>
          </a:bodyPr>
          <a:lstStyle/>
          <a:p>
            <a:r>
              <a:rPr lang="en-US" dirty="0">
                <a:effectLst/>
              </a:rPr>
              <a:t>Other Components in a Typical Microservices Architecture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err="1">
                <a:effectLst/>
              </a:rPr>
              <a:t>Microservices</a:t>
            </a:r>
            <a:r>
              <a:rPr lang="en-US" dirty="0">
                <a:effectLst/>
              </a:rPr>
              <a:t> Management Options in Azure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Azure Container Service (AKS)</a:t>
            </a:r>
          </a:p>
          <a:p>
            <a:r>
              <a:rPr lang="en-US" sz="3200" dirty="0">
                <a:effectLst/>
              </a:rPr>
              <a:t> </a:t>
            </a:r>
            <a:r>
              <a:rPr lang="en-US" sz="3200" b="1" dirty="0">
                <a:effectLst/>
              </a:rPr>
              <a:t>Service Fabric</a:t>
            </a:r>
            <a:endParaRPr lang="en-US" sz="3200" dirty="0">
              <a:effectLst/>
            </a:endParaRPr>
          </a:p>
        </p:txBody>
      </p:sp>
    </p:spTree>
    <p:extLst>
      <p:ext uri="{BB962C8B-B14F-4D97-AF65-F5344CB8AC3E}">
        <p14:creationId xmlns:p14="http://schemas.microsoft.com/office/powerpoint/2010/main" val="4378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1784</TotalTime>
  <Words>2089</Words>
  <Application>Microsoft Macintosh PowerPoint</Application>
  <PresentationFormat>Widescreen</PresentationFormat>
  <Paragraphs>290</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MS PGothic</vt:lpstr>
      <vt:lpstr>Arial</vt:lpstr>
      <vt:lpstr>Calibri</vt:lpstr>
      <vt:lpstr>Calisto MT</vt:lpstr>
      <vt:lpstr>Segoe UI</vt:lpstr>
      <vt:lpstr>Segoe UI Light</vt:lpstr>
      <vt:lpstr>Segoe UI Semibold</vt:lpstr>
      <vt:lpstr>Segoe UI Semilight</vt:lpstr>
      <vt:lpstr>Trebuchet MS</vt:lpstr>
      <vt:lpstr>Wingdings</vt:lpstr>
      <vt:lpstr>Wingdings 2</vt:lpstr>
      <vt:lpstr>Slate</vt:lpstr>
      <vt:lpstr>Building Real World Node.JS Microservices on Azure</vt:lpstr>
      <vt:lpstr>Agenda</vt:lpstr>
      <vt:lpstr>PowerPoint Presentation</vt:lpstr>
      <vt:lpstr>PowerPoint Presentation</vt:lpstr>
      <vt:lpstr>Definition</vt:lpstr>
      <vt:lpstr>Characteristics of a Microservice</vt:lpstr>
      <vt:lpstr>Microservices Overview</vt:lpstr>
      <vt:lpstr>Other Components in a Typical Microservices Architecture</vt:lpstr>
      <vt:lpstr>Microservices Management Options in Azure</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lpstr>Demo</vt:lpstr>
      <vt:lpstr>Additional resources:</vt:lpstr>
    </vt:vector>
  </TitlesOfParts>
  <LinksUpToDate>false</LinksUpToDate>
  <SharedDoc>false</SharedDoc>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James Truitt (ATLANTA)</dc:creator>
  <cp:lastModifiedBy>James Truitt (ATLANTA)</cp:lastModifiedBy>
  <cp:revision>44</cp:revision>
  <cp:lastPrinted>2017-11-15T18:20:47Z</cp:lastPrinted>
  <dcterms:created xsi:type="dcterms:W3CDTF">2017-10-16T15:04:12Z</dcterms:created>
  <dcterms:modified xsi:type="dcterms:W3CDTF">2017-11-15T22:42:00Z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jatruit@microsoft.com</vt:lpwstr>
  </property>
  <property fmtid="{D5CDD505-2E9C-101B-9397-08002B2CF9AE}" pid="6" name="MSIP_Label_f42aa342-8706-4288-bd11-ebb85995028c_SetDate">
    <vt:lpwstr>2017-10-16T12:44:45.7959363-04:00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