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308" r:id="rId6"/>
    <p:sldId id="277" r:id="rId7"/>
    <p:sldId id="276" r:id="rId8"/>
    <p:sldId id="271" r:id="rId9"/>
    <p:sldId id="256" r:id="rId10"/>
    <p:sldId id="312" r:id="rId11"/>
    <p:sldId id="301" r:id="rId12"/>
    <p:sldId id="303" r:id="rId13"/>
    <p:sldId id="302" r:id="rId14"/>
    <p:sldId id="304" r:id="rId15"/>
    <p:sldId id="310" r:id="rId16"/>
    <p:sldId id="295" r:id="rId17"/>
    <p:sldId id="28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FBBD"/>
    <a:srgbClr val="D9A404"/>
    <a:srgbClr val="13100C"/>
    <a:srgbClr val="FFD44B"/>
    <a:srgbClr val="F4FAA8"/>
    <a:srgbClr val="446992"/>
    <a:srgbClr val="AEC2D8"/>
    <a:srgbClr val="98432A"/>
    <a:srgbClr val="D84400"/>
    <a:srgbClr val="446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D10AA-ACE3-8F9F-7AB6-E463240EED99}" v="4" dt="2024-08-05T04:32:39.703"/>
    <p1510:client id="{7665CC6E-DF81-0394-CF74-A067C4C215FE}" v="1" dt="2024-08-05T04:34:17.432"/>
    <p1510:client id="{BDEB42AB-8733-BE3C-8079-CA161B7901A3}" v="62" dt="2024-08-04T20:30:28.045"/>
    <p1510:client id="{D4EDB0D4-C9C3-4E25-8E85-0E46DBA36C61}" v="1310" dt="2024-08-05T06:56:25.49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1536"/>
        <p:guide pos="31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8/5/2024</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8/5/2024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96138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a:p>
        </p:txBody>
      </p:sp>
    </p:spTree>
    <p:extLst>
      <p:ext uri="{BB962C8B-B14F-4D97-AF65-F5344CB8AC3E}">
        <p14:creationId xmlns:p14="http://schemas.microsoft.com/office/powerpoint/2010/main" val="297930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a:p>
        </p:txBody>
      </p:sp>
    </p:spTree>
    <p:extLst>
      <p:ext uri="{BB962C8B-B14F-4D97-AF65-F5344CB8AC3E}">
        <p14:creationId xmlns:p14="http://schemas.microsoft.com/office/powerpoint/2010/main" val="2189208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8/5/2024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2043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a:t>
            </a:r>
            <a:r>
              <a:rPr lang="zh-CN" altLang="en-US"/>
              <a:t> </a:t>
            </a:r>
            <a:r>
              <a:rPr lang="en-US" altLang="zh-CN"/>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a:t>
            </a:r>
            <a:r>
              <a:rPr lang="zh-CN" altLang="en-US"/>
              <a:t> </a:t>
            </a:r>
            <a:r>
              <a:rPr lang="en-US" altLang="zh-CN"/>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a:t>Click to edit </a:t>
            </a:r>
            <a:r>
              <a:rPr lang="en-US" altLang="zh-CN"/>
              <a:t>Text</a:t>
            </a:r>
            <a:r>
              <a:rPr lang="zh-CN" altLang="en-US"/>
              <a:t> </a:t>
            </a:r>
            <a:r>
              <a:rPr lang="en-US"/>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 id="2147483670" r:id="rId18"/>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hyperlink" Target="https://www.ctrl.blog/entry/amazon-affiliate-australia.html" TargetMode="Externa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pxhere.com/ko/photo/35833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5" y="1986926"/>
            <a:ext cx="4611236" cy="2057441"/>
          </a:xfrm>
        </p:spPr>
        <p:txBody>
          <a:bodyPr/>
          <a:lstStyle/>
          <a:p>
            <a:r>
              <a:rPr lang="en-US">
                <a:solidFill>
                  <a:schemeClr val="tx1">
                    <a:lumMod val="95000"/>
                    <a:lumOff val="5000"/>
                  </a:schemeClr>
                </a:solidFill>
              </a:rPr>
              <a:t>Amazon Sales Data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1638545" cy="760288"/>
          </a:xfrm>
        </p:spPr>
        <p:txBody>
          <a:bodyPr/>
          <a:lstStyle/>
          <a:p>
            <a:r>
              <a:rPr lang="en-US"/>
              <a:t>By:</a:t>
            </a:r>
          </a:p>
          <a:p>
            <a:r>
              <a:rPr lang="en-US"/>
              <a:t>Priyanka Datta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0037529" y="67706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18398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pic>
        <p:nvPicPr>
          <p:cNvPr id="13" name="Picture Placeholder 12">
            <a:extLst>
              <a:ext uri="{FF2B5EF4-FFF2-40B4-BE49-F238E27FC236}">
                <a16:creationId xmlns:a16="http://schemas.microsoft.com/office/drawing/2014/main" id="{2597EF13-8966-D551-C7D3-0B7E2CD8328D}"/>
              </a:ext>
            </a:extLst>
          </p:cNvPr>
          <p:cNvPicPr>
            <a:picLocks noGrp="1" noChangeAspect="1"/>
          </p:cNvPicPr>
          <p:nvPr>
            <p:ph type="pic" sz="quarter" idx="47"/>
          </p:nvPr>
        </p:nvPicPr>
        <p:blipFill rotWithShape="1">
          <a:blip r:embed="rId3"/>
          <a:srcRect l="-1161" t="-14141" b="-19837"/>
          <a:stretch/>
        </p:blipFill>
        <p:spPr>
          <a:xfrm>
            <a:off x="7181438" y="1190624"/>
            <a:ext cx="3675070" cy="486727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4E741-E3D0-6627-CABA-38CB99056874}"/>
              </a:ext>
            </a:extLst>
          </p:cNvPr>
          <p:cNvSpPr>
            <a:spLocks noGrp="1"/>
          </p:cNvSpPr>
          <p:nvPr>
            <p:ph type="sldNum" sz="quarter" idx="29"/>
          </p:nvPr>
        </p:nvSpPr>
        <p:spPr>
          <a:xfrm>
            <a:off x="11344631" y="6310310"/>
            <a:ext cx="458592" cy="365125"/>
          </a:xfrm>
        </p:spPr>
        <p:txBody>
          <a:bodyPr/>
          <a:lstStyle/>
          <a:p>
            <a:fld id="{47FEACEE-25B4-4A2D-B147-27296E36371D}" type="slidenum">
              <a:rPr lang="en-US" altLang="zh-CN" smtClean="0"/>
              <a:pPr/>
              <a:t>10</a:t>
            </a:fld>
            <a:endParaRPr lang="en-US" altLang="zh-CN"/>
          </a:p>
        </p:txBody>
      </p:sp>
      <p:sp>
        <p:nvSpPr>
          <p:cNvPr id="8" name="Freeform: Shape 11">
            <a:extLst>
              <a:ext uri="{FF2B5EF4-FFF2-40B4-BE49-F238E27FC236}">
                <a16:creationId xmlns:a16="http://schemas.microsoft.com/office/drawing/2014/main" id="{98BCD9FC-288C-A187-8F71-2E3F43DCFF90}"/>
              </a:ext>
              <a:ext uri="{C183D7F6-B498-43B3-948B-1728B52AA6E4}">
                <adec:decorative xmlns:adec="http://schemas.microsoft.com/office/drawing/2017/decorative" val="1"/>
              </a:ext>
            </a:extLst>
          </p:cNvPr>
          <p:cNvSpPr/>
          <p:nvPr/>
        </p:nvSpPr>
        <p:spPr>
          <a:xfrm>
            <a:off x="11577851" y="958995"/>
            <a:ext cx="624828" cy="75434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9" name="Freeform: Shape 11">
            <a:extLst>
              <a:ext uri="{FF2B5EF4-FFF2-40B4-BE49-F238E27FC236}">
                <a16:creationId xmlns:a16="http://schemas.microsoft.com/office/drawing/2014/main" id="{91F53EEC-4702-DD1A-0674-C35453FDDF76}"/>
              </a:ext>
              <a:ext uri="{C183D7F6-B498-43B3-948B-1728B52AA6E4}">
                <adec:decorative xmlns:adec="http://schemas.microsoft.com/office/drawing/2017/decorative" val="1"/>
              </a:ext>
            </a:extLst>
          </p:cNvPr>
          <p:cNvSpPr/>
          <p:nvPr/>
        </p:nvSpPr>
        <p:spPr>
          <a:xfrm>
            <a:off x="5443016" y="4643274"/>
            <a:ext cx="1305160" cy="143867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bg2">
              <a:lumMod val="9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3" name="Rectangle: Top Corners Rounded 12">
            <a:extLst>
              <a:ext uri="{FF2B5EF4-FFF2-40B4-BE49-F238E27FC236}">
                <a16:creationId xmlns:a16="http://schemas.microsoft.com/office/drawing/2014/main" id="{EF58AAF4-9E2F-0992-9CCB-14E7118B0E6E}"/>
              </a:ext>
            </a:extLst>
          </p:cNvPr>
          <p:cNvSpPr/>
          <p:nvPr/>
        </p:nvSpPr>
        <p:spPr>
          <a:xfrm>
            <a:off x="-2690" y="-3129"/>
            <a:ext cx="12180823" cy="855288"/>
          </a:xfrm>
          <a:prstGeom prst="round2SameRect">
            <a:avLst>
              <a:gd name="adj1" fmla="val 0"/>
              <a:gd name="adj2" fmla="val 0"/>
            </a:avLst>
          </a:prstGeom>
          <a:solidFill>
            <a:srgbClr val="FAFBBD"/>
          </a:solidFill>
          <a:ln>
            <a:solidFill>
              <a:srgbClr val="D9A404"/>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pic>
        <p:nvPicPr>
          <p:cNvPr id="19" name="Picture 18">
            <a:extLst>
              <a:ext uri="{FF2B5EF4-FFF2-40B4-BE49-F238E27FC236}">
                <a16:creationId xmlns:a16="http://schemas.microsoft.com/office/drawing/2014/main" id="{C032BBFC-B608-3597-59A4-EAD4F6FBF313}"/>
              </a:ext>
            </a:extLst>
          </p:cNvPr>
          <p:cNvPicPr>
            <a:picLocks noChangeAspect="1"/>
          </p:cNvPicPr>
          <p:nvPr/>
        </p:nvPicPr>
        <p:blipFill>
          <a:blip r:embed="rId2"/>
          <a:stretch>
            <a:fillRect/>
          </a:stretch>
        </p:blipFill>
        <p:spPr>
          <a:xfrm>
            <a:off x="6100122" y="1233321"/>
            <a:ext cx="5805180" cy="4093221"/>
          </a:xfrm>
          <a:prstGeom prst="rect">
            <a:avLst/>
          </a:prstGeom>
        </p:spPr>
      </p:pic>
      <p:sp>
        <p:nvSpPr>
          <p:cNvPr id="11" name="Freeform: Shape 10">
            <a:extLst>
              <a:ext uri="{FF2B5EF4-FFF2-40B4-BE49-F238E27FC236}">
                <a16:creationId xmlns:a16="http://schemas.microsoft.com/office/drawing/2014/main" id="{6CCF9960-B471-0938-E5C3-34624716F5C3}"/>
              </a:ext>
              <a:ext uri="{C183D7F6-B498-43B3-948B-1728B52AA6E4}">
                <adec:decorative xmlns:adec="http://schemas.microsoft.com/office/drawing/2017/decorative" val="1"/>
              </a:ext>
            </a:extLst>
          </p:cNvPr>
          <p:cNvSpPr/>
          <p:nvPr/>
        </p:nvSpPr>
        <p:spPr>
          <a:xfrm rot="19560000">
            <a:off x="10965136" y="5792841"/>
            <a:ext cx="1896941" cy="21252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4" name="Rectangle: Top Corners Rounded 3">
            <a:extLst>
              <a:ext uri="{FF2B5EF4-FFF2-40B4-BE49-F238E27FC236}">
                <a16:creationId xmlns:a16="http://schemas.microsoft.com/office/drawing/2014/main" id="{0A7C4D2D-7EF3-C630-B651-F54DA60C352D}"/>
              </a:ext>
            </a:extLst>
          </p:cNvPr>
          <p:cNvSpPr/>
          <p:nvPr/>
        </p:nvSpPr>
        <p:spPr>
          <a:xfrm>
            <a:off x="311076" y="1952528"/>
            <a:ext cx="5033469" cy="2661585"/>
          </a:xfrm>
          <a:prstGeom prst="round2SameRect">
            <a:avLst>
              <a:gd name="adj1" fmla="val 0"/>
              <a:gd name="adj2" fmla="val 0"/>
            </a:avLst>
          </a:prstGeom>
          <a:noFill/>
          <a:ln>
            <a:solidFill>
              <a:srgbClr val="FFD44B"/>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 name="smart-narrative">
            <a:extLst>
              <a:ext uri="{FF2B5EF4-FFF2-40B4-BE49-F238E27FC236}">
                <a16:creationId xmlns:a16="http://schemas.microsoft.com/office/drawing/2014/main" id="{0D9E4B02-C5B0-4E70-A69C-6ADC33A2D3B6}"/>
              </a:ext>
            </a:extLst>
          </p:cNvPr>
          <p:cNvSpPr txBox="1"/>
          <p:nvPr/>
        </p:nvSpPr>
        <p:spPr>
          <a:xfrm>
            <a:off x="496817" y="2089918"/>
            <a:ext cx="4729171" cy="2554545"/>
          </a:xfrm>
          <a:prstGeom prst="rect">
            <a:avLst/>
          </a:prstGeom>
          <a:noFill/>
        </p:spPr>
        <p:txBody>
          <a:bodyPr vertOverflow="overflow" vert="horz" wrap="square" lIns="91440" tIns="45720" rIns="91440" bIns="45720" rtlCol="0" anchor="t">
            <a:spAutoFit/>
          </a:bodyPr>
          <a:lstStyle/>
          <a:p>
            <a:pPr marL="285750" indent="-285750" algn="just">
              <a:buFont typeface="Wingdings"/>
              <a:buChar char="ü"/>
            </a:pPr>
            <a:r>
              <a:rPr lang="en-US" sz="1600"/>
              <a:t>The chart shows the yearly profit margin percentages for a business from 2010 to 2017. </a:t>
            </a:r>
            <a:endParaRPr lang="en-IN" sz="1600">
              <a:ea typeface="微软雅黑"/>
              <a:cs typeface="Posterama" panose="020B0504020200020000" pitchFamily="34" charset="0"/>
            </a:endParaRPr>
          </a:p>
          <a:p>
            <a:pPr marL="285750" indent="-285750" algn="just">
              <a:buFont typeface="Wingdings"/>
              <a:buChar char="ü"/>
            </a:pPr>
            <a:endParaRPr lang="en-US" sz="1600"/>
          </a:p>
          <a:p>
            <a:pPr marL="285750" indent="-285750" algn="just">
              <a:buFont typeface="Wingdings"/>
              <a:buChar char="ü"/>
            </a:pPr>
            <a:r>
              <a:rPr lang="en-US" sz="1600"/>
              <a:t>It reveals a fluctuation in profitability, starting at 34.55% in 2010, dipping to a low of 24.63% in 2011, and peaking at 39.63% in 2016 before declining to 30.58% in 2017. </a:t>
            </a:r>
            <a:endParaRPr lang="en-IN" sz="1600">
              <a:ea typeface="微软雅黑"/>
              <a:cs typeface="Posterama" panose="020B0504020200020000" pitchFamily="34" charset="0"/>
            </a:endParaRPr>
          </a:p>
          <a:p>
            <a:pPr marL="285750" indent="-285750" algn="just">
              <a:buFont typeface="Wingdings"/>
              <a:buChar char="ü"/>
            </a:pPr>
            <a:endParaRPr lang="en-US" sz="1600"/>
          </a:p>
          <a:p>
            <a:pPr marL="285750" indent="-285750" algn="just">
              <a:buFont typeface="Wingdings"/>
              <a:buChar char="ü"/>
            </a:pPr>
            <a:r>
              <a:rPr lang="en-US" sz="1600"/>
              <a:t>This indicates inconsistent profit margins over the years.</a:t>
            </a:r>
            <a:endParaRPr lang="en-IN" sz="1600">
              <a:latin typeface="Abadi"/>
              <a:ea typeface="微软雅黑"/>
              <a:cs typeface="Posterama" panose="020B0504020200020000" pitchFamily="34" charset="0"/>
            </a:endParaRPr>
          </a:p>
        </p:txBody>
      </p:sp>
      <p:sp>
        <p:nvSpPr>
          <p:cNvPr id="17" name="Title 1">
            <a:extLst>
              <a:ext uri="{FF2B5EF4-FFF2-40B4-BE49-F238E27FC236}">
                <a16:creationId xmlns:a16="http://schemas.microsoft.com/office/drawing/2014/main" id="{706730D6-1804-DDFF-123A-5405772DA8CA}"/>
              </a:ext>
            </a:extLst>
          </p:cNvPr>
          <p:cNvSpPr>
            <a:spLocks noGrp="1"/>
          </p:cNvSpPr>
          <p:nvPr>
            <p:ph type="title"/>
          </p:nvPr>
        </p:nvSpPr>
        <p:spPr>
          <a:xfrm>
            <a:off x="6461" y="101040"/>
            <a:ext cx="12180823" cy="752654"/>
          </a:xfrm>
        </p:spPr>
        <p:txBody>
          <a:bodyPr/>
          <a:lstStyle/>
          <a:p>
            <a:pPr algn="ctr"/>
            <a:r>
              <a:rPr lang="en-IN" sz="4800">
                <a:ln w="0"/>
                <a:solidFill>
                  <a:schemeClr val="tx1"/>
                </a:solidFill>
                <a:effectLst>
                  <a:outerShdw blurRad="38100" dist="19050" dir="2700000" algn="tl" rotWithShape="0">
                    <a:schemeClr val="dk1">
                      <a:alpha val="40000"/>
                    </a:schemeClr>
                  </a:outerShdw>
                </a:effectLst>
              </a:rPr>
              <a:t>Yearly Profit Margin %</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625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7878E521-DFFB-4DF3-209A-6CA508AAA2FB}"/>
              </a:ext>
            </a:extLst>
          </p:cNvPr>
          <p:cNvSpPr/>
          <p:nvPr/>
        </p:nvSpPr>
        <p:spPr>
          <a:xfrm rot="20024141">
            <a:off x="9758990" y="804397"/>
            <a:ext cx="2498727" cy="2304897"/>
          </a:xfrm>
          <a:prstGeom prst="hexagon">
            <a:avLst/>
          </a:prstGeom>
          <a:noFill/>
          <a:ln w="285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D44E741-E3D0-6627-CABA-38CB99056874}"/>
              </a:ext>
            </a:extLst>
          </p:cNvPr>
          <p:cNvSpPr>
            <a:spLocks noGrp="1"/>
          </p:cNvSpPr>
          <p:nvPr>
            <p:ph type="sldNum" sz="quarter" idx="29"/>
          </p:nvPr>
        </p:nvSpPr>
        <p:spPr>
          <a:xfrm>
            <a:off x="11344631" y="6310310"/>
            <a:ext cx="458592" cy="365125"/>
          </a:xfrm>
        </p:spPr>
        <p:txBody>
          <a:bodyPr/>
          <a:lstStyle/>
          <a:p>
            <a:fld id="{47FEACEE-25B4-4A2D-B147-27296E36371D}" type="slidenum">
              <a:rPr lang="en-US" altLang="zh-CN" smtClean="0"/>
              <a:pPr/>
              <a:t>11</a:t>
            </a:fld>
            <a:endParaRPr lang="en-US" altLang="zh-CN"/>
          </a:p>
        </p:txBody>
      </p:sp>
      <p:grpSp>
        <p:nvGrpSpPr>
          <p:cNvPr id="14" name="Group 13">
            <a:extLst>
              <a:ext uri="{FF2B5EF4-FFF2-40B4-BE49-F238E27FC236}">
                <a16:creationId xmlns:a16="http://schemas.microsoft.com/office/drawing/2014/main" id="{E41D2BAC-0DC7-C3A0-7995-75E00E0814D5}"/>
              </a:ext>
            </a:extLst>
          </p:cNvPr>
          <p:cNvGrpSpPr/>
          <p:nvPr/>
        </p:nvGrpSpPr>
        <p:grpSpPr>
          <a:xfrm>
            <a:off x="8438773" y="1217686"/>
            <a:ext cx="3364449" cy="950588"/>
            <a:chOff x="1446872" y="6750810"/>
            <a:chExt cx="9314398" cy="1113718"/>
          </a:xfrm>
        </p:grpSpPr>
        <p:sp>
          <p:nvSpPr>
            <p:cNvPr id="12" name="Rectangle: Top Corners Rounded 11">
              <a:extLst>
                <a:ext uri="{FF2B5EF4-FFF2-40B4-BE49-F238E27FC236}">
                  <a16:creationId xmlns:a16="http://schemas.microsoft.com/office/drawing/2014/main" id="{3DC2EE36-EDD2-7F0A-FD60-E067202AB0D9}"/>
                </a:ext>
              </a:extLst>
            </p:cNvPr>
            <p:cNvSpPr/>
            <p:nvPr/>
          </p:nvSpPr>
          <p:spPr>
            <a:xfrm>
              <a:off x="1446872" y="6750810"/>
              <a:ext cx="9314398" cy="1113718"/>
            </a:xfrm>
            <a:prstGeom prst="round2SameRect">
              <a:avLst>
                <a:gd name="adj1" fmla="val 0"/>
                <a:gd name="adj2"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 name="smart-narrative">
              <a:extLst>
                <a:ext uri="{FF2B5EF4-FFF2-40B4-BE49-F238E27FC236}">
                  <a16:creationId xmlns:a16="http://schemas.microsoft.com/office/drawing/2014/main" id="{0D9E4B02-C5B0-4E70-A69C-6ADC33A2D3B6}"/>
                </a:ext>
              </a:extLst>
            </p:cNvPr>
            <p:cNvSpPr txBox="1"/>
            <p:nvPr/>
          </p:nvSpPr>
          <p:spPr>
            <a:xfrm>
              <a:off x="1734226" y="6820866"/>
              <a:ext cx="8739687" cy="973604"/>
            </a:xfrm>
            <a:prstGeom prst="rect">
              <a:avLst/>
            </a:prstGeom>
            <a:noFill/>
          </p:spPr>
          <p:txBody>
            <a:bodyPr vertOverflow="overflow" vert="horz" wrap="square" rtlCol="0" anchor="t">
              <a:spAutoFit/>
            </a:bodyPr>
            <a:lstStyle/>
            <a:p>
              <a:pPr algn="just"/>
              <a:r>
                <a:rPr lang="en-US" sz="1200">
                  <a:latin typeface="Posterama" panose="020B0504020200020000" pitchFamily="34" charset="0"/>
                  <a:ea typeface="微软雅黑"/>
                  <a:cs typeface="Posterama" panose="020B0504020200020000" pitchFamily="34" charset="0"/>
                </a:rPr>
                <a:t>The chart illustrates the month-over-month sales variance percentage, showing  consistent negative trend throughout the year.</a:t>
              </a:r>
            </a:p>
          </p:txBody>
        </p:sp>
      </p:grpSp>
      <p:sp>
        <p:nvSpPr>
          <p:cNvPr id="17" name="Title 1">
            <a:extLst>
              <a:ext uri="{FF2B5EF4-FFF2-40B4-BE49-F238E27FC236}">
                <a16:creationId xmlns:a16="http://schemas.microsoft.com/office/drawing/2014/main" id="{706730D6-1804-DDFF-123A-5405772DA8CA}"/>
              </a:ext>
            </a:extLst>
          </p:cNvPr>
          <p:cNvSpPr>
            <a:spLocks noGrp="1"/>
          </p:cNvSpPr>
          <p:nvPr>
            <p:ph type="title"/>
          </p:nvPr>
        </p:nvSpPr>
        <p:spPr>
          <a:xfrm>
            <a:off x="388778" y="342018"/>
            <a:ext cx="5714361" cy="752654"/>
          </a:xfrm>
          <a:ln/>
          <a:effectLst>
            <a:outerShdw blurRad="50800" dist="38100" dir="2700000" algn="tl" rotWithShape="0">
              <a:prstClr val="black">
                <a:alpha val="59000"/>
              </a:prstClr>
            </a:outerShdw>
          </a:effectLst>
        </p:spPr>
        <p:style>
          <a:lnRef idx="2">
            <a:schemeClr val="accent3"/>
          </a:lnRef>
          <a:fillRef idx="1">
            <a:schemeClr val="lt1"/>
          </a:fillRef>
          <a:effectRef idx="0">
            <a:schemeClr val="accent3"/>
          </a:effectRef>
          <a:fontRef idx="minor">
            <a:schemeClr val="dk1"/>
          </a:fontRef>
        </p:style>
        <p:txBody>
          <a:bodyPr/>
          <a:lstStyle/>
          <a:p>
            <a:r>
              <a:rPr lang="en-IN" sz="4800">
                <a:ln w="0"/>
                <a:solidFill>
                  <a:srgbClr val="D9A404"/>
                </a:solidFill>
                <a:effectLst>
                  <a:outerShdw blurRad="38100" dist="19050" dir="2700000" algn="tl" rotWithShape="0">
                    <a:schemeClr val="dk1">
                      <a:alpha val="40000"/>
                    </a:schemeClr>
                  </a:outerShdw>
                </a:effectLst>
                <a:latin typeface="Posterama Text SemiBold"/>
              </a:rPr>
              <a:t>Monthly Sales Trend</a:t>
            </a:r>
          </a:p>
        </p:txBody>
      </p:sp>
      <p:pic>
        <p:nvPicPr>
          <p:cNvPr id="7" name="Picture 6">
            <a:extLst>
              <a:ext uri="{FF2B5EF4-FFF2-40B4-BE49-F238E27FC236}">
                <a16:creationId xmlns:a16="http://schemas.microsoft.com/office/drawing/2014/main" id="{31DA0B1B-3384-3AB8-6D57-93B01F01B59C}"/>
              </a:ext>
            </a:extLst>
          </p:cNvPr>
          <p:cNvPicPr>
            <a:picLocks noChangeAspect="1"/>
          </p:cNvPicPr>
          <p:nvPr/>
        </p:nvPicPr>
        <p:blipFill rotWithShape="1">
          <a:blip r:embed="rId2"/>
          <a:srcRect l="4660" t="28044" r="36607" b="7986"/>
          <a:stretch/>
        </p:blipFill>
        <p:spPr>
          <a:xfrm>
            <a:off x="388777" y="1812263"/>
            <a:ext cx="7377440" cy="3487324"/>
          </a:xfrm>
          <a:prstGeom prst="rect">
            <a:avLst/>
          </a:prstGeom>
          <a:effectLst>
            <a:glow rad="63500">
              <a:schemeClr val="accent6">
                <a:satMod val="175000"/>
                <a:alpha val="40000"/>
              </a:schemeClr>
            </a:glow>
          </a:effectLst>
        </p:spPr>
      </p:pic>
      <p:sp>
        <p:nvSpPr>
          <p:cNvPr id="4" name="Freeform: Shape 3">
            <a:extLst>
              <a:ext uri="{FF2B5EF4-FFF2-40B4-BE49-F238E27FC236}">
                <a16:creationId xmlns:a16="http://schemas.microsoft.com/office/drawing/2014/main" id="{18DE85A8-80B0-4B7D-57BB-883E01F3EC3B}"/>
              </a:ext>
              <a:ext uri="{C183D7F6-B498-43B3-948B-1728B52AA6E4}">
                <adec:decorative xmlns:adec="http://schemas.microsoft.com/office/drawing/2017/decorative" val="1"/>
              </a:ext>
            </a:extLst>
          </p:cNvPr>
          <p:cNvSpPr/>
          <p:nvPr/>
        </p:nvSpPr>
        <p:spPr>
          <a:xfrm rot="19560000">
            <a:off x="10965136" y="5792841"/>
            <a:ext cx="1896941" cy="21252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8" name="Rectangle: Top Corners Rounded 7">
            <a:extLst>
              <a:ext uri="{FF2B5EF4-FFF2-40B4-BE49-F238E27FC236}">
                <a16:creationId xmlns:a16="http://schemas.microsoft.com/office/drawing/2014/main" id="{11CEAD58-6CAA-6C23-2350-07523E793B46}"/>
              </a:ext>
            </a:extLst>
          </p:cNvPr>
          <p:cNvSpPr/>
          <p:nvPr/>
        </p:nvSpPr>
        <p:spPr>
          <a:xfrm>
            <a:off x="8438773" y="2327431"/>
            <a:ext cx="3364449" cy="3827563"/>
          </a:xfrm>
          <a:prstGeom prst="round2SameRect">
            <a:avLst>
              <a:gd name="adj1" fmla="val 0"/>
              <a:gd name="adj2"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5C909A95-AE7F-A8C2-A38B-D150344A2BF3}"/>
              </a:ext>
            </a:extLst>
          </p:cNvPr>
          <p:cNvSpPr txBox="1"/>
          <p:nvPr/>
        </p:nvSpPr>
        <p:spPr>
          <a:xfrm>
            <a:off x="8542568" y="2438799"/>
            <a:ext cx="3156858" cy="3600986"/>
          </a:xfrm>
          <a:prstGeom prst="rect">
            <a:avLst/>
          </a:prstGeom>
        </p:spPr>
        <p:txBody>
          <a:bodyPr wrap="square" rtlCol="0">
            <a:spAutoFit/>
          </a:bodyPr>
          <a:lstStyle/>
          <a:p>
            <a:pPr marL="171450" indent="-171450" algn="ctr">
              <a:buFont typeface="Arial" panose="020B0604020202020204" pitchFamily="34" charset="0"/>
              <a:buChar char="•"/>
            </a:pPr>
            <a:r>
              <a:rPr lang="en-US" sz="1200">
                <a:latin typeface="Aptos" panose="020B0004020202020204" pitchFamily="34" charset="0"/>
                <a:ea typeface="微软雅黑"/>
                <a:cs typeface="Posterama" panose="020B0504020200020000" pitchFamily="34" charset="0"/>
              </a:rPr>
              <a:t>The lowest point occurs in March with a -97.31% variance, indicating a significant drop in sales compared to the previous month. </a:t>
            </a:r>
          </a:p>
          <a:p>
            <a:pPr marL="171450" indent="-171450" algn="ctr">
              <a:lnSpc>
                <a:spcPct val="100000"/>
              </a:lnSpc>
              <a:spcBef>
                <a:spcPts val="0"/>
              </a:spcBef>
              <a:buFont typeface="Arial" panose="020B0604020202020204" pitchFamily="34" charset="0"/>
              <a:buChar char="•"/>
            </a:pPr>
            <a:endParaRPr lang="en-US" sz="1200">
              <a:latin typeface="Aptos" panose="020B0004020202020204" pitchFamily="34" charset="0"/>
            </a:endParaRPr>
          </a:p>
          <a:p>
            <a:pPr marL="171450" indent="-171450" algn="ctr">
              <a:lnSpc>
                <a:spcPct val="100000"/>
              </a:lnSpc>
              <a:spcBef>
                <a:spcPts val="0"/>
              </a:spcBef>
              <a:buFont typeface="Arial" panose="020B0604020202020204" pitchFamily="34" charset="0"/>
              <a:buChar char="•"/>
            </a:pPr>
            <a:r>
              <a:rPr lang="en-US" sz="1200">
                <a:latin typeface="Aptos" panose="020B0004020202020204" pitchFamily="34" charset="0"/>
              </a:rPr>
              <a:t>The highest negative variance is seen in July at -85.69%, suggesting a lesser decline in sales compared to other months. </a:t>
            </a:r>
          </a:p>
          <a:p>
            <a:pPr marL="171450" indent="-171450" algn="ctr">
              <a:lnSpc>
                <a:spcPct val="100000"/>
              </a:lnSpc>
              <a:spcBef>
                <a:spcPts val="0"/>
              </a:spcBef>
              <a:buFont typeface="Arial" panose="020B0604020202020204" pitchFamily="34" charset="0"/>
              <a:buChar char="•"/>
            </a:pPr>
            <a:endParaRPr lang="en-US" sz="1200">
              <a:latin typeface="Aptos" panose="020B0004020202020204" pitchFamily="34" charset="0"/>
            </a:endParaRPr>
          </a:p>
          <a:p>
            <a:pPr marL="171450" indent="-171450" algn="ctr">
              <a:lnSpc>
                <a:spcPct val="100000"/>
              </a:lnSpc>
              <a:spcBef>
                <a:spcPts val="0"/>
              </a:spcBef>
              <a:buFont typeface="Arial" panose="020B0604020202020204" pitchFamily="34" charset="0"/>
              <a:buChar char="•"/>
            </a:pPr>
            <a:r>
              <a:rPr lang="en-US" sz="1200">
                <a:latin typeface="Aptos" panose="020B0004020202020204" pitchFamily="34" charset="0"/>
              </a:rPr>
              <a:t>Overall, the data indicates a challenging sales environment, with significant fluctuations and a general downward trend in sales performance across all months. </a:t>
            </a:r>
          </a:p>
          <a:p>
            <a:pPr marL="171450" indent="-171450" algn="ctr">
              <a:lnSpc>
                <a:spcPct val="100000"/>
              </a:lnSpc>
              <a:spcBef>
                <a:spcPts val="0"/>
              </a:spcBef>
              <a:buFont typeface="Arial" panose="020B0604020202020204" pitchFamily="34" charset="0"/>
              <a:buChar char="•"/>
            </a:pPr>
            <a:endParaRPr lang="en-US" sz="1200">
              <a:latin typeface="Aptos" panose="020B0004020202020204" pitchFamily="34" charset="0"/>
            </a:endParaRPr>
          </a:p>
          <a:p>
            <a:pPr marL="171450" indent="-171450" algn="ctr">
              <a:lnSpc>
                <a:spcPct val="100000"/>
              </a:lnSpc>
              <a:spcBef>
                <a:spcPts val="0"/>
              </a:spcBef>
              <a:buFont typeface="Arial" panose="020B0604020202020204" pitchFamily="34" charset="0"/>
              <a:buChar char="•"/>
            </a:pPr>
            <a:r>
              <a:rPr lang="en-US" sz="1200">
                <a:latin typeface="Aptos" panose="020B0004020202020204" pitchFamily="34" charset="0"/>
              </a:rPr>
              <a:t>This pattern may highlight issues in market demand, product performance, or external factors impacting sales.</a:t>
            </a:r>
            <a:endParaRPr lang="en-IN" sz="1200">
              <a:solidFill>
                <a:prstClr val="white"/>
              </a:solidFill>
              <a:latin typeface="Aptos" panose="020B0004020202020204" pitchFamily="34" charset="0"/>
              <a:ea typeface="微软雅黑"/>
              <a:cs typeface="Posterama" panose="020B0504020200020000" pitchFamily="34" charset="0"/>
            </a:endParaRPr>
          </a:p>
        </p:txBody>
      </p:sp>
    </p:spTree>
    <p:extLst>
      <p:ext uri="{BB962C8B-B14F-4D97-AF65-F5344CB8AC3E}">
        <p14:creationId xmlns:p14="http://schemas.microsoft.com/office/powerpoint/2010/main" val="130703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BF1A-9DE5-B64B-2C09-1D5424EAF789}"/>
              </a:ext>
            </a:extLst>
          </p:cNvPr>
          <p:cNvSpPr>
            <a:spLocks noGrp="1"/>
          </p:cNvSpPr>
          <p:nvPr>
            <p:ph type="title"/>
          </p:nvPr>
        </p:nvSpPr>
        <p:spPr>
          <a:xfrm>
            <a:off x="407538" y="254142"/>
            <a:ext cx="11022462" cy="684162"/>
          </a:xfrm>
        </p:spPr>
        <p:txBody>
          <a:bodyPr/>
          <a:lstStyle/>
          <a:p>
            <a:pPr algn="ctr"/>
            <a:r>
              <a:rPr lang="en-US" i="0">
                <a:ln w="0"/>
                <a:solidFill>
                  <a:schemeClr val="tx1"/>
                </a:solidFill>
                <a:effectLst>
                  <a:outerShdw blurRad="38100" dist="19050" dir="2700000" algn="tl" rotWithShape="0">
                    <a:schemeClr val="dk1">
                      <a:alpha val="40000"/>
                    </a:schemeClr>
                  </a:outerShdw>
                </a:effectLst>
                <a:latin typeface="-apple-system"/>
              </a:rPr>
              <a:t>Monthly Profit and Profit Margin Analysis</a:t>
            </a:r>
            <a:endParaRPr lang="en-IN">
              <a:ln w="0"/>
              <a:solidFill>
                <a:schemeClr val="tx1"/>
              </a:solidFill>
              <a:effectLst>
                <a:outerShdw blurRad="38100" dist="19050" dir="2700000" algn="tl" rotWithShape="0">
                  <a:schemeClr val="dk1">
                    <a:alpha val="40000"/>
                  </a:schemeClr>
                </a:outerShdw>
              </a:effectLst>
            </a:endParaRPr>
          </a:p>
        </p:txBody>
      </p:sp>
      <p:sp>
        <p:nvSpPr>
          <p:cNvPr id="5" name="Slide Number Placeholder 4">
            <a:extLst>
              <a:ext uri="{FF2B5EF4-FFF2-40B4-BE49-F238E27FC236}">
                <a16:creationId xmlns:a16="http://schemas.microsoft.com/office/drawing/2014/main" id="{A6690E4E-D8D5-2790-2029-667D8CBDC121}"/>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a:p>
        </p:txBody>
      </p:sp>
      <p:pic>
        <p:nvPicPr>
          <p:cNvPr id="6" name="Picture 5">
            <a:extLst>
              <a:ext uri="{FF2B5EF4-FFF2-40B4-BE49-F238E27FC236}">
                <a16:creationId xmlns:a16="http://schemas.microsoft.com/office/drawing/2014/main" id="{1DB4D618-E041-B7E9-7929-612E2C243DE8}"/>
              </a:ext>
            </a:extLst>
          </p:cNvPr>
          <p:cNvPicPr>
            <a:picLocks noChangeAspect="1"/>
          </p:cNvPicPr>
          <p:nvPr/>
        </p:nvPicPr>
        <p:blipFill>
          <a:blip r:embed="rId2"/>
          <a:stretch>
            <a:fillRect/>
          </a:stretch>
        </p:blipFill>
        <p:spPr>
          <a:xfrm>
            <a:off x="5867400" y="1513114"/>
            <a:ext cx="6142697" cy="4158602"/>
          </a:xfrm>
          <a:prstGeom prst="rect">
            <a:avLst/>
          </a:prstGeom>
        </p:spPr>
      </p:pic>
      <p:sp>
        <p:nvSpPr>
          <p:cNvPr id="7" name="TextBox 6">
            <a:extLst>
              <a:ext uri="{FF2B5EF4-FFF2-40B4-BE49-F238E27FC236}">
                <a16:creationId xmlns:a16="http://schemas.microsoft.com/office/drawing/2014/main" id="{7B14F9DC-55CB-E0A8-8635-274F7CCAB2D1}"/>
              </a:ext>
            </a:extLst>
          </p:cNvPr>
          <p:cNvSpPr txBox="1"/>
          <p:nvPr/>
        </p:nvSpPr>
        <p:spPr>
          <a:xfrm>
            <a:off x="288762" y="1513114"/>
            <a:ext cx="5154095" cy="1631216"/>
          </a:xfrm>
          <a:prstGeom prst="rect">
            <a:avLst/>
          </a:prstGeom>
        </p:spPr>
        <p:txBody>
          <a:bodyPr wrap="square" rtlCol="0">
            <a:spAutoFit/>
          </a:bodyPr>
          <a:lstStyle/>
          <a:p>
            <a:pPr algn="just"/>
            <a:r>
              <a:rPr lang="en-US" sz="1600" b="1" i="0">
                <a:solidFill>
                  <a:schemeClr val="accent2">
                    <a:lumMod val="75000"/>
                  </a:schemeClr>
                </a:solidFill>
                <a:effectLst/>
                <a:latin typeface="Aptos" panose="020B0004020202020204" pitchFamily="34" charset="0"/>
              </a:rPr>
              <a:t>Profit Peaks and Troughs</a:t>
            </a:r>
            <a:r>
              <a:rPr lang="en-US" sz="1600" b="0" i="0">
                <a:solidFill>
                  <a:schemeClr val="accent2">
                    <a:lumMod val="75000"/>
                  </a:schemeClr>
                </a:solidFill>
                <a:effectLst/>
                <a:latin typeface="Aptos" panose="020B0004020202020204" pitchFamily="34" charset="0"/>
              </a:rPr>
              <a:t>:</a:t>
            </a:r>
          </a:p>
          <a:p>
            <a:pPr marL="742950" lvl="1" indent="-285750" algn="just">
              <a:buFont typeface="Arial" panose="020B0604020202020204" pitchFamily="34" charset="0"/>
              <a:buChar char="•"/>
            </a:pPr>
            <a:r>
              <a:rPr lang="en-US" sz="1400" b="1" i="0">
                <a:solidFill>
                  <a:srgbClr val="111111"/>
                </a:solidFill>
                <a:effectLst/>
                <a:latin typeface="Aptos" panose="020B0004020202020204" pitchFamily="34" charset="0"/>
              </a:rPr>
              <a:t>December</a:t>
            </a:r>
            <a:r>
              <a:rPr lang="en-US" sz="1400" b="0" i="0">
                <a:solidFill>
                  <a:srgbClr val="111111"/>
                </a:solidFill>
                <a:effectLst/>
                <a:latin typeface="Aptos" panose="020B0004020202020204" pitchFamily="34" charset="0"/>
              </a:rPr>
              <a:t> shows the highest total profit, likely due to the holiday shopping season, indicating a significant increase in sales.</a:t>
            </a:r>
          </a:p>
          <a:p>
            <a:pPr lvl="1" algn="just"/>
            <a:endParaRPr lang="en-US" sz="1400" b="0" i="0">
              <a:solidFill>
                <a:srgbClr val="111111"/>
              </a:solidFill>
              <a:effectLst/>
              <a:latin typeface="Aptos" panose="020B0004020202020204" pitchFamily="34" charset="0"/>
            </a:endParaRPr>
          </a:p>
          <a:p>
            <a:pPr marL="742950" lvl="1" indent="-285750" algn="just">
              <a:buFont typeface="Arial" panose="020B0604020202020204" pitchFamily="34" charset="0"/>
              <a:buChar char="•"/>
            </a:pPr>
            <a:r>
              <a:rPr lang="en-US" sz="1400" b="1" i="0">
                <a:solidFill>
                  <a:srgbClr val="111111"/>
                </a:solidFill>
                <a:effectLst/>
                <a:latin typeface="Aptos" panose="020B0004020202020204" pitchFamily="34" charset="0"/>
              </a:rPr>
              <a:t>January</a:t>
            </a:r>
            <a:r>
              <a:rPr lang="en-US" sz="1400" b="0" i="0">
                <a:solidFill>
                  <a:srgbClr val="111111"/>
                </a:solidFill>
                <a:effectLst/>
                <a:latin typeface="Aptos" panose="020B0004020202020204" pitchFamily="34" charset="0"/>
              </a:rPr>
              <a:t> and </a:t>
            </a:r>
            <a:r>
              <a:rPr lang="en-US" sz="1400" b="1" i="0">
                <a:solidFill>
                  <a:srgbClr val="111111"/>
                </a:solidFill>
                <a:effectLst/>
                <a:latin typeface="Aptos" panose="020B0004020202020204" pitchFamily="34" charset="0"/>
              </a:rPr>
              <a:t>February</a:t>
            </a:r>
            <a:r>
              <a:rPr lang="en-US" sz="1400" b="0" i="0">
                <a:solidFill>
                  <a:srgbClr val="111111"/>
                </a:solidFill>
                <a:effectLst/>
                <a:latin typeface="Aptos" panose="020B0004020202020204" pitchFamily="34" charset="0"/>
              </a:rPr>
              <a:t> typically have lower total profits, suggesting a post-holiday sales slump.</a:t>
            </a:r>
          </a:p>
        </p:txBody>
      </p:sp>
      <p:sp>
        <p:nvSpPr>
          <p:cNvPr id="8" name="TextBox 7">
            <a:extLst>
              <a:ext uri="{FF2B5EF4-FFF2-40B4-BE49-F238E27FC236}">
                <a16:creationId xmlns:a16="http://schemas.microsoft.com/office/drawing/2014/main" id="{BC2D4EEA-B098-5407-5FA9-5C38E9EDCD3F}"/>
              </a:ext>
            </a:extLst>
          </p:cNvPr>
          <p:cNvSpPr txBox="1"/>
          <p:nvPr/>
        </p:nvSpPr>
        <p:spPr>
          <a:xfrm>
            <a:off x="288762" y="3107273"/>
            <a:ext cx="5154095" cy="2923877"/>
          </a:xfrm>
          <a:prstGeom prst="rect">
            <a:avLst/>
          </a:prstGeom>
        </p:spPr>
        <p:txBody>
          <a:bodyPr wrap="square" rtlCol="0">
            <a:spAutoFit/>
          </a:bodyPr>
          <a:lstStyle/>
          <a:p>
            <a:pPr algn="just"/>
            <a:r>
              <a:rPr lang="en-US" sz="1600" b="1" i="0">
                <a:solidFill>
                  <a:schemeClr val="accent2">
                    <a:lumMod val="75000"/>
                  </a:schemeClr>
                </a:solidFill>
                <a:effectLst/>
                <a:latin typeface="Aptos" panose="020B0004020202020204" pitchFamily="34" charset="0"/>
              </a:rPr>
              <a:t>Profit Margin Trends</a:t>
            </a:r>
            <a:r>
              <a:rPr lang="en-US" sz="1600" b="0" i="0">
                <a:solidFill>
                  <a:schemeClr val="accent2">
                    <a:lumMod val="75000"/>
                  </a:schemeClr>
                </a:solidFill>
                <a:effectLst/>
                <a:latin typeface="Aptos" panose="020B0004020202020204" pitchFamily="34" charset="0"/>
              </a:rPr>
              <a:t>:</a:t>
            </a:r>
          </a:p>
          <a:p>
            <a:pPr marL="742950" lvl="1" indent="-285750" algn="just">
              <a:buFont typeface="Arial" panose="020B0604020202020204" pitchFamily="34" charset="0"/>
              <a:buChar char="•"/>
            </a:pPr>
            <a:r>
              <a:rPr lang="en-US" sz="1400" b="0" i="0">
                <a:solidFill>
                  <a:srgbClr val="111111"/>
                </a:solidFill>
                <a:effectLst/>
                <a:latin typeface="Aptos" panose="020B0004020202020204" pitchFamily="34" charset="0"/>
              </a:rPr>
              <a:t>Despite high total profits in December, the profit margin percentage might not be at its peak, indicating higher costs associated with increased sales volume, such as marketing and logistics.</a:t>
            </a:r>
          </a:p>
          <a:p>
            <a:pPr lvl="1" algn="just"/>
            <a:endParaRPr lang="en-US" sz="1400" b="0" i="0">
              <a:solidFill>
                <a:srgbClr val="111111"/>
              </a:solidFill>
              <a:effectLst/>
              <a:latin typeface="Aptos" panose="020B0004020202020204" pitchFamily="34" charset="0"/>
            </a:endParaRPr>
          </a:p>
          <a:p>
            <a:pPr marL="742950" lvl="1" indent="-285750" algn="just">
              <a:buFont typeface="Arial" panose="020B0604020202020204" pitchFamily="34" charset="0"/>
              <a:buChar char="•"/>
            </a:pPr>
            <a:r>
              <a:rPr lang="en-US" sz="1400" b="1" i="0">
                <a:solidFill>
                  <a:srgbClr val="111111"/>
                </a:solidFill>
                <a:effectLst/>
                <a:latin typeface="Aptos" panose="020B0004020202020204" pitchFamily="34" charset="0"/>
              </a:rPr>
              <a:t>March to April</a:t>
            </a:r>
            <a:r>
              <a:rPr lang="en-US" sz="1400" b="0" i="0">
                <a:solidFill>
                  <a:srgbClr val="111111"/>
                </a:solidFill>
                <a:effectLst/>
                <a:latin typeface="Aptos" panose="020B0004020202020204" pitchFamily="34" charset="0"/>
              </a:rPr>
              <a:t> sees an increase in profit margin percentage, suggesting improved cost management or operational efficiency.</a:t>
            </a:r>
          </a:p>
          <a:p>
            <a:pPr lvl="1" algn="just"/>
            <a:endParaRPr lang="en-US" sz="1400" b="0" i="0">
              <a:solidFill>
                <a:srgbClr val="111111"/>
              </a:solidFill>
              <a:effectLst/>
              <a:latin typeface="Aptos" panose="020B0004020202020204" pitchFamily="34" charset="0"/>
            </a:endParaRPr>
          </a:p>
          <a:p>
            <a:pPr marL="742950" lvl="1" indent="-285750" algn="just">
              <a:buFont typeface="Arial" panose="020B0604020202020204" pitchFamily="34" charset="0"/>
              <a:buChar char="•"/>
            </a:pPr>
            <a:r>
              <a:rPr lang="en-US" sz="1400" b="1" i="0">
                <a:solidFill>
                  <a:srgbClr val="111111"/>
                </a:solidFill>
                <a:effectLst/>
                <a:latin typeface="Aptos" panose="020B0004020202020204" pitchFamily="34" charset="0"/>
              </a:rPr>
              <a:t>June</a:t>
            </a:r>
            <a:r>
              <a:rPr lang="en-US" sz="1400" b="0" i="0">
                <a:solidFill>
                  <a:srgbClr val="111111"/>
                </a:solidFill>
                <a:effectLst/>
                <a:latin typeface="Aptos" panose="020B0004020202020204" pitchFamily="34" charset="0"/>
              </a:rPr>
              <a:t> has a high total profit but a relatively lower profit margin percentage, indicating higher costs or less efficient operations during this period.</a:t>
            </a:r>
            <a:endParaRPr lang="en-IN" sz="1600">
              <a:solidFill>
                <a:prstClr val="white"/>
              </a:solidFill>
              <a:latin typeface="Aptos" panose="020B0004020202020204" pitchFamily="34" charset="0"/>
              <a:ea typeface="微软雅黑"/>
              <a:cs typeface="Posterama" panose="020B0504020200020000" pitchFamily="34" charset="0"/>
            </a:endParaRPr>
          </a:p>
        </p:txBody>
      </p:sp>
      <p:sp>
        <p:nvSpPr>
          <p:cNvPr id="9" name="Rectangle: Top Corners Rounded 8">
            <a:extLst>
              <a:ext uri="{FF2B5EF4-FFF2-40B4-BE49-F238E27FC236}">
                <a16:creationId xmlns:a16="http://schemas.microsoft.com/office/drawing/2014/main" id="{75B78236-4E99-CDE5-DA79-F9289D7B1F7F}"/>
              </a:ext>
            </a:extLst>
          </p:cNvPr>
          <p:cNvSpPr/>
          <p:nvPr/>
        </p:nvSpPr>
        <p:spPr>
          <a:xfrm>
            <a:off x="248236" y="1404258"/>
            <a:ext cx="5336135" cy="5029199"/>
          </a:xfrm>
          <a:prstGeom prst="round2SameRect">
            <a:avLst>
              <a:gd name="adj1" fmla="val 0"/>
              <a:gd name="adj2" fmla="val 0"/>
            </a:avLst>
          </a:prstGeom>
          <a:noFill/>
          <a:ln>
            <a:solidFill>
              <a:srgbClr val="FFD44B"/>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Tree>
    <p:extLst>
      <p:ext uri="{BB962C8B-B14F-4D97-AF65-F5344CB8AC3E}">
        <p14:creationId xmlns:p14="http://schemas.microsoft.com/office/powerpoint/2010/main" val="417386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5" y="707105"/>
            <a:ext cx="3994173" cy="838666"/>
          </a:xfrm>
        </p:spPr>
        <p:txBody>
          <a:bodyPr/>
          <a:lstStyle/>
          <a:p>
            <a:r>
              <a:rPr lang="en-US"/>
              <a:t>Key Outcome</a:t>
            </a:r>
          </a:p>
        </p:txBody>
      </p:sp>
      <p:pic>
        <p:nvPicPr>
          <p:cNvPr id="192" name="Picture Placeholder 191" descr="Marker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extLst>
              <a:ext uri="{96DAC541-7B7A-43D3-8B79-37D633B846F1}">
                <asvg:svgBlip xmlns:asvg="http://schemas.microsoft.com/office/drawing/2016/SVG/main" r:embed="rId4"/>
              </a:ext>
            </a:extLst>
          </a:blip>
          <a:srcRect l="5134" r="5134"/>
          <a:stretch/>
        </p:blipFill>
        <p:spPr>
          <a:xfrm>
            <a:off x="4793488" y="1576077"/>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a:t>Geographic Reach</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endParaRPr lang="en-US"/>
          </a:p>
          <a:p>
            <a:endParaRPr lang="en-US"/>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a:t>Operational Efficiency</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92875" y="3514626"/>
            <a:ext cx="5162709" cy="814608"/>
          </a:xfrm>
        </p:spPr>
        <p:txBody>
          <a:bodyPr/>
          <a:lstStyle/>
          <a:p>
            <a:r>
              <a:rPr lang="en-US"/>
              <a:t>The gap between total revenue and total cost lines in the yearly chart indicates maintaining profitability while scaling operations.</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a:t>Market Adaptation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8" y="5041922"/>
            <a:ext cx="5162709" cy="814608"/>
          </a:xfrm>
        </p:spPr>
        <p:txBody>
          <a:bodyPr/>
          <a:lstStyle/>
          <a:p>
            <a:r>
              <a:rPr lang="en-US"/>
              <a:t>Success across different regions (Sub-Saharan Africa, North America, Middle East, Europe, etc.) shows the company's ability to adapt to diverse markets.</a:t>
            </a:r>
          </a:p>
          <a:p>
            <a:endParaRPr lang="en-US"/>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13</a:t>
            </a:fld>
            <a:endParaRPr lang="en-US" altLang="zh-CN"/>
          </a:p>
        </p:txBody>
      </p:sp>
      <p:sp>
        <p:nvSpPr>
          <p:cNvPr id="3" name="Text Placeholder 12">
            <a:extLst>
              <a:ext uri="{FF2B5EF4-FFF2-40B4-BE49-F238E27FC236}">
                <a16:creationId xmlns:a16="http://schemas.microsoft.com/office/drawing/2014/main" id="{EC650DCD-EE43-A7BA-5B0F-890B2A9320A3}"/>
              </a:ext>
            </a:extLst>
          </p:cNvPr>
          <p:cNvSpPr txBox="1">
            <a:spLocks/>
          </p:cNvSpPr>
          <p:nvPr/>
        </p:nvSpPr>
        <p:spPr>
          <a:xfrm>
            <a:off x="5301266" y="1626408"/>
            <a:ext cx="5162709" cy="9023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a:t>Serving 76 countries indicates a broad international presence.</a:t>
            </a:r>
          </a:p>
          <a:p>
            <a:pPr>
              <a:buFont typeface="Arial" panose="020B0604020202020204" pitchFamily="34" charset="0"/>
              <a:buChar char="•"/>
            </a:pPr>
            <a:r>
              <a:rPr lang="en-US"/>
              <a:t>Sub-Saharan Africa emerges as the top-performing region, highlighting potential for further growth in emerging markets.</a:t>
            </a:r>
          </a:p>
          <a:p>
            <a:endParaRPr lang="en-US"/>
          </a:p>
        </p:txBody>
      </p:sp>
    </p:spTree>
    <p:extLst>
      <p:ext uri="{BB962C8B-B14F-4D97-AF65-F5344CB8AC3E}">
        <p14:creationId xmlns:p14="http://schemas.microsoft.com/office/powerpoint/2010/main" val="251972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858087" y="79012"/>
            <a:ext cx="5970597" cy="825499"/>
          </a:xfrm>
        </p:spPr>
        <p:txBody>
          <a:bodyPr/>
          <a:lstStyle/>
          <a:p>
            <a:r>
              <a:rPr lang="en-US" sz="5400">
                <a:ln w="0"/>
                <a:solidFill>
                  <a:schemeClr val="tx1"/>
                </a:solidFill>
                <a:effectLst>
                  <a:outerShdw blurRad="50800" dist="38100" algn="l" rotWithShape="0">
                    <a:prstClr val="black">
                      <a:alpha val="40000"/>
                    </a:prstClr>
                  </a:outerShdw>
                </a:effectLst>
              </a:rPr>
              <a:t>Conclusion</a:t>
            </a: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14</a:t>
            </a:fld>
            <a:endParaRPr lang="en-US" altLang="zh-CN"/>
          </a:p>
        </p:txBody>
      </p:sp>
      <p:sp>
        <p:nvSpPr>
          <p:cNvPr id="14" name="Hexagon 13">
            <a:extLst>
              <a:ext uri="{FF2B5EF4-FFF2-40B4-BE49-F238E27FC236}">
                <a16:creationId xmlns:a16="http://schemas.microsoft.com/office/drawing/2014/main" id="{7FE446E7-E587-7A7B-AF96-66F409B253A8}"/>
              </a:ext>
            </a:extLst>
          </p:cNvPr>
          <p:cNvSpPr/>
          <p:nvPr/>
        </p:nvSpPr>
        <p:spPr>
          <a:xfrm rot="19798156">
            <a:off x="7938880" y="1340756"/>
            <a:ext cx="4563670" cy="3818961"/>
          </a:xfrm>
          <a:prstGeom prst="hexagon">
            <a:avLst>
              <a:gd name="adj" fmla="val 26030"/>
              <a:gd name="vf" fmla="val 115470"/>
            </a:avLst>
          </a:prstGeom>
          <a:blipFill dpi="0" rotWithShape="1">
            <a:blip r:embed="rId4">
              <a:extLst>
                <a:ext uri="{837473B0-CC2E-450A-ABE3-18F120FF3D39}">
                  <a1611:picAttrSrcUrl xmlns:a1611="http://schemas.microsoft.com/office/drawing/2016/11/main" r:id="rId5"/>
                </a:ext>
              </a:extLst>
            </a:blip>
            <a:srcRect/>
            <a:stretch>
              <a:fillRect/>
            </a:stretch>
          </a:blipFill>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0" name="Rectangle 1">
            <a:extLst>
              <a:ext uri="{FF2B5EF4-FFF2-40B4-BE49-F238E27FC236}">
                <a16:creationId xmlns:a16="http://schemas.microsoft.com/office/drawing/2014/main" id="{538F1CD7-F60A-A2C3-7DDE-73D12C3DB328}"/>
              </a:ext>
            </a:extLst>
          </p:cNvPr>
          <p:cNvSpPr>
            <a:spLocks noGrp="1" noChangeArrowheads="1"/>
          </p:cNvSpPr>
          <p:nvPr>
            <p:ph type="body" sz="quarter" idx="28"/>
          </p:nvPr>
        </p:nvSpPr>
        <p:spPr bwMode="auto">
          <a:xfrm>
            <a:off x="283029" y="1193523"/>
            <a:ext cx="5404707" cy="5203031"/>
          </a:xfrm>
          <a:prstGeom prst="roundRect">
            <a:avLst>
              <a:gd name="adj" fmla="val 11994"/>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rPr>
              <a:t>Amazon’s sales performance has shown robust growth and profitability over the analyzed period.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rPr>
              <a:t>Yearly Growth</a:t>
            </a:r>
            <a:r>
              <a:rPr kumimoji="0" lang="en-US" altLang="en-US" sz="1200" b="0" i="0" u="none" strike="noStrike" cap="none" normalizeH="0" baseline="0">
                <a:ln>
                  <a:noFill/>
                </a:ln>
                <a:solidFill>
                  <a:schemeClr val="tx1"/>
                </a:solidFill>
                <a:effectLst/>
              </a:rPr>
              <a:t>: The company has experienced consistent sales growth year over year, with notable peaks in profit margins indicating periods of high profitability. </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tx1"/>
              </a:solidFill>
              <a:effectLst/>
            </a:endParaRPr>
          </a:p>
          <a:p>
            <a:pPr marL="171450" indent="-171450" algn="just" eaLnBrk="0" fontAlgn="base" hangingPunct="0">
              <a:spcBef>
                <a:spcPct val="0"/>
              </a:spcBef>
              <a:spcAft>
                <a:spcPct val="0"/>
              </a:spcAft>
              <a:buFont typeface="Arial" panose="020B0604020202020204" pitchFamily="34" charset="0"/>
              <a:buChar char="•"/>
            </a:pPr>
            <a:r>
              <a:rPr kumimoji="0" lang="en-US" altLang="en-US" sz="1200" b="1" i="0" u="none" strike="noStrike" cap="none" normalizeH="0" baseline="0">
                <a:ln>
                  <a:noFill/>
                </a:ln>
                <a:solidFill>
                  <a:schemeClr val="tx1"/>
                </a:solidFill>
                <a:effectLst/>
              </a:rPr>
              <a:t> Monthly Trends</a:t>
            </a:r>
            <a:r>
              <a:rPr kumimoji="0" lang="en-US" altLang="en-US" sz="1200" b="0" i="0" u="none" strike="noStrike" cap="none" normalizeH="0" baseline="0">
                <a:ln>
                  <a:noFill/>
                </a:ln>
                <a:solidFill>
                  <a:schemeClr val="tx1"/>
                </a:solidFill>
                <a:effectLst/>
              </a:rPr>
              <a:t>: Monthly analysis reveals that June and July are particularly strong months for revenue and profit, with June showing the highest profit margins</a:t>
            </a:r>
            <a:endParaRPr lang="en-US" altLang="en-US" sz="1200">
              <a:solidFill>
                <a:schemeClr val="tx1"/>
              </a:solidFill>
            </a:endParaRPr>
          </a:p>
          <a:p>
            <a:pPr marL="171450" indent="-171450">
              <a:buFont typeface="Arial" panose="020B0604020202020204" pitchFamily="34" charset="0"/>
              <a:buChar char="•"/>
            </a:pPr>
            <a:r>
              <a:rPr lang="en-US" sz="1200" b="1">
                <a:solidFill>
                  <a:schemeClr val="tx1"/>
                </a:solidFill>
              </a:rPr>
              <a:t>Growth Trend</a:t>
            </a:r>
            <a:r>
              <a:rPr lang="en-US" sz="1200">
                <a:solidFill>
                  <a:schemeClr val="tx1"/>
                </a:solidFill>
              </a:rPr>
              <a:t>: The yearly chart shows an overall upward trend in both revenue and costs from 2010 to 2016. This suggests consistent business growth over the years.</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tx1"/>
              </a:solidFill>
              <a:effectLs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rPr>
              <a:t>Product Distribution</a:t>
            </a:r>
            <a:r>
              <a:rPr kumimoji="0" lang="en-US" altLang="en-US" sz="1200" b="0" i="0" u="none" strike="noStrike" cap="none" normalizeH="0" baseline="0">
                <a:ln>
                  <a:noFill/>
                </a:ln>
                <a:solidFill>
                  <a:schemeClr val="tx1"/>
                </a:solidFill>
                <a:effectLst/>
              </a:rPr>
              <a:t>: Sales are well-distributed across various item types, with Books, Electronics, Apparel, and Food all contributing significantly to total sales. </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b="1" i="0">
                <a:solidFill>
                  <a:schemeClr val="tx1"/>
                </a:solidFill>
                <a:effectLst/>
              </a:rPr>
              <a:t>Effective Sales Channels</a:t>
            </a:r>
            <a:r>
              <a:rPr lang="en-US" sz="1200" b="0" i="0">
                <a:solidFill>
                  <a:schemeClr val="tx1"/>
                </a:solidFill>
                <a:effectLst/>
              </a:rPr>
              <a:t>: </a:t>
            </a:r>
            <a:r>
              <a:rPr kumimoji="0" lang="en-US" altLang="en-US" sz="1200" b="0" i="0" u="none" strike="noStrike" cap="none" normalizeH="0" baseline="0">
                <a:ln>
                  <a:noFill/>
                </a:ln>
                <a:solidFill>
                  <a:schemeClr val="tx1"/>
                </a:solidFill>
                <a:effectLst/>
              </a:rPr>
              <a:t>Offline sales ($79.09M, 57.59%) outperform online sales ($58.25M, 42.41%). This suggests the company's traditional retail channels are still crucial to its success. </a:t>
            </a:r>
          </a:p>
          <a:p>
            <a:pPr marL="171450" indent="-171450" algn="just">
              <a:buFont typeface="Arial" panose="020B0604020202020204" pitchFamily="34" charset="0"/>
              <a:buChar char="•"/>
            </a:pPr>
            <a:r>
              <a:rPr lang="en-US" sz="1200" b="1" i="0">
                <a:solidFill>
                  <a:schemeClr val="tx1"/>
                </a:solidFill>
                <a:effectLst/>
              </a:rPr>
              <a:t>Overall Financial Health</a:t>
            </a:r>
            <a:r>
              <a:rPr lang="en-US" sz="1200" b="0" i="0">
                <a:solidFill>
                  <a:schemeClr val="tx1"/>
                </a:solidFill>
                <a:effectLst/>
              </a:rPr>
              <a:t>: The comprehensive analysis highlights Amazon’s strong financial health, with diverse product performance and effective sales strategies contributing to its success.</a:t>
            </a:r>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5400"/>
              <a:t>Thank you</a:t>
            </a:r>
          </a:p>
        </p:txBody>
      </p:sp>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pic>
        <p:nvPicPr>
          <p:cNvPr id="7" name="Picture Placeholder 6">
            <a:extLst>
              <a:ext uri="{FF2B5EF4-FFF2-40B4-BE49-F238E27FC236}">
                <a16:creationId xmlns:a16="http://schemas.microsoft.com/office/drawing/2014/main" id="{D27446E7-D06A-D8B6-EFDB-9A0C947B0940}"/>
              </a:ext>
            </a:extLst>
          </p:cNvPr>
          <p:cNvPicPr>
            <a:picLocks noGrp="1" noChangeAspect="1"/>
          </p:cNvPicPr>
          <p:nvPr>
            <p:ph type="pic" sz="quarter" idx="49"/>
          </p:nvPr>
        </p:nvPicPr>
        <p:blipFill>
          <a:blip r:embed="rId4"/>
          <a:srcRect l="16907" r="16907"/>
          <a:stretch>
            <a:fillRect/>
          </a:stretch>
        </p:blipFill>
        <p:spPr/>
      </p:pic>
      <p:pic>
        <p:nvPicPr>
          <p:cNvPr id="13" name="Picture Placeholder 12">
            <a:extLst>
              <a:ext uri="{FF2B5EF4-FFF2-40B4-BE49-F238E27FC236}">
                <a16:creationId xmlns:a16="http://schemas.microsoft.com/office/drawing/2014/main" id="{DA19EDFC-2F47-BC5C-EADF-7909511ECE20}"/>
              </a:ext>
            </a:extLst>
          </p:cNvPr>
          <p:cNvPicPr>
            <a:picLocks noGrp="1" noChangeAspect="1"/>
          </p:cNvPicPr>
          <p:nvPr>
            <p:ph type="pic" sz="quarter" idx="48"/>
          </p:nvPr>
        </p:nvPicPr>
        <p:blipFill>
          <a:blip r:embed="rId5"/>
          <a:srcRect t="3290" b="3290"/>
          <a:stretch>
            <a:fillRect/>
          </a:stretch>
        </p:blipFill>
        <p:spPr/>
      </p:pic>
      <p:pic>
        <p:nvPicPr>
          <p:cNvPr id="20" name="Picture Placeholder 19">
            <a:extLst>
              <a:ext uri="{FF2B5EF4-FFF2-40B4-BE49-F238E27FC236}">
                <a16:creationId xmlns:a16="http://schemas.microsoft.com/office/drawing/2014/main" id="{B9E18C13-AAD3-8C6F-DEDC-9FBB577621B8}"/>
              </a:ext>
            </a:extLst>
          </p:cNvPr>
          <p:cNvPicPr>
            <a:picLocks noGrp="1" noChangeAspect="1"/>
          </p:cNvPicPr>
          <p:nvPr>
            <p:ph type="pic" sz="quarter" idx="50"/>
          </p:nvPr>
        </p:nvPicPr>
        <p:blipFill>
          <a:blip r:embed="rId6"/>
          <a:srcRect l="20585" r="20585"/>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C1B0-7785-386F-BA4E-74D8770C42FE}"/>
              </a:ext>
            </a:extLst>
          </p:cNvPr>
          <p:cNvSpPr>
            <a:spLocks noGrp="1"/>
          </p:cNvSpPr>
          <p:nvPr>
            <p:ph type="title"/>
          </p:nvPr>
        </p:nvSpPr>
        <p:spPr>
          <a:xfrm>
            <a:off x="805348" y="2699960"/>
            <a:ext cx="3504127" cy="1115434"/>
          </a:xfrm>
        </p:spPr>
        <p:txBody>
          <a:bodyPr/>
          <a:lstStyle/>
          <a:p>
            <a:r>
              <a:rPr lang="en-IN" sz="6600"/>
              <a:t>Contents</a:t>
            </a:r>
          </a:p>
        </p:txBody>
      </p:sp>
      <p:sp>
        <p:nvSpPr>
          <p:cNvPr id="5" name="Slide Number Placeholder 4">
            <a:extLst>
              <a:ext uri="{FF2B5EF4-FFF2-40B4-BE49-F238E27FC236}">
                <a16:creationId xmlns:a16="http://schemas.microsoft.com/office/drawing/2014/main" id="{15DADAA5-ACCD-13F5-7197-178CDADA910F}"/>
              </a:ext>
            </a:extLst>
          </p:cNvPr>
          <p:cNvSpPr>
            <a:spLocks noGrp="1"/>
          </p:cNvSpPr>
          <p:nvPr>
            <p:ph type="sldNum" sz="quarter" idx="29"/>
          </p:nvPr>
        </p:nvSpPr>
        <p:spPr/>
        <p:txBody>
          <a:bodyPr/>
          <a:lstStyle/>
          <a:p>
            <a:fld id="{47FEACEE-25B4-4A2D-B147-27296E36371D}" type="slidenum">
              <a:rPr lang="en-US" altLang="zh-CN" smtClean="0"/>
              <a:pPr/>
              <a:t>2</a:t>
            </a:fld>
            <a:endParaRPr lang="en-US" altLang="zh-CN"/>
          </a:p>
        </p:txBody>
      </p:sp>
      <p:sp>
        <p:nvSpPr>
          <p:cNvPr id="6" name="Freeform: Shape 11">
            <a:extLst>
              <a:ext uri="{FF2B5EF4-FFF2-40B4-BE49-F238E27FC236}">
                <a16:creationId xmlns:a16="http://schemas.microsoft.com/office/drawing/2014/main" id="{0437230A-E175-6893-901C-54FC1387B70D}"/>
              </a:ext>
              <a:ext uri="{C183D7F6-B498-43B3-948B-1728B52AA6E4}">
                <adec:decorative xmlns:adec="http://schemas.microsoft.com/office/drawing/2017/decorative" val="1"/>
              </a:ext>
            </a:extLst>
          </p:cNvPr>
          <p:cNvSpPr/>
          <p:nvPr/>
        </p:nvSpPr>
        <p:spPr>
          <a:xfrm>
            <a:off x="6703980" y="446890"/>
            <a:ext cx="160202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 name="Freeform: Shape 11">
            <a:extLst>
              <a:ext uri="{FF2B5EF4-FFF2-40B4-BE49-F238E27FC236}">
                <a16:creationId xmlns:a16="http://schemas.microsoft.com/office/drawing/2014/main" id="{85C11A1F-7896-05B7-6F6B-10687AE89E55}"/>
              </a:ext>
              <a:ext uri="{C183D7F6-B498-43B3-948B-1728B52AA6E4}">
                <adec:decorative xmlns:adec="http://schemas.microsoft.com/office/drawing/2017/decorative" val="1"/>
              </a:ext>
            </a:extLst>
          </p:cNvPr>
          <p:cNvSpPr/>
          <p:nvPr/>
        </p:nvSpPr>
        <p:spPr>
          <a:xfrm>
            <a:off x="8668478" y="446890"/>
            <a:ext cx="1602029"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 name="Freeform: Shape 11">
            <a:extLst>
              <a:ext uri="{FF2B5EF4-FFF2-40B4-BE49-F238E27FC236}">
                <a16:creationId xmlns:a16="http://schemas.microsoft.com/office/drawing/2014/main" id="{F1F85247-DAF1-982B-5215-E8D59F9D4F13}"/>
              </a:ext>
              <a:ext uri="{C183D7F6-B498-43B3-948B-1728B52AA6E4}">
                <adec:decorative xmlns:adec="http://schemas.microsoft.com/office/drawing/2017/decorative" val="1"/>
              </a:ext>
            </a:extLst>
          </p:cNvPr>
          <p:cNvSpPr/>
          <p:nvPr/>
        </p:nvSpPr>
        <p:spPr>
          <a:xfrm>
            <a:off x="7675772" y="2291388"/>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9" name="Freeform: Shape 11">
            <a:extLst>
              <a:ext uri="{FF2B5EF4-FFF2-40B4-BE49-F238E27FC236}">
                <a16:creationId xmlns:a16="http://schemas.microsoft.com/office/drawing/2014/main" id="{AEB13375-A7D9-678A-7DAF-0B1FA6504103}"/>
              </a:ext>
              <a:ext uri="{C183D7F6-B498-43B3-948B-1728B52AA6E4}">
                <adec:decorative xmlns:adec="http://schemas.microsoft.com/office/drawing/2017/decorative" val="1"/>
              </a:ext>
            </a:extLst>
          </p:cNvPr>
          <p:cNvSpPr/>
          <p:nvPr/>
        </p:nvSpPr>
        <p:spPr>
          <a:xfrm>
            <a:off x="5675344" y="221597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28575" cap="flat" cmpd="sng" algn="ctr">
            <a:solidFill>
              <a:srgbClr val="F4FAA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0" name="Freeform: Shape 11">
            <a:extLst>
              <a:ext uri="{FF2B5EF4-FFF2-40B4-BE49-F238E27FC236}">
                <a16:creationId xmlns:a16="http://schemas.microsoft.com/office/drawing/2014/main" id="{F9D77933-D2DD-07E1-0B02-CBFEE9C71233}"/>
              </a:ext>
              <a:ext uri="{C183D7F6-B498-43B3-948B-1728B52AA6E4}">
                <adec:decorative xmlns:adec="http://schemas.microsoft.com/office/drawing/2017/decorative" val="1"/>
              </a:ext>
            </a:extLst>
          </p:cNvPr>
          <p:cNvSpPr/>
          <p:nvPr/>
        </p:nvSpPr>
        <p:spPr>
          <a:xfrm>
            <a:off x="10632977" y="44689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28575" cap="flat" cmpd="sng" algn="ctr">
            <a:solidFill>
              <a:srgbClr val="F4FAA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1" name="Freeform: Shape 11">
            <a:extLst>
              <a:ext uri="{FF2B5EF4-FFF2-40B4-BE49-F238E27FC236}">
                <a16:creationId xmlns:a16="http://schemas.microsoft.com/office/drawing/2014/main" id="{DF10E9D8-DED1-0BAF-0782-07B3062C1687}"/>
              </a:ext>
              <a:ext uri="{C183D7F6-B498-43B3-948B-1728B52AA6E4}">
                <adec:decorative xmlns:adec="http://schemas.microsoft.com/office/drawing/2017/decorative" val="1"/>
              </a:ext>
            </a:extLst>
          </p:cNvPr>
          <p:cNvSpPr/>
          <p:nvPr/>
        </p:nvSpPr>
        <p:spPr>
          <a:xfrm>
            <a:off x="9676200" y="232074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2" name="Freeform: Shape 11">
            <a:extLst>
              <a:ext uri="{FF2B5EF4-FFF2-40B4-BE49-F238E27FC236}">
                <a16:creationId xmlns:a16="http://schemas.microsoft.com/office/drawing/2014/main" id="{B2CCDF00-BCBC-ED45-4B51-B4F02FA515FB}"/>
              </a:ext>
              <a:ext uri="{C183D7F6-B498-43B3-948B-1728B52AA6E4}">
                <adec:decorative xmlns:adec="http://schemas.microsoft.com/office/drawing/2017/decorative" val="1"/>
              </a:ext>
            </a:extLst>
          </p:cNvPr>
          <p:cNvSpPr/>
          <p:nvPr/>
        </p:nvSpPr>
        <p:spPr>
          <a:xfrm>
            <a:off x="11652761" y="2320748"/>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28575" cap="flat" cmpd="sng" algn="ctr">
            <a:solidFill>
              <a:srgbClr val="F4FAA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3" name="Freeform: Shape 11">
            <a:extLst>
              <a:ext uri="{FF2B5EF4-FFF2-40B4-BE49-F238E27FC236}">
                <a16:creationId xmlns:a16="http://schemas.microsoft.com/office/drawing/2014/main" id="{B522DFFF-9CFF-60A7-DABD-B4492AEF2C19}"/>
              </a:ext>
              <a:ext uri="{C183D7F6-B498-43B3-948B-1728B52AA6E4}">
                <adec:decorative xmlns:adec="http://schemas.microsoft.com/office/drawing/2017/decorative" val="1"/>
              </a:ext>
            </a:extLst>
          </p:cNvPr>
          <p:cNvSpPr/>
          <p:nvPr/>
        </p:nvSpPr>
        <p:spPr>
          <a:xfrm>
            <a:off x="6663625" y="411762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6A36EDC3-18F4-027B-D4E5-0C7EAD0442F9}"/>
              </a:ext>
              <a:ext uri="{C183D7F6-B498-43B3-948B-1728B52AA6E4}">
                <adec:decorative xmlns:adec="http://schemas.microsoft.com/office/drawing/2017/decorative" val="1"/>
              </a:ext>
            </a:extLst>
          </p:cNvPr>
          <p:cNvSpPr/>
          <p:nvPr/>
        </p:nvSpPr>
        <p:spPr>
          <a:xfrm>
            <a:off x="8695556" y="4089833"/>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FC0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5" name="Freeform: Shape 11">
            <a:extLst>
              <a:ext uri="{FF2B5EF4-FFF2-40B4-BE49-F238E27FC236}">
                <a16:creationId xmlns:a16="http://schemas.microsoft.com/office/drawing/2014/main" id="{892E06C6-6685-A1DC-5621-16C513B2607B}"/>
              </a:ext>
              <a:ext uri="{C183D7F6-B498-43B3-948B-1728B52AA6E4}">
                <adec:decorative xmlns:adec="http://schemas.microsoft.com/office/drawing/2017/decorative" val="1"/>
              </a:ext>
            </a:extLst>
          </p:cNvPr>
          <p:cNvSpPr/>
          <p:nvPr/>
        </p:nvSpPr>
        <p:spPr>
          <a:xfrm>
            <a:off x="10695984" y="408312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28575" cap="flat" cmpd="sng" algn="ctr">
            <a:solidFill>
              <a:srgbClr val="F4FAA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6" name="Text Placeholder 15">
            <a:extLst>
              <a:ext uri="{FF2B5EF4-FFF2-40B4-BE49-F238E27FC236}">
                <a16:creationId xmlns:a16="http://schemas.microsoft.com/office/drawing/2014/main" id="{8FEA3BB9-F064-CFBE-C0BE-BB7A22A4DCFC}"/>
              </a:ext>
            </a:extLst>
          </p:cNvPr>
          <p:cNvSpPr txBox="1">
            <a:spLocks/>
          </p:cNvSpPr>
          <p:nvPr/>
        </p:nvSpPr>
        <p:spPr>
          <a:xfrm>
            <a:off x="6782428" y="841776"/>
            <a:ext cx="1519155" cy="105472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Introduction</a:t>
            </a:r>
          </a:p>
        </p:txBody>
      </p:sp>
      <p:sp>
        <p:nvSpPr>
          <p:cNvPr id="18" name="TextBox 17">
            <a:extLst>
              <a:ext uri="{FF2B5EF4-FFF2-40B4-BE49-F238E27FC236}">
                <a16:creationId xmlns:a16="http://schemas.microsoft.com/office/drawing/2014/main" id="{FEECA88C-BCFC-8C45-9AAB-DE5FAC07C818}"/>
              </a:ext>
            </a:extLst>
          </p:cNvPr>
          <p:cNvSpPr txBox="1"/>
          <p:nvPr/>
        </p:nvSpPr>
        <p:spPr>
          <a:xfrm>
            <a:off x="8848812" y="983807"/>
            <a:ext cx="1223962" cy="647625"/>
          </a:xfrm>
          <a:prstGeom prst="rect">
            <a:avLst/>
          </a:prstGeom>
          <a:noFill/>
        </p:spPr>
        <p:txBody>
          <a:bodyPr wrap="square">
            <a:spAutoFit/>
          </a:bodyPr>
          <a:lstStyle/>
          <a:p>
            <a:pPr algn="ctr"/>
            <a:r>
              <a:rPr lang="en-US"/>
              <a:t>Problem Statement</a:t>
            </a:r>
          </a:p>
        </p:txBody>
      </p:sp>
      <p:sp>
        <p:nvSpPr>
          <p:cNvPr id="19" name="TextBox 18">
            <a:extLst>
              <a:ext uri="{FF2B5EF4-FFF2-40B4-BE49-F238E27FC236}">
                <a16:creationId xmlns:a16="http://schemas.microsoft.com/office/drawing/2014/main" id="{22A4223E-C231-EEF6-D364-493A41FBA3A5}"/>
              </a:ext>
            </a:extLst>
          </p:cNvPr>
          <p:cNvSpPr txBox="1"/>
          <p:nvPr/>
        </p:nvSpPr>
        <p:spPr>
          <a:xfrm>
            <a:off x="7882770" y="2968237"/>
            <a:ext cx="1223962" cy="369332"/>
          </a:xfrm>
          <a:prstGeom prst="rect">
            <a:avLst/>
          </a:prstGeom>
          <a:noFill/>
        </p:spPr>
        <p:txBody>
          <a:bodyPr wrap="square">
            <a:spAutoFit/>
          </a:bodyPr>
          <a:lstStyle/>
          <a:p>
            <a:pPr algn="ctr"/>
            <a:r>
              <a:rPr lang="en-US"/>
              <a:t>Findings</a:t>
            </a:r>
          </a:p>
        </p:txBody>
      </p:sp>
      <p:sp>
        <p:nvSpPr>
          <p:cNvPr id="20" name="TextBox 19">
            <a:extLst>
              <a:ext uri="{FF2B5EF4-FFF2-40B4-BE49-F238E27FC236}">
                <a16:creationId xmlns:a16="http://schemas.microsoft.com/office/drawing/2014/main" id="{2F06CDA0-3541-84F3-9B8F-1E26DE1D7E27}"/>
              </a:ext>
            </a:extLst>
          </p:cNvPr>
          <p:cNvSpPr txBox="1"/>
          <p:nvPr/>
        </p:nvSpPr>
        <p:spPr>
          <a:xfrm>
            <a:off x="9779699" y="2968237"/>
            <a:ext cx="1430960" cy="646331"/>
          </a:xfrm>
          <a:prstGeom prst="rect">
            <a:avLst/>
          </a:prstGeom>
          <a:noFill/>
        </p:spPr>
        <p:txBody>
          <a:bodyPr wrap="square">
            <a:spAutoFit/>
          </a:bodyPr>
          <a:lstStyle/>
          <a:p>
            <a:pPr algn="ctr"/>
            <a:r>
              <a:rPr lang="en-US"/>
              <a:t>Sales Trend Analysis</a:t>
            </a:r>
          </a:p>
        </p:txBody>
      </p:sp>
      <p:sp>
        <p:nvSpPr>
          <p:cNvPr id="21" name="TextBox 20">
            <a:extLst>
              <a:ext uri="{FF2B5EF4-FFF2-40B4-BE49-F238E27FC236}">
                <a16:creationId xmlns:a16="http://schemas.microsoft.com/office/drawing/2014/main" id="{633CBE98-F2DF-9D9D-C50F-687B8E8405E0}"/>
              </a:ext>
            </a:extLst>
          </p:cNvPr>
          <p:cNvSpPr txBox="1"/>
          <p:nvPr/>
        </p:nvSpPr>
        <p:spPr>
          <a:xfrm>
            <a:off x="6870623" y="4808372"/>
            <a:ext cx="1223962" cy="646331"/>
          </a:xfrm>
          <a:prstGeom prst="rect">
            <a:avLst/>
          </a:prstGeom>
          <a:noFill/>
        </p:spPr>
        <p:txBody>
          <a:bodyPr wrap="square">
            <a:spAutoFit/>
          </a:bodyPr>
          <a:lstStyle/>
          <a:p>
            <a:pPr algn="ctr"/>
            <a:r>
              <a:rPr lang="en-US"/>
              <a:t>Key Outcome</a:t>
            </a:r>
          </a:p>
        </p:txBody>
      </p:sp>
      <p:sp>
        <p:nvSpPr>
          <p:cNvPr id="22" name="TextBox 21">
            <a:extLst>
              <a:ext uri="{FF2B5EF4-FFF2-40B4-BE49-F238E27FC236}">
                <a16:creationId xmlns:a16="http://schemas.microsoft.com/office/drawing/2014/main" id="{5DE0700B-261F-E357-6682-A42BA22931C4}"/>
              </a:ext>
            </a:extLst>
          </p:cNvPr>
          <p:cNvSpPr txBox="1"/>
          <p:nvPr/>
        </p:nvSpPr>
        <p:spPr>
          <a:xfrm>
            <a:off x="8870866" y="4835392"/>
            <a:ext cx="1287337" cy="369332"/>
          </a:xfrm>
          <a:prstGeom prst="rect">
            <a:avLst/>
          </a:prstGeom>
          <a:noFill/>
        </p:spPr>
        <p:txBody>
          <a:bodyPr wrap="square">
            <a:spAutoFit/>
          </a:bodyPr>
          <a:lstStyle/>
          <a:p>
            <a:pPr algn="ctr"/>
            <a:r>
              <a:rPr lang="en-US"/>
              <a:t>Conclusion</a:t>
            </a:r>
          </a:p>
        </p:txBody>
      </p:sp>
    </p:spTree>
    <p:extLst>
      <p:ext uri="{BB962C8B-B14F-4D97-AF65-F5344CB8AC3E}">
        <p14:creationId xmlns:p14="http://schemas.microsoft.com/office/powerpoint/2010/main" val="317640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A5ECE83-CE6B-B1F0-441D-F0D0034C0C4A}"/>
              </a:ext>
            </a:extLst>
          </p:cNvPr>
          <p:cNvSpPr/>
          <p:nvPr/>
        </p:nvSpPr>
        <p:spPr>
          <a:xfrm>
            <a:off x="6270107" y="1012370"/>
            <a:ext cx="5377709" cy="4702629"/>
          </a:xfrm>
          <a:prstGeom prst="roundRect">
            <a:avLst>
              <a:gd name="adj" fmla="val 15164"/>
            </a:avLst>
          </a:prstGeom>
          <a:gradFill>
            <a:gsLst>
              <a:gs pos="35000">
                <a:srgbClr val="FAFBBD"/>
              </a:gs>
              <a:gs pos="66000">
                <a:srgbClr val="FFC000"/>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AFBBD"/>
              </a:solidFill>
            </a:endParaRPr>
          </a:p>
        </p:txBody>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617916" y="1627224"/>
            <a:ext cx="5029900" cy="601436"/>
          </a:xfrm>
        </p:spPr>
        <p:txBody>
          <a:bodyPr/>
          <a:lstStyle/>
          <a:p>
            <a:r>
              <a:rPr lang="en-US" i="1">
                <a:ln w="0"/>
                <a:solidFill>
                  <a:schemeClr val="tx1"/>
                </a:solidFill>
                <a:effectLst>
                  <a:outerShdw blurRad="38100" dist="19050" dir="2700000" algn="tl" rotWithShape="0">
                    <a:schemeClr val="dk1">
                      <a:alpha val="40000"/>
                    </a:schemeClr>
                  </a:outerShdw>
                </a:effectLst>
              </a:rPr>
              <a:t>Problem Statement</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59968" y="3029829"/>
            <a:ext cx="1700315" cy="798342"/>
          </a:xfrm>
        </p:spPr>
        <p:txBody>
          <a:bodyPr/>
          <a:lstStyle/>
          <a:p>
            <a:pPr>
              <a:lnSpc>
                <a:spcPct val="100000"/>
              </a:lnSpc>
            </a:pPr>
            <a:r>
              <a:rPr lang="en-US" spc="300"/>
              <a:t>Problem </a:t>
            </a:r>
          </a:p>
          <a:p>
            <a:pPr>
              <a:lnSpc>
                <a:spcPct val="100000"/>
              </a:lnSpc>
            </a:pPr>
            <a:r>
              <a:rPr lang="en-US" spc="300"/>
              <a:t>Statement</a:t>
            </a:r>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a:stretch/>
        </p:blipFill>
        <p:spPr>
          <a:xfrm>
            <a:off x="1257007" y="1327867"/>
            <a:ext cx="3706238" cy="4247912"/>
          </a:xfrm>
          <a:blipFill>
            <a:blip r:embed="rId5"/>
            <a:stretch>
              <a:fillRect/>
            </a:stretch>
          </a:blipFill>
        </p:spPr>
      </p:pic>
      <p:sp>
        <p:nvSpPr>
          <p:cNvPr id="2" name="TextBox 1">
            <a:extLst>
              <a:ext uri="{FF2B5EF4-FFF2-40B4-BE49-F238E27FC236}">
                <a16:creationId xmlns:a16="http://schemas.microsoft.com/office/drawing/2014/main" id="{5B867440-DF1C-BF57-8303-88121A3685ED}"/>
              </a:ext>
            </a:extLst>
          </p:cNvPr>
          <p:cNvSpPr txBox="1"/>
          <p:nvPr/>
        </p:nvSpPr>
        <p:spPr>
          <a:xfrm>
            <a:off x="6617916" y="2496505"/>
            <a:ext cx="4812084" cy="2877711"/>
          </a:xfrm>
          <a:prstGeom prst="rect">
            <a:avLst/>
          </a:prstGeom>
        </p:spPr>
        <p:txBody>
          <a:bodyPr wrap="square" rtlCol="0">
            <a:spAutoFit/>
          </a:bodyPr>
          <a:lstStyle/>
          <a:p>
            <a:pPr marL="285750" indent="-285750" algn="just">
              <a:lnSpc>
                <a:spcPct val="100000"/>
              </a:lnSpc>
              <a:spcBef>
                <a:spcPts val="0"/>
              </a:spcBef>
              <a:buClr>
                <a:schemeClr val="tx1">
                  <a:lumMod val="95000"/>
                  <a:lumOff val="5000"/>
                </a:schemeClr>
              </a:buClr>
              <a:buFont typeface="Courier New" panose="02070309020205020404" pitchFamily="49" charset="0"/>
              <a:buChar char="o"/>
            </a:pPr>
            <a:r>
              <a:rPr lang="en-US" sz="1400"/>
              <a:t>With rising competition and the need for cost-effective distribution, effective sales management is essential. The goal is to boost profitability while reducing costs. </a:t>
            </a:r>
          </a:p>
          <a:p>
            <a:pPr algn="just">
              <a:lnSpc>
                <a:spcPct val="100000"/>
              </a:lnSpc>
              <a:spcBef>
                <a:spcPts val="0"/>
              </a:spcBef>
              <a:buClr>
                <a:schemeClr val="tx1">
                  <a:lumMod val="95000"/>
                  <a:lumOff val="5000"/>
                </a:schemeClr>
              </a:buClr>
            </a:pPr>
            <a:endParaRPr lang="en-US" sz="1400">
              <a:solidFill>
                <a:prstClr val="white"/>
              </a:solidFill>
              <a:latin typeface="Posterama" panose="020B0504020200020000" pitchFamily="34" charset="0"/>
              <a:ea typeface="微软雅黑"/>
              <a:cs typeface="Posterama" panose="020B0504020200020000" pitchFamily="34" charset="0"/>
            </a:endParaRPr>
          </a:p>
          <a:p>
            <a:pPr marL="285750" indent="-285750" algn="just">
              <a:lnSpc>
                <a:spcPct val="100000"/>
              </a:lnSpc>
              <a:spcBef>
                <a:spcPts val="0"/>
              </a:spcBef>
              <a:buClr>
                <a:schemeClr val="tx1">
                  <a:lumMod val="95000"/>
                  <a:lumOff val="5000"/>
                </a:schemeClr>
              </a:buClr>
              <a:buFont typeface="Courier New" panose="02070309020205020404" pitchFamily="49" charset="0"/>
              <a:buChar char="o"/>
            </a:pPr>
            <a:r>
              <a:rPr lang="en-US" sz="1400"/>
              <a:t>A detailed analysis of Amazon's sales trends—month-wise, year-wise, and yearly month-wise—was conducted to identify key metrics and factors affecting sales performance.</a:t>
            </a:r>
          </a:p>
          <a:p>
            <a:pPr marL="285750" indent="-285750" algn="just">
              <a:lnSpc>
                <a:spcPct val="100000"/>
              </a:lnSpc>
              <a:spcBef>
                <a:spcPts val="0"/>
              </a:spcBef>
              <a:buClr>
                <a:schemeClr val="tx1">
                  <a:lumMod val="95000"/>
                  <a:lumOff val="5000"/>
                </a:schemeClr>
              </a:buClr>
              <a:buFont typeface="Courier New" panose="02070309020205020404" pitchFamily="49" charset="0"/>
              <a:buChar char="o"/>
            </a:pPr>
            <a:endParaRPr lang="en-US" sz="1400"/>
          </a:p>
          <a:p>
            <a:pPr marL="285750" indent="-285750" algn="just">
              <a:lnSpc>
                <a:spcPct val="100000"/>
              </a:lnSpc>
              <a:spcBef>
                <a:spcPts val="0"/>
              </a:spcBef>
              <a:buClr>
                <a:schemeClr val="tx1">
                  <a:lumMod val="95000"/>
                  <a:lumOff val="5000"/>
                </a:schemeClr>
              </a:buClr>
              <a:buFont typeface="Courier New" panose="02070309020205020404" pitchFamily="49" charset="0"/>
              <a:buChar char="o"/>
            </a:pPr>
            <a:r>
              <a:rPr lang="en-US" sz="1400"/>
              <a:t>Understanding these relationships will help optimize sales strategies and improve distribution methods to increase profits.</a:t>
            </a:r>
            <a:endParaRPr lang="en-IN" sz="1400">
              <a:solidFill>
                <a:prstClr val="white"/>
              </a:solidFill>
              <a:latin typeface="Posterama" panose="020B0504020200020000" pitchFamily="34" charset="0"/>
              <a:ea typeface="微软雅黑"/>
              <a:cs typeface="Posterama" panose="020B0504020200020000" pitchFamily="34" charset="0"/>
            </a:endParaRPr>
          </a:p>
          <a:p>
            <a:pPr algn="just">
              <a:lnSpc>
                <a:spcPct val="100000"/>
              </a:lnSpc>
              <a:spcBef>
                <a:spcPts val="0"/>
              </a:spcBef>
              <a:buClr>
                <a:srgbClr val="FFCC00"/>
              </a:buClr>
            </a:pPr>
            <a:endParaRPr lang="en-IN" sz="1300">
              <a:solidFill>
                <a:prstClr val="white"/>
              </a:solidFill>
              <a:latin typeface="Posterama" panose="020B0504020200020000" pitchFamily="34" charset="0"/>
              <a:ea typeface="微软雅黑"/>
              <a:cs typeface="Posterama" panose="020B0504020200020000" pitchFamily="34" charset="0"/>
            </a:endParaRPr>
          </a:p>
        </p:txBody>
      </p:sp>
      <p:sp>
        <p:nvSpPr>
          <p:cNvPr id="4" name="Freeform: Shape 3">
            <a:extLst>
              <a:ext uri="{FF2B5EF4-FFF2-40B4-BE49-F238E27FC236}">
                <a16:creationId xmlns:a16="http://schemas.microsoft.com/office/drawing/2014/main" id="{A9085702-C401-1FDA-D405-743769F70BAA}"/>
              </a:ext>
              <a:ext uri="{C183D7F6-B498-43B3-948B-1728B52AA6E4}">
                <adec:decorative xmlns:adec="http://schemas.microsoft.com/office/drawing/2017/decorative" val="1"/>
              </a:ext>
            </a:extLst>
          </p:cNvPr>
          <p:cNvSpPr/>
          <p:nvPr/>
        </p:nvSpPr>
        <p:spPr>
          <a:xfrm rot="19380000">
            <a:off x="10871694" y="5644712"/>
            <a:ext cx="1770058" cy="208453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5" name="Slide Number Placeholder 6">
            <a:extLst>
              <a:ext uri="{FF2B5EF4-FFF2-40B4-BE49-F238E27FC236}">
                <a16:creationId xmlns:a16="http://schemas.microsoft.com/office/drawing/2014/main" id="{18B96722-35BD-2DC2-0166-C9F56054B071}"/>
              </a:ext>
            </a:extLst>
          </p:cNvPr>
          <p:cNvSpPr txBox="1">
            <a:spLocks/>
          </p:cNvSpPr>
          <p:nvPr/>
        </p:nvSpPr>
        <p:spPr>
          <a:xfrm>
            <a:off x="11194169" y="6217920"/>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z="1400" smtClean="0"/>
              <a:pPr/>
              <a:t>3</a:t>
            </a:fld>
            <a:endParaRPr lang="en-US" altLang="zh-CN" sz="1400"/>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44362" y="1182448"/>
            <a:ext cx="5117162" cy="627258"/>
          </a:xfrm>
        </p:spPr>
        <p:txBody>
          <a:bodyPr/>
          <a:lstStyle/>
          <a:p>
            <a:r>
              <a:rPr lang="en-US" altLang="zh-CN">
                <a:solidFill>
                  <a:schemeClr val="accent4">
                    <a:lumMod val="75000"/>
                  </a:schemeClr>
                </a:solidFill>
              </a:rPr>
              <a:t>Introduction</a:t>
            </a:r>
            <a:endParaRPr lang="en-US">
              <a:solidFill>
                <a:schemeClr val="accent4">
                  <a:lumMod val="75000"/>
                </a:schemeClr>
              </a:solidFill>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44362" y="1981408"/>
            <a:ext cx="7395071" cy="1455307"/>
          </a:xfrm>
        </p:spPr>
        <p:txBody>
          <a:bodyPr/>
          <a:lstStyle/>
          <a:p>
            <a:pPr algn="just">
              <a:lnSpc>
                <a:spcPct val="150000"/>
              </a:lnSpc>
            </a:pPr>
            <a:r>
              <a:rPr lang="en-US" sz="1400">
                <a:solidFill>
                  <a:schemeClr val="tx1">
                    <a:lumMod val="95000"/>
                    <a:lumOff val="5000"/>
                  </a:schemeClr>
                </a:solidFill>
              </a:rPr>
              <a:t>Amazon, founded by Jeff Bezos in 1994, is one of the world's largest and most diverse online retailers. Initially an online bookstore, it quickly expanded to include electronics, apparel, furniture, food, toys, and more. Today, Amazon is a global leader in e-commerce and technology services, known for its customer-centric approach and extensive product selection.</a:t>
            </a:r>
            <a:endParaRPr lang="en-US" sz="1600">
              <a:solidFill>
                <a:schemeClr val="tx1">
                  <a:lumMod val="95000"/>
                  <a:lumOff val="5000"/>
                </a:schemeClr>
              </a:solidFill>
              <a:ea typeface="Calibri Light" panose="020F0302020204030204" pitchFamily="34" charset="0"/>
              <a:cs typeface="Calibri Light" panose="020F0302020204030204" pitchFamily="34" charset="0"/>
            </a:endParaRPr>
          </a:p>
          <a:p>
            <a:endParaRPr lang="en-US"/>
          </a:p>
          <a:p>
            <a:endParaRPr lang="en-US"/>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rot="19380000">
            <a:off x="10474994" y="5337851"/>
            <a:ext cx="1896941" cy="21252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a:p>
        </p:txBody>
      </p:sp>
      <p:sp>
        <p:nvSpPr>
          <p:cNvPr id="10" name="Rectangle 9">
            <a:extLst>
              <a:ext uri="{FF2B5EF4-FFF2-40B4-BE49-F238E27FC236}">
                <a16:creationId xmlns:a16="http://schemas.microsoft.com/office/drawing/2014/main" id="{D4A8FBE5-6456-A397-46A5-0A24D21A8C21}"/>
              </a:ext>
            </a:extLst>
          </p:cNvPr>
          <p:cNvSpPr/>
          <p:nvPr/>
        </p:nvSpPr>
        <p:spPr>
          <a:xfrm rot="19341218">
            <a:off x="10397182" y="697858"/>
            <a:ext cx="1459181" cy="159643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2552D035-1423-A767-798D-2A23C143F029}"/>
              </a:ext>
            </a:extLst>
          </p:cNvPr>
          <p:cNvGrpSpPr/>
          <p:nvPr/>
        </p:nvGrpSpPr>
        <p:grpSpPr>
          <a:xfrm>
            <a:off x="8353035" y="-1205033"/>
            <a:ext cx="1412732" cy="4491384"/>
            <a:chOff x="8010135" y="-1052633"/>
            <a:chExt cx="1412732" cy="4491384"/>
          </a:xfrm>
        </p:grpSpPr>
        <p:sp>
          <p:nvSpPr>
            <p:cNvPr id="8" name="Rectangle 7">
              <a:extLst>
                <a:ext uri="{FF2B5EF4-FFF2-40B4-BE49-F238E27FC236}">
                  <a16:creationId xmlns:a16="http://schemas.microsoft.com/office/drawing/2014/main" id="{D1B6378F-EFF7-A4C5-7E6C-F82D1D2921A9}"/>
                </a:ext>
              </a:extLst>
            </p:cNvPr>
            <p:cNvSpPr/>
            <p:nvPr/>
          </p:nvSpPr>
          <p:spPr>
            <a:xfrm rot="19341218">
              <a:off x="8667017" y="-1052633"/>
              <a:ext cx="755850" cy="44913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EE9AA3-EE06-C143-681A-3322B67D5226}"/>
                </a:ext>
              </a:extLst>
            </p:cNvPr>
            <p:cNvSpPr/>
            <p:nvPr/>
          </p:nvSpPr>
          <p:spPr>
            <a:xfrm rot="19341218">
              <a:off x="8010135" y="698551"/>
              <a:ext cx="706202" cy="159505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4D9B4C5-B8CC-BC2C-52BE-2A8A20FC9CC2}"/>
                </a:ext>
              </a:extLst>
            </p:cNvPr>
            <p:cNvSpPr/>
            <p:nvPr/>
          </p:nvSpPr>
          <p:spPr>
            <a:xfrm rot="19341218">
              <a:off x="8566377" y="252098"/>
              <a:ext cx="750556" cy="1593472"/>
            </a:xfrm>
            <a:prstGeom prst="rect">
              <a:avLst/>
            </a:prstGeom>
            <a:solidFill>
              <a:srgbClr val="FFC000">
                <a:alpha val="4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a:extLst>
              <a:ext uri="{FF2B5EF4-FFF2-40B4-BE49-F238E27FC236}">
                <a16:creationId xmlns:a16="http://schemas.microsoft.com/office/drawing/2014/main" id="{6DA9A042-4038-9023-36C6-175BCD8A7952}"/>
              </a:ext>
            </a:extLst>
          </p:cNvPr>
          <p:cNvSpPr/>
          <p:nvPr/>
        </p:nvSpPr>
        <p:spPr>
          <a:xfrm rot="19341218">
            <a:off x="9486369" y="-1073156"/>
            <a:ext cx="1459181" cy="159643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74E224B-9C5B-C4B4-E891-DE09ECFEB9CC}"/>
              </a:ext>
            </a:extLst>
          </p:cNvPr>
          <p:cNvSpPr txBox="1"/>
          <p:nvPr/>
        </p:nvSpPr>
        <p:spPr>
          <a:xfrm>
            <a:off x="539239" y="3367565"/>
            <a:ext cx="7788684" cy="3361460"/>
          </a:xfrm>
          <a:prstGeom prst="rect">
            <a:avLst/>
          </a:prstGeom>
          <a:noFill/>
        </p:spPr>
        <p:txBody>
          <a:bodyPr wrap="square" lIns="91440" tIns="45720" rIns="91440" bIns="45720" anchor="t">
            <a:spAutoFit/>
          </a:bodyPr>
          <a:lstStyle/>
          <a:p>
            <a:pPr>
              <a:lnSpc>
                <a:spcPct val="150000"/>
              </a:lnSpc>
            </a:pPr>
            <a:r>
              <a:rPr lang="en-US" sz="1400"/>
              <a:t>Amazon Sales Data typically includes detailed information about transactions conducted on the platform, that include:</a:t>
            </a:r>
          </a:p>
          <a:p>
            <a:pPr marL="742950" lvl="1" indent="-285750">
              <a:lnSpc>
                <a:spcPct val="150000"/>
              </a:lnSpc>
              <a:buFont typeface="Wingdings" panose="05000000000000000000" pitchFamily="2" charset="2"/>
              <a:buChar char="Ø"/>
            </a:pPr>
            <a:r>
              <a:rPr lang="en-US" sz="1400"/>
              <a:t>Order ID: A unique identifier for each transaction.</a:t>
            </a:r>
          </a:p>
          <a:p>
            <a:pPr marL="742950" lvl="1" indent="-285750">
              <a:lnSpc>
                <a:spcPct val="150000"/>
              </a:lnSpc>
              <a:buFont typeface="Wingdings" panose="05000000000000000000" pitchFamily="2" charset="2"/>
              <a:buChar char="Ø"/>
            </a:pPr>
            <a:r>
              <a:rPr lang="en-US" sz="1400"/>
              <a:t>Customer ID: A unique identifier for each customer.</a:t>
            </a:r>
          </a:p>
          <a:p>
            <a:pPr marL="742950" lvl="1" indent="-285750">
              <a:lnSpc>
                <a:spcPct val="150000"/>
              </a:lnSpc>
              <a:buFont typeface="Wingdings" panose="05000000000000000000" pitchFamily="2" charset="2"/>
              <a:buChar char="Ø"/>
            </a:pPr>
            <a:r>
              <a:rPr lang="en-US" sz="1400"/>
              <a:t>Item Type: The category or type of product sold.</a:t>
            </a:r>
          </a:p>
          <a:p>
            <a:pPr marL="742950" lvl="1" indent="-285750">
              <a:lnSpc>
                <a:spcPct val="150000"/>
              </a:lnSpc>
              <a:buFont typeface="Wingdings" panose="05000000000000000000" pitchFamily="2" charset="2"/>
              <a:buChar char="Ø"/>
            </a:pPr>
            <a:r>
              <a:rPr lang="en-US" sz="1400"/>
              <a:t>Unit Price: The price per unit of the item sold.</a:t>
            </a:r>
          </a:p>
          <a:p>
            <a:pPr marL="742950" lvl="1" indent="-285750">
              <a:lnSpc>
                <a:spcPct val="150000"/>
              </a:lnSpc>
              <a:buFont typeface="Wingdings" panose="05000000000000000000" pitchFamily="2" charset="2"/>
              <a:buChar char="Ø"/>
            </a:pPr>
            <a:r>
              <a:rPr lang="en-US" sz="1400"/>
              <a:t>Quantity: The number of units sold in the transaction.</a:t>
            </a:r>
          </a:p>
          <a:p>
            <a:pPr marL="742950" lvl="1" indent="-285750">
              <a:lnSpc>
                <a:spcPct val="150000"/>
              </a:lnSpc>
              <a:buFont typeface="Wingdings" panose="05000000000000000000" pitchFamily="2" charset="2"/>
              <a:buChar char="Ø"/>
            </a:pPr>
            <a:r>
              <a:rPr lang="en-US" sz="1400"/>
              <a:t> Sales Amount: The total revenue generated from the sale. </a:t>
            </a:r>
          </a:p>
          <a:p>
            <a:pPr marL="742950" lvl="1" indent="-285750">
              <a:lnSpc>
                <a:spcPct val="150000"/>
              </a:lnSpc>
              <a:buFont typeface="Wingdings" panose="05000000000000000000" pitchFamily="2" charset="2"/>
              <a:buChar char="Ø"/>
            </a:pPr>
            <a:r>
              <a:rPr lang="en-US" sz="1400"/>
              <a:t>Order Date: The date the order was placed. </a:t>
            </a:r>
          </a:p>
          <a:p>
            <a:pPr marL="742950" lvl="1" indent="-285750">
              <a:lnSpc>
                <a:spcPct val="150000"/>
              </a:lnSpc>
              <a:buFont typeface="Wingdings" panose="05000000000000000000" pitchFamily="2" charset="2"/>
              <a:buChar char="Ø"/>
            </a:pPr>
            <a:r>
              <a:rPr lang="en-US" sz="1400"/>
              <a:t>Delivery Date: The date the item was delivered to the customer.</a:t>
            </a:r>
            <a:endParaRPr lang="en-IN" sz="140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C0C219-5E3C-4FAD-A11D-99A21AAAB90C}"/>
              </a:ext>
            </a:extLst>
          </p:cNvPr>
          <p:cNvSpPr>
            <a:spLocks noGrp="1"/>
          </p:cNvSpPr>
          <p:nvPr>
            <p:ph type="sldNum" sz="quarter" idx="12"/>
          </p:nvPr>
        </p:nvSpPr>
        <p:spPr>
          <a:xfrm>
            <a:off x="10894141" y="6359072"/>
            <a:ext cx="1199535" cy="365125"/>
          </a:xfrm>
        </p:spPr>
        <p:txBody>
          <a:bodyPr/>
          <a:lstStyle/>
          <a:p>
            <a:fld id="{F91729D4-A164-47A3-830D-E792BCE699E4}" type="slidenum">
              <a:rPr lang="en-US" smtClean="0"/>
              <a:pPr/>
              <a:t>5</a:t>
            </a:fld>
            <a:endParaRPr lang="en-US"/>
          </a:p>
        </p:txBody>
      </p:sp>
      <p:sp>
        <p:nvSpPr>
          <p:cNvPr id="6" name="Text Placeholder 5">
            <a:extLst>
              <a:ext uri="{FF2B5EF4-FFF2-40B4-BE49-F238E27FC236}">
                <a16:creationId xmlns:a16="http://schemas.microsoft.com/office/drawing/2014/main" id="{67FE2821-F14D-4977-A352-092965C03AFA}"/>
              </a:ext>
            </a:extLst>
          </p:cNvPr>
          <p:cNvSpPr>
            <a:spLocks noGrp="1"/>
          </p:cNvSpPr>
          <p:nvPr>
            <p:ph type="body" sz="quarter" idx="28"/>
          </p:nvPr>
        </p:nvSpPr>
        <p:spPr>
          <a:xfrm>
            <a:off x="7366833" y="4913786"/>
            <a:ext cx="2251562" cy="684357"/>
          </a:xfrm>
        </p:spPr>
        <p:txBody>
          <a:bodyPr/>
          <a:lstStyle/>
          <a:p>
            <a:r>
              <a:rPr lang="en-US" sz="2800" b="1"/>
              <a:t>100</a:t>
            </a:r>
          </a:p>
        </p:txBody>
      </p:sp>
      <p:sp>
        <p:nvSpPr>
          <p:cNvPr id="8" name="Text Placeholder 7">
            <a:extLst>
              <a:ext uri="{FF2B5EF4-FFF2-40B4-BE49-F238E27FC236}">
                <a16:creationId xmlns:a16="http://schemas.microsoft.com/office/drawing/2014/main" id="{311554A9-C3B3-E961-4CF8-D5F6DB62A9D9}"/>
              </a:ext>
            </a:extLst>
          </p:cNvPr>
          <p:cNvSpPr>
            <a:spLocks noGrp="1"/>
          </p:cNvSpPr>
          <p:nvPr>
            <p:ph type="body" sz="quarter" idx="27"/>
          </p:nvPr>
        </p:nvSpPr>
        <p:spPr>
          <a:xfrm>
            <a:off x="7366830" y="4362154"/>
            <a:ext cx="2327775" cy="498496"/>
          </a:xfrm>
        </p:spPr>
        <p:txBody>
          <a:bodyPr/>
          <a:lstStyle/>
          <a:p>
            <a:r>
              <a:rPr lang="en-US"/>
              <a:t>Regions covered</a:t>
            </a:r>
          </a:p>
        </p:txBody>
      </p:sp>
      <p:sp>
        <p:nvSpPr>
          <p:cNvPr id="10" name="Text Placeholder 9">
            <a:extLst>
              <a:ext uri="{FF2B5EF4-FFF2-40B4-BE49-F238E27FC236}">
                <a16:creationId xmlns:a16="http://schemas.microsoft.com/office/drawing/2014/main" id="{37406020-DA18-9390-9614-24FBC9C92B11}"/>
              </a:ext>
            </a:extLst>
          </p:cNvPr>
          <p:cNvSpPr>
            <a:spLocks noGrp="1"/>
          </p:cNvSpPr>
          <p:nvPr>
            <p:ph type="body" sz="quarter" idx="26"/>
          </p:nvPr>
        </p:nvSpPr>
        <p:spPr>
          <a:xfrm>
            <a:off x="2716736" y="4950076"/>
            <a:ext cx="2251562" cy="631801"/>
          </a:xfrm>
        </p:spPr>
        <p:txBody>
          <a:bodyPr/>
          <a:lstStyle/>
          <a:p>
            <a:r>
              <a:rPr lang="en-US" sz="2400" b="1"/>
              <a:t>44.17 Million</a:t>
            </a:r>
          </a:p>
        </p:txBody>
      </p:sp>
      <p:sp>
        <p:nvSpPr>
          <p:cNvPr id="14" name="Text Placeholder 13">
            <a:extLst>
              <a:ext uri="{FF2B5EF4-FFF2-40B4-BE49-F238E27FC236}">
                <a16:creationId xmlns:a16="http://schemas.microsoft.com/office/drawing/2014/main" id="{ABE65A2F-145F-FD1D-947D-F8FAE4C67C4D}"/>
              </a:ext>
            </a:extLst>
          </p:cNvPr>
          <p:cNvSpPr>
            <a:spLocks noGrp="1"/>
          </p:cNvSpPr>
          <p:nvPr>
            <p:ph type="body" sz="quarter" idx="25"/>
          </p:nvPr>
        </p:nvSpPr>
        <p:spPr/>
        <p:txBody>
          <a:bodyPr/>
          <a:lstStyle/>
          <a:p>
            <a:r>
              <a:rPr lang="en-US"/>
              <a:t>Total Profit</a:t>
            </a:r>
          </a:p>
        </p:txBody>
      </p:sp>
      <p:sp>
        <p:nvSpPr>
          <p:cNvPr id="16" name="Text Placeholder 15">
            <a:extLst>
              <a:ext uri="{FF2B5EF4-FFF2-40B4-BE49-F238E27FC236}">
                <a16:creationId xmlns:a16="http://schemas.microsoft.com/office/drawing/2014/main" id="{C9D76792-6B58-DA55-736B-0C3A0C5B316A}"/>
              </a:ext>
            </a:extLst>
          </p:cNvPr>
          <p:cNvSpPr>
            <a:spLocks noGrp="1"/>
          </p:cNvSpPr>
          <p:nvPr>
            <p:ph type="body" sz="quarter" idx="24"/>
          </p:nvPr>
        </p:nvSpPr>
        <p:spPr>
          <a:xfrm>
            <a:off x="9473340" y="2262918"/>
            <a:ext cx="2251564" cy="595241"/>
          </a:xfrm>
        </p:spPr>
        <p:txBody>
          <a:bodyPr/>
          <a:lstStyle/>
          <a:p>
            <a:r>
              <a:rPr lang="en-US" sz="2800" b="1">
                <a:solidFill>
                  <a:schemeClr val="accent3">
                    <a:lumMod val="25000"/>
                  </a:schemeClr>
                </a:solidFill>
              </a:rPr>
              <a:t>513K</a:t>
            </a:r>
          </a:p>
        </p:txBody>
      </p:sp>
      <p:sp>
        <p:nvSpPr>
          <p:cNvPr id="18" name="Text Placeholder 17">
            <a:extLst>
              <a:ext uri="{FF2B5EF4-FFF2-40B4-BE49-F238E27FC236}">
                <a16:creationId xmlns:a16="http://schemas.microsoft.com/office/drawing/2014/main" id="{F810F0D5-801F-EB90-3DC3-F283A642F35C}"/>
              </a:ext>
            </a:extLst>
          </p:cNvPr>
          <p:cNvSpPr>
            <a:spLocks noGrp="1"/>
          </p:cNvSpPr>
          <p:nvPr>
            <p:ph type="body" sz="quarter" idx="23"/>
          </p:nvPr>
        </p:nvSpPr>
        <p:spPr/>
        <p:txBody>
          <a:bodyPr/>
          <a:lstStyle/>
          <a:p>
            <a:r>
              <a:rPr lang="en-US"/>
              <a:t>Total PRODCUTS sold</a:t>
            </a:r>
          </a:p>
        </p:txBody>
      </p:sp>
      <p:sp>
        <p:nvSpPr>
          <p:cNvPr id="20" name="Text Placeholder 19">
            <a:extLst>
              <a:ext uri="{FF2B5EF4-FFF2-40B4-BE49-F238E27FC236}">
                <a16:creationId xmlns:a16="http://schemas.microsoft.com/office/drawing/2014/main" id="{EC8A488A-67C2-6862-04DD-0F271C163944}"/>
              </a:ext>
            </a:extLst>
          </p:cNvPr>
          <p:cNvSpPr>
            <a:spLocks noGrp="1"/>
          </p:cNvSpPr>
          <p:nvPr>
            <p:ph type="body" sz="quarter" idx="22"/>
          </p:nvPr>
        </p:nvSpPr>
        <p:spPr>
          <a:xfrm>
            <a:off x="4970216" y="2262918"/>
            <a:ext cx="2251564" cy="631170"/>
          </a:xfrm>
        </p:spPr>
        <p:txBody>
          <a:bodyPr/>
          <a:lstStyle/>
          <a:p>
            <a:r>
              <a:rPr lang="en-US" sz="2400" b="1"/>
              <a:t>93.18 Million</a:t>
            </a:r>
          </a:p>
        </p:txBody>
      </p:sp>
      <p:sp>
        <p:nvSpPr>
          <p:cNvPr id="22" name="Text Placeholder 21">
            <a:extLst>
              <a:ext uri="{FF2B5EF4-FFF2-40B4-BE49-F238E27FC236}">
                <a16:creationId xmlns:a16="http://schemas.microsoft.com/office/drawing/2014/main" id="{A6C223A9-310D-9077-5C1A-8006473ECD06}"/>
              </a:ext>
            </a:extLst>
          </p:cNvPr>
          <p:cNvSpPr>
            <a:spLocks noGrp="1"/>
          </p:cNvSpPr>
          <p:nvPr>
            <p:ph type="body" sz="quarter" idx="21"/>
          </p:nvPr>
        </p:nvSpPr>
        <p:spPr/>
        <p:txBody>
          <a:bodyPr/>
          <a:lstStyle/>
          <a:p>
            <a:r>
              <a:rPr lang="en-US"/>
              <a:t>TOTAL cost</a:t>
            </a:r>
          </a:p>
        </p:txBody>
      </p:sp>
      <p:sp>
        <p:nvSpPr>
          <p:cNvPr id="24" name="Text Placeholder 23">
            <a:extLst>
              <a:ext uri="{FF2B5EF4-FFF2-40B4-BE49-F238E27FC236}">
                <a16:creationId xmlns:a16="http://schemas.microsoft.com/office/drawing/2014/main" id="{EF115BA2-8B81-A8CC-4BC0-C1E1D8759F11}"/>
              </a:ext>
            </a:extLst>
          </p:cNvPr>
          <p:cNvSpPr>
            <a:spLocks noGrp="1"/>
          </p:cNvSpPr>
          <p:nvPr>
            <p:ph type="body" sz="quarter" idx="20"/>
          </p:nvPr>
        </p:nvSpPr>
        <p:spPr>
          <a:xfrm>
            <a:off x="465172" y="2208061"/>
            <a:ext cx="2251564" cy="686026"/>
          </a:xfrm>
        </p:spPr>
        <p:txBody>
          <a:bodyPr/>
          <a:lstStyle/>
          <a:p>
            <a:r>
              <a:rPr lang="en-US" sz="2400" b="1">
                <a:solidFill>
                  <a:srgbClr val="D9A404"/>
                </a:solidFill>
              </a:rPr>
              <a:t>137.35 Million</a:t>
            </a:r>
          </a:p>
        </p:txBody>
      </p:sp>
      <p:sp>
        <p:nvSpPr>
          <p:cNvPr id="26" name="Text Placeholder 25">
            <a:extLst>
              <a:ext uri="{FF2B5EF4-FFF2-40B4-BE49-F238E27FC236}">
                <a16:creationId xmlns:a16="http://schemas.microsoft.com/office/drawing/2014/main" id="{2DC846FF-287B-7C6D-6D21-34573EC093D3}"/>
              </a:ext>
            </a:extLst>
          </p:cNvPr>
          <p:cNvSpPr>
            <a:spLocks noGrp="1"/>
          </p:cNvSpPr>
          <p:nvPr>
            <p:ph type="body" sz="quarter" idx="15"/>
          </p:nvPr>
        </p:nvSpPr>
        <p:spPr/>
        <p:txBody>
          <a:bodyPr/>
          <a:lstStyle/>
          <a:p>
            <a:r>
              <a:rPr lang="en-US"/>
              <a:t>Total Revenue </a:t>
            </a:r>
          </a:p>
        </p:txBody>
      </p:sp>
      <p:sp>
        <p:nvSpPr>
          <p:cNvPr id="28" name="Title 27">
            <a:extLst>
              <a:ext uri="{FF2B5EF4-FFF2-40B4-BE49-F238E27FC236}">
                <a16:creationId xmlns:a16="http://schemas.microsoft.com/office/drawing/2014/main" id="{B8ED6F50-E587-5732-F63E-79E3C5E72441}"/>
              </a:ext>
            </a:extLst>
          </p:cNvPr>
          <p:cNvSpPr>
            <a:spLocks noGrp="1"/>
          </p:cNvSpPr>
          <p:nvPr>
            <p:ph type="title"/>
          </p:nvPr>
        </p:nvSpPr>
        <p:spPr>
          <a:xfrm>
            <a:off x="838200" y="267375"/>
            <a:ext cx="10515600" cy="565435"/>
          </a:xfrm>
        </p:spPr>
        <p:txBody>
          <a:bodyPr/>
          <a:lstStyle/>
          <a:p>
            <a:r>
              <a:rPr lang="en-US" sz="4400" i="1" cap="none">
                <a:solidFill>
                  <a:srgbClr val="D9A404"/>
                </a:solidFill>
              </a:rPr>
              <a:t>Sales Insights</a:t>
            </a:r>
          </a:p>
        </p:txBody>
      </p:sp>
      <p:sp>
        <p:nvSpPr>
          <p:cNvPr id="5" name="Rectangle 4">
            <a:extLst>
              <a:ext uri="{FF2B5EF4-FFF2-40B4-BE49-F238E27FC236}">
                <a16:creationId xmlns:a16="http://schemas.microsoft.com/office/drawing/2014/main" id="{099DD246-0DAE-1CC8-7569-1F521BFCE2EA}"/>
              </a:ext>
            </a:extLst>
          </p:cNvPr>
          <p:cNvSpPr/>
          <p:nvPr/>
        </p:nvSpPr>
        <p:spPr>
          <a:xfrm>
            <a:off x="465172" y="2175030"/>
            <a:ext cx="2251564" cy="664614"/>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8AE50FE-5941-BFCE-3173-8799E963D570}"/>
              </a:ext>
            </a:extLst>
          </p:cNvPr>
          <p:cNvSpPr/>
          <p:nvPr/>
        </p:nvSpPr>
        <p:spPr>
          <a:xfrm>
            <a:off x="4970216" y="2229473"/>
            <a:ext cx="2251564" cy="664614"/>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052A89F-F7AE-31F0-3390-AE2DB8AEEC39}"/>
              </a:ext>
            </a:extLst>
          </p:cNvPr>
          <p:cNvSpPr/>
          <p:nvPr/>
        </p:nvSpPr>
        <p:spPr>
          <a:xfrm>
            <a:off x="9473340" y="2208474"/>
            <a:ext cx="2251562" cy="631170"/>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63403D9-E311-5897-F18F-8E572DCDDBCB}"/>
              </a:ext>
            </a:extLst>
          </p:cNvPr>
          <p:cNvSpPr/>
          <p:nvPr/>
        </p:nvSpPr>
        <p:spPr>
          <a:xfrm>
            <a:off x="2716736" y="4917263"/>
            <a:ext cx="2251564" cy="664614"/>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BADF004-3203-48DC-70AF-AD4EADC82787}"/>
              </a:ext>
            </a:extLst>
          </p:cNvPr>
          <p:cNvSpPr/>
          <p:nvPr/>
        </p:nvSpPr>
        <p:spPr>
          <a:xfrm>
            <a:off x="7366831" y="4917263"/>
            <a:ext cx="2251564" cy="664614"/>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E7F5880E-7B83-4C96-D702-01705F0705C4}"/>
              </a:ext>
              <a:ext uri="{C183D7F6-B498-43B3-948B-1728B52AA6E4}">
                <adec:decorative xmlns:adec="http://schemas.microsoft.com/office/drawing/2017/decorative" val="1"/>
              </a:ext>
            </a:extLst>
          </p:cNvPr>
          <p:cNvSpPr/>
          <p:nvPr/>
        </p:nvSpPr>
        <p:spPr>
          <a:xfrm rot="19380000">
            <a:off x="10645802" y="5479003"/>
            <a:ext cx="1896941" cy="21252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168335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B84EA6-FC06-97AC-48E9-1C4F966DDC73}"/>
              </a:ext>
            </a:extLst>
          </p:cNvPr>
          <p:cNvSpPr/>
          <p:nvPr/>
        </p:nvSpPr>
        <p:spPr>
          <a:xfrm>
            <a:off x="197851" y="0"/>
            <a:ext cx="11994149" cy="6858000"/>
          </a:xfrm>
          <a:prstGeom prst="rect">
            <a:avLst/>
          </a:prstGeom>
          <a:solidFill>
            <a:srgbClr val="FAFBBD"/>
          </a:solidFill>
          <a:ln>
            <a:solidFill>
              <a:srgbClr val="FAFB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Freeform: Shape 7">
            <a:extLst>
              <a:ext uri="{FF2B5EF4-FFF2-40B4-BE49-F238E27FC236}">
                <a16:creationId xmlns:a16="http://schemas.microsoft.com/office/drawing/2014/main" id="{44B298BA-562C-99BA-F3B3-5641BC116D5C}"/>
              </a:ext>
              <a:ext uri="{C183D7F6-B498-43B3-948B-1728B52AA6E4}">
                <adec:decorative xmlns:adec="http://schemas.microsoft.com/office/drawing/2017/decorative" val="1"/>
              </a:ext>
            </a:extLst>
          </p:cNvPr>
          <p:cNvSpPr/>
          <p:nvPr/>
        </p:nvSpPr>
        <p:spPr>
          <a:xfrm rot="19380000">
            <a:off x="11321457" y="5636847"/>
            <a:ext cx="1745408" cy="207434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5" name="Rectangle 4">
            <a:extLst>
              <a:ext uri="{FF2B5EF4-FFF2-40B4-BE49-F238E27FC236}">
                <a16:creationId xmlns:a16="http://schemas.microsoft.com/office/drawing/2014/main" id="{70895EB8-984D-FDAF-4525-B617235C595A}"/>
              </a:ext>
            </a:extLst>
          </p:cNvPr>
          <p:cNvSpPr/>
          <p:nvPr/>
        </p:nvSpPr>
        <p:spPr>
          <a:xfrm>
            <a:off x="0" y="0"/>
            <a:ext cx="1296783" cy="6858000"/>
          </a:xfrm>
          <a:prstGeom prst="rect">
            <a:avLst/>
          </a:prstGeom>
          <a:gradFill>
            <a:gsLst>
              <a:gs pos="19000">
                <a:schemeClr val="dk1">
                  <a:satMod val="103000"/>
                  <a:lumMod val="102000"/>
                  <a:tint val="94000"/>
                  <a:alpha val="97000"/>
                </a:schemeClr>
              </a:gs>
              <a:gs pos="50000">
                <a:schemeClr val="dk1">
                  <a:satMod val="110000"/>
                  <a:lumMod val="100000"/>
                  <a:shade val="100000"/>
                  <a:alpha val="84000"/>
                </a:schemeClr>
              </a:gs>
              <a:gs pos="100000">
                <a:schemeClr val="dk1">
                  <a:lumMod val="99000"/>
                  <a:satMod val="120000"/>
                  <a:shade val="78000"/>
                  <a:alpha val="90000"/>
                </a:schemeClr>
              </a:gs>
            </a:gsLst>
          </a:gradFill>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Rectangle: Top Corners Rounded 11">
            <a:extLst>
              <a:ext uri="{FF2B5EF4-FFF2-40B4-BE49-F238E27FC236}">
                <a16:creationId xmlns:a16="http://schemas.microsoft.com/office/drawing/2014/main" id="{3DC2EE36-EDD2-7F0A-FD60-E067202AB0D9}"/>
              </a:ext>
            </a:extLst>
          </p:cNvPr>
          <p:cNvSpPr/>
          <p:nvPr/>
        </p:nvSpPr>
        <p:spPr>
          <a:xfrm>
            <a:off x="8602728" y="915038"/>
            <a:ext cx="3412550" cy="5146047"/>
          </a:xfrm>
          <a:prstGeom prst="round2SameRect">
            <a:avLst>
              <a:gd name="adj1" fmla="val 16123"/>
              <a:gd name="adj2" fmla="val 16006"/>
            </a:avLst>
          </a:prstGeom>
          <a:solidFill>
            <a:srgbClr val="FAFBBD"/>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50A664B-D4F4-A796-4BDA-57102AC1A271}"/>
              </a:ext>
            </a:extLst>
          </p:cNvPr>
          <p:cNvSpPr txBox="1"/>
          <p:nvPr/>
        </p:nvSpPr>
        <p:spPr>
          <a:xfrm>
            <a:off x="8607903" y="1349810"/>
            <a:ext cx="3411695" cy="4524315"/>
          </a:xfrm>
          <a:prstGeom prst="rect">
            <a:avLst/>
          </a:prstGeom>
        </p:spPr>
        <p:txBody>
          <a:bodyPr wrap="square" lIns="91440" tIns="45720" rIns="91440" bIns="45720" rtlCol="0" anchor="t">
            <a:spAutoFit/>
          </a:bodyPr>
          <a:lstStyle/>
          <a:p>
            <a:pPr marL="171450" indent="-171450" algn="ctr">
              <a:buFont typeface="Courier New" panose="020B0604020202020204" pitchFamily="34" charset="0"/>
              <a:buChar char="o"/>
            </a:pPr>
            <a:endParaRPr lang="en-US" sz="1200">
              <a:solidFill>
                <a:schemeClr val="tx1"/>
              </a:solidFill>
            </a:endParaRPr>
          </a:p>
          <a:p>
            <a:pPr algn="just"/>
            <a:r>
              <a:rPr lang="en-US" sz="1200"/>
              <a:t>Amazon's sales for the period analyzed show a strong performance, with total sales revenue reaching $137.35M and total profits amounting to $44.17M across 76 countries. </a:t>
            </a:r>
          </a:p>
          <a:p>
            <a:pPr algn="ctr"/>
            <a:endParaRPr lang="en-US" sz="1200"/>
          </a:p>
          <a:p>
            <a:pPr marL="171450" indent="-171450" algn="ctr">
              <a:buFont typeface="Courier New" panose="020B0604020202020204" pitchFamily="34" charset="0"/>
              <a:buChar char="o"/>
            </a:pPr>
            <a:r>
              <a:rPr lang="en-US" sz="1200"/>
              <a:t>Offline sales led with 57.59% of total revenue, generating $79.09M, while online sales contributed $58.25M (42.41%).</a:t>
            </a:r>
          </a:p>
          <a:p>
            <a:pPr marL="171450" indent="-171450" algn="ctr">
              <a:buFont typeface="Courier New" panose="020B0604020202020204" pitchFamily="34" charset="0"/>
              <a:buChar char="o"/>
            </a:pPr>
            <a:endParaRPr lang="en-US" sz="1200"/>
          </a:p>
          <a:p>
            <a:pPr marL="171450" indent="-171450" algn="ctr">
              <a:buFont typeface="Courier New" panose="020B0604020202020204" pitchFamily="34" charset="0"/>
              <a:buChar char="o"/>
            </a:pPr>
            <a:r>
              <a:rPr lang="en-US" sz="1200">
                <a:solidFill>
                  <a:schemeClr val="tx1"/>
                </a:solidFill>
              </a:rPr>
              <a:t>Total revenue for Offline ($79,094,809) was higher than Online ($58,253,959).</a:t>
            </a:r>
          </a:p>
          <a:p>
            <a:pPr marL="171450" indent="-171450" algn="ctr">
              <a:buFont typeface="Courier New"/>
              <a:buChar char="o"/>
            </a:pPr>
            <a:endParaRPr lang="en-US" sz="1200">
              <a:solidFill>
                <a:schemeClr val="tx1"/>
              </a:solidFill>
            </a:endParaRPr>
          </a:p>
          <a:p>
            <a:pPr marL="171450" indent="-171450" algn="ctr">
              <a:buFont typeface="Courier New" panose="020B0604020202020204" pitchFamily="34" charset="0"/>
              <a:buChar char="o"/>
            </a:pPr>
            <a:r>
              <a:rPr lang="en-US" sz="1200">
                <a:solidFill>
                  <a:schemeClr val="tx1"/>
                </a:solidFill>
              </a:rPr>
              <a:t>Offline accounted for 57.59% of total Revenue.</a:t>
            </a:r>
          </a:p>
          <a:p>
            <a:pPr marL="171450" indent="-171450" algn="ctr">
              <a:buFont typeface="Courier New"/>
              <a:buChar char="o"/>
            </a:pPr>
            <a:endParaRPr lang="en-US" sz="1200">
              <a:solidFill>
                <a:schemeClr val="tx1"/>
              </a:solidFill>
            </a:endParaRPr>
          </a:p>
          <a:p>
            <a:pPr marL="171450" indent="-171450" algn="ctr">
              <a:buFont typeface="Courier New" panose="020B0604020202020204" pitchFamily="34" charset="0"/>
              <a:buChar char="o"/>
            </a:pPr>
            <a:r>
              <a:rPr lang="en-US" sz="1200"/>
              <a:t>Yearly sales trends revealed that 2012 was a peak year, with the highest total revenue of $32M and costs of $23M.</a:t>
            </a:r>
          </a:p>
          <a:p>
            <a:pPr marL="171450" indent="-171450" algn="ctr">
              <a:buFont typeface="Courier New"/>
              <a:buChar char="o"/>
            </a:pPr>
            <a:endParaRPr lang="en-US" sz="1200"/>
          </a:p>
          <a:p>
            <a:pPr marL="171450" indent="-171450" algn="ctr">
              <a:buFont typeface="Courier New" panose="020B0604020202020204" pitchFamily="34" charset="0"/>
              <a:buChar char="o"/>
            </a:pPr>
            <a:r>
              <a:rPr lang="en-US" sz="1200"/>
              <a:t> Notably, there was a significant dip in sales revenue and profit margins in subsequent years, with 2015 and 2016 recording lower figures.</a:t>
            </a:r>
          </a:p>
        </p:txBody>
      </p:sp>
      <p:sp>
        <p:nvSpPr>
          <p:cNvPr id="17" name="Title 45">
            <a:extLst>
              <a:ext uri="{FF2B5EF4-FFF2-40B4-BE49-F238E27FC236}">
                <a16:creationId xmlns:a16="http://schemas.microsoft.com/office/drawing/2014/main" id="{7EC8028B-5B7A-FC54-0DF2-62F9AA78F611}"/>
              </a:ext>
            </a:extLst>
          </p:cNvPr>
          <p:cNvSpPr txBox="1">
            <a:spLocks/>
          </p:cNvSpPr>
          <p:nvPr/>
        </p:nvSpPr>
        <p:spPr>
          <a:xfrm>
            <a:off x="1478534" y="266686"/>
            <a:ext cx="5175330" cy="648352"/>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ctr" defTabSz="914400" rtl="0" eaLnBrk="1" latinLnBrk="0" hangingPunct="1">
              <a:lnSpc>
                <a:spcPct val="90000"/>
              </a:lnSpc>
              <a:spcBef>
                <a:spcPct val="0"/>
              </a:spcBef>
              <a:buNone/>
              <a:defRPr sz="6000" b="1" kern="1200">
                <a:solidFill>
                  <a:schemeClr val="accent6"/>
                </a:solidFill>
                <a:latin typeface="+mj-lt"/>
                <a:ea typeface="+mj-ea"/>
                <a:cs typeface="+mj-cs"/>
              </a:defRPr>
            </a:lvl1pPr>
          </a:lstStyle>
          <a:p>
            <a:r>
              <a:rPr lang="en-US" sz="5400" i="1">
                <a:ln w="0"/>
                <a:solidFill>
                  <a:schemeClr val="tx1"/>
                </a:solidFill>
                <a:effectLst>
                  <a:outerShdw blurRad="38100" dist="19050" dir="2700000" algn="tl" rotWithShape="0">
                    <a:srgbClr val="000000">
                      <a:alpha val="40000"/>
                    </a:srgbClr>
                  </a:outerShdw>
                </a:effectLst>
              </a:rPr>
              <a:t>Sales Insights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3157945698"/>
                  </p:ext>
                </p:extLst>
              </p:nvPr>
            </p:nvGraphicFramePr>
            <p:xfrm>
              <a:off x="300468" y="1350589"/>
              <a:ext cx="8005332" cy="471049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300468" y="1350589"/>
                <a:ext cx="8005332" cy="4710496"/>
              </a:xfrm>
              <a:prstGeom prst="rect">
                <a:avLst/>
              </a:prstGeom>
            </p:spPr>
          </p:pic>
        </mc:Fallback>
      </mc:AlternateContent>
      <p:sp>
        <p:nvSpPr>
          <p:cNvPr id="10" name="Slide Number Placeholder 4">
            <a:extLst>
              <a:ext uri="{FF2B5EF4-FFF2-40B4-BE49-F238E27FC236}">
                <a16:creationId xmlns:a16="http://schemas.microsoft.com/office/drawing/2014/main" id="{8D44E741-E3D0-6627-CABA-38CB99056874}"/>
              </a:ext>
            </a:extLst>
          </p:cNvPr>
          <p:cNvSpPr txBox="1">
            <a:spLocks/>
          </p:cNvSpPr>
          <p:nvPr/>
        </p:nvSpPr>
        <p:spPr>
          <a:xfrm>
            <a:off x="11733408" y="6308897"/>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6</a:t>
            </a:fld>
            <a:endParaRPr lang="en-US" altLang="zh-CN"/>
          </a:p>
        </p:txBody>
      </p:sp>
    </p:spTree>
    <p:extLst>
      <p:ext uri="{BB962C8B-B14F-4D97-AF65-F5344CB8AC3E}">
        <p14:creationId xmlns:p14="http://schemas.microsoft.com/office/powerpoint/2010/main" val="321185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990B0D9-75E7-8EBA-F38B-F1D8CC863600}"/>
              </a:ext>
            </a:extLst>
          </p:cNvPr>
          <p:cNvCxnSpPr>
            <a:cxnSpLocks/>
          </p:cNvCxnSpPr>
          <p:nvPr/>
        </p:nvCxnSpPr>
        <p:spPr>
          <a:xfrm>
            <a:off x="942976" y="1069458"/>
            <a:ext cx="66675" cy="5329235"/>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8E1965A-4D43-1A25-863D-C11C938738C2}"/>
              </a:ext>
            </a:extLst>
          </p:cNvPr>
          <p:cNvCxnSpPr>
            <a:cxnSpLocks/>
          </p:cNvCxnSpPr>
          <p:nvPr/>
        </p:nvCxnSpPr>
        <p:spPr>
          <a:xfrm>
            <a:off x="5836419" y="1069458"/>
            <a:ext cx="59557" cy="5329235"/>
          </a:xfrm>
          <a:prstGeom prst="line">
            <a:avLst/>
          </a:prstGeom>
          <a:ln/>
        </p:spPr>
        <p:style>
          <a:lnRef idx="1">
            <a:schemeClr val="accent3"/>
          </a:lnRef>
          <a:fillRef idx="0">
            <a:schemeClr val="accent3"/>
          </a:fillRef>
          <a:effectRef idx="0">
            <a:schemeClr val="accent3"/>
          </a:effectRef>
          <a:fontRef idx="minor">
            <a:schemeClr val="tx1"/>
          </a:fontRef>
        </p:style>
      </p:cxnSp>
      <p:sp>
        <p:nvSpPr>
          <p:cNvPr id="20" name="Rectangle 19">
            <a:extLst>
              <a:ext uri="{FF2B5EF4-FFF2-40B4-BE49-F238E27FC236}">
                <a16:creationId xmlns:a16="http://schemas.microsoft.com/office/drawing/2014/main" id="{38F09D5E-1323-F020-A49E-DE8670D9F98F}"/>
              </a:ext>
            </a:extLst>
          </p:cNvPr>
          <p:cNvSpPr/>
          <p:nvPr/>
        </p:nvSpPr>
        <p:spPr>
          <a:xfrm>
            <a:off x="0" y="0"/>
            <a:ext cx="12191999" cy="6858000"/>
          </a:xfrm>
          <a:prstGeom prst="rect">
            <a:avLst/>
          </a:prstGeom>
          <a:solidFill>
            <a:srgbClr val="FAFBBD"/>
          </a:solidFill>
          <a:ln>
            <a:solidFill>
              <a:srgbClr val="FAFB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1118086772"/>
                  </p:ext>
                </p:extLst>
              </p:nvPr>
            </p:nvGraphicFramePr>
            <p:xfrm>
              <a:off x="388777" y="1313390"/>
              <a:ext cx="6459122" cy="471049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388777" y="1313390"/>
                <a:ext cx="6459122" cy="4710496"/>
              </a:xfrm>
              <a:prstGeom prst="rect">
                <a:avLst/>
              </a:prstGeom>
            </p:spPr>
          </p:pic>
        </mc:Fallback>
      </mc:AlternateContent>
      <p:sp>
        <p:nvSpPr>
          <p:cNvPr id="8" name="Freeform: Shape 7">
            <a:extLst>
              <a:ext uri="{FF2B5EF4-FFF2-40B4-BE49-F238E27FC236}">
                <a16:creationId xmlns:a16="http://schemas.microsoft.com/office/drawing/2014/main" id="{44B298BA-562C-99BA-F3B3-5641BC116D5C}"/>
              </a:ext>
              <a:ext uri="{C183D7F6-B498-43B3-948B-1728B52AA6E4}">
                <adec:decorative xmlns:adec="http://schemas.microsoft.com/office/drawing/2017/decorative" val="1"/>
              </a:ext>
            </a:extLst>
          </p:cNvPr>
          <p:cNvSpPr/>
          <p:nvPr/>
        </p:nvSpPr>
        <p:spPr>
          <a:xfrm rot="19380000">
            <a:off x="11178318" y="5820825"/>
            <a:ext cx="1745408" cy="207434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
        <p:nvSpPr>
          <p:cNvPr id="10" name="Slide Number Placeholder 4">
            <a:extLst>
              <a:ext uri="{FF2B5EF4-FFF2-40B4-BE49-F238E27FC236}">
                <a16:creationId xmlns:a16="http://schemas.microsoft.com/office/drawing/2014/main" id="{8D44E741-E3D0-6627-CABA-38CB99056874}"/>
              </a:ext>
            </a:extLst>
          </p:cNvPr>
          <p:cNvSpPr txBox="1">
            <a:spLocks/>
          </p:cNvSpPr>
          <p:nvPr/>
        </p:nvSpPr>
        <p:spPr>
          <a:xfrm>
            <a:off x="11573927" y="6398693"/>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7</a:t>
            </a:fld>
            <a:endParaRPr lang="en-US" altLang="zh-CN"/>
          </a:p>
        </p:txBody>
      </p:sp>
      <p:sp>
        <p:nvSpPr>
          <p:cNvPr id="3" name="Rectangle 2">
            <a:extLst>
              <a:ext uri="{FF2B5EF4-FFF2-40B4-BE49-F238E27FC236}">
                <a16:creationId xmlns:a16="http://schemas.microsoft.com/office/drawing/2014/main" id="{0A875F17-EF3F-0D84-AE45-1235BEC16A92}"/>
              </a:ext>
            </a:extLst>
          </p:cNvPr>
          <p:cNvSpPr/>
          <p:nvPr/>
        </p:nvSpPr>
        <p:spPr>
          <a:xfrm>
            <a:off x="0" y="0"/>
            <a:ext cx="12192000" cy="880586"/>
          </a:xfrm>
          <a:prstGeom prst="rect">
            <a:avLst/>
          </a:prstGeom>
          <a:solidFill>
            <a:schemeClr val="dk1">
              <a:alpha val="74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DC2EE36-EDD2-7F0A-FD60-E067202AB0D9}"/>
              </a:ext>
            </a:extLst>
          </p:cNvPr>
          <p:cNvSpPr/>
          <p:nvPr/>
        </p:nvSpPr>
        <p:spPr>
          <a:xfrm>
            <a:off x="7402098" y="1741978"/>
            <a:ext cx="4421348" cy="3853320"/>
          </a:xfrm>
          <a:prstGeom prst="roundRect">
            <a:avLst>
              <a:gd name="adj" fmla="val 8757"/>
            </a:avLst>
          </a:prstGeom>
          <a:solidFill>
            <a:srgbClr val="FAFBBD"/>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200">
                <a:solidFill>
                  <a:schemeClr val="tx1"/>
                </a:solidFill>
              </a:rPr>
              <a:t>In the item category analysis, Cosmetics emerged as the top revenue generator, contributing $6.62M with a substantial profit of $2.63M. </a:t>
            </a:r>
          </a:p>
          <a:p>
            <a:pPr marL="285750" indent="-285750" algn="ctr">
              <a:buFont typeface="Arial" panose="020B0604020202020204" pitchFamily="34" charset="0"/>
              <a:buChar char="•"/>
            </a:pPr>
            <a:endParaRPr lang="en-US" sz="1200">
              <a:solidFill>
                <a:schemeClr val="tx1"/>
              </a:solidFill>
            </a:endParaRPr>
          </a:p>
          <a:p>
            <a:pPr marL="285750" indent="-285750" algn="ctr">
              <a:buFont typeface="Arial" panose="020B0604020202020204" pitchFamily="34" charset="0"/>
              <a:buChar char="•"/>
            </a:pPr>
            <a:r>
              <a:rPr lang="en-US" sz="1200">
                <a:solidFill>
                  <a:schemeClr val="tx1"/>
                </a:solidFill>
              </a:rPr>
              <a:t>Office Supplies followed, bringing in $5.40M in revenue and a profit of $1.05M, demonstrating their strong profitability.</a:t>
            </a:r>
          </a:p>
          <a:p>
            <a:pPr marL="285750" indent="-285750" algn="ctr">
              <a:buFont typeface="Arial" panose="020B0604020202020204" pitchFamily="34" charset="0"/>
              <a:buChar char="•"/>
            </a:pPr>
            <a:endParaRPr lang="en-US" sz="1200">
              <a:solidFill>
                <a:schemeClr val="tx1"/>
              </a:solidFill>
            </a:endParaRPr>
          </a:p>
          <a:p>
            <a:pPr marL="171450" indent="-171450" algn="ctr">
              <a:buFont typeface="Arial" panose="020B0604020202020204" pitchFamily="34" charset="0"/>
              <a:buChar char="•"/>
            </a:pPr>
            <a:r>
              <a:rPr lang="en-US" sz="1200">
                <a:solidFill>
                  <a:schemeClr val="tx1"/>
                </a:solidFill>
              </a:rPr>
              <a:t>Household items also showed significant performance, generating $2.56M in revenue and $634K in profit. Among other categories, </a:t>
            </a:r>
          </a:p>
          <a:p>
            <a:pPr marL="285750" indent="-285750" algn="ctr">
              <a:buFont typeface="Arial" panose="020B0604020202020204" pitchFamily="34" charset="0"/>
              <a:buChar char="•"/>
            </a:pPr>
            <a:endParaRPr lang="en-US" sz="1200">
              <a:solidFill>
                <a:schemeClr val="tx1"/>
              </a:solidFill>
            </a:endParaRPr>
          </a:p>
          <a:p>
            <a:pPr marL="171450" indent="-171450" algn="ctr">
              <a:buFont typeface="Arial" panose="020B0604020202020204" pitchFamily="34" charset="0"/>
              <a:buChar char="•"/>
            </a:pPr>
            <a:r>
              <a:rPr lang="en-US" sz="1200">
                <a:solidFill>
                  <a:schemeClr val="tx1"/>
                </a:solidFill>
              </a:rPr>
              <a:t>Clothes and Baby Food also performed well, with Clothes yielding a profit of $1.34M and Baby Food $951K.</a:t>
            </a:r>
          </a:p>
          <a:p>
            <a:pPr marL="285750" indent="-285750" algn="ctr">
              <a:buFont typeface="Arial" panose="020B0604020202020204" pitchFamily="34" charset="0"/>
              <a:buChar char="•"/>
            </a:pPr>
            <a:endParaRPr lang="en-US" sz="1200">
              <a:solidFill>
                <a:schemeClr val="tx1"/>
              </a:solidFill>
            </a:endParaRPr>
          </a:p>
          <a:p>
            <a:pPr marL="171450" indent="-171450" algn="ctr">
              <a:buFont typeface="Arial" panose="020B0604020202020204" pitchFamily="34" charset="0"/>
              <a:buChar char="•"/>
            </a:pPr>
            <a:r>
              <a:rPr lang="en-US" sz="1200">
                <a:solidFill>
                  <a:schemeClr val="tx1"/>
                </a:solidFill>
              </a:rPr>
              <a:t> In contrast, categories like Fruits and Personal Care had minimal contributions, with Fruits generating only $54K in revenue and Personal Care the lowest profit at $6.84K.</a:t>
            </a:r>
            <a:endParaRPr lang="en-IN" sz="1200">
              <a:solidFill>
                <a:schemeClr val="tx1"/>
              </a:solidFill>
            </a:endParaRPr>
          </a:p>
        </p:txBody>
      </p:sp>
      <p:sp>
        <p:nvSpPr>
          <p:cNvPr id="15" name="TextBox 14">
            <a:extLst>
              <a:ext uri="{FF2B5EF4-FFF2-40B4-BE49-F238E27FC236}">
                <a16:creationId xmlns:a16="http://schemas.microsoft.com/office/drawing/2014/main" id="{4739E676-20E7-F271-275E-9859ADBDA0FC}"/>
              </a:ext>
            </a:extLst>
          </p:cNvPr>
          <p:cNvSpPr txBox="1"/>
          <p:nvPr/>
        </p:nvSpPr>
        <p:spPr>
          <a:xfrm>
            <a:off x="158773" y="111145"/>
            <a:ext cx="5819038" cy="769441"/>
          </a:xfrm>
          <a:prstGeom prst="rect">
            <a:avLst/>
          </a:prstGeom>
        </p:spPr>
        <p:txBody>
          <a:bodyPr wrap="square" rtlCol="0">
            <a:spAutoFit/>
          </a:bodyPr>
          <a:lstStyle/>
          <a:p>
            <a:pPr marL="0" indent="0" algn="ctr">
              <a:lnSpc>
                <a:spcPct val="100000"/>
              </a:lnSpc>
              <a:spcBef>
                <a:spcPts val="0"/>
              </a:spcBef>
              <a:buFontTx/>
              <a:buNone/>
            </a:pPr>
            <a:r>
              <a:rPr lang="en-IN" sz="4400">
                <a:solidFill>
                  <a:srgbClr val="FFD44B"/>
                </a:solidFill>
                <a:latin typeface="Posterama" panose="020B0504020200020000" pitchFamily="34" charset="0"/>
                <a:ea typeface="微软雅黑"/>
                <a:cs typeface="Posterama" panose="020B0504020200020000" pitchFamily="34" charset="0"/>
              </a:rPr>
              <a:t>Category Analysis</a:t>
            </a:r>
          </a:p>
        </p:txBody>
      </p:sp>
      <p:cxnSp>
        <p:nvCxnSpPr>
          <p:cNvPr id="16" name="Straight Connector 15">
            <a:extLst>
              <a:ext uri="{FF2B5EF4-FFF2-40B4-BE49-F238E27FC236}">
                <a16:creationId xmlns:a16="http://schemas.microsoft.com/office/drawing/2014/main" id="{D318FCD3-FDC6-FEA4-A995-8D5B5AC4DE01}"/>
              </a:ext>
            </a:extLst>
          </p:cNvPr>
          <p:cNvCxnSpPr>
            <a:cxnSpLocks/>
          </p:cNvCxnSpPr>
          <p:nvPr/>
        </p:nvCxnSpPr>
        <p:spPr>
          <a:xfrm>
            <a:off x="1009651" y="6398693"/>
            <a:ext cx="4900562"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220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4E741-E3D0-6627-CABA-38CB99056874}"/>
              </a:ext>
            </a:extLst>
          </p:cNvPr>
          <p:cNvSpPr>
            <a:spLocks noGrp="1"/>
          </p:cNvSpPr>
          <p:nvPr>
            <p:ph type="sldNum" sz="quarter" idx="29"/>
          </p:nvPr>
        </p:nvSpPr>
        <p:spPr>
          <a:xfrm>
            <a:off x="11344631" y="6310310"/>
            <a:ext cx="458592" cy="365125"/>
          </a:xfrm>
        </p:spPr>
        <p:txBody>
          <a:bodyPr/>
          <a:lstStyle/>
          <a:p>
            <a:fld id="{47FEACEE-25B4-4A2D-B147-27296E36371D}" type="slidenum">
              <a:rPr lang="en-US" altLang="zh-CN" smtClean="0"/>
              <a:pPr/>
              <a:t>8</a:t>
            </a:fld>
            <a:endParaRPr lang="en-US" altLang="zh-CN"/>
          </a:p>
        </p:txBody>
      </p:sp>
      <p:sp>
        <p:nvSpPr>
          <p:cNvPr id="2" name="Freeform: Shape 1">
            <a:extLst>
              <a:ext uri="{FF2B5EF4-FFF2-40B4-BE49-F238E27FC236}">
                <a16:creationId xmlns:a16="http://schemas.microsoft.com/office/drawing/2014/main" id="{C2533389-259F-428F-38A0-ABFE72AE7350}"/>
              </a:ext>
              <a:ext uri="{C183D7F6-B498-43B3-948B-1728B52AA6E4}">
                <adec:decorative xmlns:adec="http://schemas.microsoft.com/office/drawing/2017/decorative" val="1"/>
              </a:ext>
            </a:extLst>
          </p:cNvPr>
          <p:cNvSpPr/>
          <p:nvPr/>
        </p:nvSpPr>
        <p:spPr>
          <a:xfrm rot="19380000">
            <a:off x="11025982" y="5887962"/>
            <a:ext cx="1745408" cy="207434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pic>
        <p:nvPicPr>
          <p:cNvPr id="6" name="Picture 5">
            <a:extLst>
              <a:ext uri="{FF2B5EF4-FFF2-40B4-BE49-F238E27FC236}">
                <a16:creationId xmlns:a16="http://schemas.microsoft.com/office/drawing/2014/main" id="{FC611AC1-2D05-314C-9181-9812BFA861D0}"/>
              </a:ext>
            </a:extLst>
          </p:cNvPr>
          <p:cNvPicPr>
            <a:picLocks noChangeAspect="1"/>
          </p:cNvPicPr>
          <p:nvPr/>
        </p:nvPicPr>
        <p:blipFill>
          <a:blip r:embed="rId2"/>
          <a:stretch>
            <a:fillRect/>
          </a:stretch>
        </p:blipFill>
        <p:spPr>
          <a:xfrm>
            <a:off x="4969183" y="979715"/>
            <a:ext cx="7018757" cy="4718006"/>
          </a:xfrm>
          <a:prstGeom prst="rect">
            <a:avLst/>
          </a:prstGeom>
          <a:ln>
            <a:noFill/>
          </a:ln>
          <a:effectLst>
            <a:softEdge rad="31750"/>
          </a:effectLst>
        </p:spPr>
      </p:pic>
      <p:sp>
        <p:nvSpPr>
          <p:cNvPr id="15" name="Rectangle 14">
            <a:extLst>
              <a:ext uri="{FF2B5EF4-FFF2-40B4-BE49-F238E27FC236}">
                <a16:creationId xmlns:a16="http://schemas.microsoft.com/office/drawing/2014/main" id="{E7DA88F0-FDD7-B8D2-4937-5D4C3E4D6F95}"/>
              </a:ext>
            </a:extLst>
          </p:cNvPr>
          <p:cNvSpPr/>
          <p:nvPr/>
        </p:nvSpPr>
        <p:spPr>
          <a:xfrm>
            <a:off x="-70757" y="-50845"/>
            <a:ext cx="12333514" cy="880586"/>
          </a:xfrm>
          <a:prstGeom prst="rect">
            <a:avLst/>
          </a:prstGeom>
          <a:solidFill>
            <a:schemeClr val="dk1">
              <a:alpha val="74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42FA563-742C-1002-609C-0B9AC705431E}"/>
              </a:ext>
            </a:extLst>
          </p:cNvPr>
          <p:cNvSpPr txBox="1"/>
          <p:nvPr/>
        </p:nvSpPr>
        <p:spPr>
          <a:xfrm>
            <a:off x="0" y="-50845"/>
            <a:ext cx="12083143" cy="769441"/>
          </a:xfrm>
          <a:prstGeom prst="rect">
            <a:avLst/>
          </a:prstGeom>
          <a:noFill/>
        </p:spPr>
        <p:txBody>
          <a:bodyPr wrap="square">
            <a:spAutoFit/>
          </a:bodyPr>
          <a:lstStyle/>
          <a:p>
            <a:pPr algn="ctr"/>
            <a:r>
              <a:rPr lang="en-US" sz="4000" i="1">
                <a:ln w="0"/>
                <a:solidFill>
                  <a:schemeClr val="bg1"/>
                </a:solidFill>
                <a:effectLst>
                  <a:outerShdw blurRad="38100" dist="19050" dir="2700000" algn="tl" rotWithShape="0">
                    <a:schemeClr val="dk1">
                      <a:alpha val="40000"/>
                    </a:schemeClr>
                  </a:outerShdw>
                </a:effectLst>
                <a:latin typeface="-apple-system"/>
              </a:rPr>
              <a:t>Regional </a:t>
            </a:r>
            <a:r>
              <a:rPr lang="en-US" sz="4400" i="1">
                <a:ln w="0"/>
                <a:solidFill>
                  <a:schemeClr val="bg1"/>
                </a:solidFill>
                <a:effectLst>
                  <a:outerShdw blurRad="38100" dist="19050" dir="2700000" algn="tl" rotWithShape="0">
                    <a:schemeClr val="dk1">
                      <a:alpha val="40000"/>
                    </a:schemeClr>
                  </a:outerShdw>
                </a:effectLst>
                <a:latin typeface="-apple-system"/>
              </a:rPr>
              <a:t>Revenue</a:t>
            </a:r>
            <a:r>
              <a:rPr lang="en-US" sz="4000" i="1">
                <a:ln w="0"/>
                <a:solidFill>
                  <a:schemeClr val="bg1"/>
                </a:solidFill>
                <a:effectLst>
                  <a:outerShdw blurRad="38100" dist="19050" dir="2700000" algn="tl" rotWithShape="0">
                    <a:schemeClr val="dk1">
                      <a:alpha val="40000"/>
                    </a:schemeClr>
                  </a:outerShdw>
                </a:effectLst>
                <a:latin typeface="-apple-system"/>
              </a:rPr>
              <a:t> &amp; Profit Analysis</a:t>
            </a:r>
            <a:endParaRPr lang="en-US" sz="4000">
              <a:ln w="0"/>
              <a:solidFill>
                <a:schemeClr val="bg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83B87C4E-104B-FF59-D91E-FA3A7DD46E80}"/>
              </a:ext>
            </a:extLst>
          </p:cNvPr>
          <p:cNvSpPr/>
          <p:nvPr/>
        </p:nvSpPr>
        <p:spPr>
          <a:xfrm>
            <a:off x="0" y="829741"/>
            <a:ext cx="4587465" cy="6028259"/>
          </a:xfrm>
          <a:prstGeom prst="roundRect">
            <a:avLst>
              <a:gd name="adj" fmla="val 0"/>
            </a:avLst>
          </a:prstGeom>
          <a:solidFill>
            <a:srgbClr val="FAFBBD"/>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174AA89-B4E5-2FB8-E511-B404062CC7CA}"/>
              </a:ext>
            </a:extLst>
          </p:cNvPr>
          <p:cNvSpPr txBox="1"/>
          <p:nvPr/>
        </p:nvSpPr>
        <p:spPr>
          <a:xfrm>
            <a:off x="204060" y="1686222"/>
            <a:ext cx="3994629" cy="4401205"/>
          </a:xfrm>
          <a:prstGeom prst="rect">
            <a:avLst/>
          </a:prstGeom>
        </p:spPr>
        <p:txBody>
          <a:bodyPr wrap="square" rtlCol="0">
            <a:spAutoFit/>
          </a:bodyPr>
          <a:lstStyle/>
          <a:p>
            <a:pPr marL="285750" indent="-285750" algn="just">
              <a:buFont typeface="Courier New" panose="02070309020205020404" pitchFamily="49" charset="0"/>
              <a:buChar char="o"/>
            </a:pPr>
            <a:r>
              <a:rPr lang="en-US" sz="1400">
                <a:latin typeface="Aptos" panose="020B0004020202020204" pitchFamily="34" charset="0"/>
              </a:rPr>
              <a:t>Regionally, Sub-Saharan Africa was the standout performer, leading in both revenue and profit with $40M and $12M, respectively. </a:t>
            </a:r>
          </a:p>
          <a:p>
            <a:pPr marL="285750" indent="-285750" algn="just">
              <a:buFont typeface="Courier New" panose="02070309020205020404" pitchFamily="49" charset="0"/>
              <a:buChar char="o"/>
            </a:pPr>
            <a:endParaRPr lang="en-US" sz="1400">
              <a:latin typeface="Aptos" panose="020B0004020202020204" pitchFamily="34" charset="0"/>
            </a:endParaRPr>
          </a:p>
          <a:p>
            <a:pPr marL="285750" indent="-285750" algn="just">
              <a:buFont typeface="Courier New" panose="02070309020205020404" pitchFamily="49" charset="0"/>
              <a:buChar char="o"/>
            </a:pPr>
            <a:r>
              <a:rPr lang="en-US" sz="1400">
                <a:latin typeface="Aptos" panose="020B0004020202020204" pitchFamily="34" charset="0"/>
              </a:rPr>
              <a:t>Europe also showed strong results, with $33M in revenue and $11M in profit. </a:t>
            </a:r>
          </a:p>
          <a:p>
            <a:pPr marL="285750" indent="-285750" algn="just">
              <a:buFont typeface="Courier New" panose="02070309020205020404" pitchFamily="49" charset="0"/>
              <a:buChar char="o"/>
            </a:pPr>
            <a:endParaRPr lang="en-US" sz="1400">
              <a:latin typeface="Aptos" panose="020B0004020202020204" pitchFamily="34" charset="0"/>
            </a:endParaRPr>
          </a:p>
          <a:p>
            <a:pPr marL="285750" indent="-285750" algn="just">
              <a:buFont typeface="Courier New" panose="02070309020205020404" pitchFamily="49" charset="0"/>
              <a:buChar char="o"/>
            </a:pPr>
            <a:r>
              <a:rPr lang="en-US" sz="1400">
                <a:latin typeface="Aptos" panose="020B0004020202020204" pitchFamily="34" charset="0"/>
              </a:rPr>
              <a:t>The Middle East and North Africa region was notable for its high profitability, achieving $14M in profit from $21M in revenue. </a:t>
            </a:r>
          </a:p>
          <a:p>
            <a:pPr marL="285750" indent="-285750" algn="just">
              <a:buFont typeface="Courier New" panose="02070309020205020404" pitchFamily="49" charset="0"/>
              <a:buChar char="o"/>
            </a:pPr>
            <a:endParaRPr lang="en-US" sz="1400">
              <a:latin typeface="Aptos" panose="020B0004020202020204" pitchFamily="34" charset="0"/>
            </a:endParaRPr>
          </a:p>
          <a:p>
            <a:pPr marL="285750" indent="-285750" algn="just">
              <a:buFont typeface="Courier New" panose="02070309020205020404" pitchFamily="49" charset="0"/>
              <a:buChar char="o"/>
            </a:pPr>
            <a:r>
              <a:rPr lang="en-US" sz="1400">
                <a:latin typeface="Aptos" panose="020B0004020202020204" pitchFamily="34" charset="0"/>
              </a:rPr>
              <a:t>North America, while contributing $11M in revenue, had relatively lower profit margins at $6M. </a:t>
            </a:r>
          </a:p>
          <a:p>
            <a:pPr marL="285750" indent="-285750" algn="just">
              <a:buFont typeface="Courier New" panose="02070309020205020404" pitchFamily="49" charset="0"/>
              <a:buChar char="o"/>
            </a:pPr>
            <a:endParaRPr lang="en-US" sz="1400">
              <a:latin typeface="Aptos" panose="020B0004020202020204" pitchFamily="34" charset="0"/>
            </a:endParaRPr>
          </a:p>
          <a:p>
            <a:pPr marL="285750" indent="-285750" algn="just">
              <a:buFont typeface="Courier New" panose="02070309020205020404" pitchFamily="49" charset="0"/>
              <a:buChar char="o"/>
            </a:pPr>
            <a:r>
              <a:rPr lang="en-US" sz="1400">
                <a:latin typeface="Aptos" panose="020B0004020202020204" pitchFamily="34" charset="0"/>
              </a:rPr>
              <a:t>Asia, with $21M in revenue, demonstrated a balanced profit contribution of $6M. Central America and Oceania, and Australia and Oceania regions, also contributed positively to the overall profit margins.</a:t>
            </a:r>
            <a:endParaRPr lang="en-US" sz="1400">
              <a:solidFill>
                <a:schemeClr val="tx1"/>
              </a:solidFill>
              <a:latin typeface="Aptos" panose="020B0004020202020204" pitchFamily="34" charset="0"/>
            </a:endParaRPr>
          </a:p>
        </p:txBody>
      </p:sp>
    </p:spTree>
    <p:extLst>
      <p:ext uri="{BB962C8B-B14F-4D97-AF65-F5344CB8AC3E}">
        <p14:creationId xmlns:p14="http://schemas.microsoft.com/office/powerpoint/2010/main" val="215238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068D96-2BA6-7ABC-75A8-1C08DA3E0A42}"/>
              </a:ext>
            </a:extLst>
          </p:cNvPr>
          <p:cNvSpPr/>
          <p:nvPr/>
        </p:nvSpPr>
        <p:spPr>
          <a:xfrm>
            <a:off x="0" y="-38100"/>
            <a:ext cx="12192000" cy="6896100"/>
          </a:xfrm>
          <a:prstGeom prst="rect">
            <a:avLst/>
          </a:prstGeom>
          <a:solidFill>
            <a:srgbClr val="FAFB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68329533-10BB-41D2-EE66-2E30623B3B2A}"/>
              </a:ext>
            </a:extLst>
          </p:cNvPr>
          <p:cNvSpPr/>
          <p:nvPr/>
        </p:nvSpPr>
        <p:spPr>
          <a:xfrm rot="1978331">
            <a:off x="-705804" y="-665191"/>
            <a:ext cx="3453217" cy="2021602"/>
          </a:xfrm>
          <a:prstGeom prst="hexagon">
            <a:avLst/>
          </a:prstGeom>
          <a:solidFill>
            <a:schemeClr val="dk1">
              <a:alpha val="72000"/>
            </a:scheme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79A8B-9D03-17AB-5B1E-456B0AD44C38}"/>
              </a:ext>
            </a:extLst>
          </p:cNvPr>
          <p:cNvSpPr>
            <a:spLocks noGrp="1"/>
          </p:cNvSpPr>
          <p:nvPr>
            <p:ph type="title"/>
          </p:nvPr>
        </p:nvSpPr>
        <p:spPr>
          <a:xfrm>
            <a:off x="930087" y="226154"/>
            <a:ext cx="5715001" cy="1115434"/>
          </a:xfrm>
        </p:spPr>
        <p:txBody>
          <a:bodyPr/>
          <a:lstStyle/>
          <a:p>
            <a:r>
              <a:rPr lang="en-IN" sz="4800">
                <a:ln w="0"/>
                <a:solidFill>
                  <a:schemeClr val="accent2">
                    <a:lumMod val="60000"/>
                    <a:lumOff val="40000"/>
                  </a:schemeClr>
                </a:solidFill>
                <a:effectLst>
                  <a:outerShdw blurRad="38100" dist="25400" dir="5400000" algn="ctr" rotWithShape="0">
                    <a:srgbClr val="6E747A">
                      <a:alpha val="43000"/>
                    </a:srgbClr>
                  </a:outerShdw>
                </a:effectLst>
              </a:rPr>
              <a:t>Yearly Sales Trend</a:t>
            </a:r>
          </a:p>
        </p:txBody>
      </p:sp>
      <p:sp>
        <p:nvSpPr>
          <p:cNvPr id="5" name="Slide Number Placeholder 4">
            <a:extLst>
              <a:ext uri="{FF2B5EF4-FFF2-40B4-BE49-F238E27FC236}">
                <a16:creationId xmlns:a16="http://schemas.microsoft.com/office/drawing/2014/main" id="{182FC4B8-A71D-C278-7B31-84F0C58C3B16}"/>
              </a:ext>
            </a:extLst>
          </p:cNvPr>
          <p:cNvSpPr>
            <a:spLocks noGrp="1"/>
          </p:cNvSpPr>
          <p:nvPr>
            <p:ph type="sldNum" sz="quarter" idx="29"/>
          </p:nvPr>
        </p:nvSpPr>
        <p:spPr>
          <a:xfrm>
            <a:off x="11440094" y="6321644"/>
            <a:ext cx="458592" cy="365125"/>
          </a:xfrm>
        </p:spPr>
        <p:txBody>
          <a:bodyPr/>
          <a:lstStyle/>
          <a:p>
            <a:fld id="{47FEACEE-25B4-4A2D-B147-27296E36371D}" type="slidenum">
              <a:rPr lang="en-US" altLang="zh-CN" smtClean="0"/>
              <a:pPr/>
              <a:t>9</a:t>
            </a:fld>
            <a:endParaRPr lang="en-US" altLang="zh-CN"/>
          </a:p>
        </p:txBody>
      </p:sp>
      <p:sp>
        <p:nvSpPr>
          <p:cNvPr id="12" name="Rectangle 11">
            <a:extLst>
              <a:ext uri="{FF2B5EF4-FFF2-40B4-BE49-F238E27FC236}">
                <a16:creationId xmlns:a16="http://schemas.microsoft.com/office/drawing/2014/main" id="{2D5D0695-241D-9636-C10C-B9607F36F629}"/>
              </a:ext>
            </a:extLst>
          </p:cNvPr>
          <p:cNvSpPr/>
          <p:nvPr/>
        </p:nvSpPr>
        <p:spPr>
          <a:xfrm>
            <a:off x="7505701" y="1524000"/>
            <a:ext cx="3526542" cy="45815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2">
            <a:extLst>
              <a:ext uri="{FF2B5EF4-FFF2-40B4-BE49-F238E27FC236}">
                <a16:creationId xmlns:a16="http://schemas.microsoft.com/office/drawing/2014/main" id="{1E4FF206-8DA5-4A7E-2591-303E27C0B012}"/>
              </a:ext>
            </a:extLst>
          </p:cNvPr>
          <p:cNvSpPr>
            <a:spLocks noChangeArrowheads="1"/>
          </p:cNvSpPr>
          <p:nvPr/>
        </p:nvSpPr>
        <p:spPr bwMode="auto">
          <a:xfrm>
            <a:off x="161926" y="1906974"/>
            <a:ext cx="56006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altLang="en-US" sz="1200">
                <a:latin typeface="Arial" panose="020B0604020202020204" pitchFamily="34" charset="0"/>
              </a:rPr>
              <a:t>These insights highlight the need for strategic measures to stabilize growth and sustain positive momentum in sales performance.</a:t>
            </a:r>
          </a:p>
          <a:p>
            <a:pPr lvl="0" algn="just" eaLnBrk="0" fontAlgn="base" hangingPunct="0">
              <a:spcBef>
                <a:spcPct val="0"/>
              </a:spcBef>
              <a:spcAft>
                <a:spcPct val="0"/>
              </a:spcAft>
            </a:pPr>
            <a:endParaRPr kumimoji="0" lang="en-US" altLang="en-US" sz="1200" b="0" i="0" u="none" strike="noStrike" cap="none" normalizeH="0" baseline="0">
              <a:ln>
                <a:noFill/>
              </a:ln>
              <a:solidFill>
                <a:schemeClr val="tx1"/>
              </a:solidFill>
              <a:effectLst/>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kumimoji="0" lang="en-US" altLang="en-US" sz="1200" b="0" i="0" u="none" strike="noStrike" cap="none" normalizeH="0" baseline="0">
                <a:ln>
                  <a:noFill/>
                </a:ln>
                <a:solidFill>
                  <a:schemeClr val="tx1"/>
                </a:solidFill>
                <a:effectLst/>
                <a:latin typeface="Arial" panose="020B0604020202020204" pitchFamily="34" charset="0"/>
              </a:rPr>
              <a:t>The YOY variance chart reveals significant fluctuations in Amazon's sales growth across the analyzed years. In 2011, the company experienced a notable decline of 41.99%.</a:t>
            </a:r>
            <a:r>
              <a:rPr lang="en-US" altLang="en-US" sz="1200">
                <a:latin typeface="Arial" panose="020B0604020202020204" pitchFamily="34" charset="0"/>
              </a:rPr>
              <a:t> </a:t>
            </a:r>
          </a:p>
          <a:p>
            <a:pPr marL="171450" lvl="0" indent="-171450" algn="just" eaLnBrk="0" fontAlgn="base" hangingPunct="0">
              <a:spcBef>
                <a:spcPct val="0"/>
              </a:spcBef>
              <a:spcAft>
                <a:spcPct val="0"/>
              </a:spcAft>
              <a:buFont typeface="Courier New" panose="02070309020205020404" pitchFamily="49" charset="0"/>
              <a:buChar char="o"/>
            </a:pPr>
            <a:endParaRPr lang="en-US" altLang="en-US" sz="1200">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lang="en-US" altLang="en-US" sz="1200">
                <a:latin typeface="Arial" panose="020B0604020202020204" pitchFamily="34" charset="0"/>
              </a:rPr>
              <a:t>However, 2012 marked a remarkable recovery with an increase of 186.62%, indicating a substantial turnaround.</a:t>
            </a:r>
          </a:p>
          <a:p>
            <a:pPr marL="171450" lvl="0" indent="-171450" algn="just" eaLnBrk="0" fontAlgn="base" hangingPunct="0">
              <a:spcBef>
                <a:spcPct val="0"/>
              </a:spcBef>
              <a:spcAft>
                <a:spcPct val="0"/>
              </a:spcAft>
              <a:buFont typeface="Courier New" panose="02070309020205020404" pitchFamily="49" charset="0"/>
              <a:buChar char="o"/>
            </a:pPr>
            <a:endParaRPr lang="en-US" altLang="en-US" sz="1200">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lang="en-US" altLang="en-US" sz="1200">
                <a:latin typeface="Arial" panose="020B0604020202020204" pitchFamily="34" charset="0"/>
              </a:rPr>
              <a:t>The following years saw a decline, with 2013 experiencing a 36.27% drop, followed by decreases of 18.20% in 2014 and 25.27% in 2015.</a:t>
            </a:r>
          </a:p>
          <a:p>
            <a:pPr marL="171450" lvl="0" indent="-171450" algn="just" eaLnBrk="0" fontAlgn="base" hangingPunct="0">
              <a:spcBef>
                <a:spcPct val="0"/>
              </a:spcBef>
              <a:spcAft>
                <a:spcPct val="0"/>
              </a:spcAft>
              <a:buFont typeface="Courier New" panose="02070309020205020404" pitchFamily="49" charset="0"/>
              <a:buChar char="o"/>
            </a:pPr>
            <a:endParaRPr lang="en-US" altLang="en-US" sz="1200">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lang="en-US" altLang="en-US" sz="1200">
                <a:latin typeface="Arial" panose="020B0604020202020204" pitchFamily="34" charset="0"/>
              </a:rPr>
              <a:t>The trend stabilized in 2016 with a marginal decline of 0.44%. </a:t>
            </a:r>
          </a:p>
          <a:p>
            <a:pPr marL="171450" lvl="0" indent="-171450" algn="just" eaLnBrk="0" fontAlgn="base" hangingPunct="0">
              <a:spcBef>
                <a:spcPct val="0"/>
              </a:spcBef>
              <a:spcAft>
                <a:spcPct val="0"/>
              </a:spcAft>
              <a:buFont typeface="Courier New" panose="02070309020205020404" pitchFamily="49" charset="0"/>
              <a:buChar char="o"/>
            </a:pPr>
            <a:endParaRPr lang="en-US" altLang="en-US" sz="1200">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lang="en-US" altLang="en-US" sz="1200">
                <a:latin typeface="Arial" panose="020B0604020202020204" pitchFamily="34" charset="0"/>
              </a:rPr>
              <a:t>In 2017, there was a positive shift, with an 8.09% increase. Overall, the total YOY variance for the period stands at 72.54%, reflecting an overall positive growth trend despite the fluctuations.</a:t>
            </a:r>
          </a:p>
          <a:p>
            <a:pPr marL="171450" lvl="0" indent="-171450" algn="just" eaLnBrk="0" fontAlgn="base" hangingPunct="0">
              <a:spcBef>
                <a:spcPct val="0"/>
              </a:spcBef>
              <a:spcAft>
                <a:spcPct val="0"/>
              </a:spcAft>
              <a:buFont typeface="Courier New" panose="02070309020205020404" pitchFamily="49" charset="0"/>
              <a:buChar char="o"/>
            </a:pPr>
            <a:endParaRPr lang="en-US" altLang="en-US" sz="1200">
              <a:latin typeface="Arial" panose="020B0604020202020204" pitchFamily="34" charset="0"/>
            </a:endParaRPr>
          </a:p>
          <a:p>
            <a:pPr marL="171450" lvl="0" indent="-171450" algn="just" eaLnBrk="0" fontAlgn="base" hangingPunct="0">
              <a:spcBef>
                <a:spcPct val="0"/>
              </a:spcBef>
              <a:spcAft>
                <a:spcPct val="0"/>
              </a:spcAft>
              <a:buFont typeface="Courier New" panose="02070309020205020404" pitchFamily="49" charset="0"/>
              <a:buChar char="o"/>
            </a:pPr>
            <a:r>
              <a:rPr lang="en-US" altLang="en-US" sz="1200">
                <a:latin typeface="Arial" panose="020B0604020202020204" pitchFamily="34" charset="0"/>
              </a:rPr>
              <a:t>The significant recovery in 2012 and positive growth in 2017 provide a basis for identifying successful strategies and areas for improvement.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 </a:t>
            </a:r>
          </a:p>
        </p:txBody>
      </p:sp>
      <p:pic>
        <p:nvPicPr>
          <p:cNvPr id="10" name="Picture 9">
            <a:extLst>
              <a:ext uri="{FF2B5EF4-FFF2-40B4-BE49-F238E27FC236}">
                <a16:creationId xmlns:a16="http://schemas.microsoft.com/office/drawing/2014/main" id="{2E0880F8-116B-EF09-7C1B-26A1421EF0B5}"/>
              </a:ext>
            </a:extLst>
          </p:cNvPr>
          <p:cNvPicPr>
            <a:picLocks noChangeAspect="1"/>
          </p:cNvPicPr>
          <p:nvPr/>
        </p:nvPicPr>
        <p:blipFill>
          <a:blip r:embed="rId2"/>
          <a:stretch>
            <a:fillRect/>
          </a:stretch>
        </p:blipFill>
        <p:spPr>
          <a:xfrm>
            <a:off x="6200775" y="1891265"/>
            <a:ext cx="5829299" cy="3887860"/>
          </a:xfrm>
          <a:prstGeom prst="rect">
            <a:avLst/>
          </a:prstGeom>
        </p:spPr>
      </p:pic>
      <p:sp>
        <p:nvSpPr>
          <p:cNvPr id="4" name="Freeform: Shape 3">
            <a:extLst>
              <a:ext uri="{FF2B5EF4-FFF2-40B4-BE49-F238E27FC236}">
                <a16:creationId xmlns:a16="http://schemas.microsoft.com/office/drawing/2014/main" id="{35943E4C-B57C-F8F7-FBF6-93420ABF73AA}"/>
              </a:ext>
              <a:ext uri="{C183D7F6-B498-43B3-948B-1728B52AA6E4}">
                <adec:decorative xmlns:adec="http://schemas.microsoft.com/office/drawing/2017/decorative" val="1"/>
              </a:ext>
            </a:extLst>
          </p:cNvPr>
          <p:cNvSpPr/>
          <p:nvPr/>
        </p:nvSpPr>
        <p:spPr>
          <a:xfrm rot="19380000">
            <a:off x="11025982" y="5917459"/>
            <a:ext cx="1745408" cy="207434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365253386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8997DBF-915F-4FDB-8EE2-B1BE817FF8DD}">
  <we:reference id="wa200005107" version="1.1.0.0" store="en-US" storeType="OMEX"/>
  <we:alternateReferences>
    <we:reference id="WA200005107" version="1.1.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491bdd1-cfeb-40f0-a08d-1ea175f0f38a}">
  <we:reference id="WA200003233" version="2.0.0.3" store="en-US" storeType="OMEX"/>
  <we:alternateReferences/>
  <we:properties>
    <we:property name="Microsoft.Office.CampaignId" value="&quot;none&quot;"/>
    <we:property name="artifactViewState" value="&quot;live&quot;"/>
    <we:property name="backgroundColor" value="&quot;#F2F2C8&quot;"/>
    <we:property name="bookmark" value="&quot;H4sIAAAAAAAAA+1aS2/bOBD+K4YuvQQB9SLF3honiy3Q7gZNt8BikcOIHDpqFdFLUWncIP+9JGXnnTiJ87Zv0pAcznwz/DikdBTJqh3XMPkL9jF6H21o/WMfzI9BHK1FTS/LZJykRZkXcVbmhGNOEuFa9dhWummj90eRBTNC+61qO6i9Iif8b3ctgrrehpF/U1C3uBaN0bS6gbr6hX1n12RNh8drER6Oa23Aq9yxYNGrPXDd3bszIV5P3YwgbHWAOyjsVCpTJWnMmCQJ4wAxFKXr1vYdgmVXdvGqw/RD3VioGjeNl0kskwJVAYkkkMoYSSy8XFW1nXYpJ1uHY+O8cz5Pxh6cD/IAGoEyCi4YbHuLj6IPo5HBEdjp69a5xqGuu/0r5Du6MwK/oApNja3sxM+xD790M9iBGtuBBAvRsUNs22iHZ+gw1F1jzSSI/+iaKT6Jf93TP4cGHaAyek+Od52krZpRPcX/FIqvvTsCjHdFl98diN5lN0AbiWZjErzerMwM/mTtgvEvwmPnohNJUmZKFlmeA5FpnmQJla8jlF+1hXrwBQ+w6fCCe+QNB3SO331YmZJlKtNYICWY56Lg9JWs0N49J1CVXbqoXud2H9S8yBXlvBRUpIylUrmo+lluBMDioS314XkMvDYoMpWXNKNJGpeoHKWr5DWlyK1X/tqJ9UMnGmlTCYfTRQce2Ma+ZbgHTYN1dI/ElbrprBtv7OtJ3xtIaVaTuDHfz1Qd04j0zjxyCHZD2ossFVwxJeICBM0TztP5zPiEifMFR17BTWn8uhfhC7L+4XaZumtd9qDcALPQmn2sZHqWBXgye7/ykJGUU6IkkbIkKAgr8HVsOP80lW0HO7qWS1SR3OR0X4+UiUwI45RLybk7P+Q5K+8f0D8rNGDE3uST45T6shsn7ZebZlZ/A1P1B+Pg8mJQTM/5Jzqjc+j87SM22PTnb9/5jHGRFw5OBb556lL0L4JZUftTWD/U7YMQe7DtLpQeX1yzS5TXt9tllgiQfuNLEQuGaZGWhSA8lohkPk/eVHIuA4KfdWP37seVywDPJkzuc6ps60qgOUdl0T6aUfAwGOxTcNxbV2HfrmVoxpChR9GnymVtr/sb1J1X+27TjZD6Z/MuChlftR+bA6cB5Q7WPQ98nq/FX3D78dPy4rZF0TKEe7YarmXYgGG7NPw6w2O3/yACjTcsfA7pMTC6Dk8zXBxstR/at/7foZk440OPS0avn5q0fmL0+nlj1nsDdn2qu/qlhnHrV6DPYC/arppm9u4Z6wEm9Av+qul8RhitrQ9EJTGEYpYMTVfX08UEKKlQrMiIQkVIhjRjq1p9xbCrEvZcuFf8ehaNZ2PX68juErfekvwSmsV5xuOMg4SYliynK/K7x0XFiv3edrxX9Hfh+P5M/Bfmf0ACzCnnBS2Y5EnOuExLIVcEuNhN7RN+EvxocX8QCPbFX77e5UvJLUx/9Ivtl2HRme+Qd9xvLZQ1bl3xdwehlMWU8LjkBGOkNMkWu3N8wpx+U1XGvO30EXHtb59zVaqMxjFnJOeFIipNggv3+2tIpZIkJaSJzGRGWKGQkLnaIHi+0VkbyPliqnKnSnFVkoQpLApK4gV+a8qZSGWSSqqkSBkUFFi2oIFKJQyA8jRWnDPIZcLyhVQGrVflru5sOwaB29DgFTkcahGJck4Ghn+IT1Lw+Pg3XwY8gLssAAA=&quot;"/>
    <we:property name="creatorSessionId" value="&quot;87f28ae6-d454-4896-aba3-e3254cdfdf5a&quot;"/>
    <we:property name="creatorTenantId" value="&quot;b1703185-2d99-40e5-86e1-3a22312faf76&quot;"/>
    <we:property name="creatorUserId" value="&quot;10032002CE1B1833&quot;"/>
    <we:property name="datasetId" value="&quot;70537c56-eff8-49cc-9b53-458effda26fa&quot;"/>
    <we:property name="embedUrl" value="&quot;/reportEmbed?reportId=32229425-e186-472c-9b90-03847849e97e&amp;config=eyJjbHVzdGVyVXJsIjoiaHR0cHM6Ly9XQUJJLUlORElBLVdFU1QtcmVkaXJlY3QuYW5hbHlzaXMud2luZG93cy5uZXQiLCJlbWJlZEZlYXR1cmVzIjp7InVzYWdlTWV0cmljc1ZOZXh0Ijp0cnVlfX0%3D&amp;disableSensitivityBanner=true&quot;"/>
    <we:property name="initialStateBookmark" value="&quot;H4sIAAAAAAAAA+1ZbU8bORD+K9FKVb8gtO8v/QaB01UtBQFCQqfoNGvPhm2ddc7rBVKU/35jOynpBS40Kboe5BPZ8Xj8zDMvfuHO43U7FjD5BCP03nn7Un4ZgfrSC7wdr5nJjo8/HO2dfvjz097RIYnlWNeyab13d54GNUR9UbcdCGOBhH8MdjwQ4gSG5qsC0eKON0bVygZE/RWdMg1p1eF0x8PbsZAKjMkzDRqN2WtSp29aO9iNaEVgur7GM2TaSfMszVhSpXHKAoz8OC9yTmqtU7DIHlQxpu3yfdloqBtaxsiKMM4zLMucQ+BnWUyTrG5VCz1TKSeHt2NF3pHPk7FhZY9fQ8PQrEsuKGwd4jvv9xoVKHY1+YjXKIzk8OHx5aETJYkpPbkAVTtGZKcYLis6+SlWdqjRtZ4YSCP4KpveGQhsexw0eFMieBbZbzYJ8HwdEh8rjqp3YIg3ygvgPCPs3QvM8Mwl7xJBWcGVvOkrJEUizJ/urGbnCKHt1JNdmqn3zqEUDuEC9jf0u6p174iysG4ewDMgSVs3QzHLuvsEOHcwBeVA/wqUNmldfqb8MdGmWdLQsj+xAT+o1Tzzgp3Hgvnygz0dzAuRLH5eKLU+TR1K5ch6RYQMpkYYRZAB42UIHKKAcWBFubJ5zCirGeXkPyukL0U3ajbzesFFN0JJ3jQEfq2afUUxXYOdveFQ4dABWXLrJwfzXGoQvb5stR35rWtmjcn/n0A/JbqbDlejf1rrFl1LRYbcYe3LUSk3aufPXHsmJtvd5Ad2k+fuha+Kcrdf+RXnmDKWgo/gZ1AUUWJw/WuxgY3Pfqe1RbRQW24L5HmZxVGQhxCVCcOk8Fea1HirS3m7bC3AOEXgOavCsgDAJAjzldbaK6C/S7bK3Mc44VEWpDFP4pDzLN6e7H/9k/3l8WXPukUr9d6sc7K/IU1Ft0+xPd5vj/cbtMsUi8TPgoBjHkEeIMaut/0qx/v3Gkc9m/NrFEkraobqu+LwRqiGNih2NePU2K1WoxuX3A6j9fnO+1gTD872BYjOmH17QDO4vGne2jOPV7fvm2uygPwMhcuso9VWzPuQmW8j8UhuWt32OY4Ki7y6TEhY5PMkynyI8ioEP6WL33YvWWMveVFpud1Jnr6TLFTrK6Jj4B65oWnnT9yOAiWF/TWnhVgTZqYb/atDNSHsVmMJ8+49ot1vmHe/x7Jr1x+YPKfeKGDcmvIz6WtEJzXdgWbfJmBKSm14qjlapuaxajohZqlOl4YSAr8sWMXDOAiLMMjWPZhDwkM/yxNMsyzIszDxWbrRtvoaEupINvrqpTfUbee4D/R/1jocgJ/YO7IgCcs4yMDnfuZXyOh2v27vSIEVIdK5vGJpHATAkghX2nr0uSEqA6BOVEIZBbyo4ijGTd9DqiSqoEghZSUdEgPmh1BsaLLg3K+KKo9LZh5HMAnT1Sgf8dkafKgTyE63Y2B4Ag0+0BFsJnLkK+rZ/svXNQRCU5vb/Q80gOn0b7Sdh/KTHgAA&quot;"/>
    <we:property name="isFiltersActionButtonVisible" value="true"/>
    <we:property name="isVisualContainerHeaderHidden" value="false"/>
    <we:property name="pageDisplayName" value="&quot;Amazon Sales Overview&quot;"/>
    <we:property name="pageName" value="&quot;1d3fd6177d0279aa1a8b&quot;"/>
    <we:property name="reportEmbeddedTime" value="&quot;2024-08-04T20:39:53.793Z&quot;"/>
    <we:property name="reportName" value="&quot;Amazon Sales Report&quot;"/>
    <we:property name="reportState" value="&quot;CONNECTED&quot;"/>
    <we:property name="reportUrl" value="&quot;/groups/me/reports/32229425-e186-472c-9b90-03847849e97e/1d3fd6177d0279aa1a8b?bookmarkGuid=d1c3264a-4dce-4989-b7cd-6534e7930133&amp;bookmarkUsage=1&amp;ctid=b1703185-2d99-40e5-86e1-3a22312faf76&amp;fromEntryPoint=export&amp;pbi_source=storytelling_addin&quot;"/>
    <we:property name="isFooterCollapsed" value="true"/>
  </we:properties>
  <we:bindings/>
  <we:snapshot xmlns:r="http://schemas.openxmlformats.org/officeDocument/2006/relationships"/>
</we:webextension>
</file>

<file path=ppt/webextensions/webextension3.xml><?xml version="1.0" encoding="utf-8"?>
<we:webextension xmlns:we="http://schemas.microsoft.com/office/webextensions/webextension/2010/11" id="{f491bdd1-cfeb-40f0-a08d-1ea175f0f38a}">
  <we:reference id="WA200003233" version="2.0.0.3" store="en-US" storeType="OMEX"/>
  <we:alternateReferences/>
  <we:properties>
    <we:property name="Microsoft.Office.CampaignId" value="&quot;none&quot;"/>
    <we:property name="artifactViewState" value="&quot;live&quot;"/>
    <we:property name="backgroundColor" value="&quot;#F1F8C2&quot;"/>
    <we:property name="bookmark" value="&quot;H4sIAAAAAAAAA+1aS2/bOBD+K4YuvQQB9SLF3Bqniy3Q7gZNt8BikcNIHDpqZdFLUWncIP+9fNh5OGmcxkma1D5qSA5nvhl+HJI6jUTdTRqY/gVjjHaiXaW+jEF/GcTRVtQGWVJgWqQpyDyOQZKqiPPMtqqJqVXbRTunkQE9QvOp7nponCIr/C/KKecFLZjgSc64SMtK0OhwK4Km2YeR6yOh6XArmqDuVAtN/Q2DCttkdI9nWxGeTBqlwU10YMCgm+zYdrff1rB4O7V2QGXqYzzAysykIpWCxowJkjAOEENR2m5d6ODtvbGLU+2nH6rWQN3aaZxMYGkBkAUkgkAqYiRx5eSybsysSzl9czLR1meLxHTiIHstjqGtUETeBY1dsPg0ej0aaRyBmX2+udI4VE0/vkF+oHpd4QeUvqk1tZm6OcbwTbWDA2iwGwgwEJ1ZxPa1snj6DkPVt0ZPvfiPvp3hk7jPI/V1qNECKqIdcnZoJV3djpoZ/hdQfAzuVKCdK6r8bEF0LtsBSgvUu1Pv9V6t5/AnWwvGPwuPrYtWJEiZSVFkeQ5EpHmSJVS8jFB+VAaawQc8xrbHBffIbxzQJX6HsDIpylSkcYWUYJ5XBacvZIUG96xA1mbtovojt0NQ8yKXdgMpK1qljKVC2qi6WW4FwOCJKdXJVQycNigymZc0o0kalygtpcvkJaXInVf+1rn1QysaKV1XFqdFBx7YxtAyPIK2xSa6R+IK1fbGjtfm5aTvLaQ0r0nsmM+Xqo5ZRIIzjxyCQ5/2VZZWXDJZxQVUNE84T5cz4xMmzgccOQW3pfHLXoTPyPqH22WavrPZg2IX9Epr9rGS6ZcswPPZw8pDRlJOiRREiJJgRViBL2PD+aetTTc4UI1Yo4rkNqdDPVImIiGMUy4E5/b8kOesvH9A/6xRg66Opu8spzTX3Thvv940t/oT6DocjL3Lq0ExO/2f64yuoPO3i9hgz52/XedLxkVOOLgQuOaZS9G/CHpD7U9h/VB1D0Ls3rafofR4cc2uUV7fbZdZI0DCxpciFszdF5ZFRXgsEMlynryt5FwHBN+r1hzdjyvXAZ49mN7nVNk1dYX6CpVFY9Qj76E32KXgJFhXY2hXwjejz9DT6F1tszbo/gRN79S+2rMjhPravop8xtfd2/bYakBxgE3ggffLtbgLbjd+Vl7ctShah3DPV8MPGdZj2K0Nv87xOAwPItA6w/xzSMBAqya8uMxwsbA1bmho/b9HPbXG+x7XjN6+MGn73Ojtq8ZsBwMOXarb+qWBSedWoMtgJ9qv23b+7RjrASZ0C/6m6VxGaKWMC0Qt0Idingxt3zSzxQQoaCVZkRGJkpAMacY2tfqGYTcl7JVwb/j1Mhq/jF1/RHbXuPWO5JfQLM4zHmccBMS0ZDndkN89Lio27Pd7x3tDfwvH91/Ef37+ByTAG/872hDgKje1T/gk+NbgeOAJ9tlfvv7MS8kdTH/0i+3nYdGld8if3G8NlA2+OVm8m579wHixu0ZjOKnH9TcM+yehlMWU8LjkBGOkNMlWu5F8woz/rWqQZZvtI+Ia7qZzWcqMxjFnJOeFJDJNvAv3+6dIpoIkJaSJyERGWCGRkKXawHu+2xvjqXtBJeFWleSyJAmTWBSUxCv89JSzKhVJKqgUVcqgoMCyFQ2UMmEAlKex5JxBLhKWr6TSa70pd1VvuglUuA8t3pDDvlIRKJZkoP/D+DwFz86+A7sUd5LvLAAA&quot;"/>
    <we:property name="creatorSessionId" value="&quot;87f28ae6-d454-4896-aba3-e3254cdfdf5a&quot;"/>
    <we:property name="creatorTenantId" value="&quot;b1703185-2d99-40e5-86e1-3a22312faf76&quot;"/>
    <we:property name="creatorUserId" value="&quot;10032002CE1B1833&quot;"/>
    <we:property name="datasetId" value="&quot;70537c56-eff8-49cc-9b53-458effda26fa&quot;"/>
    <we:property name="embedUrl" value="&quot;/reportEmbed?reportId=32229425-e186-472c-9b90-03847849e97e&amp;config=eyJjbHVzdGVyVXJsIjoiaHR0cHM6Ly9XQUJJLUlORElBLVdFU1QtcmVkaXJlY3QuYW5hbHlzaXMud2luZG93cy5uZXQiLCJlbWJlZEZlYXR1cmVzIjp7InVzYWdlTWV0cmljc1ZOZXh0Ijp0cnVlfX0%3D&amp;disableSensitivityBanner=true&quot;"/>
    <we:property name="initialStateBookmark" value="&quot;H4sIAAAAAAAAA+1ZbU8bORD+K9FKVb8gtO8v/QaB01UtBQFCQqfoNGvPhm2ddc7rBVKU/35jOynpBS40Kboe5BPZ8Xj8zDMvfuHO43U7FjD5BCP03nn7Un4ZgfrSC7wdr5nJjo8/HO2dfvjz097RIYnlWNeyab13d54GNUR9UbcdCGOBhH8MdjwQ4gSG5qsC0eKON0bVygZE/RWdMg1p1eF0x8PbsZAKjMkzDRqN2WtSp29aO9iNaEVgur7GM2TaSfMszVhSpXHKAoz8OC9yTmqtU7DIHlQxpu3yfdloqBtaxsiKMM4zLMucQ+BnWUyTrG5VCz1TKSeHt2NF3pHPk7FhZY9fQ8PQrEsuKGwd4jvv9xoVKHY1+YjXKIzk8OHx5aETJYkpPbkAVTtGZKcYLis6+SlWdqjRtZ4YSCP4KpveGQhsexw0eFMieBbZbzYJ8HwdEh8rjqp3YIg3ygvgPCPs3QvM8Mwl7xJBWcGVvOkrJEUizJ/urGbnCKHt1JNdmqn3zqEUDuEC9jf0u6p174iysG4ewDMgSVs3QzHLuvsEOHcwBeVA/wqUNmldfqb8MdGmWdLQsj+xAT+o1Tzzgp3Hgvnygz0dzAuRLH5eKLU+TR1K5ch6RYQMpkYYRZAB42UIHKKAcWBFubJ5zCirGeXkPyukL0U3ajbzesFFN0JJ3jQEfq2afUUxXYOdveFQ4dABWXLrJwfzXGoQvb5stR35rWtmjcn/n0A/JbqbDlejf1rrFl1LRYbcYe3LUSk3aufPXHsmJtvd5Ad2k+fuha+Kcrdf+RXnmDKWgo/gZ1AUUWJw/WuxgY3Pfqe1RbRQW24L5HmZxVGQhxCVCcOk8Fea1HirS3m7bC3AOEXgOavCsgDAJAjzldbaK6C/S7bK3Mc44VEWpDFP4pDzLN6e7H/9k/3l8WXPukUr9d6sc7K/IU1Ft0+xPd5vj/cbtMsUi8TPgoBjHkEeIMaut/0qx/v3Gkc9m/NrFEkraobqu+LwRqiGNih2NePU2K1WoxuX3A6j9fnO+1gTD872BYjOmH17QDO4vGne2jOPV7fvm2uygPwMhcuso9VWzPuQmW8j8UhuWt32OY4Ki7y6TEhY5PMkynyI8ioEP6WL33YvWWMveVFpud1Jnr6TLFTrK6Jj4B65oWnnT9yOAiWF/TWnhVgTZqYb/atDNSHsVmMJ8+49ot1vmHe/x7Jr1x+YPKfeKGDcmvIz6WtEJzXdgWbfJmBKSm14qjlapuaxajohZqlOl4YSAr8sWMXDOAiLMMjWPZhDwkM/yxNMsyzIszDxWbrRtvoaEupINvrqpTfUbee4D/R/1jocgJ/YO7IgCcs4yMDnfuZXyOh2v27vSIEVIdK5vGJpHATAkghX2nr0uSEqA6BOVEIZBbyo4ijGTd9DqiSqoEghZSUdEgPmh1BsaLLg3K+KKo9LZh5HMAnT1Sgf8dkafKgTyE63Y2B4Ag0+0BFsJnLkK+rZ/svXNQRCU5vb/Q80gOn0b7Sdh/KTHgAA&quot;"/>
    <we:property name="isFiltersActionButtonVisible" value="true"/>
    <we:property name="isFooterCollapsed" value="true"/>
    <we:property name="isVisualContainerHeaderHidden" value="false"/>
    <we:property name="pageDisplayName" value="&quot;Amazon Sales Overview&quot;"/>
    <we:property name="pageName" value="&quot;1d3fd6177d0279aa1a8b&quot;"/>
    <we:property name="reportEmbeddedTime" value="&quot;2024-08-04T20:39:53.793Z&quot;"/>
    <we:property name="reportName" value="&quot;Amazon Sales Report&quot;"/>
    <we:property name="reportState" value="&quot;CONNECTED&quot;"/>
    <we:property name="reportUrl" value="&quot;/groups/me/reports/32229425-e186-472c-9b90-03847849e97e/1d3fd6177d0279aa1a8b?bookmarkGuid=d1c3264a-4dce-4989-b7cd-6534e7930133&amp;bookmarkUsage=1&amp;ctid=b1703185-2d99-40e5-86e1-3a22312faf76&amp;fromEntryPoint=export&amp;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0AD9BE2-6B3D-4616-B044-300A8177DEA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1433</Words>
  <Application>Microsoft Office PowerPoint</Application>
  <PresentationFormat>Widescreen</PresentationFormat>
  <Paragraphs>154</Paragraphs>
  <Slides>15</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等线</vt:lpstr>
      <vt:lpstr>微软雅黑</vt:lpstr>
      <vt:lpstr>Abadi</vt:lpstr>
      <vt:lpstr>-apple-system</vt:lpstr>
      <vt:lpstr>Aptos</vt:lpstr>
      <vt:lpstr>Arial</vt:lpstr>
      <vt:lpstr>Calibri</vt:lpstr>
      <vt:lpstr>Calibri Light</vt:lpstr>
      <vt:lpstr>Courier New</vt:lpstr>
      <vt:lpstr>Posterama</vt:lpstr>
      <vt:lpstr>Posterama Text Black</vt:lpstr>
      <vt:lpstr>Posterama Text SemiBold</vt:lpstr>
      <vt:lpstr>Segoe UI</vt:lpstr>
      <vt:lpstr>Wingdings</vt:lpstr>
      <vt:lpstr>Custom​​</vt:lpstr>
      <vt:lpstr>Amazon Sales Data Analysis</vt:lpstr>
      <vt:lpstr>Contents</vt:lpstr>
      <vt:lpstr>Problem Statement</vt:lpstr>
      <vt:lpstr>Introduction</vt:lpstr>
      <vt:lpstr>Sales Insights</vt:lpstr>
      <vt:lpstr>PowerPoint Presentation</vt:lpstr>
      <vt:lpstr>PowerPoint Presentation</vt:lpstr>
      <vt:lpstr>PowerPoint Presentation</vt:lpstr>
      <vt:lpstr>Yearly Sales Trend</vt:lpstr>
      <vt:lpstr>Yearly Profit Margin %</vt:lpstr>
      <vt:lpstr>Monthly Sales Trend</vt:lpstr>
      <vt:lpstr>Monthly Profit and Profit Margin Analysis</vt:lpstr>
      <vt:lpstr>Key Outcome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Priyanka Datta</dc:creator>
  <cp:lastModifiedBy>Priyanka Datta</cp:lastModifiedBy>
  <cp:revision>2</cp:revision>
  <dcterms:created xsi:type="dcterms:W3CDTF">2024-07-31T04:58:51Z</dcterms:created>
  <dcterms:modified xsi:type="dcterms:W3CDTF">2024-08-05T08:41:26Z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