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1" r:id="rId3"/>
    <p:sldId id="269" r:id="rId4"/>
    <p:sldId id="264" r:id="rId5"/>
    <p:sldId id="278" r:id="rId6"/>
    <p:sldId id="276" r:id="rId7"/>
    <p:sldId id="270" r:id="rId8"/>
    <p:sldId id="273" r:id="rId9"/>
    <p:sldId id="274" r:id="rId10"/>
    <p:sldId id="277"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3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C35AEA-178F-A114-8CF8-890B75ED3499}" v="575" dt="2024-08-04T19:06:54.882"/>
    <p1510:client id="{67C5422B-FB7E-EC3A-E794-EE4B89DF09C2}" v="143" dt="2024-08-04T13:51:07.969"/>
    <p1510:client id="{69710DF3-D469-B808-E424-1DC3D1F0B20C}" v="18" vWet="19" dt="2024-08-05T04:27:28.779"/>
    <p1510:client id="{831C55D3-2900-94B0-1AC0-369E64FDA8FD}" v="61" dt="2024-08-04T13:33:12.817"/>
    <p1510:client id="{BD742D6D-C295-94A6-6B6E-51C04E7EF269}" v="924" dt="2024-08-04T12:12:10.352"/>
    <p1510:client id="{E86B6540-01BD-4674-95FF-87DB594D881D}" v="1081" dt="2024-08-05T04:29:05.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5020" autoAdjust="0"/>
  </p:normalViewPr>
  <p:slideViewPr>
    <p:cSldViewPr snapToGrid="0">
      <p:cViewPr varScale="1">
        <p:scale>
          <a:sx n="78" d="100"/>
          <a:sy n="78" d="100"/>
        </p:scale>
        <p:origin x="65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Datta" userId="55cdf873b281232c" providerId="LiveId" clId="{6F0BFAC3-1A5D-4C4C-84BA-B002F9D4E653}"/>
    <pc:docChg chg="custSel modSld">
      <pc:chgData name="Priyanka Datta" userId="55cdf873b281232c" providerId="LiveId" clId="{6F0BFAC3-1A5D-4C4C-84BA-B002F9D4E653}" dt="2024-08-05T11:51:11.905" v="38" actId="171"/>
      <pc:docMkLst>
        <pc:docMk/>
      </pc:docMkLst>
      <pc:sldChg chg="addSp delSp modSp mod">
        <pc:chgData name="Priyanka Datta" userId="55cdf873b281232c" providerId="LiveId" clId="{6F0BFAC3-1A5D-4C4C-84BA-B002F9D4E653}" dt="2024-08-05T11:51:11.905" v="38" actId="171"/>
        <pc:sldMkLst>
          <pc:docMk/>
          <pc:sldMk cId="3874947139" sldId="268"/>
        </pc:sldMkLst>
        <pc:picChg chg="add del mod modCrop">
          <ac:chgData name="Priyanka Datta" userId="55cdf873b281232c" providerId="LiveId" clId="{6F0BFAC3-1A5D-4C4C-84BA-B002F9D4E653}" dt="2024-08-05T11:49:55.634" v="4" actId="478"/>
          <ac:picMkLst>
            <pc:docMk/>
            <pc:sldMk cId="3874947139" sldId="268"/>
            <ac:picMk id="11" creationId="{3EDB3BDD-CAB2-AC87-4840-ECBFBB9F69B9}"/>
          </ac:picMkLst>
        </pc:picChg>
        <pc:picChg chg="add mod ord modCrop">
          <ac:chgData name="Priyanka Datta" userId="55cdf873b281232c" providerId="LiveId" clId="{6F0BFAC3-1A5D-4C4C-84BA-B002F9D4E653}" dt="2024-08-05T11:51:11.905" v="38" actId="171"/>
          <ac:picMkLst>
            <pc:docMk/>
            <pc:sldMk cId="3874947139" sldId="268"/>
            <ac:picMk id="14" creationId="{21F57481-99FC-4A12-9D17-41AFA29C6AC7}"/>
          </ac:picMkLst>
        </pc:picChg>
        <pc:picChg chg="del mod">
          <ac:chgData name="Priyanka Datta" userId="55cdf873b281232c" providerId="LiveId" clId="{6F0BFAC3-1A5D-4C4C-84BA-B002F9D4E653}" dt="2024-08-05T11:49:19.715" v="1" actId="478"/>
          <ac:picMkLst>
            <pc:docMk/>
            <pc:sldMk cId="3874947139" sldId="268"/>
            <ac:picMk id="18" creationId="{D5D9841B-02B3-4E7C-D6BA-EB9BFDB9212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40A937-A6F3-4813-98DE-64FBAD9C843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B198497-FF39-419C-89A9-33DBA3626BB5}">
      <dgm:prSet/>
      <dgm:spPr/>
      <dgm:t>
        <a:bodyPr/>
        <a:lstStyle/>
        <a:p>
          <a:r>
            <a:rPr lang="en-IN"/>
            <a:t>Employee Count: 4,410</a:t>
          </a:r>
          <a:endParaRPr lang="en-US"/>
        </a:p>
      </dgm:t>
    </dgm:pt>
    <dgm:pt modelId="{3807FAA6-62C0-4178-8CD9-C51A7896F8F4}" type="parTrans" cxnId="{9C2F4179-58A0-452C-A37C-08922184B808}">
      <dgm:prSet/>
      <dgm:spPr/>
      <dgm:t>
        <a:bodyPr/>
        <a:lstStyle/>
        <a:p>
          <a:endParaRPr lang="en-US"/>
        </a:p>
      </dgm:t>
    </dgm:pt>
    <dgm:pt modelId="{5DA9921F-B0B3-4E70-A0AB-D084295AD1C6}" type="sibTrans" cxnId="{9C2F4179-58A0-452C-A37C-08922184B808}">
      <dgm:prSet/>
      <dgm:spPr/>
      <dgm:t>
        <a:bodyPr/>
        <a:lstStyle/>
        <a:p>
          <a:endParaRPr lang="en-US"/>
        </a:p>
      </dgm:t>
    </dgm:pt>
    <dgm:pt modelId="{CC2A1A88-18C7-4527-9563-51F87BC239BA}">
      <dgm:prSet/>
      <dgm:spPr/>
      <dgm:t>
        <a:bodyPr/>
        <a:lstStyle/>
        <a:p>
          <a:r>
            <a:rPr lang="en-IN"/>
            <a:t>Attrition Count: 711</a:t>
          </a:r>
          <a:endParaRPr lang="en-US"/>
        </a:p>
      </dgm:t>
    </dgm:pt>
    <dgm:pt modelId="{B8BF20C2-13D9-4D75-B3F8-CEFE56D4E0E6}" type="parTrans" cxnId="{16E57A5C-CF69-44DC-AC05-2F5AB6F22A3C}">
      <dgm:prSet/>
      <dgm:spPr/>
      <dgm:t>
        <a:bodyPr/>
        <a:lstStyle/>
        <a:p>
          <a:endParaRPr lang="en-US"/>
        </a:p>
      </dgm:t>
    </dgm:pt>
    <dgm:pt modelId="{06B41CCA-1111-42DF-9512-C2F5D53356C8}" type="sibTrans" cxnId="{16E57A5C-CF69-44DC-AC05-2F5AB6F22A3C}">
      <dgm:prSet/>
      <dgm:spPr/>
      <dgm:t>
        <a:bodyPr/>
        <a:lstStyle/>
        <a:p>
          <a:endParaRPr lang="en-US"/>
        </a:p>
      </dgm:t>
    </dgm:pt>
    <dgm:pt modelId="{16DC4365-09CB-4261-8A0C-C5748E1AE627}">
      <dgm:prSet/>
      <dgm:spPr/>
      <dgm:t>
        <a:bodyPr/>
        <a:lstStyle/>
        <a:p>
          <a:r>
            <a:rPr lang="en-IN"/>
            <a:t>Average Age: 37 Years</a:t>
          </a:r>
          <a:endParaRPr lang="en-US"/>
        </a:p>
      </dgm:t>
    </dgm:pt>
    <dgm:pt modelId="{B3DD2FCA-1184-46AC-958F-BEC2A61B7851}" type="parTrans" cxnId="{5DFE75E0-67B6-4306-8A11-CC7DB9D218AD}">
      <dgm:prSet/>
      <dgm:spPr/>
      <dgm:t>
        <a:bodyPr/>
        <a:lstStyle/>
        <a:p>
          <a:endParaRPr lang="en-US"/>
        </a:p>
      </dgm:t>
    </dgm:pt>
    <dgm:pt modelId="{BC5FA030-B840-411A-B855-0B381F1BF3CA}" type="sibTrans" cxnId="{5DFE75E0-67B6-4306-8A11-CC7DB9D218AD}">
      <dgm:prSet/>
      <dgm:spPr/>
      <dgm:t>
        <a:bodyPr/>
        <a:lstStyle/>
        <a:p>
          <a:endParaRPr lang="en-US"/>
        </a:p>
      </dgm:t>
    </dgm:pt>
    <dgm:pt modelId="{EE78D9AC-4706-4AEC-AF1F-AB0CD79C9ADD}">
      <dgm:prSet/>
      <dgm:spPr/>
      <dgm:t>
        <a:bodyPr/>
        <a:lstStyle/>
        <a:p>
          <a:r>
            <a:rPr lang="en-IN"/>
            <a:t>Active Employees: 3,699</a:t>
          </a:r>
          <a:endParaRPr lang="en-US"/>
        </a:p>
      </dgm:t>
    </dgm:pt>
    <dgm:pt modelId="{DBC8D011-3A6F-4EBB-80FF-5AE18AC8E266}" type="parTrans" cxnId="{B2AC678F-4529-4971-84C9-3CB722EEC6A2}">
      <dgm:prSet/>
      <dgm:spPr/>
      <dgm:t>
        <a:bodyPr/>
        <a:lstStyle/>
        <a:p>
          <a:endParaRPr lang="en-US"/>
        </a:p>
      </dgm:t>
    </dgm:pt>
    <dgm:pt modelId="{DDAC567D-A933-40F2-A731-BACBB397B7FE}" type="sibTrans" cxnId="{B2AC678F-4529-4971-84C9-3CB722EEC6A2}">
      <dgm:prSet/>
      <dgm:spPr/>
      <dgm:t>
        <a:bodyPr/>
        <a:lstStyle/>
        <a:p>
          <a:endParaRPr lang="en-US"/>
        </a:p>
      </dgm:t>
    </dgm:pt>
    <dgm:pt modelId="{1B07741B-381F-48A5-B45F-C41016B28753}" type="pres">
      <dgm:prSet presAssocID="{EE40A937-A6F3-4813-98DE-64FBAD9C843A}" presName="hierChild1" presStyleCnt="0">
        <dgm:presLayoutVars>
          <dgm:chPref val="1"/>
          <dgm:dir/>
          <dgm:animOne val="branch"/>
          <dgm:animLvl val="lvl"/>
          <dgm:resizeHandles/>
        </dgm:presLayoutVars>
      </dgm:prSet>
      <dgm:spPr/>
    </dgm:pt>
    <dgm:pt modelId="{8A3FB4D9-A6DD-4307-A7EC-F70638E96923}" type="pres">
      <dgm:prSet presAssocID="{BB198497-FF39-419C-89A9-33DBA3626BB5}" presName="hierRoot1" presStyleCnt="0"/>
      <dgm:spPr/>
    </dgm:pt>
    <dgm:pt modelId="{4C5290F3-5230-4684-8123-E641E279BA39}" type="pres">
      <dgm:prSet presAssocID="{BB198497-FF39-419C-89A9-33DBA3626BB5}" presName="composite" presStyleCnt="0"/>
      <dgm:spPr/>
    </dgm:pt>
    <dgm:pt modelId="{0C713331-3343-42B9-B904-A153C7FA500D}" type="pres">
      <dgm:prSet presAssocID="{BB198497-FF39-419C-89A9-33DBA3626BB5}" presName="background" presStyleLbl="node0" presStyleIdx="0" presStyleCnt="4"/>
      <dgm:spPr/>
    </dgm:pt>
    <dgm:pt modelId="{493625AF-E5B1-4FC3-8060-F201C8DA524F}" type="pres">
      <dgm:prSet presAssocID="{BB198497-FF39-419C-89A9-33DBA3626BB5}" presName="text" presStyleLbl="fgAcc0" presStyleIdx="0" presStyleCnt="4">
        <dgm:presLayoutVars>
          <dgm:chPref val="3"/>
        </dgm:presLayoutVars>
      </dgm:prSet>
      <dgm:spPr/>
    </dgm:pt>
    <dgm:pt modelId="{9AFB5924-17DB-428C-8D17-C5BBAA8DB5D4}" type="pres">
      <dgm:prSet presAssocID="{BB198497-FF39-419C-89A9-33DBA3626BB5}" presName="hierChild2" presStyleCnt="0"/>
      <dgm:spPr/>
    </dgm:pt>
    <dgm:pt modelId="{E29369B9-6B70-49C6-AF6B-882C16A234EE}" type="pres">
      <dgm:prSet presAssocID="{CC2A1A88-18C7-4527-9563-51F87BC239BA}" presName="hierRoot1" presStyleCnt="0"/>
      <dgm:spPr/>
    </dgm:pt>
    <dgm:pt modelId="{A2FAAC7A-FFEC-4F5C-A06B-F5C0886D084F}" type="pres">
      <dgm:prSet presAssocID="{CC2A1A88-18C7-4527-9563-51F87BC239BA}" presName="composite" presStyleCnt="0"/>
      <dgm:spPr/>
    </dgm:pt>
    <dgm:pt modelId="{23125824-D5C6-4B95-AE00-3DE209F054FD}" type="pres">
      <dgm:prSet presAssocID="{CC2A1A88-18C7-4527-9563-51F87BC239BA}" presName="background" presStyleLbl="node0" presStyleIdx="1" presStyleCnt="4"/>
      <dgm:spPr/>
    </dgm:pt>
    <dgm:pt modelId="{8F44CA51-90F1-4428-94B8-DF1FD7F2FA45}" type="pres">
      <dgm:prSet presAssocID="{CC2A1A88-18C7-4527-9563-51F87BC239BA}" presName="text" presStyleLbl="fgAcc0" presStyleIdx="1" presStyleCnt="4">
        <dgm:presLayoutVars>
          <dgm:chPref val="3"/>
        </dgm:presLayoutVars>
      </dgm:prSet>
      <dgm:spPr/>
    </dgm:pt>
    <dgm:pt modelId="{F993D671-40F9-47C5-9D95-CC9E14D61B29}" type="pres">
      <dgm:prSet presAssocID="{CC2A1A88-18C7-4527-9563-51F87BC239BA}" presName="hierChild2" presStyleCnt="0"/>
      <dgm:spPr/>
    </dgm:pt>
    <dgm:pt modelId="{B50A2C15-D926-440E-9E46-54F0E1F8275D}" type="pres">
      <dgm:prSet presAssocID="{16DC4365-09CB-4261-8A0C-C5748E1AE627}" presName="hierRoot1" presStyleCnt="0"/>
      <dgm:spPr/>
    </dgm:pt>
    <dgm:pt modelId="{CD455BE7-7BAE-4B39-BD66-2DDF2E65147D}" type="pres">
      <dgm:prSet presAssocID="{16DC4365-09CB-4261-8A0C-C5748E1AE627}" presName="composite" presStyleCnt="0"/>
      <dgm:spPr/>
    </dgm:pt>
    <dgm:pt modelId="{2A824F14-2401-4DEC-807D-9375076EC561}" type="pres">
      <dgm:prSet presAssocID="{16DC4365-09CB-4261-8A0C-C5748E1AE627}" presName="background" presStyleLbl="node0" presStyleIdx="2" presStyleCnt="4"/>
      <dgm:spPr/>
    </dgm:pt>
    <dgm:pt modelId="{D0E1FDD3-CE1C-4BC7-A58D-BCF2A7CB30D7}" type="pres">
      <dgm:prSet presAssocID="{16DC4365-09CB-4261-8A0C-C5748E1AE627}" presName="text" presStyleLbl="fgAcc0" presStyleIdx="2" presStyleCnt="4">
        <dgm:presLayoutVars>
          <dgm:chPref val="3"/>
        </dgm:presLayoutVars>
      </dgm:prSet>
      <dgm:spPr/>
    </dgm:pt>
    <dgm:pt modelId="{0E43C6CA-4B43-48F8-800C-3336B2A9E59A}" type="pres">
      <dgm:prSet presAssocID="{16DC4365-09CB-4261-8A0C-C5748E1AE627}" presName="hierChild2" presStyleCnt="0"/>
      <dgm:spPr/>
    </dgm:pt>
    <dgm:pt modelId="{F9AC3527-0657-4CEE-83CF-C963C1BA0CE7}" type="pres">
      <dgm:prSet presAssocID="{EE78D9AC-4706-4AEC-AF1F-AB0CD79C9ADD}" presName="hierRoot1" presStyleCnt="0"/>
      <dgm:spPr/>
    </dgm:pt>
    <dgm:pt modelId="{8EE3126C-C4D8-499A-8117-55A20F1C6653}" type="pres">
      <dgm:prSet presAssocID="{EE78D9AC-4706-4AEC-AF1F-AB0CD79C9ADD}" presName="composite" presStyleCnt="0"/>
      <dgm:spPr/>
    </dgm:pt>
    <dgm:pt modelId="{86926276-B66C-47AF-B765-D614155D97D8}" type="pres">
      <dgm:prSet presAssocID="{EE78D9AC-4706-4AEC-AF1F-AB0CD79C9ADD}" presName="background" presStyleLbl="node0" presStyleIdx="3" presStyleCnt="4"/>
      <dgm:spPr/>
    </dgm:pt>
    <dgm:pt modelId="{C4FACBD3-8740-4FBA-9BAA-3F32484FA164}" type="pres">
      <dgm:prSet presAssocID="{EE78D9AC-4706-4AEC-AF1F-AB0CD79C9ADD}" presName="text" presStyleLbl="fgAcc0" presStyleIdx="3" presStyleCnt="4">
        <dgm:presLayoutVars>
          <dgm:chPref val="3"/>
        </dgm:presLayoutVars>
      </dgm:prSet>
      <dgm:spPr/>
    </dgm:pt>
    <dgm:pt modelId="{1F321673-282F-4ABB-B3C2-070F807F384A}" type="pres">
      <dgm:prSet presAssocID="{EE78D9AC-4706-4AEC-AF1F-AB0CD79C9ADD}" presName="hierChild2" presStyleCnt="0"/>
      <dgm:spPr/>
    </dgm:pt>
  </dgm:ptLst>
  <dgm:cxnLst>
    <dgm:cxn modelId="{CA197935-96A9-4FE0-A728-74196E603DD9}" type="presOf" srcId="{16DC4365-09CB-4261-8A0C-C5748E1AE627}" destId="{D0E1FDD3-CE1C-4BC7-A58D-BCF2A7CB30D7}" srcOrd="0" destOrd="0" presId="urn:microsoft.com/office/officeart/2005/8/layout/hierarchy1"/>
    <dgm:cxn modelId="{F4B9F735-368A-4807-BCC9-13CDEF9ADF6B}" type="presOf" srcId="{BB198497-FF39-419C-89A9-33DBA3626BB5}" destId="{493625AF-E5B1-4FC3-8060-F201C8DA524F}" srcOrd="0" destOrd="0" presId="urn:microsoft.com/office/officeart/2005/8/layout/hierarchy1"/>
    <dgm:cxn modelId="{16E57A5C-CF69-44DC-AC05-2F5AB6F22A3C}" srcId="{EE40A937-A6F3-4813-98DE-64FBAD9C843A}" destId="{CC2A1A88-18C7-4527-9563-51F87BC239BA}" srcOrd="1" destOrd="0" parTransId="{B8BF20C2-13D9-4D75-B3F8-CEFE56D4E0E6}" sibTransId="{06B41CCA-1111-42DF-9512-C2F5D53356C8}"/>
    <dgm:cxn modelId="{6789E55C-6D02-4E00-86EE-A6A9A9547870}" type="presOf" srcId="{EE40A937-A6F3-4813-98DE-64FBAD9C843A}" destId="{1B07741B-381F-48A5-B45F-C41016B28753}" srcOrd="0" destOrd="0" presId="urn:microsoft.com/office/officeart/2005/8/layout/hierarchy1"/>
    <dgm:cxn modelId="{9C2F4179-58A0-452C-A37C-08922184B808}" srcId="{EE40A937-A6F3-4813-98DE-64FBAD9C843A}" destId="{BB198497-FF39-419C-89A9-33DBA3626BB5}" srcOrd="0" destOrd="0" parTransId="{3807FAA6-62C0-4178-8CD9-C51A7896F8F4}" sibTransId="{5DA9921F-B0B3-4E70-A0AB-D084295AD1C6}"/>
    <dgm:cxn modelId="{ACE46D5A-4E1F-4EE6-9468-322E6B5ECD01}" type="presOf" srcId="{EE78D9AC-4706-4AEC-AF1F-AB0CD79C9ADD}" destId="{C4FACBD3-8740-4FBA-9BAA-3F32484FA164}" srcOrd="0" destOrd="0" presId="urn:microsoft.com/office/officeart/2005/8/layout/hierarchy1"/>
    <dgm:cxn modelId="{B2AC678F-4529-4971-84C9-3CB722EEC6A2}" srcId="{EE40A937-A6F3-4813-98DE-64FBAD9C843A}" destId="{EE78D9AC-4706-4AEC-AF1F-AB0CD79C9ADD}" srcOrd="3" destOrd="0" parTransId="{DBC8D011-3A6F-4EBB-80FF-5AE18AC8E266}" sibTransId="{DDAC567D-A933-40F2-A731-BACBB397B7FE}"/>
    <dgm:cxn modelId="{5DFE75E0-67B6-4306-8A11-CC7DB9D218AD}" srcId="{EE40A937-A6F3-4813-98DE-64FBAD9C843A}" destId="{16DC4365-09CB-4261-8A0C-C5748E1AE627}" srcOrd="2" destOrd="0" parTransId="{B3DD2FCA-1184-46AC-958F-BEC2A61B7851}" sibTransId="{BC5FA030-B840-411A-B855-0B381F1BF3CA}"/>
    <dgm:cxn modelId="{3B29A7E7-CA54-41F5-934A-E9BF34814502}" type="presOf" srcId="{CC2A1A88-18C7-4527-9563-51F87BC239BA}" destId="{8F44CA51-90F1-4428-94B8-DF1FD7F2FA45}" srcOrd="0" destOrd="0" presId="urn:microsoft.com/office/officeart/2005/8/layout/hierarchy1"/>
    <dgm:cxn modelId="{A9838629-F446-4D40-8A7E-45E617F516D3}" type="presParOf" srcId="{1B07741B-381F-48A5-B45F-C41016B28753}" destId="{8A3FB4D9-A6DD-4307-A7EC-F70638E96923}" srcOrd="0" destOrd="0" presId="urn:microsoft.com/office/officeart/2005/8/layout/hierarchy1"/>
    <dgm:cxn modelId="{1993A136-2B9B-4EAD-AA03-2ED27AD4F0C7}" type="presParOf" srcId="{8A3FB4D9-A6DD-4307-A7EC-F70638E96923}" destId="{4C5290F3-5230-4684-8123-E641E279BA39}" srcOrd="0" destOrd="0" presId="urn:microsoft.com/office/officeart/2005/8/layout/hierarchy1"/>
    <dgm:cxn modelId="{49405406-7F03-491C-876B-CF020CB59AE7}" type="presParOf" srcId="{4C5290F3-5230-4684-8123-E641E279BA39}" destId="{0C713331-3343-42B9-B904-A153C7FA500D}" srcOrd="0" destOrd="0" presId="urn:microsoft.com/office/officeart/2005/8/layout/hierarchy1"/>
    <dgm:cxn modelId="{3481A786-1124-4F43-AC05-A57DFAA6678B}" type="presParOf" srcId="{4C5290F3-5230-4684-8123-E641E279BA39}" destId="{493625AF-E5B1-4FC3-8060-F201C8DA524F}" srcOrd="1" destOrd="0" presId="urn:microsoft.com/office/officeart/2005/8/layout/hierarchy1"/>
    <dgm:cxn modelId="{0D8B5746-C2EC-4FA6-98C0-2A908939D0B2}" type="presParOf" srcId="{8A3FB4D9-A6DD-4307-A7EC-F70638E96923}" destId="{9AFB5924-17DB-428C-8D17-C5BBAA8DB5D4}" srcOrd="1" destOrd="0" presId="urn:microsoft.com/office/officeart/2005/8/layout/hierarchy1"/>
    <dgm:cxn modelId="{97816CA3-B546-480A-BEE8-A49066FB5A86}" type="presParOf" srcId="{1B07741B-381F-48A5-B45F-C41016B28753}" destId="{E29369B9-6B70-49C6-AF6B-882C16A234EE}" srcOrd="1" destOrd="0" presId="urn:microsoft.com/office/officeart/2005/8/layout/hierarchy1"/>
    <dgm:cxn modelId="{BB6B0948-550E-48D1-BA03-D7A9FB956025}" type="presParOf" srcId="{E29369B9-6B70-49C6-AF6B-882C16A234EE}" destId="{A2FAAC7A-FFEC-4F5C-A06B-F5C0886D084F}" srcOrd="0" destOrd="0" presId="urn:microsoft.com/office/officeart/2005/8/layout/hierarchy1"/>
    <dgm:cxn modelId="{68EE944D-F70C-4B6C-A409-36CFF79A4D03}" type="presParOf" srcId="{A2FAAC7A-FFEC-4F5C-A06B-F5C0886D084F}" destId="{23125824-D5C6-4B95-AE00-3DE209F054FD}" srcOrd="0" destOrd="0" presId="urn:microsoft.com/office/officeart/2005/8/layout/hierarchy1"/>
    <dgm:cxn modelId="{DC715B4C-7D91-48A5-96BC-2FDC2CB27F5A}" type="presParOf" srcId="{A2FAAC7A-FFEC-4F5C-A06B-F5C0886D084F}" destId="{8F44CA51-90F1-4428-94B8-DF1FD7F2FA45}" srcOrd="1" destOrd="0" presId="urn:microsoft.com/office/officeart/2005/8/layout/hierarchy1"/>
    <dgm:cxn modelId="{D7DD41A1-B71C-4A3C-A056-A785A34BA99F}" type="presParOf" srcId="{E29369B9-6B70-49C6-AF6B-882C16A234EE}" destId="{F993D671-40F9-47C5-9D95-CC9E14D61B29}" srcOrd="1" destOrd="0" presId="urn:microsoft.com/office/officeart/2005/8/layout/hierarchy1"/>
    <dgm:cxn modelId="{587FFBAE-BA4D-4DC7-A27C-4AAD11A51386}" type="presParOf" srcId="{1B07741B-381F-48A5-B45F-C41016B28753}" destId="{B50A2C15-D926-440E-9E46-54F0E1F8275D}" srcOrd="2" destOrd="0" presId="urn:microsoft.com/office/officeart/2005/8/layout/hierarchy1"/>
    <dgm:cxn modelId="{41AE6B72-72EB-4F1A-B711-A0926923401C}" type="presParOf" srcId="{B50A2C15-D926-440E-9E46-54F0E1F8275D}" destId="{CD455BE7-7BAE-4B39-BD66-2DDF2E65147D}" srcOrd="0" destOrd="0" presId="urn:microsoft.com/office/officeart/2005/8/layout/hierarchy1"/>
    <dgm:cxn modelId="{E15CB4D8-BAAD-4E49-BEB1-54AF39CD2119}" type="presParOf" srcId="{CD455BE7-7BAE-4B39-BD66-2DDF2E65147D}" destId="{2A824F14-2401-4DEC-807D-9375076EC561}" srcOrd="0" destOrd="0" presId="urn:microsoft.com/office/officeart/2005/8/layout/hierarchy1"/>
    <dgm:cxn modelId="{BF14222F-1EA2-40C1-90AC-E239012BE025}" type="presParOf" srcId="{CD455BE7-7BAE-4B39-BD66-2DDF2E65147D}" destId="{D0E1FDD3-CE1C-4BC7-A58D-BCF2A7CB30D7}" srcOrd="1" destOrd="0" presId="urn:microsoft.com/office/officeart/2005/8/layout/hierarchy1"/>
    <dgm:cxn modelId="{7746059A-6AFF-4A10-AE00-C1F9A6D42E4A}" type="presParOf" srcId="{B50A2C15-D926-440E-9E46-54F0E1F8275D}" destId="{0E43C6CA-4B43-48F8-800C-3336B2A9E59A}" srcOrd="1" destOrd="0" presId="urn:microsoft.com/office/officeart/2005/8/layout/hierarchy1"/>
    <dgm:cxn modelId="{572EB880-D0A5-4042-A3FA-E82963E92E3A}" type="presParOf" srcId="{1B07741B-381F-48A5-B45F-C41016B28753}" destId="{F9AC3527-0657-4CEE-83CF-C963C1BA0CE7}" srcOrd="3" destOrd="0" presId="urn:microsoft.com/office/officeart/2005/8/layout/hierarchy1"/>
    <dgm:cxn modelId="{2FE2BAE6-AD15-4F5C-A472-46C7D9D58643}" type="presParOf" srcId="{F9AC3527-0657-4CEE-83CF-C963C1BA0CE7}" destId="{8EE3126C-C4D8-499A-8117-55A20F1C6653}" srcOrd="0" destOrd="0" presId="urn:microsoft.com/office/officeart/2005/8/layout/hierarchy1"/>
    <dgm:cxn modelId="{3543C10F-9090-4DD9-9FC8-6D351E7B3C1A}" type="presParOf" srcId="{8EE3126C-C4D8-499A-8117-55A20F1C6653}" destId="{86926276-B66C-47AF-B765-D614155D97D8}" srcOrd="0" destOrd="0" presId="urn:microsoft.com/office/officeart/2005/8/layout/hierarchy1"/>
    <dgm:cxn modelId="{4164679B-8DAE-461B-9A1F-9BFB7AF9DD4E}" type="presParOf" srcId="{8EE3126C-C4D8-499A-8117-55A20F1C6653}" destId="{C4FACBD3-8740-4FBA-9BAA-3F32484FA164}" srcOrd="1" destOrd="0" presId="urn:microsoft.com/office/officeart/2005/8/layout/hierarchy1"/>
    <dgm:cxn modelId="{A03C8855-19FA-4FAB-9899-C98D90FA5830}" type="presParOf" srcId="{F9AC3527-0657-4CEE-83CF-C963C1BA0CE7}" destId="{1F321673-282F-4ABB-B3C2-070F807F384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13331-3343-42B9-B904-A153C7FA500D}">
      <dsp:nvSpPr>
        <dsp:cNvPr id="0" name=""/>
        <dsp:cNvSpPr/>
      </dsp:nvSpPr>
      <dsp:spPr>
        <a:xfrm>
          <a:off x="3201"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3625AF-E5B1-4FC3-8060-F201C8DA524F}">
      <dsp:nvSpPr>
        <dsp:cNvPr id="0" name=""/>
        <dsp:cNvSpPr/>
      </dsp:nvSpPr>
      <dsp:spPr>
        <a:xfrm>
          <a:off x="257188"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a:t>Employee Count: 4,410</a:t>
          </a:r>
          <a:endParaRPr lang="en-US" sz="2700" kern="1200"/>
        </a:p>
      </dsp:txBody>
      <dsp:txXfrm>
        <a:off x="299702" y="1282093"/>
        <a:ext cx="2200851" cy="1366505"/>
      </dsp:txXfrm>
    </dsp:sp>
    <dsp:sp modelId="{23125824-D5C6-4B95-AE00-3DE209F054FD}">
      <dsp:nvSpPr>
        <dsp:cNvPr id="0" name=""/>
        <dsp:cNvSpPr/>
      </dsp:nvSpPr>
      <dsp:spPr>
        <a:xfrm>
          <a:off x="2797054"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44CA51-90F1-4428-94B8-DF1FD7F2FA45}">
      <dsp:nvSpPr>
        <dsp:cNvPr id="0" name=""/>
        <dsp:cNvSpPr/>
      </dsp:nvSpPr>
      <dsp:spPr>
        <a:xfrm>
          <a:off x="3051041"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a:t>Attrition Count: 711</a:t>
          </a:r>
          <a:endParaRPr lang="en-US" sz="2700" kern="1200"/>
        </a:p>
      </dsp:txBody>
      <dsp:txXfrm>
        <a:off x="3093555" y="1282093"/>
        <a:ext cx="2200851" cy="1366505"/>
      </dsp:txXfrm>
    </dsp:sp>
    <dsp:sp modelId="{2A824F14-2401-4DEC-807D-9375076EC561}">
      <dsp:nvSpPr>
        <dsp:cNvPr id="0" name=""/>
        <dsp:cNvSpPr/>
      </dsp:nvSpPr>
      <dsp:spPr>
        <a:xfrm>
          <a:off x="5590907"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E1FDD3-CE1C-4BC7-A58D-BCF2A7CB30D7}">
      <dsp:nvSpPr>
        <dsp:cNvPr id="0" name=""/>
        <dsp:cNvSpPr/>
      </dsp:nvSpPr>
      <dsp:spPr>
        <a:xfrm>
          <a:off x="5844894"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a:t>Average Age: 37 Years</a:t>
          </a:r>
          <a:endParaRPr lang="en-US" sz="2700" kern="1200"/>
        </a:p>
      </dsp:txBody>
      <dsp:txXfrm>
        <a:off x="5887408" y="1282093"/>
        <a:ext cx="2200851" cy="1366505"/>
      </dsp:txXfrm>
    </dsp:sp>
    <dsp:sp modelId="{86926276-B66C-47AF-B765-D614155D97D8}">
      <dsp:nvSpPr>
        <dsp:cNvPr id="0" name=""/>
        <dsp:cNvSpPr/>
      </dsp:nvSpPr>
      <dsp:spPr>
        <a:xfrm>
          <a:off x="8384760" y="998291"/>
          <a:ext cx="2285879" cy="145153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FACBD3-8740-4FBA-9BAA-3F32484FA164}">
      <dsp:nvSpPr>
        <dsp:cNvPr id="0" name=""/>
        <dsp:cNvSpPr/>
      </dsp:nvSpPr>
      <dsp:spPr>
        <a:xfrm>
          <a:off x="8638747" y="1239579"/>
          <a:ext cx="2285879" cy="145153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a:t>Active Employees: 3,699</a:t>
          </a:r>
          <a:endParaRPr lang="en-US" sz="2700" kern="1200"/>
        </a:p>
      </dsp:txBody>
      <dsp:txXfrm>
        <a:off x="8681261" y="1282093"/>
        <a:ext cx="2200851" cy="13665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DDA54-04B7-4562-85B8-8C4FB1DF1890}" type="datetimeFigureOut">
              <a:rPr lang="en-IN" smtClean="0"/>
              <a:t>05-08-2024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D5E38-B1DE-4494-82EE-16486BBE8E14}" type="slidenum">
              <a:rPr lang="en-IN" smtClean="0"/>
              <a:t>‹#›</a:t>
            </a:fld>
            <a:endParaRPr lang="en-IN"/>
          </a:p>
        </p:txBody>
      </p:sp>
    </p:spTree>
    <p:extLst>
      <p:ext uri="{BB962C8B-B14F-4D97-AF65-F5344CB8AC3E}">
        <p14:creationId xmlns:p14="http://schemas.microsoft.com/office/powerpoint/2010/main" val="10815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8CD5E38-B1DE-4494-82EE-16486BBE8E14}" type="slidenum">
              <a:rPr lang="en-IN" smtClean="0"/>
              <a:t>4</a:t>
            </a:fld>
            <a:endParaRPr lang="en-IN"/>
          </a:p>
        </p:txBody>
      </p:sp>
    </p:spTree>
    <p:extLst>
      <p:ext uri="{BB962C8B-B14F-4D97-AF65-F5344CB8AC3E}">
        <p14:creationId xmlns:p14="http://schemas.microsoft.com/office/powerpoint/2010/main" val="187197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views/AttritionReport_17211602191290/TrendsinEmployeeAttri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nalyzing employee turnover | Company turnover trends | GetFive">
            <a:extLst>
              <a:ext uri="{FF2B5EF4-FFF2-40B4-BE49-F238E27FC236}">
                <a16:creationId xmlns:a16="http://schemas.microsoft.com/office/drawing/2014/main" id="{9800D72F-9328-267F-239D-1A4DEFF81394}"/>
              </a:ext>
            </a:extLst>
          </p:cNvPr>
          <p:cNvPicPr>
            <a:picLocks noChangeAspect="1"/>
          </p:cNvPicPr>
          <p:nvPr/>
        </p:nvPicPr>
        <p:blipFill>
          <a:blip r:embed="rId2"/>
          <a:srcRect t="15730"/>
          <a:stretch/>
        </p:blipFill>
        <p:spPr>
          <a:xfrm>
            <a:off x="20" y="10896"/>
            <a:ext cx="12191980" cy="6857990"/>
          </a:xfrm>
          <a:prstGeom prst="rect">
            <a:avLst/>
          </a:prstGeom>
        </p:spPr>
      </p:pic>
      <p:sp>
        <p:nvSpPr>
          <p:cNvPr id="17"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655438" y="838201"/>
            <a:ext cx="7098161" cy="4549051"/>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slide1">
            <a:extLst>
              <a:ext uri="{FF2B5EF4-FFF2-40B4-BE49-F238E27FC236}">
                <a16:creationId xmlns:a16="http://schemas.microsoft.com/office/drawing/2014/main" id="{C0FE3B30-5837-4C87-A066-11525C9AC895}"/>
              </a:ext>
            </a:extLst>
          </p:cNvPr>
          <p:cNvSpPr>
            <a:spLocks noGrp="1"/>
          </p:cNvSpPr>
          <p:nvPr>
            <p:ph type="ctrTitle"/>
          </p:nvPr>
        </p:nvSpPr>
        <p:spPr>
          <a:xfrm>
            <a:off x="3325473" y="1924619"/>
            <a:ext cx="5541054" cy="1655378"/>
          </a:xfrm>
        </p:spPr>
        <p:txBody>
          <a:bodyPr>
            <a:normAutofit/>
          </a:bodyPr>
          <a:lstStyle/>
          <a:p>
            <a:r>
              <a:rPr lang="en-us" sz="5400" i="1" u="sng" dirty="0">
                <a:solidFill>
                  <a:schemeClr val="tx2">
                    <a:lumMod val="90000"/>
                    <a:lumOff val="10000"/>
                  </a:schemeClr>
                </a:solidFill>
                <a:hlinkClick r:id="rId3">
                  <a:extLst>
                    <a:ext uri="{A12FA001-AC4F-418D-AE19-62706E023703}">
                      <ahyp:hlinkClr xmlns:ahyp="http://schemas.microsoft.com/office/drawing/2018/hyperlinkcolor" val="tx"/>
                    </a:ext>
                  </a:extLst>
                </a:hlinkClick>
              </a:rPr>
              <a:t>Attrition Report</a:t>
            </a:r>
            <a:endParaRPr lang="en-us" sz="5400" i="1" u="sng" dirty="0">
              <a:solidFill>
                <a:schemeClr val="tx2">
                  <a:lumMod val="90000"/>
                  <a:lumOff val="10000"/>
                </a:schemeClr>
              </a:solidFill>
            </a:endParaRP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0B78E4-FCF3-26B3-D005-D8CF4174DD46}"/>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vert="horz" lIns="91440" tIns="45720" rIns="91440" bIns="45720" rtlCol="0" anchor="ctr">
            <a:normAutofit/>
          </a:bodyPr>
          <a:lstStyle/>
          <a:p>
            <a:pPr algn="ctr"/>
            <a:r>
              <a:rPr lang="en-US" sz="3600" b="1" i="1" kern="1200" dirty="0">
                <a:solidFill>
                  <a:schemeClr val="bg2">
                    <a:lumMod val="76000"/>
                    <a:lumOff val="24000"/>
                  </a:schemeClr>
                </a:solidFill>
                <a:effectLst/>
                <a:latin typeface="+mj-lt"/>
                <a:ea typeface="+mj-ea"/>
                <a:cs typeface="+mj-cs"/>
              </a:rPr>
              <a:t>Employee Satisfaction &amp; Engagement:</a:t>
            </a:r>
            <a:br>
              <a:rPr lang="en-US" sz="3600" b="1" i="1" kern="1200" dirty="0">
                <a:solidFill>
                  <a:schemeClr val="bg2">
                    <a:lumMod val="76000"/>
                    <a:lumOff val="24000"/>
                  </a:schemeClr>
                </a:solidFill>
                <a:effectLst/>
                <a:latin typeface="+mj-lt"/>
                <a:ea typeface="+mj-ea"/>
                <a:cs typeface="+mj-cs"/>
              </a:rPr>
            </a:br>
            <a:r>
              <a:rPr lang="en-US" sz="3600" b="1" i="1" kern="1200" dirty="0">
                <a:solidFill>
                  <a:schemeClr val="bg2">
                    <a:lumMod val="76000"/>
                    <a:lumOff val="24000"/>
                  </a:schemeClr>
                </a:solidFill>
                <a:effectLst/>
                <a:latin typeface="+mj-lt"/>
                <a:ea typeface="+mj-ea"/>
                <a:cs typeface="+mj-cs"/>
              </a:rPr>
              <a:t> Insights &amp; Trends</a:t>
            </a:r>
            <a:endParaRPr lang="en-US" sz="3600" i="1" kern="1200" dirty="0">
              <a:solidFill>
                <a:schemeClr val="bg2">
                  <a:lumMod val="76000"/>
                  <a:lumOff val="24000"/>
                </a:schemeClr>
              </a:solidFill>
              <a:latin typeface="+mj-lt"/>
            </a:endParaRPr>
          </a:p>
        </p:txBody>
      </p:sp>
      <p:sp>
        <p:nvSpPr>
          <p:cNvPr id="3" name="Content Placeholder 2">
            <a:extLst>
              <a:ext uri="{FF2B5EF4-FFF2-40B4-BE49-F238E27FC236}">
                <a16:creationId xmlns:a16="http://schemas.microsoft.com/office/drawing/2014/main" id="{0A33F833-769C-63B3-6CDA-032341B297B8}"/>
              </a:ext>
            </a:extLst>
          </p:cNvPr>
          <p:cNvSpPr>
            <a:spLocks noGrp="1"/>
          </p:cNvSpPr>
          <p:nvPr>
            <p:ph idx="1"/>
          </p:nvPr>
        </p:nvSpPr>
        <p:spPr>
          <a:xfrm>
            <a:off x="881929" y="2888250"/>
            <a:ext cx="4798392" cy="3272927"/>
          </a:xfrm>
        </p:spPr>
        <p:txBody>
          <a:bodyPr vert="horz" lIns="91440" tIns="45720" rIns="91440" bIns="45720" rtlCol="0" anchor="t">
            <a:noAutofit/>
          </a:bodyPr>
          <a:lstStyle/>
          <a:p>
            <a:pPr marL="0" indent="0">
              <a:buNone/>
            </a:pPr>
            <a:r>
              <a:rPr lang="en-US" sz="2000" b="1" u="sng">
                <a:solidFill>
                  <a:schemeClr val="tx2">
                    <a:lumMod val="76000"/>
                    <a:lumOff val="24000"/>
                  </a:schemeClr>
                </a:solidFill>
              </a:rPr>
              <a:t>Insights:</a:t>
            </a:r>
            <a:endParaRPr lang="en-US" sz="2000" u="sng">
              <a:solidFill>
                <a:schemeClr val="tx2">
                  <a:lumMod val="76000"/>
                  <a:lumOff val="24000"/>
                </a:schemeClr>
              </a:solidFill>
            </a:endParaRPr>
          </a:p>
          <a:p>
            <a:pPr algn="just"/>
            <a:r>
              <a:rPr lang="en-US" sz="1200" b="1" i="0">
                <a:solidFill>
                  <a:schemeClr val="accent6">
                    <a:lumMod val="40000"/>
                    <a:lumOff val="60000"/>
                  </a:schemeClr>
                </a:solidFill>
                <a:effectLst/>
              </a:rPr>
              <a:t>Human Resources:</a:t>
            </a:r>
            <a:endParaRPr lang="en-US" sz="1200" b="0" i="0">
              <a:solidFill>
                <a:schemeClr val="accent6">
                  <a:lumMod val="40000"/>
                  <a:lumOff val="60000"/>
                </a:schemeClr>
              </a:solidFill>
              <a:effectLst/>
            </a:endParaRPr>
          </a:p>
          <a:p>
            <a:pPr marL="0" lvl="1" indent="0" algn="just">
              <a:buNone/>
            </a:pPr>
            <a:r>
              <a:rPr lang="en-US" sz="1200" b="0" i="0">
                <a:effectLst/>
              </a:rPr>
              <a:t>The scores are relatively balanced, indicating that employees in HR are almost equally satisfied with their job roles and the work environment. However, the overall satisfaction is lower compared to other departments.</a:t>
            </a:r>
          </a:p>
          <a:p>
            <a:pPr algn="just"/>
            <a:r>
              <a:rPr lang="en-US" sz="1200" b="1" i="0">
                <a:solidFill>
                  <a:schemeClr val="accent6">
                    <a:lumMod val="40000"/>
                    <a:lumOff val="60000"/>
                  </a:schemeClr>
                </a:solidFill>
                <a:effectLst/>
              </a:rPr>
              <a:t>Research &amp; Development:</a:t>
            </a:r>
            <a:endParaRPr lang="en-US" sz="1200" b="0" i="0">
              <a:solidFill>
                <a:schemeClr val="accent6">
                  <a:lumMod val="40000"/>
                  <a:lumOff val="60000"/>
                </a:schemeClr>
              </a:solidFill>
              <a:effectLst/>
            </a:endParaRPr>
          </a:p>
          <a:p>
            <a:pPr marL="0" lvl="1" indent="0" algn="just">
              <a:buNone/>
            </a:pPr>
            <a:r>
              <a:rPr lang="en-US" sz="1200" b="0" i="0">
                <a:effectLst/>
              </a:rPr>
              <a:t>This department has the highest satisfaction scores, suggesting that employees in R&amp;D are highly content with both their job roles and the work environment. This could be due to engaging projects, innovation opportunities, or supportive management.</a:t>
            </a:r>
          </a:p>
          <a:p>
            <a:pPr algn="just"/>
            <a:r>
              <a:rPr lang="en-US" sz="1200" b="1" i="0">
                <a:solidFill>
                  <a:schemeClr val="accent6">
                    <a:lumMod val="40000"/>
                    <a:lumOff val="60000"/>
                  </a:schemeClr>
                </a:solidFill>
                <a:effectLst/>
              </a:rPr>
              <a:t>Sales:</a:t>
            </a:r>
            <a:endParaRPr lang="en-US" sz="1200" b="0" i="0">
              <a:solidFill>
                <a:schemeClr val="accent6">
                  <a:lumMod val="40000"/>
                  <a:lumOff val="60000"/>
                </a:schemeClr>
              </a:solidFill>
              <a:effectLst/>
            </a:endParaRPr>
          </a:p>
          <a:p>
            <a:pPr marL="0" lvl="1" indent="0" algn="just">
              <a:buNone/>
            </a:pPr>
            <a:r>
              <a:rPr lang="en-US" sz="1200" b="0" i="0">
                <a:effectLst/>
              </a:rPr>
              <a:t> Sales has the lowest satisfaction scores, indicating potential issues such as high pressure, targets, or a less supportive work environment. This department may need targeted interventions to improve employee morale.</a:t>
            </a:r>
          </a:p>
        </p:txBody>
      </p:sp>
      <p:cxnSp>
        <p:nvCxnSpPr>
          <p:cNvPr id="27" name="Straight Connector 26">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D4F12D2-15B6-9CBF-029B-A6836B908EF5}"/>
              </a:ext>
            </a:extLst>
          </p:cNvPr>
          <p:cNvSpPr txBox="1"/>
          <p:nvPr/>
        </p:nvSpPr>
        <p:spPr>
          <a:xfrm>
            <a:off x="6417731" y="2888250"/>
            <a:ext cx="4605744" cy="2959778"/>
          </a:xfrm>
          <a:prstGeom prst="rect">
            <a:avLst/>
          </a:prstGeom>
        </p:spPr>
        <p:txBody>
          <a:bodyPr vert="horz" lIns="91440" tIns="45720" rIns="91440" bIns="45720" rtlCol="0" anchor="t">
            <a:normAutofit/>
          </a:bodyPr>
          <a:lstStyle/>
          <a:p>
            <a:pPr algn="just">
              <a:lnSpc>
                <a:spcPct val="90000"/>
              </a:lnSpc>
              <a:spcAft>
                <a:spcPts val="600"/>
              </a:spcAft>
            </a:pPr>
            <a:endParaRPr lang="en-US" b="1">
              <a:solidFill>
                <a:schemeClr val="tx2">
                  <a:lumMod val="76000"/>
                  <a:lumOff val="24000"/>
                </a:schemeClr>
              </a:solidFill>
            </a:endParaRPr>
          </a:p>
          <a:p>
            <a:pPr algn="just">
              <a:lnSpc>
                <a:spcPct val="90000"/>
              </a:lnSpc>
              <a:spcAft>
                <a:spcPts val="600"/>
              </a:spcAft>
            </a:pPr>
            <a:endParaRPr lang="en-US" b="1">
              <a:solidFill>
                <a:schemeClr val="tx2">
                  <a:lumMod val="76000"/>
                  <a:lumOff val="24000"/>
                </a:schemeClr>
              </a:solidFill>
            </a:endParaRPr>
          </a:p>
          <a:p>
            <a:pPr marL="0" algn="just">
              <a:lnSpc>
                <a:spcPct val="90000"/>
              </a:lnSpc>
              <a:spcAft>
                <a:spcPts val="600"/>
              </a:spcAft>
            </a:pPr>
            <a:r>
              <a:rPr lang="en-US" sz="2000" b="1" i="0" u="sng">
                <a:solidFill>
                  <a:schemeClr val="tx2">
                    <a:lumMod val="76000"/>
                    <a:lumOff val="24000"/>
                  </a:schemeClr>
                </a:solidFill>
                <a:effectLst/>
              </a:rPr>
              <a:t>Overall Trends:</a:t>
            </a:r>
            <a:endParaRPr lang="en-US" sz="2000" u="sng">
              <a:solidFill>
                <a:schemeClr val="tx2">
                  <a:lumMod val="76000"/>
                  <a:lumOff val="24000"/>
                </a:schemeClr>
              </a:solidFill>
            </a:endParaRPr>
          </a:p>
          <a:p>
            <a:pPr marL="0" lvl="1" algn="just">
              <a:lnSpc>
                <a:spcPct val="90000"/>
              </a:lnSpc>
              <a:spcAft>
                <a:spcPts val="600"/>
              </a:spcAft>
            </a:pPr>
            <a:r>
              <a:rPr lang="en-US" sz="1400"/>
              <a:t>Across</a:t>
            </a:r>
            <a:r>
              <a:rPr lang="en-US" sz="1400" b="0" i="0">
                <a:effectLst/>
              </a:rPr>
              <a:t> all departments, Environment Satisfaction scores are slightly higher than Job Satisfaction scores. This suggests that while employees generally find the work environment acceptable, there might be specific aspects of their job roles that need improvement.</a:t>
            </a:r>
          </a:p>
          <a:p>
            <a:pPr indent="-228600">
              <a:lnSpc>
                <a:spcPct val="90000"/>
              </a:lnSpc>
              <a:spcAft>
                <a:spcPts val="600"/>
              </a:spcAft>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584D4E28-6821-3A6E-25DB-D034AD170265}"/>
              </a:ext>
            </a:extLst>
          </p:cNvPr>
          <p:cNvSpPr/>
          <p:nvPr/>
        </p:nvSpPr>
        <p:spPr>
          <a:xfrm>
            <a:off x="654505" y="2621979"/>
            <a:ext cx="5146655" cy="3794451"/>
          </a:xfrm>
          <a:prstGeom prst="rect">
            <a:avLst/>
          </a:prstGeom>
          <a:noFill/>
          <a:ln w="28575">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880013-AA47-5E25-6175-B9B5AB0F3DD2}"/>
              </a:ext>
            </a:extLst>
          </p:cNvPr>
          <p:cNvSpPr/>
          <p:nvPr/>
        </p:nvSpPr>
        <p:spPr>
          <a:xfrm>
            <a:off x="6416477" y="3216963"/>
            <a:ext cx="4603861" cy="2291329"/>
          </a:xfrm>
          <a:prstGeom prst="rect">
            <a:avLst/>
          </a:prstGeom>
          <a:noFill/>
          <a:ln w="28575">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456973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CBDEAFA6-0813-8777-94E2-14B20242BE18}"/>
              </a:ext>
            </a:extLst>
          </p:cNvPr>
          <p:cNvSpPr txBox="1"/>
          <p:nvPr/>
        </p:nvSpPr>
        <p:spPr>
          <a:xfrm>
            <a:off x="838200" y="609600"/>
            <a:ext cx="3739341"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kern="1200" dirty="0">
                <a:solidFill>
                  <a:schemeClr val="tx1"/>
                </a:solidFill>
                <a:latin typeface="+mj-lt"/>
                <a:ea typeface="+mj-ea"/>
                <a:cs typeface="+mj-cs"/>
              </a:rPr>
              <a:t>Employee Satisfaction and Engagement</a:t>
            </a:r>
          </a:p>
        </p:txBody>
      </p:sp>
      <p:sp>
        <p:nvSpPr>
          <p:cNvPr id="4" name="TextBox 3">
            <a:extLst>
              <a:ext uri="{FF2B5EF4-FFF2-40B4-BE49-F238E27FC236}">
                <a16:creationId xmlns:a16="http://schemas.microsoft.com/office/drawing/2014/main" id="{80E7E95A-C7E9-35DA-4EE7-E30742DE19C5}"/>
              </a:ext>
            </a:extLst>
          </p:cNvPr>
          <p:cNvSpPr txBox="1"/>
          <p:nvPr/>
        </p:nvSpPr>
        <p:spPr>
          <a:xfrm>
            <a:off x="180975" y="1940439"/>
            <a:ext cx="4303939" cy="4241286"/>
          </a:xfrm>
          <a:prstGeom prst="rect">
            <a:avLst/>
          </a:prstGeom>
        </p:spPr>
        <p:txBody>
          <a:bodyPr vert="horz" lIns="91440" tIns="45720" rIns="91440" bIns="45720" rtlCol="0" anchor="t">
            <a:normAutofit fontScale="92500" lnSpcReduction="20000"/>
          </a:bodyPr>
          <a:lstStyle/>
          <a:p>
            <a:pPr algn="just"/>
            <a:r>
              <a:rPr lang="en-US" sz="1500" b="1" i="0" u="sng" dirty="0">
                <a:solidFill>
                  <a:schemeClr val="tx2">
                    <a:lumMod val="90000"/>
                    <a:lumOff val="10000"/>
                  </a:schemeClr>
                </a:solidFill>
                <a:effectLst/>
              </a:rPr>
              <a:t>Job Satisfaction:</a:t>
            </a:r>
          </a:p>
          <a:p>
            <a:pPr algn="just"/>
            <a:endParaRPr lang="en-US" sz="1100" b="1" i="0" u="sng" dirty="0">
              <a:solidFill>
                <a:srgbClr val="111111"/>
              </a:solidFill>
              <a:effectLst/>
            </a:endParaRPr>
          </a:p>
          <a:p>
            <a:pPr marL="171450" indent="-171450" algn="just">
              <a:buFont typeface="Arial" panose="020B0604020202020204" pitchFamily="34" charset="0"/>
              <a:buChar char="•"/>
            </a:pPr>
            <a:r>
              <a:rPr lang="en-US" sz="1200" b="1" i="0" dirty="0">
                <a:solidFill>
                  <a:srgbClr val="111111"/>
                </a:solidFill>
                <a:effectLst/>
              </a:rPr>
              <a:t>Sales (30.45%)</a:t>
            </a:r>
            <a:r>
              <a:rPr lang="en-US" sz="1200" b="0" i="0" dirty="0">
                <a:solidFill>
                  <a:srgbClr val="111111"/>
                </a:solidFill>
                <a:effectLst/>
              </a:rPr>
              <a:t>: This indicates a moderate level of job satisfaction among employees in the Sales department. While not critically low, it suggests there is room for improvement. </a:t>
            </a:r>
          </a:p>
          <a:p>
            <a:pPr algn="just"/>
            <a:endParaRPr lang="en-US" sz="1200" b="0" i="0" dirty="0">
              <a:solidFill>
                <a:srgbClr val="111111"/>
              </a:solidFill>
              <a:effectLst/>
            </a:endParaRPr>
          </a:p>
          <a:p>
            <a:pPr marL="171450" indent="-171450" algn="just">
              <a:buFont typeface="Arial" panose="020B0604020202020204" pitchFamily="34" charset="0"/>
              <a:buChar char="•"/>
            </a:pPr>
            <a:r>
              <a:rPr lang="en-US" sz="1200" b="1" i="0" dirty="0">
                <a:solidFill>
                  <a:srgbClr val="111111"/>
                </a:solidFill>
                <a:effectLst/>
              </a:rPr>
              <a:t>Research &amp; Development (64.78%)</a:t>
            </a:r>
            <a:r>
              <a:rPr lang="en-US" sz="1200" b="0" i="0" dirty="0">
                <a:solidFill>
                  <a:srgbClr val="111111"/>
                </a:solidFill>
                <a:effectLst/>
              </a:rPr>
              <a:t>: A high level of job satisfaction is evident here. This suggests that employees in this department feel valued, supported, and engaged with their work. </a:t>
            </a:r>
          </a:p>
          <a:p>
            <a:pPr marL="171450" indent="-171450" algn="just">
              <a:buFont typeface="Arial" panose="020B0604020202020204" pitchFamily="34" charset="0"/>
              <a:buChar char="•"/>
            </a:pPr>
            <a:endParaRPr lang="en-US" sz="1200" b="0" i="0" dirty="0">
              <a:solidFill>
                <a:srgbClr val="111111"/>
              </a:solidFill>
              <a:effectLst/>
            </a:endParaRPr>
          </a:p>
          <a:p>
            <a:pPr marL="171450" indent="-171450" algn="just">
              <a:buFont typeface="Arial" panose="020B0604020202020204" pitchFamily="34" charset="0"/>
              <a:buChar char="•"/>
            </a:pPr>
            <a:r>
              <a:rPr lang="en-US" sz="1200" b="1" i="0" dirty="0">
                <a:solidFill>
                  <a:srgbClr val="111111"/>
                </a:solidFill>
                <a:effectLst/>
              </a:rPr>
              <a:t>Human Resources (4.31%)</a:t>
            </a:r>
            <a:r>
              <a:rPr lang="en-US" sz="1200" b="0" i="0" dirty="0">
                <a:solidFill>
                  <a:srgbClr val="111111"/>
                </a:solidFill>
                <a:effectLst/>
              </a:rPr>
              <a:t>: The very low job satisfaction in the HR department is concerning. This could be due to various factors such as high stress, lack of recognition, or insufficient resources. Immediate attention is needed to address these issues.</a:t>
            </a:r>
          </a:p>
          <a:p>
            <a:pPr algn="just"/>
            <a:endParaRPr lang="en-US" sz="1100" b="0" i="0" u="sng" dirty="0">
              <a:solidFill>
                <a:srgbClr val="111111"/>
              </a:solidFill>
              <a:effectLst/>
            </a:endParaRPr>
          </a:p>
          <a:p>
            <a:pPr algn="just"/>
            <a:r>
              <a:rPr lang="en-IN" sz="1300" b="1" i="0" u="sng" dirty="0">
                <a:solidFill>
                  <a:schemeClr val="tx2">
                    <a:lumMod val="90000"/>
                    <a:lumOff val="10000"/>
                  </a:schemeClr>
                </a:solidFill>
                <a:effectLst/>
              </a:rPr>
              <a:t>Job </a:t>
            </a:r>
            <a:r>
              <a:rPr lang="en-IN" sz="1500" b="1" i="0" u="sng" dirty="0">
                <a:solidFill>
                  <a:schemeClr val="tx2">
                    <a:lumMod val="90000"/>
                    <a:lumOff val="10000"/>
                  </a:schemeClr>
                </a:solidFill>
                <a:effectLst/>
              </a:rPr>
              <a:t>Involvement</a:t>
            </a:r>
            <a:r>
              <a:rPr lang="en-IN" sz="1300" b="1" i="0" u="sng" dirty="0">
                <a:solidFill>
                  <a:schemeClr val="tx2">
                    <a:lumMod val="90000"/>
                    <a:lumOff val="10000"/>
                  </a:schemeClr>
                </a:solidFill>
                <a:effectLst/>
              </a:rPr>
              <a:t> </a:t>
            </a:r>
          </a:p>
          <a:p>
            <a:pPr algn="just"/>
            <a:endParaRPr lang="en-US" sz="1100" b="1" i="0" dirty="0">
              <a:solidFill>
                <a:srgbClr val="111111"/>
              </a:solidFill>
              <a:effectLst/>
            </a:endParaRPr>
          </a:p>
          <a:p>
            <a:pPr marL="171450" indent="-171450" algn="just">
              <a:buFont typeface="Arial" panose="020B0604020202020204" pitchFamily="34" charset="0"/>
              <a:buChar char="•"/>
            </a:pPr>
            <a:r>
              <a:rPr lang="en-US" sz="1200" b="1" i="0" dirty="0">
                <a:solidFill>
                  <a:srgbClr val="111111"/>
                </a:solidFill>
                <a:effectLst/>
              </a:rPr>
              <a:t>Sales (30.90%)</a:t>
            </a:r>
            <a:r>
              <a:rPr lang="en-US" sz="1200" b="0" i="0" dirty="0">
                <a:solidFill>
                  <a:srgbClr val="111111"/>
                </a:solidFill>
                <a:effectLst/>
              </a:rPr>
              <a:t>: Similar to job satisfaction, job involvement in the Sales department is moderate. This indicates that employees are somewhat engaged but there is potential to increase their involvement through better engagement strategies.</a:t>
            </a:r>
          </a:p>
          <a:p>
            <a:pPr algn="just"/>
            <a:endParaRPr lang="en-US" sz="1200" b="0" i="0" dirty="0">
              <a:solidFill>
                <a:srgbClr val="111111"/>
              </a:solidFill>
              <a:effectLst/>
            </a:endParaRPr>
          </a:p>
          <a:p>
            <a:pPr marL="171450" indent="-171450" algn="just">
              <a:buFont typeface="Arial" panose="020B0604020202020204" pitchFamily="34" charset="0"/>
              <a:buChar char="•"/>
            </a:pPr>
            <a:r>
              <a:rPr lang="en-US" sz="1200" b="1" i="0" dirty="0">
                <a:solidFill>
                  <a:srgbClr val="111111"/>
                </a:solidFill>
                <a:effectLst/>
              </a:rPr>
              <a:t>Research &amp; Development (65.24%)</a:t>
            </a:r>
            <a:r>
              <a:rPr lang="en-US" sz="1200" b="0" i="0" dirty="0">
                <a:solidFill>
                  <a:srgbClr val="111111"/>
                </a:solidFill>
                <a:effectLst/>
              </a:rPr>
              <a:t>: High job involvement in this department suggests that employees are highly engaged and committed to their work. </a:t>
            </a:r>
          </a:p>
          <a:p>
            <a:pPr algn="just"/>
            <a:endParaRPr lang="en-US" sz="1200" b="0" i="0" dirty="0">
              <a:solidFill>
                <a:srgbClr val="111111"/>
              </a:solidFill>
              <a:effectLst/>
            </a:endParaRPr>
          </a:p>
          <a:p>
            <a:pPr marL="171450" indent="-171450" algn="just">
              <a:buFont typeface="Arial" panose="020B0604020202020204" pitchFamily="34" charset="0"/>
              <a:buChar char="•"/>
            </a:pPr>
            <a:r>
              <a:rPr lang="en-US" sz="1200" b="1" i="0" dirty="0">
                <a:solidFill>
                  <a:srgbClr val="111111"/>
                </a:solidFill>
                <a:effectLst/>
              </a:rPr>
              <a:t>Human Resources (4.23%)</a:t>
            </a:r>
            <a:r>
              <a:rPr lang="en-US" sz="1200" b="0" i="0" dirty="0">
                <a:solidFill>
                  <a:srgbClr val="111111"/>
                </a:solidFill>
                <a:effectLst/>
              </a:rPr>
              <a:t>: Very low job involvement in the HR department points to significant disengagement. </a:t>
            </a:r>
            <a:endParaRPr lang="en-US" sz="1200" dirty="0"/>
          </a:p>
        </p:txBody>
      </p:sp>
      <p:pic>
        <p:nvPicPr>
          <p:cNvPr id="8" name="Picture 7">
            <a:extLst>
              <a:ext uri="{FF2B5EF4-FFF2-40B4-BE49-F238E27FC236}">
                <a16:creationId xmlns:a16="http://schemas.microsoft.com/office/drawing/2014/main" id="{24F54C9F-DD76-F966-B540-DFA9F27C2A7B}"/>
              </a:ext>
            </a:extLst>
          </p:cNvPr>
          <p:cNvPicPr>
            <a:picLocks noChangeAspect="1"/>
          </p:cNvPicPr>
          <p:nvPr/>
        </p:nvPicPr>
        <p:blipFill rotWithShape="1">
          <a:blip r:embed="rId2"/>
          <a:srcRect l="38070" t="35598" r="24934" b="24141"/>
          <a:stretch/>
        </p:blipFill>
        <p:spPr>
          <a:xfrm>
            <a:off x="4784724" y="1673934"/>
            <a:ext cx="7226300" cy="4352125"/>
          </a:xfrm>
          <a:prstGeom prst="rect">
            <a:avLst/>
          </a:prstGeom>
        </p:spPr>
      </p:pic>
      <p:grpSp>
        <p:nvGrpSpPr>
          <p:cNvPr id="17" name="Group 16">
            <a:extLst>
              <a:ext uri="{FF2B5EF4-FFF2-40B4-BE49-F238E27FC236}">
                <a16:creationId xmlns:a16="http://schemas.microsoft.com/office/drawing/2014/main" id="{D7485A56-AB08-9796-199A-6140BFA46F80}"/>
              </a:ext>
            </a:extLst>
          </p:cNvPr>
          <p:cNvGrpSpPr/>
          <p:nvPr/>
        </p:nvGrpSpPr>
        <p:grpSpPr>
          <a:xfrm>
            <a:off x="8896350" y="1072784"/>
            <a:ext cx="1743075" cy="676077"/>
            <a:chOff x="9542354" y="966875"/>
            <a:chExt cx="2230546" cy="676077"/>
          </a:xfrm>
        </p:grpSpPr>
        <p:sp>
          <p:nvSpPr>
            <p:cNvPr id="12" name="TextBox 11">
              <a:extLst>
                <a:ext uri="{FF2B5EF4-FFF2-40B4-BE49-F238E27FC236}">
                  <a16:creationId xmlns:a16="http://schemas.microsoft.com/office/drawing/2014/main" id="{3B8DF347-EA70-41DC-84D0-AAB86152FA53}"/>
                </a:ext>
              </a:extLst>
            </p:cNvPr>
            <p:cNvSpPr txBox="1"/>
            <p:nvPr/>
          </p:nvSpPr>
          <p:spPr>
            <a:xfrm>
              <a:off x="9639300" y="966875"/>
              <a:ext cx="2133600" cy="307777"/>
            </a:xfrm>
            <a:prstGeom prst="rect">
              <a:avLst/>
            </a:prstGeom>
            <a:noFill/>
          </p:spPr>
          <p:txBody>
            <a:bodyPr wrap="square" rtlCol="0">
              <a:spAutoFit/>
            </a:bodyPr>
            <a:lstStyle/>
            <a:p>
              <a:r>
                <a:rPr lang="en-IN" sz="1400" b="1" dirty="0">
                  <a:effectLst/>
                  <a:highlight>
                    <a:srgbClr val="FFFFFF"/>
                  </a:highlight>
                  <a:latin typeface="Tableau Book"/>
                </a:rPr>
                <a:t>Job Satisfaction</a:t>
              </a:r>
              <a:endParaRPr lang="en-IN" sz="1400" dirty="0"/>
            </a:p>
          </p:txBody>
        </p:sp>
        <p:sp>
          <p:nvSpPr>
            <p:cNvPr id="13" name="TextBox 12">
              <a:extLst>
                <a:ext uri="{FF2B5EF4-FFF2-40B4-BE49-F238E27FC236}">
                  <a16:creationId xmlns:a16="http://schemas.microsoft.com/office/drawing/2014/main" id="{1C850B44-CF49-280E-96C6-48548AF589E8}"/>
                </a:ext>
              </a:extLst>
            </p:cNvPr>
            <p:cNvSpPr txBox="1"/>
            <p:nvPr/>
          </p:nvSpPr>
          <p:spPr>
            <a:xfrm>
              <a:off x="9639300" y="1335175"/>
              <a:ext cx="2133600" cy="307777"/>
            </a:xfrm>
            <a:prstGeom prst="rect">
              <a:avLst/>
            </a:prstGeom>
            <a:noFill/>
          </p:spPr>
          <p:txBody>
            <a:bodyPr wrap="square" rtlCol="0">
              <a:spAutoFit/>
            </a:bodyPr>
            <a:lstStyle/>
            <a:p>
              <a:r>
                <a:rPr lang="en-IN" sz="1400" b="1" dirty="0">
                  <a:effectLst/>
                  <a:highlight>
                    <a:srgbClr val="FFFFFF"/>
                  </a:highlight>
                  <a:latin typeface="Tableau Book"/>
                </a:rPr>
                <a:t>Job Involvement</a:t>
              </a:r>
              <a:endParaRPr lang="en-IN" sz="1400" dirty="0"/>
            </a:p>
          </p:txBody>
        </p:sp>
        <p:sp>
          <p:nvSpPr>
            <p:cNvPr id="14" name="Rectangle 13">
              <a:extLst>
                <a:ext uri="{FF2B5EF4-FFF2-40B4-BE49-F238E27FC236}">
                  <a16:creationId xmlns:a16="http://schemas.microsoft.com/office/drawing/2014/main" id="{064E4113-0E81-1F07-90B2-DFFDC260C08F}"/>
                </a:ext>
              </a:extLst>
            </p:cNvPr>
            <p:cNvSpPr/>
            <p:nvPr/>
          </p:nvSpPr>
          <p:spPr>
            <a:xfrm>
              <a:off x="9542354" y="1070207"/>
              <a:ext cx="96946" cy="10111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DBF3022F-E0EF-8CCF-E138-874AACCBC87B}"/>
                </a:ext>
              </a:extLst>
            </p:cNvPr>
            <p:cNvSpPr/>
            <p:nvPr/>
          </p:nvSpPr>
          <p:spPr>
            <a:xfrm>
              <a:off x="9542354" y="1447863"/>
              <a:ext cx="96946" cy="101112"/>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59625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06A2F95-19B6-DD5E-BA83-DFB5E655CA1A}"/>
              </a:ext>
            </a:extLst>
          </p:cNvPr>
          <p:cNvSpPr/>
          <p:nvPr/>
        </p:nvSpPr>
        <p:spPr>
          <a:xfrm>
            <a:off x="0" y="0"/>
            <a:ext cx="12192000" cy="6858000"/>
          </a:xfrm>
          <a:prstGeom prst="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8FE9565-149F-A5AC-0707-0A155A0A5DD2}"/>
              </a:ext>
            </a:extLst>
          </p:cNvPr>
          <p:cNvSpPr/>
          <p:nvPr/>
        </p:nvSpPr>
        <p:spPr>
          <a:xfrm>
            <a:off x="419878" y="880950"/>
            <a:ext cx="11352244" cy="5645021"/>
          </a:xfrm>
          <a:prstGeom prst="rect">
            <a:avLst/>
          </a:prstGeom>
          <a:solidFill>
            <a:schemeClr val="bg1"/>
          </a:solidFill>
          <a:ln w="1905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C3EBE54E-97D7-6353-21CC-CED48CD52DA8}"/>
              </a:ext>
            </a:extLst>
          </p:cNvPr>
          <p:cNvSpPr/>
          <p:nvPr/>
        </p:nvSpPr>
        <p:spPr>
          <a:xfrm>
            <a:off x="7999549" y="1580934"/>
            <a:ext cx="3462275" cy="4078667"/>
          </a:xfrm>
          <a:prstGeom prst="roundRect">
            <a:avLst/>
          </a:prstGeom>
          <a:noFill/>
          <a:ln w="6350">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6">
            <a:extLst>
              <a:ext uri="{FF2B5EF4-FFF2-40B4-BE49-F238E27FC236}">
                <a16:creationId xmlns:a16="http://schemas.microsoft.com/office/drawing/2014/main" id="{4F9D2C53-BB95-95B6-7443-53424B977BD2}"/>
              </a:ext>
            </a:extLst>
          </p:cNvPr>
          <p:cNvSpPr txBox="1"/>
          <p:nvPr/>
        </p:nvSpPr>
        <p:spPr>
          <a:xfrm>
            <a:off x="8165471" y="1730180"/>
            <a:ext cx="3296353" cy="398570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758952">
              <a:spcAft>
                <a:spcPts val="600"/>
              </a:spcAft>
            </a:pPr>
            <a:r>
              <a:rPr lang="en-US" sz="1400" b="1" kern="1200">
                <a:solidFill>
                  <a:schemeClr val="accent6">
                    <a:lumMod val="76000"/>
                  </a:schemeClr>
                </a:solidFill>
                <a:latin typeface="+mn-lt"/>
                <a:ea typeface="+mn-lt"/>
                <a:cs typeface="+mn-lt"/>
              </a:rPr>
              <a:t>Human Resources:</a:t>
            </a:r>
            <a:endParaRPr lang="en-US" sz="1400" kern="1200">
              <a:solidFill>
                <a:schemeClr val="accent6">
                  <a:lumMod val="76000"/>
                </a:schemeClr>
              </a:solidFill>
              <a:latin typeface="+mn-lt"/>
            </a:endParaRPr>
          </a:p>
          <a:p>
            <a:pPr marL="236855" indent="-236855" algn="just" defTabSz="758952">
              <a:spcAft>
                <a:spcPts val="600"/>
              </a:spcAft>
              <a:buFont typeface="Courier New"/>
              <a:buChar char="o"/>
            </a:pPr>
            <a:r>
              <a:rPr lang="en-US" sz="1200" kern="1200" dirty="0">
                <a:latin typeface="+mn-lt"/>
                <a:ea typeface="+mn-lt"/>
                <a:cs typeface="+mn-lt"/>
              </a:rPr>
              <a:t>Consistently moderate work-life balance percentages, peaking at 17.16% at point 2.</a:t>
            </a:r>
            <a:endParaRPr lang="en-US" sz="1200" kern="1200" dirty="0">
              <a:latin typeface="+mn-lt"/>
            </a:endParaRPr>
          </a:p>
          <a:p>
            <a:pPr marL="236855" indent="-236855" algn="just" defTabSz="758952">
              <a:spcAft>
                <a:spcPts val="600"/>
              </a:spcAft>
              <a:buFont typeface="Courier New"/>
              <a:buChar char="o"/>
            </a:pPr>
            <a:r>
              <a:rPr lang="en-US" sz="1200" kern="1200" dirty="0">
                <a:latin typeface="+mn-lt"/>
                <a:ea typeface="+mn-lt"/>
                <a:cs typeface="+mn-lt"/>
              </a:rPr>
              <a:t>Minimal fluctuations indicate stable work-life balance across the points.</a:t>
            </a:r>
            <a:endParaRPr lang="en-US" sz="1200" kern="1200" dirty="0">
              <a:latin typeface="+mn-lt"/>
            </a:endParaRPr>
          </a:p>
          <a:p>
            <a:pPr algn="just" defTabSz="758952">
              <a:spcAft>
                <a:spcPts val="600"/>
              </a:spcAft>
            </a:pPr>
            <a:r>
              <a:rPr lang="en-US" sz="1400" b="1" kern="1200">
                <a:solidFill>
                  <a:schemeClr val="accent6">
                    <a:lumMod val="76000"/>
                  </a:schemeClr>
                </a:solidFill>
                <a:latin typeface="+mn-lt"/>
                <a:ea typeface="+mn-lt"/>
                <a:cs typeface="+mn-lt"/>
              </a:rPr>
              <a:t>Research &amp; Development:</a:t>
            </a:r>
            <a:endParaRPr lang="en-US" sz="1400" kern="1200">
              <a:solidFill>
                <a:schemeClr val="accent6">
                  <a:lumMod val="76000"/>
                </a:schemeClr>
              </a:solidFill>
              <a:latin typeface="+mn-lt"/>
            </a:endParaRPr>
          </a:p>
          <a:p>
            <a:pPr marL="236855" indent="-236855" algn="just" defTabSz="758952">
              <a:spcAft>
                <a:spcPts val="600"/>
              </a:spcAft>
              <a:buFont typeface="Courier New"/>
              <a:buChar char="o"/>
            </a:pPr>
            <a:r>
              <a:rPr lang="en-US" sz="1200" kern="1200" dirty="0">
                <a:latin typeface="+mn-lt"/>
                <a:ea typeface="+mn-lt"/>
                <a:cs typeface="+mn-lt"/>
              </a:rPr>
              <a:t>Highest peak at 33.33% at point 4, showing significant improvement.</a:t>
            </a:r>
            <a:endParaRPr lang="en-US" sz="1200" kern="1200" dirty="0">
              <a:latin typeface="+mn-lt"/>
            </a:endParaRPr>
          </a:p>
          <a:p>
            <a:pPr marL="236855" indent="-236855" algn="just" defTabSz="758952">
              <a:spcAft>
                <a:spcPts val="600"/>
              </a:spcAft>
              <a:buFont typeface="Courier New"/>
              <a:buChar char="o"/>
            </a:pPr>
            <a:r>
              <a:rPr lang="en-US" sz="1200" kern="1200" dirty="0">
                <a:latin typeface="+mn-lt"/>
                <a:ea typeface="+mn-lt"/>
                <a:cs typeface="+mn-lt"/>
              </a:rPr>
              <a:t>Notable peak at point 3 with 13.54%, indicating a strong work-life balance.</a:t>
            </a:r>
            <a:endParaRPr lang="en-US" sz="1200" kern="1200" dirty="0">
              <a:latin typeface="+mn-lt"/>
            </a:endParaRPr>
          </a:p>
          <a:p>
            <a:pPr algn="just" defTabSz="758952">
              <a:spcAft>
                <a:spcPts val="600"/>
              </a:spcAft>
            </a:pPr>
            <a:r>
              <a:rPr lang="en-US" sz="1400" b="1" kern="1200">
                <a:solidFill>
                  <a:schemeClr val="accent6">
                    <a:lumMod val="76000"/>
                  </a:schemeClr>
                </a:solidFill>
                <a:latin typeface="+mn-lt"/>
                <a:ea typeface="+mn-lt"/>
                <a:cs typeface="+mn-lt"/>
              </a:rPr>
              <a:t>Sales:</a:t>
            </a:r>
            <a:endParaRPr lang="en-US" sz="1400" kern="1200">
              <a:solidFill>
                <a:schemeClr val="accent6">
                  <a:lumMod val="76000"/>
                </a:schemeClr>
              </a:solidFill>
              <a:latin typeface="+mn-lt"/>
            </a:endParaRPr>
          </a:p>
          <a:p>
            <a:pPr marL="236855" indent="-236855" algn="just" defTabSz="758952">
              <a:spcAft>
                <a:spcPts val="600"/>
              </a:spcAft>
              <a:buFont typeface="Courier New"/>
              <a:buChar char="o"/>
            </a:pPr>
            <a:r>
              <a:rPr lang="en-US" sz="1200" kern="1200" dirty="0">
                <a:latin typeface="+mn-lt"/>
                <a:ea typeface="+mn-lt"/>
                <a:cs typeface="+mn-lt"/>
              </a:rPr>
              <a:t>Peaks at 12.80% at point 3, but overall lower work-life balance percentages.</a:t>
            </a:r>
            <a:endParaRPr lang="en-US" sz="1200" kern="1200" dirty="0">
              <a:latin typeface="+mn-lt"/>
            </a:endParaRPr>
          </a:p>
          <a:p>
            <a:pPr marL="236855" indent="-236855" algn="just" defTabSz="758952">
              <a:spcAft>
                <a:spcPts val="600"/>
              </a:spcAft>
              <a:buFont typeface="Courier New"/>
              <a:buChar char="o"/>
            </a:pPr>
            <a:r>
              <a:rPr lang="en-US" sz="1200" kern="1200" dirty="0">
                <a:latin typeface="+mn-lt"/>
                <a:ea typeface="+mn-lt"/>
                <a:cs typeface="+mn-lt"/>
              </a:rPr>
              <a:t>Steady increase from point 2 (16.78%) to point 4 (33.33%), suggesting gradual improvement.</a:t>
            </a:r>
            <a:endParaRPr lang="en-US" sz="1200" kern="1200" dirty="0">
              <a:latin typeface="+mn-lt"/>
            </a:endParaRPr>
          </a:p>
          <a:p>
            <a:pPr algn="just">
              <a:spcAft>
                <a:spcPts val="600"/>
              </a:spcAft>
            </a:pPr>
            <a:endParaRPr lang="en-US" sz="1200" dirty="0"/>
          </a:p>
        </p:txBody>
      </p:sp>
      <p:pic>
        <p:nvPicPr>
          <p:cNvPr id="14" name="Picture 13">
            <a:extLst>
              <a:ext uri="{FF2B5EF4-FFF2-40B4-BE49-F238E27FC236}">
                <a16:creationId xmlns:a16="http://schemas.microsoft.com/office/drawing/2014/main" id="{21F57481-99FC-4A12-9D17-41AFA29C6AC7}"/>
              </a:ext>
            </a:extLst>
          </p:cNvPr>
          <p:cNvPicPr>
            <a:picLocks noChangeAspect="1"/>
          </p:cNvPicPr>
          <p:nvPr/>
        </p:nvPicPr>
        <p:blipFill rotWithShape="1">
          <a:blip r:embed="rId2"/>
          <a:srcRect l="31808" t="25229" r="17823" b="12846"/>
          <a:stretch/>
        </p:blipFill>
        <p:spPr>
          <a:xfrm>
            <a:off x="501464" y="1380601"/>
            <a:ext cx="7187787" cy="4479332"/>
          </a:xfrm>
          <a:prstGeom prst="rect">
            <a:avLst/>
          </a:prstGeom>
        </p:spPr>
      </p:pic>
      <p:sp>
        <p:nvSpPr>
          <p:cNvPr id="19" name="TextBox 7">
            <a:extLst>
              <a:ext uri="{FF2B5EF4-FFF2-40B4-BE49-F238E27FC236}">
                <a16:creationId xmlns:a16="http://schemas.microsoft.com/office/drawing/2014/main" id="{EF34DFE9-CD28-A139-98B8-B40626DD5D55}"/>
              </a:ext>
            </a:extLst>
          </p:cNvPr>
          <p:cNvSpPr txBox="1"/>
          <p:nvPr/>
        </p:nvSpPr>
        <p:spPr>
          <a:xfrm rot="16200000">
            <a:off x="87919" y="3677430"/>
            <a:ext cx="1284515"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1"/>
              <a:t>Work Life Balance %</a:t>
            </a:r>
            <a:r>
              <a:rPr lang="en-US" sz="900"/>
              <a:t>​</a:t>
            </a:r>
            <a:endParaRPr lang="en-US"/>
          </a:p>
        </p:txBody>
      </p:sp>
      <p:sp>
        <p:nvSpPr>
          <p:cNvPr id="20" name="TextBox 8">
            <a:extLst>
              <a:ext uri="{FF2B5EF4-FFF2-40B4-BE49-F238E27FC236}">
                <a16:creationId xmlns:a16="http://schemas.microsoft.com/office/drawing/2014/main" id="{E9E6BF83-B2B7-680D-AA84-C4A961F91B1F}"/>
              </a:ext>
            </a:extLst>
          </p:cNvPr>
          <p:cNvSpPr txBox="1"/>
          <p:nvPr/>
        </p:nvSpPr>
        <p:spPr>
          <a:xfrm>
            <a:off x="3452327" y="6010436"/>
            <a:ext cx="1262743"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1"/>
              <a:t>Work Life Balance </a:t>
            </a:r>
            <a:r>
              <a:rPr lang="en-US" sz="900"/>
              <a:t>​</a:t>
            </a:r>
            <a:endParaRPr lang="en-US"/>
          </a:p>
        </p:txBody>
      </p:sp>
      <p:sp>
        <p:nvSpPr>
          <p:cNvPr id="21" name="TextBox 5">
            <a:extLst>
              <a:ext uri="{FF2B5EF4-FFF2-40B4-BE49-F238E27FC236}">
                <a16:creationId xmlns:a16="http://schemas.microsoft.com/office/drawing/2014/main" id="{448E1D56-AEBB-E0E3-C5B9-13599DBE8225}"/>
              </a:ext>
            </a:extLst>
          </p:cNvPr>
          <p:cNvSpPr txBox="1"/>
          <p:nvPr/>
        </p:nvSpPr>
        <p:spPr>
          <a:xfrm>
            <a:off x="5884940" y="2163665"/>
            <a:ext cx="1026582" cy="24622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b="1"/>
              <a:t>Department</a:t>
            </a:r>
          </a:p>
        </p:txBody>
      </p:sp>
      <p:sp>
        <p:nvSpPr>
          <p:cNvPr id="7" name="TextBox 7">
            <a:extLst>
              <a:ext uri="{FF2B5EF4-FFF2-40B4-BE49-F238E27FC236}">
                <a16:creationId xmlns:a16="http://schemas.microsoft.com/office/drawing/2014/main" id="{E38B0FD3-4C91-9005-A2EC-BAF666EB25EA}"/>
              </a:ext>
            </a:extLst>
          </p:cNvPr>
          <p:cNvSpPr txBox="1"/>
          <p:nvPr/>
        </p:nvSpPr>
        <p:spPr>
          <a:xfrm>
            <a:off x="6134660" y="2413924"/>
            <a:ext cx="1196657"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Human Resources</a:t>
            </a:r>
          </a:p>
        </p:txBody>
      </p:sp>
      <p:sp>
        <p:nvSpPr>
          <p:cNvPr id="8" name="TextBox 8">
            <a:extLst>
              <a:ext uri="{FF2B5EF4-FFF2-40B4-BE49-F238E27FC236}">
                <a16:creationId xmlns:a16="http://schemas.microsoft.com/office/drawing/2014/main" id="{F200FEE9-E8B1-CAFA-3F86-2DE76646931E}"/>
              </a:ext>
            </a:extLst>
          </p:cNvPr>
          <p:cNvSpPr txBox="1"/>
          <p:nvPr/>
        </p:nvSpPr>
        <p:spPr>
          <a:xfrm>
            <a:off x="6134175" y="2653424"/>
            <a:ext cx="1444605"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Research &amp; Development</a:t>
            </a:r>
          </a:p>
        </p:txBody>
      </p:sp>
      <p:sp>
        <p:nvSpPr>
          <p:cNvPr id="9" name="TextBox 11">
            <a:extLst>
              <a:ext uri="{FF2B5EF4-FFF2-40B4-BE49-F238E27FC236}">
                <a16:creationId xmlns:a16="http://schemas.microsoft.com/office/drawing/2014/main" id="{3FF30F28-E14B-67E8-5585-63A1055881BD}"/>
              </a:ext>
            </a:extLst>
          </p:cNvPr>
          <p:cNvSpPr txBox="1"/>
          <p:nvPr/>
        </p:nvSpPr>
        <p:spPr>
          <a:xfrm>
            <a:off x="6134175" y="2896962"/>
            <a:ext cx="555818"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Sales</a:t>
            </a:r>
          </a:p>
        </p:txBody>
      </p:sp>
      <p:sp>
        <p:nvSpPr>
          <p:cNvPr id="36" name="Rectangle 35">
            <a:extLst>
              <a:ext uri="{FF2B5EF4-FFF2-40B4-BE49-F238E27FC236}">
                <a16:creationId xmlns:a16="http://schemas.microsoft.com/office/drawing/2014/main" id="{B8082E15-2612-FE0B-8FF5-C74DF8295A8B}"/>
              </a:ext>
            </a:extLst>
          </p:cNvPr>
          <p:cNvSpPr/>
          <p:nvPr/>
        </p:nvSpPr>
        <p:spPr>
          <a:xfrm>
            <a:off x="6085702" y="2479941"/>
            <a:ext cx="96946" cy="101112"/>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75110F51-BC8A-72CE-9691-583254E7FDE5}"/>
              </a:ext>
            </a:extLst>
          </p:cNvPr>
          <p:cNvSpPr/>
          <p:nvPr/>
        </p:nvSpPr>
        <p:spPr>
          <a:xfrm>
            <a:off x="6082846" y="2712946"/>
            <a:ext cx="96946" cy="103427"/>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1DEE60DD-1964-3E80-1352-7B0CA529F938}"/>
              </a:ext>
            </a:extLst>
          </p:cNvPr>
          <p:cNvSpPr/>
          <p:nvPr/>
        </p:nvSpPr>
        <p:spPr>
          <a:xfrm>
            <a:off x="6082846" y="2960664"/>
            <a:ext cx="96946" cy="10342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extBox 11">
            <a:extLst>
              <a:ext uri="{FF2B5EF4-FFF2-40B4-BE49-F238E27FC236}">
                <a16:creationId xmlns:a16="http://schemas.microsoft.com/office/drawing/2014/main" id="{249940D1-948A-C5F9-DE06-42904BA0BB2E}"/>
              </a:ext>
            </a:extLst>
          </p:cNvPr>
          <p:cNvSpPr txBox="1"/>
          <p:nvPr/>
        </p:nvSpPr>
        <p:spPr>
          <a:xfrm>
            <a:off x="264767" y="103801"/>
            <a:ext cx="11830050" cy="707886"/>
          </a:xfrm>
          <a:prstGeom prst="rect">
            <a:avLst/>
          </a:prstGeom>
          <a:noFill/>
        </p:spPr>
        <p:txBody>
          <a:bodyPr wrap="square">
            <a:spAutoFit/>
          </a:bodyPr>
          <a:lstStyle/>
          <a:p>
            <a:pPr algn="ctr"/>
            <a:r>
              <a:rPr lang="en-US" sz="4000" b="1" i="1">
                <a:solidFill>
                  <a:schemeClr val="accent1">
                    <a:lumMod val="75000"/>
                  </a:schemeClr>
                </a:solidFill>
                <a:latin typeface="Tableau Bold"/>
              </a:rPr>
              <a:t>Work Life Balance Across Department​</a:t>
            </a:r>
            <a:endParaRPr lang="en-US" sz="2800" b="1" i="1">
              <a:solidFill>
                <a:schemeClr val="accent1">
                  <a:lumMod val="75000"/>
                </a:schemeClr>
              </a:solidFill>
            </a:endParaRPr>
          </a:p>
        </p:txBody>
      </p:sp>
    </p:spTree>
    <p:extLst>
      <p:ext uri="{BB962C8B-B14F-4D97-AF65-F5344CB8AC3E}">
        <p14:creationId xmlns:p14="http://schemas.microsoft.com/office/powerpoint/2010/main" val="3874947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8915A1F-592E-3EF4-7E9C-D233EE784B00}"/>
              </a:ext>
            </a:extLst>
          </p:cNvPr>
          <p:cNvSpPr>
            <a:spLocks noGrp="1"/>
          </p:cNvSpPr>
          <p:nvPr>
            <p:ph type="title"/>
          </p:nvPr>
        </p:nvSpPr>
        <p:spPr>
          <a:xfrm>
            <a:off x="1383564" y="348865"/>
            <a:ext cx="9718111" cy="1576446"/>
          </a:xfrm>
        </p:spPr>
        <p:txBody>
          <a:bodyPr anchor="ctr">
            <a:normAutofit/>
          </a:bodyPr>
          <a:lstStyle/>
          <a:p>
            <a:r>
              <a:rPr lang="en-IN" sz="5400">
                <a:solidFill>
                  <a:srgbClr val="FFFFFF"/>
                </a:solidFill>
              </a:rPr>
              <a:t>KPIS</a:t>
            </a:r>
            <a:endParaRPr lang="en-US" sz="5400"/>
          </a:p>
        </p:txBody>
      </p:sp>
      <p:graphicFrame>
        <p:nvGraphicFramePr>
          <p:cNvPr id="16" name="Content Placeholder 2">
            <a:extLst>
              <a:ext uri="{FF2B5EF4-FFF2-40B4-BE49-F238E27FC236}">
                <a16:creationId xmlns:a16="http://schemas.microsoft.com/office/drawing/2014/main" id="{B45A79FA-F23A-85AB-9154-E06FD5AEC500}"/>
              </a:ext>
            </a:extLst>
          </p:cNvPr>
          <p:cNvGraphicFramePr>
            <a:graphicFrameLocks noGrp="1"/>
          </p:cNvGraphicFramePr>
          <p:nvPr>
            <p:ph idx="1"/>
            <p:extLst>
              <p:ext uri="{D42A27DB-BD31-4B8C-83A1-F6EECF244321}">
                <p14:modId xmlns:p14="http://schemas.microsoft.com/office/powerpoint/2010/main" val="81743476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0107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Attrition Dashboard">
            <a:extLst>
              <a:ext uri="{FF2B5EF4-FFF2-40B4-BE49-F238E27FC236}">
                <a16:creationId xmlns:a16="http://schemas.microsoft.com/office/drawing/2014/main" id="{3DBBAC49-2220-464F-B5AE-ADF35EF5E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33"/>
            <a:ext cx="12192000" cy="6864633"/>
          </a:xfrm>
          <a:prstGeom prst="rect">
            <a:avLst/>
          </a:prstGeom>
        </p:spPr>
      </p:pic>
    </p:spTree>
    <p:extLst>
      <p:ext uri="{BB962C8B-B14F-4D97-AF65-F5344CB8AC3E}">
        <p14:creationId xmlns:p14="http://schemas.microsoft.com/office/powerpoint/2010/main" val="290981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Attrition Dashboard">
            <a:extLst>
              <a:ext uri="{FF2B5EF4-FFF2-40B4-BE49-F238E27FC236}">
                <a16:creationId xmlns:a16="http://schemas.microsoft.com/office/drawing/2014/main" id="{3DBBAC49-2220-464F-B5AE-ADF35EF5E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772"/>
            <a:ext cx="12192000" cy="6858000"/>
          </a:xfrm>
          <a:prstGeom prst="rect">
            <a:avLst/>
          </a:prstGeom>
        </p:spPr>
      </p:pic>
      <p:sp>
        <p:nvSpPr>
          <p:cNvPr id="3" name="Rectangle 2">
            <a:extLst>
              <a:ext uri="{FF2B5EF4-FFF2-40B4-BE49-F238E27FC236}">
                <a16:creationId xmlns:a16="http://schemas.microsoft.com/office/drawing/2014/main" id="{0B8103C9-E373-B99C-D427-07D452465F9B}"/>
              </a:ext>
            </a:extLst>
          </p:cNvPr>
          <p:cNvSpPr/>
          <p:nvPr/>
        </p:nvSpPr>
        <p:spPr>
          <a:xfrm>
            <a:off x="1" y="5176"/>
            <a:ext cx="12198360" cy="6852824"/>
          </a:xfrm>
          <a:prstGeom prst="rect">
            <a:avLst/>
          </a:prstGeom>
          <a:solidFill>
            <a:schemeClr val="tx2">
              <a:lumMod val="25000"/>
              <a:lumOff val="75000"/>
              <a:alpha val="9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AF33518-CEE8-A665-6C4A-2D35344C220A}"/>
              </a:ext>
            </a:extLst>
          </p:cNvPr>
          <p:cNvSpPr/>
          <p:nvPr/>
        </p:nvSpPr>
        <p:spPr>
          <a:xfrm>
            <a:off x="0" y="-3564"/>
            <a:ext cx="12198360" cy="87986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990DDA0-0246-B243-0659-D0AE1F5DB45F}"/>
              </a:ext>
            </a:extLst>
          </p:cNvPr>
          <p:cNvSpPr txBox="1"/>
          <p:nvPr/>
        </p:nvSpPr>
        <p:spPr>
          <a:xfrm>
            <a:off x="287143" y="87569"/>
            <a:ext cx="1163113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i="1" dirty="0">
                <a:solidFill>
                  <a:schemeClr val="accent1">
                    <a:lumMod val="75000"/>
                  </a:schemeClr>
                </a:solidFill>
              </a:rPr>
              <a:t>Attrition Dashboard Analysis</a:t>
            </a:r>
            <a:endParaRPr lang="en-US" sz="4000" i="1" dirty="0">
              <a:solidFill>
                <a:schemeClr val="accent1">
                  <a:lumMod val="75000"/>
                </a:schemeClr>
              </a:solidFill>
            </a:endParaRPr>
          </a:p>
        </p:txBody>
      </p:sp>
      <p:sp>
        <p:nvSpPr>
          <p:cNvPr id="6" name="Rectangle 1">
            <a:extLst>
              <a:ext uri="{FF2B5EF4-FFF2-40B4-BE49-F238E27FC236}">
                <a16:creationId xmlns:a16="http://schemas.microsoft.com/office/drawing/2014/main" id="{B331101D-3791-BB7D-E53B-841F8DBD2C12}"/>
              </a:ext>
            </a:extLst>
          </p:cNvPr>
          <p:cNvSpPr>
            <a:spLocks noChangeArrowheads="1"/>
          </p:cNvSpPr>
          <p:nvPr/>
        </p:nvSpPr>
        <p:spPr bwMode="auto">
          <a:xfrm>
            <a:off x="287143" y="1402511"/>
            <a:ext cx="11487943"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a:ln>
                  <a:noFill/>
                </a:ln>
                <a:solidFill>
                  <a:schemeClr val="accent6">
                    <a:lumMod val="49000"/>
                  </a:schemeClr>
                </a:solidFill>
                <a:effectLst/>
                <a:latin typeface="Arial"/>
                <a:cs typeface="Arial"/>
              </a:rPr>
              <a:t>Attrition by Age Group:</a:t>
            </a:r>
            <a:endParaRPr lang="en-US" altLang="en-US" sz="1600" b="0" i="0" u="none" strike="noStrike" cap="none" normalizeH="0" baseline="0">
              <a:ln>
                <a:noFill/>
              </a:ln>
              <a:solidFill>
                <a:schemeClr val="accent6">
                  <a:lumMod val="49000"/>
                </a:schemeClr>
              </a:solidFill>
              <a:effectLst/>
              <a:latin typeface="Arial"/>
              <a:cs typeface="Arial"/>
            </a:endParaRPr>
          </a:p>
          <a:p>
            <a:pPr lvl="0" algn="just" eaLnBrk="0" fontAlgn="base" hangingPunct="0">
              <a:spcBef>
                <a:spcPct val="0"/>
              </a:spcBef>
              <a:spcAft>
                <a:spcPct val="0"/>
              </a:spcAft>
            </a:pPr>
            <a:r>
              <a:rPr lang="en-US" altLang="en-US" sz="1200"/>
              <a:t>The highest attrition rate (25.53%) occurs in the 24-30 age group, with a significant drop as age increases. The lowest attrition is in the 54-60 age group (0.00%). </a:t>
            </a:r>
          </a:p>
          <a:p>
            <a:pPr lvl="0" algn="just" eaLnBrk="0" fontAlgn="base" hangingPunct="0">
              <a:spcBef>
                <a:spcPct val="0"/>
              </a:spcBef>
              <a:spcAft>
                <a:spcPct val="0"/>
              </a:spcAft>
            </a:pPr>
            <a:endParaRPr lang="en-US" altLang="en-US" b="1" i="0" u="none" strike="noStrike" cap="none" normalizeH="0" baseline="0">
              <a:ln>
                <a:noFill/>
              </a:ln>
              <a:effectLst/>
              <a:latin typeface="Arial" panose="020B0604020202020204" pitchFamily="34" charset="0"/>
              <a:cs typeface="Arial"/>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a:ln>
                  <a:noFill/>
                </a:ln>
                <a:solidFill>
                  <a:schemeClr val="accent6">
                    <a:lumMod val="49000"/>
                  </a:schemeClr>
                </a:solidFill>
                <a:effectLst/>
                <a:latin typeface="Arial"/>
                <a:cs typeface="Arial"/>
              </a:rPr>
              <a:t>Attrition by Travel Frequency:</a:t>
            </a:r>
            <a:endParaRPr lang="en-US" altLang="en-US" sz="1600" b="0" i="0" u="none" strike="noStrike" cap="none" normalizeH="0" baseline="0">
              <a:ln>
                <a:noFill/>
              </a:ln>
              <a:solidFill>
                <a:schemeClr val="accent6">
                  <a:lumMod val="49000"/>
                </a:schemeClr>
              </a:solidFill>
              <a:effectLst/>
              <a:latin typeface="Arial"/>
              <a:cs typeface="Arial"/>
            </a:endParaRPr>
          </a:p>
          <a:p>
            <a:pPr marL="0" marR="0" lvl="0" indent="0" algn="just" defTabSz="914400" rtl="0" eaLnBrk="0" fontAlgn="base" latinLnBrk="0" hangingPunct="0">
              <a:lnSpc>
                <a:spcPct val="100000"/>
              </a:lnSpc>
              <a:spcBef>
                <a:spcPct val="0"/>
              </a:spcBef>
              <a:spcAft>
                <a:spcPct val="0"/>
              </a:spcAft>
              <a:buClrTx/>
              <a:buSzTx/>
              <a:tabLst/>
            </a:pPr>
            <a:r>
              <a:rPr lang="en-US" altLang="en-US" sz="1200"/>
              <a:t>Employees who travel frequently have the highest attrition (29.11%), while those who rarely travel have the lowest (5.06%). Non-traveling employees show moderate attrition rates.</a:t>
            </a:r>
          </a:p>
          <a:p>
            <a:pPr marL="0" marR="0" lvl="0" indent="0" algn="just" defTabSz="914400" rtl="0" eaLnBrk="0" fontAlgn="base" latinLnBrk="0" hangingPunct="0">
              <a:lnSpc>
                <a:spcPct val="100000"/>
              </a:lnSpc>
              <a:spcBef>
                <a:spcPct val="0"/>
              </a:spcBef>
              <a:spcAft>
                <a:spcPct val="0"/>
              </a:spcAft>
              <a:buClrTx/>
              <a:buSzTx/>
              <a:tabLst/>
            </a:pPr>
            <a:endParaRPr lang="en-US" altLang="en-US" b="1" i="0" u="none" strike="noStrike" cap="none" normalizeH="0" baseline="0">
              <a:ln>
                <a:noFill/>
              </a:ln>
              <a:solidFill>
                <a:schemeClr val="accent6">
                  <a:lumMod val="49000"/>
                </a:schemeClr>
              </a:solidFill>
              <a:effectLst/>
              <a:latin typeface="Arial" panose="020B0604020202020204" pitchFamily="34" charset="0"/>
              <a:cs typeface="Arial"/>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a:ln>
                  <a:noFill/>
                </a:ln>
                <a:solidFill>
                  <a:schemeClr val="accent6">
                    <a:lumMod val="49000"/>
                  </a:schemeClr>
                </a:solidFill>
                <a:effectLst/>
                <a:latin typeface="Arial"/>
                <a:cs typeface="Arial"/>
              </a:rPr>
              <a:t>Attrition by Gender:</a:t>
            </a:r>
            <a:endParaRPr lang="en-US" altLang="en-US" sz="1600" b="0" i="0" u="none" strike="noStrike" cap="none" normalizeH="0" baseline="0">
              <a:ln>
                <a:noFill/>
              </a:ln>
              <a:solidFill>
                <a:schemeClr val="accent6">
                  <a:lumMod val="49000"/>
                </a:schemeClr>
              </a:solidFill>
              <a:effectLst/>
              <a:latin typeface="Arial"/>
              <a:cs typeface="Arial"/>
            </a:endParaRPr>
          </a:p>
          <a:p>
            <a:pPr algn="just">
              <a:spcBef>
                <a:spcPct val="0"/>
              </a:spcBef>
              <a:spcAft>
                <a:spcPct val="0"/>
              </a:spcAft>
            </a:pPr>
            <a:r>
              <a:rPr lang="en-US" sz="1200">
                <a:latin typeface="Aptos"/>
                <a:cs typeface="Times New Roman"/>
              </a:rPr>
              <a:t>The data indicates that male employees have a higher attrition rate (2,040) compared to female employees (1,752). This suggests that more males are leaving the organization than females.</a:t>
            </a:r>
          </a:p>
          <a:p>
            <a:pPr marL="0" marR="0" lvl="0" indent="0" algn="just" defTabSz="914400" eaLnBrk="0" fontAlgn="base" hangingPunct="0">
              <a:lnSpc>
                <a:spcPct val="100000"/>
              </a:lnSpc>
              <a:spcBef>
                <a:spcPct val="0"/>
              </a:spcBef>
              <a:spcAft>
                <a:spcPct val="0"/>
              </a:spcAft>
              <a:tabLst/>
            </a:pPr>
            <a:endParaRPr lang="en-US" altLang="en-US" b="1">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a:ln>
                  <a:noFill/>
                </a:ln>
                <a:solidFill>
                  <a:schemeClr val="accent6">
                    <a:lumMod val="49000"/>
                  </a:schemeClr>
                </a:solidFill>
                <a:effectLst/>
                <a:latin typeface="Arial"/>
                <a:cs typeface="Arial"/>
              </a:rPr>
              <a:t>Attrition Based on Work-Life Balance:</a:t>
            </a:r>
            <a:endParaRPr lang="en-US" altLang="en-US" sz="1600" b="0" i="0" u="none" strike="noStrike" cap="none" normalizeH="0" baseline="0">
              <a:ln>
                <a:noFill/>
              </a:ln>
              <a:solidFill>
                <a:schemeClr val="accent6">
                  <a:lumMod val="49000"/>
                </a:schemeClr>
              </a:solidFill>
              <a:effectLst/>
              <a:latin typeface="Arial"/>
              <a:cs typeface="Arial"/>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a:ln>
                  <a:noFill/>
                </a:ln>
                <a:effectLst/>
                <a:cs typeface="Arial"/>
              </a:rPr>
              <a:t>The highest attrition rate is observed in employees with the worst work-life balance (39.29%). As work-life balance improves, attrition rates generally decrease, except for a slight rise at the highest balance level (20.07%).</a:t>
            </a:r>
            <a:endParaRPr lang="en-US" altLang="en-US" sz="1200" b="0" i="0" u="none" strike="noStrike" cap="none" normalizeH="0" baseline="0">
              <a:ln>
                <a:noFill/>
              </a:ln>
              <a:effectLst/>
              <a:cs typeface="Arial"/>
            </a:endParaRPr>
          </a:p>
          <a:p>
            <a:pPr marL="0" marR="0" lvl="0" indent="0" algn="just" defTabSz="914400" rtl="0" eaLnBrk="0" fontAlgn="base" latinLnBrk="0" hangingPunct="0">
              <a:lnSpc>
                <a:spcPct val="100000"/>
              </a:lnSpc>
              <a:spcBef>
                <a:spcPct val="0"/>
              </a:spcBef>
              <a:spcAft>
                <a:spcPct val="0"/>
              </a:spcAft>
              <a:buClrTx/>
              <a:buSzTx/>
              <a:tabLst/>
            </a:pPr>
            <a:endParaRPr lang="en-US" altLang="en-US" b="1" i="0" u="none" strike="noStrike" cap="none" normalizeH="0" baseline="0">
              <a:ln>
                <a:noFill/>
              </a:ln>
              <a:effectLst/>
              <a:latin typeface="Arial" panose="020B0604020202020204" pitchFamily="34" charset="0"/>
              <a:cs typeface="Arial"/>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a:ln>
                  <a:noFill/>
                </a:ln>
                <a:solidFill>
                  <a:schemeClr val="accent6">
                    <a:lumMod val="49000"/>
                  </a:schemeClr>
                </a:solidFill>
                <a:effectLst/>
                <a:latin typeface="Arial"/>
                <a:cs typeface="Arial"/>
              </a:rPr>
              <a:t>Departmental Attrition Rates:</a:t>
            </a:r>
            <a:endParaRPr lang="en-US" altLang="en-US" sz="1600" b="0" i="0" u="none" strike="noStrike" cap="none" normalizeH="0" baseline="0">
              <a:ln>
                <a:noFill/>
              </a:ln>
              <a:solidFill>
                <a:schemeClr val="accent6">
                  <a:lumMod val="49000"/>
                </a:schemeClr>
              </a:solidFill>
              <a:effectLst/>
              <a:latin typeface="Arial"/>
              <a:cs typeface="Arial"/>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a:ln>
                  <a:noFill/>
                </a:ln>
                <a:effectLst/>
                <a:cs typeface="Arial"/>
              </a:rPr>
              <a:t>Research &amp; Development experiences the highest attrition rate (63.71%), followed by Sales (28.27%). Human Resources has the lowest attrition rate (8.02%).</a:t>
            </a:r>
            <a:endParaRPr lang="en-US" altLang="en-US" sz="1200" b="0" i="0" u="none" strike="noStrike" cap="none" normalizeH="0" baseline="0">
              <a:ln>
                <a:noFill/>
              </a:ln>
              <a:effectLst/>
              <a:cs typeface="Arial"/>
            </a:endParaRPr>
          </a:p>
          <a:p>
            <a:pPr marL="0" marR="0" lvl="0" indent="0" algn="just" defTabSz="914400" rtl="0" eaLnBrk="0" fontAlgn="base" latinLnBrk="0" hangingPunct="0">
              <a:lnSpc>
                <a:spcPct val="100000"/>
              </a:lnSpc>
              <a:spcBef>
                <a:spcPct val="0"/>
              </a:spcBef>
              <a:spcAft>
                <a:spcPct val="0"/>
              </a:spcAft>
              <a:buClrTx/>
              <a:buSzTx/>
              <a:tabLst/>
            </a:pPr>
            <a:endParaRPr lang="en-US" altLang="en-US" b="1" i="0" u="none" strike="noStrike" cap="none" normalizeH="0" baseline="0">
              <a:ln>
                <a:noFill/>
              </a:ln>
              <a:effectLst/>
              <a:latin typeface="Arial" panose="020B0604020202020204" pitchFamily="34" charset="0"/>
              <a:cs typeface="Arial"/>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a:ln>
                  <a:noFill/>
                </a:ln>
                <a:solidFill>
                  <a:schemeClr val="accent6">
                    <a:lumMod val="49000"/>
                  </a:schemeClr>
                </a:solidFill>
                <a:effectLst/>
                <a:latin typeface="Arial"/>
                <a:cs typeface="Arial"/>
              </a:rPr>
              <a:t>Employee Satisfaction Scores:</a:t>
            </a:r>
            <a:endParaRPr lang="en-US" altLang="en-US" sz="1600" b="0" i="0" u="none" strike="noStrike" cap="none" normalizeH="0" baseline="0">
              <a:ln>
                <a:noFill/>
              </a:ln>
              <a:solidFill>
                <a:schemeClr val="accent6">
                  <a:lumMod val="49000"/>
                </a:schemeClr>
              </a:solidFill>
              <a:effectLst/>
              <a:latin typeface="Arial"/>
              <a:cs typeface="Arial"/>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a:ln>
                  <a:noFill/>
                </a:ln>
                <a:effectLst/>
                <a:cs typeface="Arial"/>
              </a:rPr>
              <a:t>Research &amp; Development shows high satisfaction in both job (64.87%) and environment (65.16%). In contrast, Human Resources has low satisfaction in job (4.23%) and environment (4.47%). Sales has moderate satisfaction scores, indicating room for improvement.</a:t>
            </a:r>
            <a:endParaRPr lang="en-US" altLang="en-US" sz="1200" b="0" i="0" u="none" strike="noStrike" cap="none" normalizeH="0" baseline="0">
              <a:ln>
                <a:noFill/>
              </a:ln>
              <a:effectLst/>
              <a:cs typeface="Arial"/>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959925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86E8E689-1EC4-6FB4-3E08-07B76D4081AF}"/>
              </a:ext>
            </a:extLst>
          </p:cNvPr>
          <p:cNvSpPr/>
          <p:nvPr/>
        </p:nvSpPr>
        <p:spPr>
          <a:xfrm>
            <a:off x="-6360" y="0"/>
            <a:ext cx="12188438" cy="6876056"/>
          </a:xfrm>
          <a:prstGeom prst="rect">
            <a:avLst/>
          </a:prstGeom>
          <a:gradFill>
            <a:gsLst>
              <a:gs pos="79000">
                <a:schemeClr val="accent4">
                  <a:lumMod val="75000"/>
                  <a:alpha val="84000"/>
                </a:schemeClr>
              </a:gs>
              <a:gs pos="29000">
                <a:schemeClr val="accent1">
                  <a:lumMod val="60000"/>
                  <a:lumOff val="40000"/>
                  <a:alpha val="72000"/>
                </a:schemeClr>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CE3AE0-5494-7231-6723-94AB8B670FAA}"/>
              </a:ext>
            </a:extLst>
          </p:cNvPr>
          <p:cNvSpPr>
            <a:spLocks noGrp="1"/>
          </p:cNvSpPr>
          <p:nvPr>
            <p:ph type="title"/>
          </p:nvPr>
        </p:nvSpPr>
        <p:spPr>
          <a:xfrm>
            <a:off x="6093745" y="600972"/>
            <a:ext cx="5458838" cy="1325563"/>
          </a:xfrm>
        </p:spPr>
        <p:txBody>
          <a:bodyPr>
            <a:normAutofit/>
          </a:bodyPr>
          <a:lstStyle/>
          <a:p>
            <a:pPr algn="ctr"/>
            <a:r>
              <a:rPr lang="en-US" sz="4000" b="1" i="0">
                <a:effectLst/>
                <a:latin typeface="-apple-system"/>
              </a:rPr>
              <a:t>Attrition Rate Insights by Age</a:t>
            </a:r>
            <a:endParaRPr lang="en-IN" sz="4000" dirty="0"/>
          </a:p>
        </p:txBody>
      </p:sp>
      <p:sp>
        <p:nvSpPr>
          <p:cNvPr id="18" name="Freeform: Shape 1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90AC0C7-2498-33C8-B487-627269FF2FA9}"/>
              </a:ext>
            </a:extLst>
          </p:cNvPr>
          <p:cNvSpPr>
            <a:spLocks noGrp="1"/>
          </p:cNvSpPr>
          <p:nvPr>
            <p:ph idx="1"/>
          </p:nvPr>
        </p:nvSpPr>
        <p:spPr>
          <a:xfrm>
            <a:off x="5939136" y="2083835"/>
            <a:ext cx="5606996" cy="4336084"/>
          </a:xfrm>
        </p:spPr>
        <p:txBody>
          <a:bodyPr vert="horz" lIns="91440" tIns="45720" rIns="91440" bIns="45720" rtlCol="0" anchor="t">
            <a:normAutofit/>
          </a:bodyPr>
          <a:lstStyle/>
          <a:p>
            <a:pPr algn="just"/>
            <a:r>
              <a:rPr lang="en-US" sz="1400" b="1" i="0">
                <a:solidFill>
                  <a:schemeClr val="accent6">
                    <a:lumMod val="76000"/>
                  </a:schemeClr>
                </a:solidFill>
                <a:effectLst/>
                <a:latin typeface="-apple-system"/>
              </a:rPr>
              <a:t>High Attrition in Younger Age Groups:</a:t>
            </a:r>
            <a:endParaRPr lang="en-US" sz="1400" b="0" i="0">
              <a:solidFill>
                <a:schemeClr val="accent6">
                  <a:lumMod val="76000"/>
                </a:schemeClr>
              </a:solidFill>
              <a:effectLst/>
              <a:latin typeface="-apple-system"/>
            </a:endParaRPr>
          </a:p>
          <a:p>
            <a:pPr marL="457200" lvl="1" indent="0" algn="just">
              <a:buNone/>
            </a:pPr>
            <a:r>
              <a:rPr lang="en-US" sz="1400" b="0" i="0" dirty="0">
                <a:solidFill>
                  <a:schemeClr val="bg1"/>
                </a:solidFill>
                <a:effectLst/>
                <a:latin typeface="-apple-system"/>
              </a:rPr>
              <a:t>The highest attrition rates are seen in the younger age groups (18-24 and 24-30), suggesting that younger employees are more likely to leave the organization. This could be due to various factors such as career exploration, educational pursuits, or dissatisfaction with entry-level roles.</a:t>
            </a:r>
          </a:p>
          <a:p>
            <a:pPr algn="just"/>
            <a:r>
              <a:rPr lang="en-US" sz="1400" b="1" i="0">
                <a:solidFill>
                  <a:schemeClr val="accent6">
                    <a:lumMod val="76000"/>
                  </a:schemeClr>
                </a:solidFill>
                <a:effectLst/>
                <a:latin typeface="-apple-system"/>
              </a:rPr>
              <a:t>Stability in Mid-Career Age Groups:</a:t>
            </a:r>
            <a:endParaRPr lang="en-US" sz="1400" b="0" i="0">
              <a:solidFill>
                <a:schemeClr val="accent6">
                  <a:lumMod val="76000"/>
                </a:schemeClr>
              </a:solidFill>
              <a:effectLst/>
              <a:latin typeface="-apple-system"/>
            </a:endParaRPr>
          </a:p>
          <a:p>
            <a:pPr marL="457200" lvl="1" indent="0" algn="just">
              <a:buNone/>
            </a:pPr>
            <a:r>
              <a:rPr lang="en-US" sz="1400" b="0" i="0" dirty="0">
                <a:solidFill>
                  <a:schemeClr val="bg1"/>
                </a:solidFill>
                <a:effectLst/>
                <a:latin typeface="-apple-system"/>
              </a:rPr>
              <a:t>The attrition rates drop significantly in the mid-career age groups (30-36 and 36-42), indicating that employees in these age groups are more settled and satisfied with their roles.</a:t>
            </a:r>
          </a:p>
          <a:p>
            <a:pPr algn="just"/>
            <a:r>
              <a:rPr lang="en-US" sz="1400" b="1" i="0">
                <a:solidFill>
                  <a:schemeClr val="accent6">
                    <a:lumMod val="76000"/>
                  </a:schemeClr>
                </a:solidFill>
                <a:effectLst/>
                <a:latin typeface="-apple-system"/>
              </a:rPr>
              <a:t>Slight Increase in Attrition in Later Career Stages:</a:t>
            </a:r>
            <a:endParaRPr lang="en-US" sz="1400" b="0" i="0">
              <a:solidFill>
                <a:schemeClr val="accent6">
                  <a:lumMod val="76000"/>
                </a:schemeClr>
              </a:solidFill>
              <a:effectLst/>
              <a:latin typeface="-apple-system"/>
            </a:endParaRPr>
          </a:p>
          <a:p>
            <a:pPr marL="457200" lvl="1" indent="0" algn="just">
              <a:buNone/>
            </a:pPr>
            <a:r>
              <a:rPr lang="en-US" sz="1400" b="0" i="0" dirty="0">
                <a:solidFill>
                  <a:schemeClr val="bg1"/>
                </a:solidFill>
                <a:effectLst/>
                <a:latin typeface="-apple-system"/>
              </a:rPr>
              <a:t>There is a slight increase in attrition in the 42-48 and 48-54 age groups, which could be due to mid-career changes, seeking new challenges, or personal reasons.</a:t>
            </a:r>
          </a:p>
          <a:p>
            <a:pPr algn="just">
              <a:buFont typeface="Arial" panose="020B0604020202020204" pitchFamily="34" charset="0"/>
              <a:buChar char="•"/>
            </a:pPr>
            <a:r>
              <a:rPr lang="en-US" sz="1400" b="1" i="0">
                <a:solidFill>
                  <a:schemeClr val="accent6">
                    <a:lumMod val="76000"/>
                  </a:schemeClr>
                </a:solidFill>
                <a:effectLst/>
                <a:latin typeface="-apple-system"/>
              </a:rPr>
              <a:t>Low Attrition in Pre-Retirement Age Group:</a:t>
            </a:r>
            <a:endParaRPr lang="en-US" sz="1400" b="0" i="0">
              <a:solidFill>
                <a:schemeClr val="accent6">
                  <a:lumMod val="76000"/>
                </a:schemeClr>
              </a:solidFill>
              <a:effectLst/>
              <a:latin typeface="-apple-system"/>
            </a:endParaRPr>
          </a:p>
          <a:p>
            <a:pPr marL="457200" lvl="1" indent="0" algn="just">
              <a:buNone/>
            </a:pPr>
            <a:r>
              <a:rPr lang="en-US" sz="1400" b="0" i="0" dirty="0">
                <a:solidFill>
                  <a:schemeClr val="bg1"/>
                </a:solidFill>
                <a:effectLst/>
                <a:latin typeface="-apple-system"/>
              </a:rPr>
              <a:t>The lowest attrition rate is seen in the 54-60 age group, indicating that employees nearing retirement age are more likely to stay with the organization until retirement.</a:t>
            </a:r>
          </a:p>
          <a:p>
            <a:endParaRPr lang="en-IN" sz="1000" dirty="0">
              <a:solidFill>
                <a:schemeClr val="bg1"/>
              </a:solidFill>
            </a:endParaRPr>
          </a:p>
        </p:txBody>
      </p:sp>
      <p:sp>
        <p:nvSpPr>
          <p:cNvPr id="4" name="Rectangle 3">
            <a:extLst>
              <a:ext uri="{FF2B5EF4-FFF2-40B4-BE49-F238E27FC236}">
                <a16:creationId xmlns:a16="http://schemas.microsoft.com/office/drawing/2014/main" id="{DD364C95-E653-DF39-2F78-800D95F286F6}"/>
              </a:ext>
            </a:extLst>
          </p:cNvPr>
          <p:cNvSpPr/>
          <p:nvPr/>
        </p:nvSpPr>
        <p:spPr>
          <a:xfrm>
            <a:off x="6094650" y="568608"/>
            <a:ext cx="5451482" cy="1352519"/>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D3DA875-752A-AB37-336C-A6F7A305E901}"/>
              </a:ext>
            </a:extLst>
          </p:cNvPr>
          <p:cNvPicPr>
            <a:picLocks noChangeAspect="1"/>
          </p:cNvPicPr>
          <p:nvPr/>
        </p:nvPicPr>
        <p:blipFill rotWithShape="1">
          <a:blip r:embed="rId2"/>
          <a:srcRect l="10925" t="25846" r="62437" b="36483"/>
          <a:stretch/>
        </p:blipFill>
        <p:spPr>
          <a:xfrm>
            <a:off x="281948" y="1893133"/>
            <a:ext cx="5107177" cy="4094850"/>
          </a:xfrm>
          <a:prstGeom prst="rect">
            <a:avLst/>
          </a:prstGeom>
          <a:ln>
            <a:noFill/>
          </a:ln>
          <a:effectLst>
            <a:outerShdw blurRad="292100" dist="139700" dir="2700000" algn="tl" rotWithShape="0">
              <a:srgbClr val="333333">
                <a:alpha val="79000"/>
              </a:srgbClr>
            </a:outerShdw>
          </a:effectLst>
        </p:spPr>
      </p:pic>
    </p:spTree>
    <p:extLst>
      <p:ext uri="{BB962C8B-B14F-4D97-AF65-F5344CB8AC3E}">
        <p14:creationId xmlns:p14="http://schemas.microsoft.com/office/powerpoint/2010/main" val="422545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E8EECDF-3F79-A389-6115-6044719FF7E4}"/>
              </a:ext>
            </a:extLst>
          </p:cNvPr>
          <p:cNvPicPr>
            <a:picLocks noChangeAspect="1"/>
          </p:cNvPicPr>
          <p:nvPr/>
        </p:nvPicPr>
        <p:blipFill rotWithShape="1">
          <a:blip r:embed="rId2"/>
          <a:srcRect l="6547" t="4839" r="14078" b="4839"/>
          <a:stretch/>
        </p:blipFill>
        <p:spPr>
          <a:xfrm>
            <a:off x="3891747" y="10"/>
            <a:ext cx="8295936" cy="6857992"/>
          </a:xfrm>
          <a:prstGeom prst="rect">
            <a:avLst/>
          </a:prstGeom>
        </p:spPr>
      </p:pic>
      <p:sp>
        <p:nvSpPr>
          <p:cNvPr id="26" name="Rectangle 2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58B64-ABBD-50AB-C3C1-1853F74257BA}"/>
              </a:ext>
            </a:extLst>
          </p:cNvPr>
          <p:cNvSpPr>
            <a:spLocks noGrp="1"/>
          </p:cNvSpPr>
          <p:nvPr>
            <p:ph type="title"/>
          </p:nvPr>
        </p:nvSpPr>
        <p:spPr>
          <a:xfrm>
            <a:off x="297071" y="11735"/>
            <a:ext cx="3987840" cy="1921998"/>
          </a:xfrm>
        </p:spPr>
        <p:txBody>
          <a:bodyPr>
            <a:noAutofit/>
          </a:bodyPr>
          <a:lstStyle/>
          <a:p>
            <a:r>
              <a:rPr lang="en-IN" sz="4000" b="1" i="1">
                <a:solidFill>
                  <a:schemeClr val="tx2">
                    <a:lumMod val="76000"/>
                    <a:lumOff val="24000"/>
                  </a:schemeClr>
                </a:solidFill>
              </a:rPr>
              <a:t>Attrition By Travel Frequency</a:t>
            </a:r>
          </a:p>
        </p:txBody>
      </p:sp>
      <p:sp>
        <p:nvSpPr>
          <p:cNvPr id="3" name="Content Placeholder 2">
            <a:extLst>
              <a:ext uri="{FF2B5EF4-FFF2-40B4-BE49-F238E27FC236}">
                <a16:creationId xmlns:a16="http://schemas.microsoft.com/office/drawing/2014/main" id="{84116234-744E-F5B9-E413-931843353A0F}"/>
              </a:ext>
            </a:extLst>
          </p:cNvPr>
          <p:cNvSpPr>
            <a:spLocks noGrp="1"/>
          </p:cNvSpPr>
          <p:nvPr>
            <p:ph idx="1"/>
          </p:nvPr>
        </p:nvSpPr>
        <p:spPr>
          <a:xfrm>
            <a:off x="297070" y="1937245"/>
            <a:ext cx="7582517" cy="4328066"/>
          </a:xfrm>
        </p:spPr>
        <p:txBody>
          <a:bodyPr vert="horz" lIns="91440" tIns="45720" rIns="91440" bIns="45720" rtlCol="0" anchor="t">
            <a:noAutofit/>
          </a:bodyPr>
          <a:lstStyle/>
          <a:p>
            <a:pPr marL="0" indent="0">
              <a:buNone/>
            </a:pPr>
            <a:r>
              <a:rPr lang="en-US" sz="1400" b="1" i="0" u="sng" dirty="0">
                <a:solidFill>
                  <a:schemeClr val="accent6">
                    <a:lumMod val="76000"/>
                  </a:schemeClr>
                </a:solidFill>
                <a:effectLst/>
              </a:rPr>
              <a:t>Non-Travel</a:t>
            </a:r>
          </a:p>
          <a:p>
            <a:pPr>
              <a:buFont typeface="Arial" panose="020B0604020202020204" pitchFamily="34" charset="0"/>
              <a:buChar char="•"/>
            </a:pPr>
            <a:r>
              <a:rPr lang="en-US" sz="1400" b="1" i="0" dirty="0">
                <a:effectLst/>
              </a:rPr>
              <a:t>Attrition Rate</a:t>
            </a:r>
            <a:r>
              <a:rPr lang="en-US" sz="1400" b="0" i="0" dirty="0">
                <a:effectLst/>
              </a:rPr>
              <a:t>: Employees who do not travel for work tend to have lower attrition rates. This group often enjoys a stable work-life balance and fewer disruptions to their personal lives.</a:t>
            </a:r>
          </a:p>
          <a:p>
            <a:pPr>
              <a:buFont typeface="Arial" panose="020B0604020202020204" pitchFamily="34" charset="0"/>
              <a:buChar char="•"/>
            </a:pPr>
            <a:r>
              <a:rPr lang="en-US" sz="1400" b="1" i="0" dirty="0">
                <a:effectLst/>
              </a:rPr>
              <a:t>Factors</a:t>
            </a:r>
            <a:r>
              <a:rPr lang="en-US" sz="1400" b="0" i="0" dirty="0">
                <a:effectLst/>
              </a:rPr>
              <a:t>: Stability, consistent work environment, and predictable schedules contribute to lower attrition rates among non-travelers.</a:t>
            </a:r>
          </a:p>
          <a:p>
            <a:pPr marL="0" indent="0">
              <a:buNone/>
            </a:pPr>
            <a:r>
              <a:rPr lang="en-US" sz="1400" b="1" i="0" u="sng" dirty="0">
                <a:solidFill>
                  <a:schemeClr val="accent6">
                    <a:lumMod val="76000"/>
                  </a:schemeClr>
                </a:solidFill>
                <a:effectLst/>
              </a:rPr>
              <a:t>Travel Infrequently</a:t>
            </a:r>
          </a:p>
          <a:p>
            <a:pPr>
              <a:buFont typeface="Arial" panose="020B0604020202020204" pitchFamily="34" charset="0"/>
              <a:buChar char="•"/>
            </a:pPr>
            <a:r>
              <a:rPr lang="en-US" sz="1400" b="1" i="0" dirty="0">
                <a:effectLst/>
              </a:rPr>
              <a:t>Attrition Rate</a:t>
            </a:r>
            <a:r>
              <a:rPr lang="en-US" sz="1400" b="0" i="0" dirty="0">
                <a:effectLst/>
              </a:rPr>
              <a:t>: Employees who travel infrequently have a moderate attrition rate. This group experiences occasional disruptions but generally maintains a balance between work and personal life.</a:t>
            </a:r>
          </a:p>
          <a:p>
            <a:pPr>
              <a:buFont typeface="Arial" panose="020B0604020202020204" pitchFamily="34" charset="0"/>
              <a:buChar char="•"/>
            </a:pPr>
            <a:r>
              <a:rPr lang="en-US" sz="1400" b="1" i="0" dirty="0">
                <a:effectLst/>
              </a:rPr>
              <a:t>Factors</a:t>
            </a:r>
            <a:r>
              <a:rPr lang="en-US" sz="1400" b="0" i="0" dirty="0">
                <a:effectLst/>
              </a:rPr>
              <a:t>: The occasional travel can provide variety and opportunities for professional growth without causing significant stress or burnout.</a:t>
            </a:r>
          </a:p>
          <a:p>
            <a:pPr marL="0" indent="0">
              <a:buNone/>
            </a:pPr>
            <a:r>
              <a:rPr lang="en-US" sz="1400" b="1" i="0" u="sng" dirty="0">
                <a:solidFill>
                  <a:schemeClr val="accent6">
                    <a:lumMod val="76000"/>
                  </a:schemeClr>
                </a:solidFill>
                <a:effectLst/>
              </a:rPr>
              <a:t>Travel Frequently</a:t>
            </a:r>
          </a:p>
          <a:p>
            <a:pPr>
              <a:buFont typeface="Arial" panose="020B0604020202020204" pitchFamily="34" charset="0"/>
              <a:buChar char="•"/>
            </a:pPr>
            <a:r>
              <a:rPr lang="en-US" sz="1400" b="1" i="0" dirty="0">
                <a:effectLst/>
              </a:rPr>
              <a:t>Attrition Rate</a:t>
            </a:r>
            <a:r>
              <a:rPr lang="en-US" sz="1400" b="0" i="0" dirty="0">
                <a:effectLst/>
              </a:rPr>
              <a:t>: Employees who travel frequently have the highest attrition rates. The demands of frequent travel can lead to stress, burnout, and a negative impact on personal life, contributing to higher turnover.</a:t>
            </a:r>
          </a:p>
          <a:p>
            <a:pPr>
              <a:buFont typeface="Arial" panose="020B0604020202020204" pitchFamily="34" charset="0"/>
              <a:buChar char="•"/>
            </a:pPr>
            <a:r>
              <a:rPr lang="en-US" sz="1400" b="1" i="0" dirty="0">
                <a:effectLst/>
              </a:rPr>
              <a:t>Factors</a:t>
            </a:r>
            <a:r>
              <a:rPr lang="en-US" sz="1400" b="0" i="0" dirty="0">
                <a:effectLst/>
              </a:rPr>
              <a:t>: High stress levels, fatigue, and the challenge of maintaining a work-life balance are significant contributors to higher attrition rates among frequent travelers.</a:t>
            </a:r>
          </a:p>
          <a:p>
            <a:endParaRPr lang="en-IN" sz="800" dirty="0"/>
          </a:p>
          <a:p>
            <a:pPr marL="0" indent="0">
              <a:buNone/>
            </a:pPr>
            <a:endParaRPr lang="en-IN" sz="800" dirty="0"/>
          </a:p>
        </p:txBody>
      </p:sp>
    </p:spTree>
    <p:extLst>
      <p:ext uri="{BB962C8B-B14F-4D97-AF65-F5344CB8AC3E}">
        <p14:creationId xmlns:p14="http://schemas.microsoft.com/office/powerpoint/2010/main" val="309276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21">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80C76B6-3F29-5DC9-0D6C-59BF464BCEF8}"/>
              </a:ext>
            </a:extLst>
          </p:cNvPr>
          <p:cNvSpPr>
            <a:spLocks noGrp="1"/>
          </p:cNvSpPr>
          <p:nvPr>
            <p:ph type="title"/>
          </p:nvPr>
        </p:nvSpPr>
        <p:spPr>
          <a:xfrm>
            <a:off x="550864" y="365125"/>
            <a:ext cx="11090274" cy="1325563"/>
          </a:xfrm>
        </p:spPr>
        <p:txBody>
          <a:bodyPr>
            <a:normAutofit/>
          </a:bodyPr>
          <a:lstStyle/>
          <a:p>
            <a:pPr algn="ctr"/>
            <a:r>
              <a:rPr lang="en-US" sz="4000" b="1" i="1" dirty="0">
                <a:ea typeface="+mj-lt"/>
                <a:cs typeface="+mj-lt"/>
              </a:rPr>
              <a:t>Impact of Work-Life Balance On Attrition </a:t>
            </a:r>
            <a:endParaRPr lang="en-IN" sz="4000" b="1" i="1" dirty="0"/>
          </a:p>
        </p:txBody>
      </p:sp>
      <p:sp>
        <p:nvSpPr>
          <p:cNvPr id="14" name="Rectangle 13">
            <a:extLst>
              <a:ext uri="{FF2B5EF4-FFF2-40B4-BE49-F238E27FC236}">
                <a16:creationId xmlns:a16="http://schemas.microsoft.com/office/drawing/2014/main" id="{3CA57B92-68B5-401B-5FE3-14304354C0E0}"/>
              </a:ext>
            </a:extLst>
          </p:cNvPr>
          <p:cNvSpPr/>
          <p:nvPr/>
        </p:nvSpPr>
        <p:spPr>
          <a:xfrm>
            <a:off x="1974073" y="2133600"/>
            <a:ext cx="8197434" cy="4157664"/>
          </a:xfrm>
          <a:prstGeom prst="rect">
            <a:avLst/>
          </a:prstGeom>
          <a:noFill/>
          <a:ln w="1905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100"/>
          </a:p>
        </p:txBody>
      </p:sp>
      <p:sp>
        <p:nvSpPr>
          <p:cNvPr id="13" name="Rectangle 12">
            <a:extLst>
              <a:ext uri="{FF2B5EF4-FFF2-40B4-BE49-F238E27FC236}">
                <a16:creationId xmlns:a16="http://schemas.microsoft.com/office/drawing/2014/main" id="{7FF6EDB8-440E-A3EF-2C8C-7C9EC6FBF722}"/>
              </a:ext>
            </a:extLst>
          </p:cNvPr>
          <p:cNvSpPr/>
          <p:nvPr/>
        </p:nvSpPr>
        <p:spPr>
          <a:xfrm>
            <a:off x="7419838" y="2673210"/>
            <a:ext cx="3640048" cy="3212912"/>
          </a:xfrm>
          <a:prstGeom prst="rect">
            <a:avLst/>
          </a:prstGeom>
          <a:solidFill>
            <a:schemeClr val="accent1">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DC4D4BFA-DF53-22BD-976B-323694E6363F}"/>
              </a:ext>
            </a:extLst>
          </p:cNvPr>
          <p:cNvPicPr>
            <a:picLocks noChangeAspect="1"/>
          </p:cNvPicPr>
          <p:nvPr/>
        </p:nvPicPr>
        <p:blipFill rotWithShape="1">
          <a:blip r:embed="rId2"/>
          <a:srcRect l="21697" t="21428" r="14238" b="12540"/>
          <a:stretch/>
        </p:blipFill>
        <p:spPr>
          <a:xfrm>
            <a:off x="928520" y="2408411"/>
            <a:ext cx="6112493" cy="3608042"/>
          </a:xfrm>
          <a:prstGeom prst="rect">
            <a:avLst/>
          </a:prstGeom>
          <a:ln>
            <a:noFill/>
          </a:ln>
          <a:effectLst>
            <a:outerShdw blurRad="292100" dist="139700" dir="2700000" algn="tl" rotWithShape="0">
              <a:srgbClr val="333333">
                <a:alpha val="65000"/>
              </a:srgbClr>
            </a:outerShdw>
          </a:effectLst>
        </p:spPr>
      </p:pic>
      <p:sp>
        <p:nvSpPr>
          <p:cNvPr id="9" name="Rectangle 1">
            <a:extLst>
              <a:ext uri="{FF2B5EF4-FFF2-40B4-BE49-F238E27FC236}">
                <a16:creationId xmlns:a16="http://schemas.microsoft.com/office/drawing/2014/main" id="{D7DD03A1-BFAC-D23C-947E-32222EDC4A1D}"/>
              </a:ext>
            </a:extLst>
          </p:cNvPr>
          <p:cNvSpPr>
            <a:spLocks noChangeArrowheads="1"/>
          </p:cNvSpPr>
          <p:nvPr/>
        </p:nvSpPr>
        <p:spPr bwMode="auto">
          <a:xfrm>
            <a:off x="7500258" y="2781347"/>
            <a:ext cx="3450771"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685800" eaLnBrk="0" fontAlgn="base" hangingPunct="0">
              <a:spcBef>
                <a:spcPct val="0"/>
              </a:spcBef>
              <a:spcAft>
                <a:spcPts val="600"/>
              </a:spcAft>
              <a:buClr>
                <a:schemeClr val="tx2">
                  <a:lumMod val="75000"/>
                  <a:lumOff val="25000"/>
                </a:schemeClr>
              </a:buClr>
            </a:pPr>
            <a:r>
              <a:rPr lang="en-US" altLang="en-US" sz="1200" kern="1200" dirty="0">
                <a:cs typeface="Arial"/>
              </a:rPr>
              <a:t>The chart shows a clear inverse relationship between work-life balance and attrition rates.</a:t>
            </a:r>
            <a:endParaRPr lang="en-US" sz="1200" dirty="0"/>
          </a:p>
          <a:p>
            <a:pPr marL="128270" indent="-128270" algn="just" defTabSz="685800" eaLnBrk="0" fontAlgn="base" hangingPunct="0">
              <a:spcBef>
                <a:spcPct val="0"/>
              </a:spcBef>
              <a:spcAft>
                <a:spcPts val="600"/>
              </a:spcAft>
              <a:buClr>
                <a:schemeClr val="tx2">
                  <a:lumMod val="75000"/>
                  <a:lumOff val="25000"/>
                </a:schemeClr>
              </a:buClr>
              <a:buFont typeface="Arial" panose="020B0604020202020204" pitchFamily="34" charset="0"/>
              <a:buChar char="•"/>
            </a:pPr>
            <a:r>
              <a:rPr lang="en-US" altLang="en-US" sz="1200" kern="1200" dirty="0">
                <a:cs typeface="Arial"/>
              </a:rPr>
              <a:t>Employees with the lowest work-life balance (score 1) have the highest attrition rate at 39.29%, while those with better work-life balance (score 3) have the lowest attrition rate at 13.50%. </a:t>
            </a:r>
          </a:p>
          <a:p>
            <a:pPr marL="128270" indent="-128270" algn="just" defTabSz="685800" eaLnBrk="0" fontAlgn="base" hangingPunct="0">
              <a:spcBef>
                <a:spcPct val="0"/>
              </a:spcBef>
              <a:spcAft>
                <a:spcPts val="600"/>
              </a:spcAft>
              <a:buClr>
                <a:schemeClr val="tx2">
                  <a:lumMod val="75000"/>
                  <a:lumOff val="25000"/>
                </a:schemeClr>
              </a:buClr>
              <a:buFont typeface="Arial" panose="020B0604020202020204" pitchFamily="34" charset="0"/>
              <a:buChar char="•"/>
            </a:pPr>
            <a:r>
              <a:rPr lang="en-US" altLang="en-US" sz="1200" kern="1200" dirty="0">
                <a:cs typeface="Arial"/>
              </a:rPr>
              <a:t>This suggests that improving work-life balance could significantly reduce employee turnover.</a:t>
            </a:r>
          </a:p>
          <a:p>
            <a:pPr marL="128270" indent="-128270" algn="just" defTabSz="685800" eaLnBrk="0" fontAlgn="base" hangingPunct="0">
              <a:spcBef>
                <a:spcPct val="0"/>
              </a:spcBef>
              <a:spcAft>
                <a:spcPts val="600"/>
              </a:spcAft>
              <a:buClr>
                <a:schemeClr val="tx2">
                  <a:lumMod val="75000"/>
                  <a:lumOff val="25000"/>
                </a:schemeClr>
              </a:buClr>
              <a:buFont typeface="Arial" panose="020B0604020202020204" pitchFamily="34" charset="0"/>
              <a:buChar char="•"/>
            </a:pPr>
            <a:r>
              <a:rPr lang="en-US" altLang="en-US" sz="1200" kern="1200" dirty="0">
                <a:cs typeface="Arial"/>
              </a:rPr>
              <a:t>Notably, even moderate improvements in work-life balance (score 2) lead to substantial reductions in attrition.</a:t>
            </a:r>
          </a:p>
          <a:p>
            <a:pPr marL="128270" indent="-128270" algn="just" defTabSz="685800" eaLnBrk="0" fontAlgn="base" hangingPunct="0">
              <a:spcBef>
                <a:spcPct val="0"/>
              </a:spcBef>
              <a:spcAft>
                <a:spcPts val="600"/>
              </a:spcAft>
              <a:buClr>
                <a:schemeClr val="tx2">
                  <a:lumMod val="75000"/>
                  <a:lumOff val="25000"/>
                </a:schemeClr>
              </a:buClr>
              <a:buFont typeface="Arial" panose="020B0604020202020204" pitchFamily="34" charset="0"/>
              <a:buChar char="•"/>
            </a:pPr>
            <a:r>
              <a:rPr lang="en-US" altLang="en-US" sz="1200" kern="1200" dirty="0">
                <a:cs typeface="Arial"/>
              </a:rPr>
              <a:t>Prioritizing work-life balance initiatives could be crucial for retention strategies.</a:t>
            </a:r>
            <a:endParaRPr lang="en-US" altLang="en-US" sz="1200" b="0" i="0" u="none" strike="noStrike" cap="none" normalizeH="0" baseline="0" dirty="0">
              <a:ln>
                <a:noFill/>
              </a:ln>
              <a:effectLst/>
              <a:cs typeface="Arial"/>
            </a:endParaRPr>
          </a:p>
        </p:txBody>
      </p:sp>
    </p:spTree>
    <p:extLst>
      <p:ext uri="{BB962C8B-B14F-4D97-AF65-F5344CB8AC3E}">
        <p14:creationId xmlns:p14="http://schemas.microsoft.com/office/powerpoint/2010/main" val="71992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BE763FD-6B73-9808-5A0C-DD466BA908A0}"/>
              </a:ext>
            </a:extLst>
          </p:cNvPr>
          <p:cNvSpPr/>
          <p:nvPr/>
        </p:nvSpPr>
        <p:spPr>
          <a:xfrm>
            <a:off x="0" y="0"/>
            <a:ext cx="12198604" cy="68580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C8CE9E16-9A04-7350-CDE4-1FDA8C5D387C}"/>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1" i="1" kern="1200" dirty="0">
                <a:solidFill>
                  <a:schemeClr val="tx1"/>
                </a:solidFill>
                <a:latin typeface="+mj-lt"/>
                <a:ea typeface="+mj-ea"/>
                <a:cs typeface="+mj-cs"/>
              </a:rPr>
              <a:t>Attrition By Department</a:t>
            </a:r>
          </a:p>
        </p:txBody>
      </p:sp>
      <p:sp>
        <p:nvSpPr>
          <p:cNvPr id="2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A1D5E12-6D8C-35F2-32B2-AB3149A62AA0}"/>
              </a:ext>
            </a:extLst>
          </p:cNvPr>
          <p:cNvSpPr txBox="1"/>
          <p:nvPr/>
        </p:nvSpPr>
        <p:spPr>
          <a:xfrm>
            <a:off x="444500" y="2761488"/>
            <a:ext cx="5130800" cy="2970784"/>
          </a:xfrm>
          <a:prstGeom prst="rect">
            <a:avLst/>
          </a:prstGeom>
        </p:spPr>
        <p:txBody>
          <a:bodyPr vert="horz" lIns="91440" tIns="45720" rIns="91440" bIns="45720" rtlCol="0" anchor="t">
            <a:normAutofit/>
          </a:bodyPr>
          <a:lstStyle/>
          <a:p>
            <a:pPr algn="just">
              <a:lnSpc>
                <a:spcPct val="90000"/>
              </a:lnSpc>
              <a:spcAft>
                <a:spcPts val="600"/>
              </a:spcAft>
            </a:pPr>
            <a:r>
              <a:rPr lang="en-US" sz="1400" dirty="0">
                <a:solidFill>
                  <a:schemeClr val="bg1"/>
                </a:solidFill>
              </a:rPr>
              <a:t>The pie chart illustrates the distribution of attrition across different departments. </a:t>
            </a:r>
          </a:p>
          <a:p>
            <a:pPr marL="285750" indent="-228600" algn="just">
              <a:lnSpc>
                <a:spcPct val="90000"/>
              </a:lnSpc>
              <a:spcAft>
                <a:spcPts val="600"/>
              </a:spcAft>
              <a:buFont typeface="Arial" panose="020B0604020202020204" pitchFamily="34" charset="0"/>
              <a:buChar char="•"/>
            </a:pPr>
            <a:r>
              <a:rPr lang="en-US" sz="1400" dirty="0">
                <a:solidFill>
                  <a:schemeClr val="bg1"/>
                </a:solidFill>
              </a:rPr>
              <a:t>The Research &amp; Development department accounts for most attrition at 63.71% (453 employees), indicating a significant area of concern. </a:t>
            </a:r>
          </a:p>
          <a:p>
            <a:pPr marL="285750" indent="-228600" algn="just">
              <a:lnSpc>
                <a:spcPct val="90000"/>
              </a:lnSpc>
              <a:spcAft>
                <a:spcPts val="600"/>
              </a:spcAft>
              <a:buFont typeface="Arial" panose="020B0604020202020204" pitchFamily="34" charset="0"/>
              <a:buChar char="•"/>
            </a:pPr>
            <a:r>
              <a:rPr lang="en-US" sz="1400" dirty="0">
                <a:solidFill>
                  <a:schemeClr val="bg1"/>
                </a:solidFill>
              </a:rPr>
              <a:t>Sales follows with 28.27% (201 employees), while Human Resources experiences the least attrition at 8.02% (57 employees). </a:t>
            </a:r>
          </a:p>
          <a:p>
            <a:pPr marL="285750" indent="-228600" algn="just">
              <a:lnSpc>
                <a:spcPct val="90000"/>
              </a:lnSpc>
              <a:spcAft>
                <a:spcPts val="600"/>
              </a:spcAft>
              <a:buFont typeface="Arial" panose="020B0604020202020204" pitchFamily="34" charset="0"/>
              <a:buChar char="•"/>
            </a:pPr>
            <a:r>
              <a:rPr lang="en-US" sz="1400" dirty="0">
                <a:solidFill>
                  <a:schemeClr val="bg1"/>
                </a:solidFill>
              </a:rPr>
              <a:t>The disproportionate attrition in Research &amp; Development suggests potential issues specific to this department, such as workload, job satisfaction, or career development opportunities.</a:t>
            </a:r>
          </a:p>
        </p:txBody>
      </p:sp>
      <p:pic>
        <p:nvPicPr>
          <p:cNvPr id="12" name="Picture 11">
            <a:extLst>
              <a:ext uri="{FF2B5EF4-FFF2-40B4-BE49-F238E27FC236}">
                <a16:creationId xmlns:a16="http://schemas.microsoft.com/office/drawing/2014/main" id="{8047F0DD-AFCB-CB79-58A6-DACA4AED16C4}"/>
              </a:ext>
            </a:extLst>
          </p:cNvPr>
          <p:cNvPicPr>
            <a:picLocks noChangeAspect="1"/>
          </p:cNvPicPr>
          <p:nvPr/>
        </p:nvPicPr>
        <p:blipFill rotWithShape="1">
          <a:blip r:embed="rId2"/>
          <a:srcRect l="34584" t="27777" r="30937" b="14074"/>
          <a:stretch/>
        </p:blipFill>
        <p:spPr>
          <a:xfrm>
            <a:off x="6324600" y="1024741"/>
            <a:ext cx="5422900" cy="4990128"/>
          </a:xfrm>
          <a:prstGeom prst="rect">
            <a:avLst/>
          </a:prstGeom>
        </p:spPr>
      </p:pic>
      <p:sp>
        <p:nvSpPr>
          <p:cNvPr id="14" name="Rectangle 13">
            <a:extLst>
              <a:ext uri="{FF2B5EF4-FFF2-40B4-BE49-F238E27FC236}">
                <a16:creationId xmlns:a16="http://schemas.microsoft.com/office/drawing/2014/main" id="{22E80683-DDF0-13BB-4C3C-38C50DEDCD1B}"/>
              </a:ext>
            </a:extLst>
          </p:cNvPr>
          <p:cNvSpPr/>
          <p:nvPr/>
        </p:nvSpPr>
        <p:spPr>
          <a:xfrm>
            <a:off x="6102604" y="843131"/>
            <a:ext cx="5830824" cy="5378270"/>
          </a:xfrm>
          <a:prstGeom prst="rect">
            <a:avLst/>
          </a:prstGeom>
          <a:noFill/>
          <a:ln w="381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90000"/>
                  <a:lumOff val="10000"/>
                </a:schemeClr>
              </a:solidFill>
            </a:endParaRPr>
          </a:p>
        </p:txBody>
      </p:sp>
    </p:spTree>
    <p:extLst>
      <p:ext uri="{BB962C8B-B14F-4D97-AF65-F5344CB8AC3E}">
        <p14:creationId xmlns:p14="http://schemas.microsoft.com/office/powerpoint/2010/main" val="135731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 name="slide10" descr="Trends in Employee Attrition">
            <a:extLst>
              <a:ext uri="{FF2B5EF4-FFF2-40B4-BE49-F238E27FC236}">
                <a16:creationId xmlns:a16="http://schemas.microsoft.com/office/drawing/2014/main" id="{B543328D-5794-4BC3-977E-700F36359AFA}"/>
              </a:ext>
            </a:extLst>
          </p:cNvPr>
          <p:cNvPicPr>
            <a:picLocks noChangeAspect="1"/>
          </p:cNvPicPr>
          <p:nvPr/>
        </p:nvPicPr>
        <p:blipFill>
          <a:blip r:embed="rId2">
            <a:extLst>
              <a:ext uri="{28A0092B-C50C-407E-A947-70E740481C1C}">
                <a14:useLocalDpi xmlns:a14="http://schemas.microsoft.com/office/drawing/2010/main" val="0"/>
              </a:ext>
            </a:extLst>
          </a:blip>
          <a:srcRect t="1334"/>
          <a:stretch/>
        </p:blipFill>
        <p:spPr>
          <a:xfrm>
            <a:off x="20" y="1282"/>
            <a:ext cx="12191980" cy="6856718"/>
          </a:xfrm>
          <a:prstGeom prst="rect">
            <a:avLst/>
          </a:prstGeom>
        </p:spPr>
      </p:pic>
    </p:spTree>
    <p:extLst>
      <p:ext uri="{BB962C8B-B14F-4D97-AF65-F5344CB8AC3E}">
        <p14:creationId xmlns:p14="http://schemas.microsoft.com/office/powerpoint/2010/main" val="432772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1150</TotalTime>
  <Words>1294</Words>
  <Application>Microsoft Office PowerPoint</Application>
  <PresentationFormat>Widescreen</PresentationFormat>
  <Paragraphs>101</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Aptos</vt:lpstr>
      <vt:lpstr>Aptos Display</vt:lpstr>
      <vt:lpstr>Arial</vt:lpstr>
      <vt:lpstr>Calibri</vt:lpstr>
      <vt:lpstr>Courier New</vt:lpstr>
      <vt:lpstr>Tableau Bold</vt:lpstr>
      <vt:lpstr>Tableau Book</vt:lpstr>
      <vt:lpstr>office theme</vt:lpstr>
      <vt:lpstr>Attrition Report</vt:lpstr>
      <vt:lpstr>KPIS</vt:lpstr>
      <vt:lpstr>PowerPoint Presentation</vt:lpstr>
      <vt:lpstr>PowerPoint Presentation</vt:lpstr>
      <vt:lpstr>Attrition Rate Insights by Age</vt:lpstr>
      <vt:lpstr>Attrition By Travel Frequency</vt:lpstr>
      <vt:lpstr>Impact of Work-Life Balance On Attrition </vt:lpstr>
      <vt:lpstr>Attrition By Department</vt:lpstr>
      <vt:lpstr>PowerPoint Presentation</vt:lpstr>
      <vt:lpstr>Employee Satisfaction &amp; Engagement:  Insights &amp; Trends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Datta</dc:creator>
  <cp:lastModifiedBy>Priyanka Datta</cp:lastModifiedBy>
  <cp:revision>406</cp:revision>
  <dcterms:created xsi:type="dcterms:W3CDTF">2024-08-04T09:06:44Z</dcterms:created>
  <dcterms:modified xsi:type="dcterms:W3CDTF">2024-08-05T11:51:17Z</dcterms:modified>
</cp:coreProperties>
</file>