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64" r:id="rId2"/>
    <p:sldId id="274" r:id="rId3"/>
    <p:sldId id="256" r:id="rId4"/>
    <p:sldId id="263" r:id="rId5"/>
    <p:sldId id="265" r:id="rId6"/>
    <p:sldId id="272" r:id="rId7"/>
    <p:sldId id="267" r:id="rId8"/>
    <p:sldId id="271" r:id="rId9"/>
    <p:sldId id="276" r:id="rId10"/>
    <p:sldId id="258"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A5F0"/>
    <a:srgbClr val="E6F2F7"/>
    <a:srgbClr val="E8F5FA"/>
    <a:srgbClr val="B874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4F249-A0B5-4005-944D-69704DD51979}" v="31" dt="2024-08-05T07:49:35.061"/>
    <p1510:client id="{20C7E2E9-A99B-4D57-831C-148C313ECDFA}" v="1123" dt="2024-08-03T18:16:37.320"/>
    <p1510:client id="{374A65F3-A4A2-46E0-8A22-FF338FBC814C}" v="33" dt="2024-08-05T07:31:30.066"/>
    <p1510:client id="{5DD2A629-2406-4130-8FBE-74665CF819D0}" v="640" dt="2024-08-03T15:02:39.553"/>
    <p1510:client id="{99D93333-CE65-4930-B182-410412AFCA5E}" v="640" dt="2024-08-03T17:10:47.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75E9B6-DFDF-4146-B64B-D0E122C73684}" type="doc">
      <dgm:prSet loTypeId="urn:microsoft.com/office/officeart/2005/8/layout/matrix2" loCatId="matrix" qsTypeId="urn:microsoft.com/office/officeart/2005/8/quickstyle/simple3" qsCatId="simple" csTypeId="urn:microsoft.com/office/officeart/2005/8/colors/colorful5" csCatId="colorful" phldr="1"/>
      <dgm:spPr/>
      <dgm:t>
        <a:bodyPr/>
        <a:lstStyle/>
        <a:p>
          <a:endParaRPr lang="en-US"/>
        </a:p>
      </dgm:t>
    </dgm:pt>
    <dgm:pt modelId="{39598D26-027E-4EFD-8C3C-8F908CB4F8D3}">
      <dgm:prSet custT="1"/>
      <dgm:spPr/>
      <dgm:t>
        <a:bodyPr/>
        <a:lstStyle/>
        <a:p>
          <a:pPr algn="ctr"/>
          <a:r>
            <a:rPr lang="en-GB" sz="1600" b="1" dirty="0">
              <a:latin typeface="Aptos" panose="020B0004020202020204" pitchFamily="34" charset="0"/>
              <a:cs typeface="Segoe UI"/>
            </a:rPr>
            <a:t>Birth Year Clustering</a:t>
          </a:r>
          <a:r>
            <a:rPr lang="en-GB" sz="1600" dirty="0">
              <a:latin typeface="Aptos" panose="020B0004020202020204" pitchFamily="34" charset="0"/>
              <a:cs typeface="Segoe UI"/>
            </a:rPr>
            <a:t>:</a:t>
          </a:r>
        </a:p>
        <a:p>
          <a:pPr algn="ctr"/>
          <a:r>
            <a:rPr lang="en-GB" sz="1300" dirty="0">
              <a:latin typeface="Aptos" panose="020B0004020202020204" pitchFamily="34" charset="0"/>
              <a:cs typeface="Segoe UI"/>
            </a:rPr>
            <a:t> Most males (M) were born between 1940-1960, showing a distinct peak. Females (F) have a more even spread, with a minor peak around the 1950s.</a:t>
          </a:r>
          <a:endParaRPr lang="en-US" sz="1300" dirty="0">
            <a:latin typeface="Aptos" panose="020B0004020202020204" pitchFamily="34" charset="0"/>
            <a:cs typeface="Segoe UI"/>
          </a:endParaRPr>
        </a:p>
      </dgm:t>
    </dgm:pt>
    <dgm:pt modelId="{58DB19BF-5844-45C2-BAD0-2C6E2433520B}" type="parTrans" cxnId="{4CF1EEBA-0F86-418D-870B-B52700C4251B}">
      <dgm:prSet/>
      <dgm:spPr/>
      <dgm:t>
        <a:bodyPr/>
        <a:lstStyle/>
        <a:p>
          <a:endParaRPr lang="en-US"/>
        </a:p>
      </dgm:t>
    </dgm:pt>
    <dgm:pt modelId="{E63EB94A-FD4B-4933-AE65-EDE7DCC0A7C7}" type="sibTrans" cxnId="{4CF1EEBA-0F86-418D-870B-B52700C4251B}">
      <dgm:prSet/>
      <dgm:spPr/>
      <dgm:t>
        <a:bodyPr/>
        <a:lstStyle/>
        <a:p>
          <a:endParaRPr lang="en-US"/>
        </a:p>
      </dgm:t>
    </dgm:pt>
    <dgm:pt modelId="{F09B4349-1A22-4A88-B3DD-E358C82BCC08}">
      <dgm:prSet custT="1"/>
      <dgm:spPr/>
      <dgm:t>
        <a:bodyPr/>
        <a:lstStyle/>
        <a:p>
          <a:pPr algn="ctr"/>
          <a:r>
            <a:rPr lang="en-GB" sz="1400" b="1" dirty="0">
              <a:latin typeface="Aptos" panose="020B0004020202020204" pitchFamily="34" charset="0"/>
              <a:cs typeface="Segoe UI"/>
            </a:rPr>
            <a:t>Award Year Trends</a:t>
          </a:r>
          <a:r>
            <a:rPr lang="en-GB" sz="1400" dirty="0">
              <a:latin typeface="Aptos" panose="020B0004020202020204" pitchFamily="34" charset="0"/>
              <a:cs typeface="Segoe UI"/>
            </a:rPr>
            <a:t>:</a:t>
          </a:r>
        </a:p>
        <a:p>
          <a:pPr algn="ctr"/>
          <a:r>
            <a:rPr lang="en-GB" sz="1300" dirty="0">
              <a:latin typeface="Aptos" panose="020B0004020202020204" pitchFamily="34" charset="0"/>
              <a:cs typeface="Segoe UI"/>
            </a:rPr>
            <a:t> Males received most awards between 1980-2000, with a significant concentration. Females have fewer awards with no sharp peaks, indicating diverse recognition times.</a:t>
          </a:r>
          <a:endParaRPr lang="en-US" sz="1300" dirty="0">
            <a:latin typeface="Aptos" panose="020B0004020202020204" pitchFamily="34" charset="0"/>
            <a:cs typeface="Segoe UI"/>
          </a:endParaRPr>
        </a:p>
      </dgm:t>
    </dgm:pt>
    <dgm:pt modelId="{C9F4861B-1BD1-42D1-9FC1-C30CF40EB115}" type="parTrans" cxnId="{F54889EB-84FF-4147-AC36-9D49CD466190}">
      <dgm:prSet/>
      <dgm:spPr/>
      <dgm:t>
        <a:bodyPr/>
        <a:lstStyle/>
        <a:p>
          <a:endParaRPr lang="en-US"/>
        </a:p>
      </dgm:t>
    </dgm:pt>
    <dgm:pt modelId="{76455350-A562-4225-A524-7635BB53FBF5}" type="sibTrans" cxnId="{F54889EB-84FF-4147-AC36-9D49CD466190}">
      <dgm:prSet/>
      <dgm:spPr/>
      <dgm:t>
        <a:bodyPr/>
        <a:lstStyle/>
        <a:p>
          <a:endParaRPr lang="en-US"/>
        </a:p>
      </dgm:t>
    </dgm:pt>
    <dgm:pt modelId="{189371A2-4E35-4551-8652-593F538ED424}">
      <dgm:prSet custT="1"/>
      <dgm:spPr/>
      <dgm:t>
        <a:bodyPr/>
        <a:lstStyle/>
        <a:p>
          <a:pPr algn="ctr"/>
          <a:r>
            <a:rPr lang="en-GB" sz="1400" b="1" dirty="0">
              <a:latin typeface="Aptos" panose="020B0004020202020204" pitchFamily="34" charset="0"/>
              <a:cs typeface="Segoe UI"/>
            </a:rPr>
            <a:t>Positive Correlation</a:t>
          </a:r>
          <a:r>
            <a:rPr lang="en-GB" sz="1400" dirty="0">
              <a:latin typeface="Aptos" panose="020B0004020202020204" pitchFamily="34" charset="0"/>
              <a:cs typeface="Segoe UI"/>
            </a:rPr>
            <a:t>:</a:t>
          </a:r>
        </a:p>
        <a:p>
          <a:pPr algn="ctr"/>
          <a:r>
            <a:rPr lang="en-GB" sz="1300" dirty="0">
              <a:latin typeface="Aptos" panose="020B0004020202020204" pitchFamily="34" charset="0"/>
              <a:cs typeface="Segoe UI"/>
            </a:rPr>
            <a:t> Both genders show a strong positive correlation between birth year and year of first award, indicating that younger generations are achieving recognition earlier.</a:t>
          </a:r>
          <a:endParaRPr lang="en-US" sz="1300" dirty="0">
            <a:latin typeface="Aptos" panose="020B0004020202020204" pitchFamily="34" charset="0"/>
            <a:cs typeface="Segoe UI"/>
          </a:endParaRPr>
        </a:p>
      </dgm:t>
    </dgm:pt>
    <dgm:pt modelId="{C129165B-513D-40D1-9DA6-6ADD6CC46248}" type="parTrans" cxnId="{682BD9F9-C69E-4C17-AB7E-1050244CFCDB}">
      <dgm:prSet/>
      <dgm:spPr/>
      <dgm:t>
        <a:bodyPr/>
        <a:lstStyle/>
        <a:p>
          <a:endParaRPr lang="en-US"/>
        </a:p>
      </dgm:t>
    </dgm:pt>
    <dgm:pt modelId="{25BC3463-577F-480E-8EC2-5B38723DABD4}" type="sibTrans" cxnId="{682BD9F9-C69E-4C17-AB7E-1050244CFCDB}">
      <dgm:prSet/>
      <dgm:spPr/>
      <dgm:t>
        <a:bodyPr/>
        <a:lstStyle/>
        <a:p>
          <a:endParaRPr lang="en-US"/>
        </a:p>
      </dgm:t>
    </dgm:pt>
    <dgm:pt modelId="{149CE6D7-5A6C-41FF-ADF2-D7DE7334DAD0}">
      <dgm:prSet custT="1"/>
      <dgm:spPr/>
      <dgm:t>
        <a:bodyPr/>
        <a:lstStyle/>
        <a:p>
          <a:pPr algn="ctr"/>
          <a:r>
            <a:rPr lang="en-GB" sz="1400" b="1" dirty="0">
              <a:latin typeface="Aptos" panose="020B0004020202020204" pitchFamily="34" charset="0"/>
              <a:cs typeface="Segoe UI"/>
            </a:rPr>
            <a:t>Historical Context</a:t>
          </a:r>
          <a:r>
            <a:rPr lang="en-GB" sz="1400" dirty="0">
              <a:latin typeface="Aptos" panose="020B0004020202020204" pitchFamily="34" charset="0"/>
              <a:cs typeface="Segoe UI"/>
            </a:rPr>
            <a:t>: </a:t>
          </a:r>
        </a:p>
        <a:p>
          <a:pPr algn="ctr"/>
          <a:r>
            <a:rPr lang="en-GB" sz="1300" dirty="0">
              <a:latin typeface="Aptos" panose="020B0004020202020204" pitchFamily="34" charset="0"/>
              <a:cs typeface="Segoe UI"/>
            </a:rPr>
            <a:t>The data encompasses a wide historical range, from the late 19th to the early 21st century, highlighting changes in recognition patterns over time.</a:t>
          </a:r>
          <a:endParaRPr lang="en-US" sz="1300" dirty="0">
            <a:latin typeface="Aptos" panose="020B0004020202020204" pitchFamily="34" charset="0"/>
            <a:cs typeface="Segoe UI"/>
          </a:endParaRPr>
        </a:p>
      </dgm:t>
    </dgm:pt>
    <dgm:pt modelId="{63478E65-EF94-43C4-B4CA-7A2F59CF6A07}" type="parTrans" cxnId="{49444CAC-D0BC-46DC-96D2-E7BAAA1FD4D2}">
      <dgm:prSet/>
      <dgm:spPr/>
      <dgm:t>
        <a:bodyPr/>
        <a:lstStyle/>
        <a:p>
          <a:endParaRPr lang="en-US"/>
        </a:p>
      </dgm:t>
    </dgm:pt>
    <dgm:pt modelId="{EAAA3CFA-4240-4258-AFAF-D2A608A634BB}" type="sibTrans" cxnId="{49444CAC-D0BC-46DC-96D2-E7BAAA1FD4D2}">
      <dgm:prSet/>
      <dgm:spPr/>
      <dgm:t>
        <a:bodyPr/>
        <a:lstStyle/>
        <a:p>
          <a:endParaRPr lang="en-US"/>
        </a:p>
      </dgm:t>
    </dgm:pt>
    <dgm:pt modelId="{C9106BB5-3ACC-4688-B996-8F1C5FB88925}" type="pres">
      <dgm:prSet presAssocID="{5975E9B6-DFDF-4146-B64B-D0E122C73684}" presName="matrix" presStyleCnt="0">
        <dgm:presLayoutVars>
          <dgm:chMax val="1"/>
          <dgm:dir/>
          <dgm:resizeHandles val="exact"/>
        </dgm:presLayoutVars>
      </dgm:prSet>
      <dgm:spPr/>
    </dgm:pt>
    <dgm:pt modelId="{AB5CCCD1-924E-4AF0-99AE-50E59D792517}" type="pres">
      <dgm:prSet presAssocID="{5975E9B6-DFDF-4146-B64B-D0E122C73684}" presName="axisShape" presStyleLbl="bgShp" presStyleIdx="0" presStyleCnt="1"/>
      <dgm:spPr/>
    </dgm:pt>
    <dgm:pt modelId="{B1AEB886-BE71-4F12-8CD1-29A2E6E24256}" type="pres">
      <dgm:prSet presAssocID="{5975E9B6-DFDF-4146-B64B-D0E122C73684}" presName="rect1" presStyleLbl="node1" presStyleIdx="0" presStyleCnt="4" custLinFactNeighborX="-1539" custLinFactNeighborY="-2000">
        <dgm:presLayoutVars>
          <dgm:chMax val="0"/>
          <dgm:chPref val="0"/>
          <dgm:bulletEnabled val="1"/>
        </dgm:presLayoutVars>
      </dgm:prSet>
      <dgm:spPr/>
    </dgm:pt>
    <dgm:pt modelId="{F10E95F5-9483-43B8-B03B-872A34D7EB59}" type="pres">
      <dgm:prSet presAssocID="{5975E9B6-DFDF-4146-B64B-D0E122C73684}" presName="rect2" presStyleLbl="node1" presStyleIdx="1" presStyleCnt="4">
        <dgm:presLayoutVars>
          <dgm:chMax val="0"/>
          <dgm:chPref val="0"/>
          <dgm:bulletEnabled val="1"/>
        </dgm:presLayoutVars>
      </dgm:prSet>
      <dgm:spPr/>
    </dgm:pt>
    <dgm:pt modelId="{4E484591-71BC-4F56-B7F2-85D7AABA6C6E}" type="pres">
      <dgm:prSet presAssocID="{5975E9B6-DFDF-4146-B64B-D0E122C73684}" presName="rect3" presStyleLbl="node1" presStyleIdx="2" presStyleCnt="4">
        <dgm:presLayoutVars>
          <dgm:chMax val="0"/>
          <dgm:chPref val="0"/>
          <dgm:bulletEnabled val="1"/>
        </dgm:presLayoutVars>
      </dgm:prSet>
      <dgm:spPr/>
    </dgm:pt>
    <dgm:pt modelId="{424608B4-E8CC-4C87-98D9-5E7823F7E8F8}" type="pres">
      <dgm:prSet presAssocID="{5975E9B6-DFDF-4146-B64B-D0E122C73684}" presName="rect4" presStyleLbl="node1" presStyleIdx="3" presStyleCnt="4">
        <dgm:presLayoutVars>
          <dgm:chMax val="0"/>
          <dgm:chPref val="0"/>
          <dgm:bulletEnabled val="1"/>
        </dgm:presLayoutVars>
      </dgm:prSet>
      <dgm:spPr/>
    </dgm:pt>
  </dgm:ptLst>
  <dgm:cxnLst>
    <dgm:cxn modelId="{8704B705-14DC-4523-B5EF-9A0E1699CB5C}" type="presOf" srcId="{39598D26-027E-4EFD-8C3C-8F908CB4F8D3}" destId="{B1AEB886-BE71-4F12-8CD1-29A2E6E24256}" srcOrd="0" destOrd="0" presId="urn:microsoft.com/office/officeart/2005/8/layout/matrix2"/>
    <dgm:cxn modelId="{D3C2693C-8CAD-42A5-B418-61DF82B19392}" type="presOf" srcId="{F09B4349-1A22-4A88-B3DD-E358C82BCC08}" destId="{F10E95F5-9483-43B8-B03B-872A34D7EB59}" srcOrd="0" destOrd="0" presId="urn:microsoft.com/office/officeart/2005/8/layout/matrix2"/>
    <dgm:cxn modelId="{6B8DB95A-02D8-4437-989D-5D6CFA4B5F59}" type="presOf" srcId="{189371A2-4E35-4551-8652-593F538ED424}" destId="{4E484591-71BC-4F56-B7F2-85D7AABA6C6E}" srcOrd="0" destOrd="0" presId="urn:microsoft.com/office/officeart/2005/8/layout/matrix2"/>
    <dgm:cxn modelId="{B2019A8D-1D58-4B3E-BE95-35CE1C373950}" type="presOf" srcId="{5975E9B6-DFDF-4146-B64B-D0E122C73684}" destId="{C9106BB5-3ACC-4688-B996-8F1C5FB88925}" srcOrd="0" destOrd="0" presId="urn:microsoft.com/office/officeart/2005/8/layout/matrix2"/>
    <dgm:cxn modelId="{BD94F8AB-3C0B-41F1-B9D6-749C7C5AFDB6}" type="presOf" srcId="{149CE6D7-5A6C-41FF-ADF2-D7DE7334DAD0}" destId="{424608B4-E8CC-4C87-98D9-5E7823F7E8F8}" srcOrd="0" destOrd="0" presId="urn:microsoft.com/office/officeart/2005/8/layout/matrix2"/>
    <dgm:cxn modelId="{49444CAC-D0BC-46DC-96D2-E7BAAA1FD4D2}" srcId="{5975E9B6-DFDF-4146-B64B-D0E122C73684}" destId="{149CE6D7-5A6C-41FF-ADF2-D7DE7334DAD0}" srcOrd="3" destOrd="0" parTransId="{63478E65-EF94-43C4-B4CA-7A2F59CF6A07}" sibTransId="{EAAA3CFA-4240-4258-AFAF-D2A608A634BB}"/>
    <dgm:cxn modelId="{4CF1EEBA-0F86-418D-870B-B52700C4251B}" srcId="{5975E9B6-DFDF-4146-B64B-D0E122C73684}" destId="{39598D26-027E-4EFD-8C3C-8F908CB4F8D3}" srcOrd="0" destOrd="0" parTransId="{58DB19BF-5844-45C2-BAD0-2C6E2433520B}" sibTransId="{E63EB94A-FD4B-4933-AE65-EDE7DCC0A7C7}"/>
    <dgm:cxn modelId="{F54889EB-84FF-4147-AC36-9D49CD466190}" srcId="{5975E9B6-DFDF-4146-B64B-D0E122C73684}" destId="{F09B4349-1A22-4A88-B3DD-E358C82BCC08}" srcOrd="1" destOrd="0" parTransId="{C9F4861B-1BD1-42D1-9FC1-C30CF40EB115}" sibTransId="{76455350-A562-4225-A524-7635BB53FBF5}"/>
    <dgm:cxn modelId="{682BD9F9-C69E-4C17-AB7E-1050244CFCDB}" srcId="{5975E9B6-DFDF-4146-B64B-D0E122C73684}" destId="{189371A2-4E35-4551-8652-593F538ED424}" srcOrd="2" destOrd="0" parTransId="{C129165B-513D-40D1-9DA6-6ADD6CC46248}" sibTransId="{25BC3463-577F-480E-8EC2-5B38723DABD4}"/>
    <dgm:cxn modelId="{F07D8D32-98D5-42D2-8E0C-6F1BC914662C}" type="presParOf" srcId="{C9106BB5-3ACC-4688-B996-8F1C5FB88925}" destId="{AB5CCCD1-924E-4AF0-99AE-50E59D792517}" srcOrd="0" destOrd="0" presId="urn:microsoft.com/office/officeart/2005/8/layout/matrix2"/>
    <dgm:cxn modelId="{BC85118C-2045-4ABF-8C24-80B8773AE3B9}" type="presParOf" srcId="{C9106BB5-3ACC-4688-B996-8F1C5FB88925}" destId="{B1AEB886-BE71-4F12-8CD1-29A2E6E24256}" srcOrd="1" destOrd="0" presId="urn:microsoft.com/office/officeart/2005/8/layout/matrix2"/>
    <dgm:cxn modelId="{EE8FF981-A267-4E16-95F8-2D2E3300A86A}" type="presParOf" srcId="{C9106BB5-3ACC-4688-B996-8F1C5FB88925}" destId="{F10E95F5-9483-43B8-B03B-872A34D7EB59}" srcOrd="2" destOrd="0" presId="urn:microsoft.com/office/officeart/2005/8/layout/matrix2"/>
    <dgm:cxn modelId="{686C261A-D5F0-403F-A0B2-61B1E61F4D71}" type="presParOf" srcId="{C9106BB5-3ACC-4688-B996-8F1C5FB88925}" destId="{4E484591-71BC-4F56-B7F2-85D7AABA6C6E}" srcOrd="3" destOrd="0" presId="urn:microsoft.com/office/officeart/2005/8/layout/matrix2"/>
    <dgm:cxn modelId="{E1366B80-2FC5-43C7-9F57-40B3242E3668}" type="presParOf" srcId="{C9106BB5-3ACC-4688-B996-8F1C5FB88925}" destId="{424608B4-E8CC-4C87-98D9-5E7823F7E8F8}"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CCCD1-924E-4AF0-99AE-50E59D792517}">
      <dsp:nvSpPr>
        <dsp:cNvPr id="0" name=""/>
        <dsp:cNvSpPr/>
      </dsp:nvSpPr>
      <dsp:spPr>
        <a:xfrm>
          <a:off x="0" y="134731"/>
          <a:ext cx="5313243" cy="5313243"/>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B1AEB886-BE71-4F12-8CD1-29A2E6E24256}">
      <dsp:nvSpPr>
        <dsp:cNvPr id="0" name=""/>
        <dsp:cNvSpPr/>
      </dsp:nvSpPr>
      <dsp:spPr>
        <a:xfrm>
          <a:off x="312652" y="437586"/>
          <a:ext cx="2125297" cy="2125297"/>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latin typeface="Aptos" panose="020B0004020202020204" pitchFamily="34" charset="0"/>
              <a:cs typeface="Segoe UI"/>
            </a:rPr>
            <a:t>Birth Year Clustering</a:t>
          </a:r>
          <a:r>
            <a:rPr lang="en-GB" sz="1600" kern="1200" dirty="0">
              <a:latin typeface="Aptos" panose="020B0004020202020204" pitchFamily="34" charset="0"/>
              <a:cs typeface="Segoe UI"/>
            </a:rPr>
            <a:t>:</a:t>
          </a:r>
        </a:p>
        <a:p>
          <a:pPr marL="0" lvl="0" indent="0" algn="ctr" defTabSz="711200">
            <a:lnSpc>
              <a:spcPct val="90000"/>
            </a:lnSpc>
            <a:spcBef>
              <a:spcPct val="0"/>
            </a:spcBef>
            <a:spcAft>
              <a:spcPct val="35000"/>
            </a:spcAft>
            <a:buNone/>
          </a:pPr>
          <a:r>
            <a:rPr lang="en-GB" sz="1300" kern="1200" dirty="0">
              <a:latin typeface="Aptos" panose="020B0004020202020204" pitchFamily="34" charset="0"/>
              <a:cs typeface="Segoe UI"/>
            </a:rPr>
            <a:t> Most males (M) were born between 1940-1960, showing a distinct peak. Females (F) have a more even spread, with a minor peak around the 1950s.</a:t>
          </a:r>
          <a:endParaRPr lang="en-US" sz="1300" kern="1200" dirty="0">
            <a:latin typeface="Aptos" panose="020B0004020202020204" pitchFamily="34" charset="0"/>
            <a:cs typeface="Segoe UI"/>
          </a:endParaRPr>
        </a:p>
      </dsp:txBody>
      <dsp:txXfrm>
        <a:off x="416400" y="541334"/>
        <a:ext cx="1917801" cy="1917801"/>
      </dsp:txXfrm>
    </dsp:sp>
    <dsp:sp modelId="{F10E95F5-9483-43B8-B03B-872A34D7EB59}">
      <dsp:nvSpPr>
        <dsp:cNvPr id="0" name=""/>
        <dsp:cNvSpPr/>
      </dsp:nvSpPr>
      <dsp:spPr>
        <a:xfrm>
          <a:off x="2842585" y="480092"/>
          <a:ext cx="2125297" cy="2125297"/>
        </a:xfrm>
        <a:prstGeom prst="roundRect">
          <a:avLst/>
        </a:prstGeom>
        <a:gradFill rotWithShape="0">
          <a:gsLst>
            <a:gs pos="0">
              <a:schemeClr val="accent5">
                <a:hueOff val="785595"/>
                <a:satOff val="-3757"/>
                <a:lumOff val="4118"/>
                <a:alphaOff val="0"/>
                <a:lumMod val="110000"/>
                <a:satMod val="105000"/>
                <a:tint val="67000"/>
              </a:schemeClr>
            </a:gs>
            <a:gs pos="50000">
              <a:schemeClr val="accent5">
                <a:hueOff val="785595"/>
                <a:satOff val="-3757"/>
                <a:lumOff val="4118"/>
                <a:alphaOff val="0"/>
                <a:lumMod val="105000"/>
                <a:satMod val="103000"/>
                <a:tint val="73000"/>
              </a:schemeClr>
            </a:gs>
            <a:gs pos="100000">
              <a:schemeClr val="accent5">
                <a:hueOff val="785595"/>
                <a:satOff val="-3757"/>
                <a:lumOff val="411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latin typeface="Aptos" panose="020B0004020202020204" pitchFamily="34" charset="0"/>
              <a:cs typeface="Segoe UI"/>
            </a:rPr>
            <a:t>Award Year Trends</a:t>
          </a:r>
          <a:r>
            <a:rPr lang="en-GB" sz="1400" kern="1200" dirty="0">
              <a:latin typeface="Aptos" panose="020B0004020202020204" pitchFamily="34" charset="0"/>
              <a:cs typeface="Segoe UI"/>
            </a:rPr>
            <a:t>:</a:t>
          </a:r>
        </a:p>
        <a:p>
          <a:pPr marL="0" lvl="0" indent="0" algn="ctr" defTabSz="622300">
            <a:lnSpc>
              <a:spcPct val="90000"/>
            </a:lnSpc>
            <a:spcBef>
              <a:spcPct val="0"/>
            </a:spcBef>
            <a:spcAft>
              <a:spcPct val="35000"/>
            </a:spcAft>
            <a:buNone/>
          </a:pPr>
          <a:r>
            <a:rPr lang="en-GB" sz="1300" kern="1200" dirty="0">
              <a:latin typeface="Aptos" panose="020B0004020202020204" pitchFamily="34" charset="0"/>
              <a:cs typeface="Segoe UI"/>
            </a:rPr>
            <a:t> Males received most awards between 1980-2000, with a significant concentration. Females have fewer awards with no sharp peaks, indicating diverse recognition times.</a:t>
          </a:r>
          <a:endParaRPr lang="en-US" sz="1300" kern="1200" dirty="0">
            <a:latin typeface="Aptos" panose="020B0004020202020204" pitchFamily="34" charset="0"/>
            <a:cs typeface="Segoe UI"/>
          </a:endParaRPr>
        </a:p>
      </dsp:txBody>
      <dsp:txXfrm>
        <a:off x="2946333" y="583840"/>
        <a:ext cx="1917801" cy="1917801"/>
      </dsp:txXfrm>
    </dsp:sp>
    <dsp:sp modelId="{4E484591-71BC-4F56-B7F2-85D7AABA6C6E}">
      <dsp:nvSpPr>
        <dsp:cNvPr id="0" name=""/>
        <dsp:cNvSpPr/>
      </dsp:nvSpPr>
      <dsp:spPr>
        <a:xfrm>
          <a:off x="345360" y="2977317"/>
          <a:ext cx="2125297" cy="2125297"/>
        </a:xfrm>
        <a:prstGeom prst="roundRect">
          <a:avLst/>
        </a:prstGeom>
        <a:gradFill rotWithShape="0">
          <a:gsLst>
            <a:gs pos="0">
              <a:schemeClr val="accent5">
                <a:hueOff val="1571189"/>
                <a:satOff val="-7513"/>
                <a:lumOff val="8235"/>
                <a:alphaOff val="0"/>
                <a:lumMod val="110000"/>
                <a:satMod val="105000"/>
                <a:tint val="67000"/>
              </a:schemeClr>
            </a:gs>
            <a:gs pos="50000">
              <a:schemeClr val="accent5">
                <a:hueOff val="1571189"/>
                <a:satOff val="-7513"/>
                <a:lumOff val="8235"/>
                <a:alphaOff val="0"/>
                <a:lumMod val="105000"/>
                <a:satMod val="103000"/>
                <a:tint val="73000"/>
              </a:schemeClr>
            </a:gs>
            <a:gs pos="100000">
              <a:schemeClr val="accent5">
                <a:hueOff val="1571189"/>
                <a:satOff val="-7513"/>
                <a:lumOff val="823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latin typeface="Aptos" panose="020B0004020202020204" pitchFamily="34" charset="0"/>
              <a:cs typeface="Segoe UI"/>
            </a:rPr>
            <a:t>Positive Correlation</a:t>
          </a:r>
          <a:r>
            <a:rPr lang="en-GB" sz="1400" kern="1200" dirty="0">
              <a:latin typeface="Aptos" panose="020B0004020202020204" pitchFamily="34" charset="0"/>
              <a:cs typeface="Segoe UI"/>
            </a:rPr>
            <a:t>:</a:t>
          </a:r>
        </a:p>
        <a:p>
          <a:pPr marL="0" lvl="0" indent="0" algn="ctr" defTabSz="622300">
            <a:lnSpc>
              <a:spcPct val="90000"/>
            </a:lnSpc>
            <a:spcBef>
              <a:spcPct val="0"/>
            </a:spcBef>
            <a:spcAft>
              <a:spcPct val="35000"/>
            </a:spcAft>
            <a:buNone/>
          </a:pPr>
          <a:r>
            <a:rPr lang="en-GB" sz="1300" kern="1200" dirty="0">
              <a:latin typeface="Aptos" panose="020B0004020202020204" pitchFamily="34" charset="0"/>
              <a:cs typeface="Segoe UI"/>
            </a:rPr>
            <a:t> Both genders show a strong positive correlation between birth year and year of first award, indicating that younger generations are achieving recognition earlier.</a:t>
          </a:r>
          <a:endParaRPr lang="en-US" sz="1300" kern="1200" dirty="0">
            <a:latin typeface="Aptos" panose="020B0004020202020204" pitchFamily="34" charset="0"/>
            <a:cs typeface="Segoe UI"/>
          </a:endParaRPr>
        </a:p>
      </dsp:txBody>
      <dsp:txXfrm>
        <a:off x="449108" y="3081065"/>
        <a:ext cx="1917801" cy="1917801"/>
      </dsp:txXfrm>
    </dsp:sp>
    <dsp:sp modelId="{424608B4-E8CC-4C87-98D9-5E7823F7E8F8}">
      <dsp:nvSpPr>
        <dsp:cNvPr id="0" name=""/>
        <dsp:cNvSpPr/>
      </dsp:nvSpPr>
      <dsp:spPr>
        <a:xfrm>
          <a:off x="2842585" y="2977317"/>
          <a:ext cx="2125297" cy="2125297"/>
        </a:xfrm>
        <a:prstGeom prst="roundRect">
          <a:avLst/>
        </a:prstGeom>
        <a:gradFill rotWithShape="0">
          <a:gsLst>
            <a:gs pos="0">
              <a:schemeClr val="accent5">
                <a:hueOff val="2356783"/>
                <a:satOff val="-11270"/>
                <a:lumOff val="12353"/>
                <a:alphaOff val="0"/>
                <a:lumMod val="110000"/>
                <a:satMod val="105000"/>
                <a:tint val="67000"/>
              </a:schemeClr>
            </a:gs>
            <a:gs pos="50000">
              <a:schemeClr val="accent5">
                <a:hueOff val="2356783"/>
                <a:satOff val="-11270"/>
                <a:lumOff val="12353"/>
                <a:alphaOff val="0"/>
                <a:lumMod val="105000"/>
                <a:satMod val="103000"/>
                <a:tint val="73000"/>
              </a:schemeClr>
            </a:gs>
            <a:gs pos="100000">
              <a:schemeClr val="accent5">
                <a:hueOff val="2356783"/>
                <a:satOff val="-11270"/>
                <a:lumOff val="1235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latin typeface="Aptos" panose="020B0004020202020204" pitchFamily="34" charset="0"/>
              <a:cs typeface="Segoe UI"/>
            </a:rPr>
            <a:t>Historical Context</a:t>
          </a:r>
          <a:r>
            <a:rPr lang="en-GB" sz="1400" kern="1200" dirty="0">
              <a:latin typeface="Aptos" panose="020B0004020202020204" pitchFamily="34" charset="0"/>
              <a:cs typeface="Segoe UI"/>
            </a:rPr>
            <a:t>: </a:t>
          </a:r>
        </a:p>
        <a:p>
          <a:pPr marL="0" lvl="0" indent="0" algn="ctr" defTabSz="622300">
            <a:lnSpc>
              <a:spcPct val="90000"/>
            </a:lnSpc>
            <a:spcBef>
              <a:spcPct val="0"/>
            </a:spcBef>
            <a:spcAft>
              <a:spcPct val="35000"/>
            </a:spcAft>
            <a:buNone/>
          </a:pPr>
          <a:r>
            <a:rPr lang="en-GB" sz="1300" kern="1200" dirty="0">
              <a:latin typeface="Aptos" panose="020B0004020202020204" pitchFamily="34" charset="0"/>
              <a:cs typeface="Segoe UI"/>
            </a:rPr>
            <a:t>The data encompasses a wide historical range, from the late 19th to the early 21st century, highlighting changes in recognition patterns over time.</a:t>
          </a:r>
          <a:endParaRPr lang="en-US" sz="1300" kern="1200" dirty="0">
            <a:latin typeface="Aptos" panose="020B0004020202020204" pitchFamily="34" charset="0"/>
            <a:cs typeface="Segoe UI"/>
          </a:endParaRPr>
        </a:p>
      </dsp:txBody>
      <dsp:txXfrm>
        <a:off x="2946333" y="3081065"/>
        <a:ext cx="1917801" cy="1917801"/>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8/5/2024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4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8/5/2024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25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8/5/2024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70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8/5/2024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58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8/5/2024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61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8/5/2024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06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8/5/2024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85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8/5/2024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99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8/5/2024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9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8/5/2024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59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8/5/2024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89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8/5/2024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90016867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7.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ue and purple wavy liquid&#10;&#10;Description automatically generated">
            <a:extLst>
              <a:ext uri="{FF2B5EF4-FFF2-40B4-BE49-F238E27FC236}">
                <a16:creationId xmlns:a16="http://schemas.microsoft.com/office/drawing/2014/main" id="{BA0E5E7A-E945-0DD1-4FC2-30F762FD19A1}"/>
              </a:ext>
            </a:extLst>
          </p:cNvPr>
          <p:cNvPicPr>
            <a:picLocks noGrp="1" noChangeAspect="1"/>
          </p:cNvPicPr>
          <p:nvPr>
            <p:ph idx="1"/>
          </p:nvPr>
        </p:nvPicPr>
        <p:blipFill>
          <a:blip r:embed="rId2"/>
          <a:srcRect t="24224" r="-1" b="-1"/>
          <a:stretch/>
        </p:blipFill>
        <p:spPr>
          <a:xfrm>
            <a:off x="20" y="10"/>
            <a:ext cx="12188932" cy="6857990"/>
          </a:xfrm>
          <a:prstGeom prst="rect">
            <a:avLst/>
          </a:prstGeom>
        </p:spPr>
      </p:pic>
      <p:sp>
        <p:nvSpPr>
          <p:cNvPr id="20" name="Rectangle 19">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elay 11">
            <a:extLst>
              <a:ext uri="{FF2B5EF4-FFF2-40B4-BE49-F238E27FC236}">
                <a16:creationId xmlns:a16="http://schemas.microsoft.com/office/drawing/2014/main" id="{D61D6B2F-D29B-FC8E-BF47-17944BEA2955}"/>
              </a:ext>
            </a:extLst>
          </p:cNvPr>
          <p:cNvSpPr/>
          <p:nvPr/>
        </p:nvSpPr>
        <p:spPr>
          <a:xfrm rot="-5400000">
            <a:off x="3186283" y="1094840"/>
            <a:ext cx="5155723" cy="4673847"/>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69F5213F-AD39-B062-52BC-A980B420D612}"/>
              </a:ext>
            </a:extLst>
          </p:cNvPr>
          <p:cNvSpPr>
            <a:spLocks noGrp="1"/>
          </p:cNvSpPr>
          <p:nvPr/>
        </p:nvSpPr>
        <p:spPr>
          <a:xfrm>
            <a:off x="1860177" y="2634984"/>
            <a:ext cx="9144000" cy="1522458"/>
          </a:xfrm>
          <a:prstGeom prst="flowChartDelay">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spcAft>
                <a:spcPts val="600"/>
              </a:spcAft>
            </a:pPr>
            <a:r>
              <a:rPr lang="en-US" sz="6000" kern="1200" cap="all" baseline="0" dirty="0">
                <a:latin typeface="Bookman Old Style"/>
                <a:cs typeface="Courier New"/>
              </a:rPr>
              <a:t>Attrition data </a:t>
            </a:r>
            <a:endParaRPr lang="en-US" sz="6000" cap="all" dirty="0">
              <a:latin typeface="Bookman Old Style"/>
              <a:cs typeface="Courier New"/>
            </a:endParaRPr>
          </a:p>
          <a:p>
            <a:pPr algn="ctr">
              <a:spcAft>
                <a:spcPts val="600"/>
              </a:spcAft>
            </a:pPr>
            <a:r>
              <a:rPr lang="en-US" sz="6000" kern="1200" cap="all" baseline="0" dirty="0">
                <a:latin typeface="Bookman Old Style"/>
                <a:cs typeface="Courier New"/>
              </a:rPr>
              <a:t>analysis</a:t>
            </a:r>
            <a:endParaRPr lang="en-US" dirty="0"/>
          </a:p>
        </p:txBody>
      </p:sp>
      <p:sp>
        <p:nvSpPr>
          <p:cNvPr id="7" name="Title 1">
            <a:extLst>
              <a:ext uri="{FF2B5EF4-FFF2-40B4-BE49-F238E27FC236}">
                <a16:creationId xmlns:a16="http://schemas.microsoft.com/office/drawing/2014/main" id="{21CE5BFC-71B9-465A-F46E-D05F0D6BCB73}"/>
              </a:ext>
            </a:extLst>
          </p:cNvPr>
          <p:cNvSpPr>
            <a:spLocks noGrp="1"/>
          </p:cNvSpPr>
          <p:nvPr/>
        </p:nvSpPr>
        <p:spPr>
          <a:xfrm>
            <a:off x="1524000" y="1336430"/>
            <a:ext cx="9144000" cy="282057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endParaRPr lang="en-US" sz="6600" dirty="0">
              <a:effectLst/>
            </a:endParaRPr>
          </a:p>
        </p:txBody>
      </p:sp>
    </p:spTree>
    <p:extLst>
      <p:ext uri="{BB962C8B-B14F-4D97-AF65-F5344CB8AC3E}">
        <p14:creationId xmlns:p14="http://schemas.microsoft.com/office/powerpoint/2010/main" val="245070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657715" y="556917"/>
            <a:ext cx="4195674" cy="797464"/>
          </a:xfrm>
        </p:spPr>
        <p:txBody>
          <a:bodyPr vert="horz" lIns="91440" tIns="45720" rIns="91440" bIns="45720" rtlCol="0" anchor="b" anchorCtr="0">
            <a:normAutofit fontScale="90000"/>
          </a:bodyPr>
          <a:lstStyle/>
          <a:p>
            <a:pPr algn="ctr"/>
            <a:r>
              <a:rPr lang="en-US" i="1" kern="1200" cap="none" spc="0" baseline="0" dirty="0">
                <a:solidFill>
                  <a:schemeClr val="accent4">
                    <a:lumMod val="50000"/>
                  </a:schemeClr>
                </a:solidFill>
                <a:latin typeface="+mj-lt"/>
                <a:ea typeface="+mj-ea"/>
                <a:cs typeface="+mj-cs"/>
              </a:rPr>
              <a:t>Conclusion</a:t>
            </a:r>
            <a:endParaRPr lang="en-US" sz="4800" i="1" kern="1200" cap="none" spc="0" baseline="0" dirty="0">
              <a:solidFill>
                <a:schemeClr val="accent4">
                  <a:lumMod val="50000"/>
                </a:schemeClr>
              </a:solidFill>
              <a:latin typeface="+mj-lt"/>
              <a:ea typeface="+mj-ea"/>
              <a:cs typeface="+mj-cs"/>
            </a:endParaRPr>
          </a:p>
        </p:txBody>
      </p:sp>
      <p:sp>
        <p:nvSpPr>
          <p:cNvPr id="37" name="Oval 3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Illustration vectorielle de gens de bureau. Employés de bureau, hommes ...">
            <a:extLst>
              <a:ext uri="{FF2B5EF4-FFF2-40B4-BE49-F238E27FC236}">
                <a16:creationId xmlns:a16="http://schemas.microsoft.com/office/drawing/2014/main" id="{57E585FD-8C1F-3F63-907B-72F6D9F9E0F3}"/>
              </a:ext>
            </a:extLst>
          </p:cNvPr>
          <p:cNvPicPr>
            <a:picLocks noChangeAspect="1"/>
          </p:cNvPicPr>
          <p:nvPr/>
        </p:nvPicPr>
        <p:blipFill>
          <a:blip r:embed="rId2"/>
          <a:srcRect l="19284" r="15715" b="-2"/>
          <a:stretch/>
        </p:blipFill>
        <p:spPr>
          <a:xfrm>
            <a:off x="505418" y="486916"/>
            <a:ext cx="5551689" cy="5809424"/>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Subtitle 2"/>
          <p:cNvSpPr>
            <a:spLocks noGrp="1"/>
          </p:cNvSpPr>
          <p:nvPr>
            <p:ph type="subTitle" idx="1"/>
          </p:nvPr>
        </p:nvSpPr>
        <p:spPr>
          <a:xfrm>
            <a:off x="6388119" y="1720241"/>
            <a:ext cx="5009223" cy="4268736"/>
          </a:xfrm>
        </p:spPr>
        <p:txBody>
          <a:bodyPr vert="horz" lIns="91440" tIns="45720" rIns="91440" bIns="45720" rtlCol="0" anchor="t">
            <a:noAutofit/>
          </a:bodyPr>
          <a:lstStyle/>
          <a:p>
            <a:pPr marL="285750" indent="-285750" algn="just">
              <a:lnSpc>
                <a:spcPct val="100000"/>
              </a:lnSpc>
              <a:buClr>
                <a:schemeClr val="accent4">
                  <a:lumMod val="50000"/>
                </a:schemeClr>
              </a:buClr>
              <a:buSzPct val="160000"/>
              <a:buFont typeface="Courier New" panose="02070309020205020404" pitchFamily="49" charset="0"/>
              <a:buChar char="o"/>
            </a:pPr>
            <a:r>
              <a:rPr lang="en-US" sz="1500" b="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This analysis has provided valuable insights into the careers and  demographics of a group of entertainers. </a:t>
            </a:r>
          </a:p>
          <a:p>
            <a:pPr marL="285750" indent="-285750" algn="just">
              <a:lnSpc>
                <a:spcPct val="100000"/>
              </a:lnSpc>
              <a:buClr>
                <a:schemeClr val="accent4">
                  <a:lumMod val="50000"/>
                </a:schemeClr>
              </a:buClr>
              <a:buSzPct val="160000"/>
              <a:buFont typeface="Courier New" panose="02070309020205020404" pitchFamily="49" charset="0"/>
              <a:buChar char="o"/>
            </a:pPr>
            <a:r>
              <a:rPr lang="en-US" sz="1500" b="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We observed the distribution of genders, calculated the average age at which entertainers receive their first major award, and explored the relationship between birth year, year of breakthrough, and year of first award. </a:t>
            </a:r>
          </a:p>
          <a:p>
            <a:pPr marL="285750" indent="-285750" algn="just">
              <a:lnSpc>
                <a:spcPct val="100000"/>
              </a:lnSpc>
              <a:buClr>
                <a:schemeClr val="accent4">
                  <a:lumMod val="50000"/>
                </a:schemeClr>
              </a:buClr>
              <a:buSzPct val="160000"/>
              <a:buFont typeface="Courier New" panose="02070309020205020404" pitchFamily="49" charset="0"/>
              <a:buChar char="o"/>
            </a:pPr>
            <a:r>
              <a:rPr lang="en-US" sz="1500" b="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Notably, we found that male entertainers tend to receive their first major award slightly earlier than their female counterparts.</a:t>
            </a:r>
          </a:p>
          <a:p>
            <a:pPr marL="285750" indent="-285750" algn="just">
              <a:lnSpc>
                <a:spcPct val="100000"/>
              </a:lnSpc>
              <a:buClr>
                <a:schemeClr val="accent4">
                  <a:lumMod val="50000"/>
                </a:schemeClr>
              </a:buClr>
              <a:buSzPct val="160000"/>
              <a:buFont typeface="Courier New" panose="02070309020205020404" pitchFamily="49" charset="0"/>
              <a:buChar char="o"/>
            </a:pPr>
            <a:r>
              <a:rPr lang="en-US" sz="1500" b="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The distribution of lifespans provided a glimpse into the longevity of careers in the entertainment industry.</a:t>
            </a:r>
          </a:p>
          <a:p>
            <a:pPr marL="285750" indent="-285750" algn="just">
              <a:lnSpc>
                <a:spcPct val="100000"/>
              </a:lnSpc>
              <a:buClr>
                <a:schemeClr val="accent4">
                  <a:lumMod val="50000"/>
                </a:schemeClr>
              </a:buClr>
              <a:buSzPct val="160000"/>
              <a:buFont typeface="Courier New" panose="02070309020205020404" pitchFamily="49" charset="0"/>
              <a:buChar char="o"/>
            </a:pPr>
            <a:r>
              <a:rPr lang="en-US" sz="1500" b="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Further research could delve deeper into the factors contributing to the observed trends, such as genre, type of entertainment, and socio-cultural influences. This could help us better understand the dynamics of success and longevity in the entertainment world.</a:t>
            </a:r>
          </a:p>
        </p:txBody>
      </p:sp>
      <p:sp>
        <p:nvSpPr>
          <p:cNvPr id="4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13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22CD7A-B651-02F4-2DFD-7D3D6C51F520}"/>
              </a:ext>
            </a:extLst>
          </p:cNvPr>
          <p:cNvSpPr/>
          <p:nvPr/>
        </p:nvSpPr>
        <p:spPr>
          <a:xfrm>
            <a:off x="0" y="-2423"/>
            <a:ext cx="12197593" cy="6860423"/>
          </a:xfrm>
          <a:prstGeom prst="rect">
            <a:avLst/>
          </a:prstGeom>
          <a:solidFill>
            <a:schemeClr val="tx2">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GB"/>
          </a:p>
        </p:txBody>
      </p:sp>
      <p:sp>
        <p:nvSpPr>
          <p:cNvPr id="3" name="Rectangle 2">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2B9C1B51-63B4-858E-6A7C-E9D177BDAA7A}"/>
              </a:ext>
            </a:extLst>
          </p:cNvPr>
          <p:cNvSpPr/>
          <p:nvPr/>
        </p:nvSpPr>
        <p:spPr>
          <a:xfrm>
            <a:off x="0" y="-2423"/>
            <a:ext cx="5829211" cy="6860423"/>
          </a:xfrm>
          <a:prstGeom prst="rect">
            <a:avLst/>
          </a:prstGeom>
          <a:gradFill>
            <a:gsLst>
              <a:gs pos="21000">
                <a:schemeClr val="accent1">
                  <a:lumMod val="75000"/>
                </a:schemeClr>
              </a:gs>
              <a:gs pos="50000">
                <a:schemeClr val="accent1">
                  <a:lumMod val="75000"/>
                  <a:alpha val="72000"/>
                </a:schemeClr>
              </a:gs>
              <a:gs pos="100000">
                <a:schemeClr val="accent5">
                  <a:lumMod val="60000"/>
                  <a:lumOff val="40000"/>
                  <a:alpha val="70000"/>
                </a:schemeClr>
              </a:gs>
            </a:gsLst>
            <a:lin ang="3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2" name="Content Placeholder 60" descr="A blue and orange pie chart&#10;&#10;Description automatically generated">
            <a:extLst>
              <a:ext uri="{FF2B5EF4-FFF2-40B4-BE49-F238E27FC236}">
                <a16:creationId xmlns:a16="http://schemas.microsoft.com/office/drawing/2014/main" id="{E30FCE77-5220-CA2D-7654-4F8EB8CA8670}"/>
              </a:ext>
            </a:extLst>
          </p:cNvPr>
          <p:cNvPicPr>
            <a:picLocks noGrp="1" noChangeAspect="1"/>
          </p:cNvPicPr>
          <p:nvPr/>
        </p:nvPicPr>
        <p:blipFill>
          <a:blip r:embed="rId2"/>
          <a:stretch>
            <a:fillRect/>
          </a:stretch>
        </p:blipFill>
        <p:spPr>
          <a:xfrm>
            <a:off x="6561364" y="977183"/>
            <a:ext cx="5053643" cy="4552759"/>
          </a:xfrm>
          <a:prstGeom prst="roundRect">
            <a:avLst>
              <a:gd name="adj" fmla="val 8594"/>
            </a:avLst>
          </a:prstGeom>
          <a:solidFill>
            <a:srgbClr val="FFFFFF">
              <a:shade val="85000"/>
            </a:srgbClr>
          </a:solidFill>
          <a:ln>
            <a:noFill/>
          </a:ln>
          <a:effectLst>
            <a:outerShdw blurRad="50800" dist="50800" dir="2700000">
              <a:srgbClr val="3F3F3F">
                <a:alpha val="95000"/>
              </a:srgbClr>
            </a:outerShdw>
          </a:effectLst>
        </p:spPr>
      </p:pic>
      <p:grpSp>
        <p:nvGrpSpPr>
          <p:cNvPr id="15" name="Group 14">
            <a:extLst>
              <a:ext uri="{FF2B5EF4-FFF2-40B4-BE49-F238E27FC236}">
                <a16:creationId xmlns:a16="http://schemas.microsoft.com/office/drawing/2014/main" id="{5BF780A3-2783-DBD5-B4BF-49A5D294B17C}"/>
              </a:ext>
            </a:extLst>
          </p:cNvPr>
          <p:cNvGrpSpPr/>
          <p:nvPr/>
        </p:nvGrpSpPr>
        <p:grpSpPr>
          <a:xfrm>
            <a:off x="340206" y="2518655"/>
            <a:ext cx="5140957" cy="2459247"/>
            <a:chOff x="657294" y="2988323"/>
            <a:chExt cx="5140957" cy="2459247"/>
          </a:xfrm>
        </p:grpSpPr>
        <p:sp>
          <p:nvSpPr>
            <p:cNvPr id="9" name="Rectangle: Rounded Corners 8">
              <a:extLst>
                <a:ext uri="{FF2B5EF4-FFF2-40B4-BE49-F238E27FC236}">
                  <a16:creationId xmlns:a16="http://schemas.microsoft.com/office/drawing/2014/main" id="{95B87640-FFB9-1ACF-5311-55E35EC7AAE8}"/>
                </a:ext>
              </a:extLst>
            </p:cNvPr>
            <p:cNvSpPr/>
            <p:nvPr/>
          </p:nvSpPr>
          <p:spPr>
            <a:xfrm>
              <a:off x="657294" y="2988323"/>
              <a:ext cx="5133135" cy="2459247"/>
            </a:xfrm>
            <a:prstGeom prst="roundRect">
              <a:avLst/>
            </a:prstGeom>
            <a:solidFill>
              <a:schemeClr val="accent2">
                <a:lumMod val="20000"/>
                <a:lumOff val="8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0" name="TextBox 3">
              <a:extLst>
                <a:ext uri="{FF2B5EF4-FFF2-40B4-BE49-F238E27FC236}">
                  <a16:creationId xmlns:a16="http://schemas.microsoft.com/office/drawing/2014/main" id="{A6158DE7-CAF5-E721-8984-EAF2BC46EBC0}"/>
                </a:ext>
              </a:extLst>
            </p:cNvPr>
            <p:cNvSpPr txBox="1"/>
            <p:nvPr/>
          </p:nvSpPr>
          <p:spPr>
            <a:xfrm>
              <a:off x="802679" y="3273491"/>
              <a:ext cx="4995572" cy="654820"/>
            </a:xfrm>
            <a:prstGeom prst="rect">
              <a:avLst/>
            </a:prstGeom>
          </p:spPr>
          <p:txBody>
            <a:bodyPr rot="0" spcFirstLastPara="0" vert="horz" lIns="91440" tIns="45720" rIns="91440" bIns="45720" numCol="1" spcCol="0" rtlCol="0" fromWordArt="0" anchor="t" anchorCtr="0" forceAA="0" compatLnSpc="1">
              <a:prstTxWarp prst="textNoShape">
                <a:avLst/>
              </a:prstTxWarp>
              <a:normAutofit lnSpcReduction="10000"/>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a:t>      There are more male entertainers than female entertainers in the provided dataset.</a:t>
              </a:r>
            </a:p>
            <a:p>
              <a:pPr indent="-228600">
                <a:lnSpc>
                  <a:spcPct val="90000"/>
                </a:lnSpc>
                <a:spcAft>
                  <a:spcPts val="600"/>
                </a:spcAft>
                <a:buFont typeface="Courier New" panose="020B0604020202020204" pitchFamily="34" charset="0"/>
                <a:buChar char="o"/>
              </a:pPr>
              <a:endParaRPr lang="en-US"/>
            </a:p>
            <a:p>
              <a:pPr indent="-228600">
                <a:lnSpc>
                  <a:spcPct val="90000"/>
                </a:lnSpc>
                <a:spcAft>
                  <a:spcPts val="600"/>
                </a:spcAft>
                <a:buFont typeface="Courier New" panose="020B0604020202020204" pitchFamily="34" charset="0"/>
                <a:buChar char="o"/>
              </a:pPr>
              <a:endParaRPr lang="en-US"/>
            </a:p>
          </p:txBody>
        </p:sp>
        <p:sp>
          <p:nvSpPr>
            <p:cNvPr id="11" name="TextBox 56">
              <a:extLst>
                <a:ext uri="{FF2B5EF4-FFF2-40B4-BE49-F238E27FC236}">
                  <a16:creationId xmlns:a16="http://schemas.microsoft.com/office/drawing/2014/main" id="{3B95DF9C-B3A7-A40E-4DF3-284ACE72769D}"/>
                </a:ext>
              </a:extLst>
            </p:cNvPr>
            <p:cNvSpPr txBox="1"/>
            <p:nvPr/>
          </p:nvSpPr>
          <p:spPr>
            <a:xfrm>
              <a:off x="999943" y="4131267"/>
              <a:ext cx="4674916"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latin typeface="Gill Sans Nova"/>
                </a:rPr>
                <a:t>  </a:t>
              </a:r>
              <a:r>
                <a:rPr lang="en-US" sz="1800" baseline="0" dirty="0">
                  <a:latin typeface="Gill Sans Nova"/>
                </a:rPr>
                <a:t>The entertainment industry may have a gender imbalance, as the data suggests that there are more male entertainers than female entertainers.</a:t>
              </a:r>
              <a:endParaRPr lang="en-GB" dirty="0"/>
            </a:p>
          </p:txBody>
        </p:sp>
        <p:pic>
          <p:nvPicPr>
            <p:cNvPr id="13" name="Graphic 12" descr="Pin with solid fill">
              <a:extLst>
                <a:ext uri="{FF2B5EF4-FFF2-40B4-BE49-F238E27FC236}">
                  <a16:creationId xmlns:a16="http://schemas.microsoft.com/office/drawing/2014/main" id="{CF86B8DD-502B-290E-8994-C1BE3860EC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323" y="3274358"/>
              <a:ext cx="264459" cy="253255"/>
            </a:xfrm>
            <a:prstGeom prst="rect">
              <a:avLst/>
            </a:prstGeom>
          </p:spPr>
        </p:pic>
        <p:pic>
          <p:nvPicPr>
            <p:cNvPr id="14" name="Graphic 12" descr="Pin with solid fill">
              <a:extLst>
                <a:ext uri="{FF2B5EF4-FFF2-40B4-BE49-F238E27FC236}">
                  <a16:creationId xmlns:a16="http://schemas.microsoft.com/office/drawing/2014/main" id="{4F697199-25C5-7FE2-7832-2D7BF446B0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322" y="4220717"/>
              <a:ext cx="264459" cy="253255"/>
            </a:xfrm>
            <a:prstGeom prst="rect">
              <a:avLst/>
            </a:prstGeom>
          </p:spPr>
        </p:pic>
      </p:grpSp>
      <p:sp>
        <p:nvSpPr>
          <p:cNvPr id="4" name="Rectangle 3">
            <a:extLst>
              <a:ext uri="{FF2B5EF4-FFF2-40B4-BE49-F238E27FC236}">
                <a16:creationId xmlns:a16="http://schemas.microsoft.com/office/drawing/2014/main" id="{B1C348DD-F100-530B-AD22-2368F85865ED}"/>
              </a:ext>
            </a:extLst>
          </p:cNvPr>
          <p:cNvSpPr/>
          <p:nvPr/>
        </p:nvSpPr>
        <p:spPr>
          <a:xfrm>
            <a:off x="453130" y="548220"/>
            <a:ext cx="4804313" cy="1422215"/>
          </a:xfrm>
          <a:prstGeom prst="rect">
            <a:avLst/>
          </a:prstGeom>
          <a:noFill/>
          <a:ln w="38100">
            <a:solidFill>
              <a:schemeClr val="accent5">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GB"/>
          </a:p>
        </p:txBody>
      </p:sp>
      <p:sp>
        <p:nvSpPr>
          <p:cNvPr id="5" name="Title 1">
            <a:extLst>
              <a:ext uri="{FF2B5EF4-FFF2-40B4-BE49-F238E27FC236}">
                <a16:creationId xmlns:a16="http://schemas.microsoft.com/office/drawing/2014/main" id="{36925F9A-4FF2-1D49-F798-678D24C2F03C}"/>
              </a:ext>
            </a:extLst>
          </p:cNvPr>
          <p:cNvSpPr>
            <a:spLocks noGrp="1"/>
          </p:cNvSpPr>
          <p:nvPr/>
        </p:nvSpPr>
        <p:spPr>
          <a:xfrm>
            <a:off x="407296" y="524842"/>
            <a:ext cx="5014618" cy="1409686"/>
          </a:xfrm>
          <a:prstGeom prst="rect">
            <a:avLst/>
          </a:prstGeom>
          <a:noFill/>
        </p:spPr>
        <p:txBody>
          <a:bodyPr vert="horz" lIns="91440" tIns="45720" rIns="91440" bIns="45720" rtlCol="0" anchor="b">
            <a:norm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i="1" kern="1200" dirty="0">
                <a:solidFill>
                  <a:schemeClr val="bg1"/>
                </a:solidFill>
                <a:latin typeface="+mj-lt"/>
                <a:ea typeface="+mj-ea"/>
                <a:cs typeface="+mj-cs"/>
              </a:rPr>
              <a:t>Gender Distribution Representation </a:t>
            </a:r>
            <a:endParaRPr lang="en-US" sz="4000" b="1" dirty="0">
              <a:solidFill>
                <a:schemeClr val="bg1"/>
              </a:solidFill>
              <a:ea typeface="+mj-ea"/>
              <a:cs typeface="+mj-cs"/>
            </a:endParaRPr>
          </a:p>
        </p:txBody>
      </p:sp>
    </p:spTree>
    <p:extLst>
      <p:ext uri="{BB962C8B-B14F-4D97-AF65-F5344CB8AC3E}">
        <p14:creationId xmlns:p14="http://schemas.microsoft.com/office/powerpoint/2010/main" val="119937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492A50-D6A9-6EEF-11CF-3113C87711BE}"/>
              </a:ext>
            </a:extLst>
          </p:cNvPr>
          <p:cNvSpPr/>
          <p:nvPr/>
        </p:nvSpPr>
        <p:spPr>
          <a:xfrm>
            <a:off x="3563" y="250"/>
            <a:ext cx="12201672" cy="6850010"/>
          </a:xfrm>
          <a:prstGeom prst="rect">
            <a:avLst/>
          </a:prstGeom>
          <a:solidFill>
            <a:srgbClr val="E6F2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1A33BA2-0744-58E5-083E-A91F47AC72F9}"/>
              </a:ext>
            </a:extLst>
          </p:cNvPr>
          <p:cNvSpPr/>
          <p:nvPr/>
        </p:nvSpPr>
        <p:spPr>
          <a:xfrm>
            <a:off x="-6626" y="-4080"/>
            <a:ext cx="12197093" cy="1432172"/>
          </a:xfrm>
          <a:prstGeom prst="rect">
            <a:avLst/>
          </a:prstGeom>
          <a:solidFill>
            <a:schemeClr val="bg1">
              <a:lumMod val="9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263171" y="219394"/>
            <a:ext cx="11613958" cy="1006332"/>
          </a:xfrm>
        </p:spPr>
        <p:txBody>
          <a:bodyPr vert="horz" lIns="91440" tIns="45720" rIns="91440" bIns="45720" rtlCol="0" anchor="b">
            <a:noAutofit/>
          </a:bodyPr>
          <a:lstStyle/>
          <a:p>
            <a:pPr algn="ctr"/>
            <a:r>
              <a:rPr lang="en-GB" sz="3200">
                <a:solidFill>
                  <a:schemeClr val="accent5">
                    <a:lumMod val="76000"/>
                  </a:schemeClr>
                </a:solidFill>
                <a:ea typeface="+mj-lt"/>
                <a:cs typeface="+mj-lt"/>
              </a:rPr>
              <a:t>Average Age Of Entertainers </a:t>
            </a:r>
            <a:br>
              <a:rPr lang="en-GB" sz="3200">
                <a:solidFill>
                  <a:schemeClr val="accent5">
                    <a:lumMod val="76000"/>
                  </a:schemeClr>
                </a:solidFill>
                <a:ea typeface="+mj-lt"/>
                <a:cs typeface="+mj-lt"/>
              </a:rPr>
            </a:br>
            <a:r>
              <a:rPr lang="en-GB" sz="3200">
                <a:solidFill>
                  <a:schemeClr val="accent5">
                    <a:lumMod val="76000"/>
                  </a:schemeClr>
                </a:solidFill>
                <a:ea typeface="+mj-lt"/>
                <a:cs typeface="+mj-lt"/>
              </a:rPr>
              <a:t>To Receive Award</a:t>
            </a:r>
            <a:endParaRPr lang="en-US" sz="3200">
              <a:solidFill>
                <a:schemeClr val="accent5">
                  <a:lumMod val="76000"/>
                </a:schemeClr>
              </a:solidFill>
              <a:ea typeface="+mj-lt"/>
              <a:cs typeface="+mj-lt"/>
            </a:endParaRPr>
          </a:p>
        </p:txBody>
      </p:sp>
      <p:pic>
        <p:nvPicPr>
          <p:cNvPr id="4" name="Picture 3" descr="A graph of a number of people&#10;&#10;Description automatically generated">
            <a:extLst>
              <a:ext uri="{FF2B5EF4-FFF2-40B4-BE49-F238E27FC236}">
                <a16:creationId xmlns:a16="http://schemas.microsoft.com/office/drawing/2014/main" id="{0D81F590-2F08-ED5B-9569-9D893546074F}"/>
              </a:ext>
            </a:extLst>
          </p:cNvPr>
          <p:cNvPicPr>
            <a:picLocks noChangeAspect="1"/>
          </p:cNvPicPr>
          <p:nvPr/>
        </p:nvPicPr>
        <p:blipFill>
          <a:blip r:embed="rId2"/>
          <a:stretch>
            <a:fillRect/>
          </a:stretch>
        </p:blipFill>
        <p:spPr>
          <a:xfrm>
            <a:off x="6793642" y="1813100"/>
            <a:ext cx="5069929" cy="4139935"/>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FA6B8EE2-DBC8-8276-60D1-25267C561775}"/>
              </a:ext>
            </a:extLst>
          </p:cNvPr>
          <p:cNvSpPr/>
          <p:nvPr/>
        </p:nvSpPr>
        <p:spPr>
          <a:xfrm>
            <a:off x="476031" y="2156141"/>
            <a:ext cx="5782378" cy="34047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ubtitle 8">
            <a:extLst>
              <a:ext uri="{FF2B5EF4-FFF2-40B4-BE49-F238E27FC236}">
                <a16:creationId xmlns:a16="http://schemas.microsoft.com/office/drawing/2014/main" id="{AD1B8342-2EDE-3635-9163-EC214BD8C8FA}"/>
              </a:ext>
            </a:extLst>
          </p:cNvPr>
          <p:cNvSpPr>
            <a:spLocks noGrp="1"/>
          </p:cNvSpPr>
          <p:nvPr>
            <p:ph type="subTitle" idx="1"/>
          </p:nvPr>
        </p:nvSpPr>
        <p:spPr>
          <a:xfrm>
            <a:off x="678493" y="2401627"/>
            <a:ext cx="5396629" cy="2960555"/>
          </a:xfrm>
        </p:spPr>
        <p:txBody>
          <a:bodyPr vert="horz" lIns="91440" tIns="45720" rIns="91440" bIns="45720" rtlCol="0" anchor="t">
            <a:noAutofit/>
          </a:bodyPr>
          <a:lstStyle/>
          <a:p>
            <a:pPr marL="285750" indent="-285750" algn="just">
              <a:lnSpc>
                <a:spcPct val="110000"/>
              </a:lnSpc>
              <a:buChar char="•"/>
            </a:pPr>
            <a:r>
              <a:rPr lang="en-US" sz="1600" dirty="0">
                <a:latin typeface="Segoe UI"/>
                <a:cs typeface="Segoe UI"/>
              </a:rPr>
              <a:t>On average, female entertainers tend to receive their first major award (Oscar, Grammy, or Emmy) at a younger age compared to their male counterparts.</a:t>
            </a:r>
            <a:endParaRPr lang="en-US" sz="1600"/>
          </a:p>
          <a:p>
            <a:pPr marL="285750" indent="-285750" algn="just">
              <a:lnSpc>
                <a:spcPct val="110000"/>
              </a:lnSpc>
              <a:buChar char="•"/>
            </a:pPr>
            <a:r>
              <a:rPr lang="en-US" sz="1600" dirty="0">
                <a:latin typeface="Segoe UI"/>
                <a:cs typeface="Segoe UI"/>
              </a:rPr>
              <a:t>This suggests there might be factors influencing earlier recognition and success for women in the entertainment industry. </a:t>
            </a:r>
          </a:p>
          <a:p>
            <a:pPr marL="285750" indent="-285750" algn="just">
              <a:lnSpc>
                <a:spcPct val="110000"/>
              </a:lnSpc>
              <a:buChar char="•"/>
            </a:pPr>
            <a:r>
              <a:rPr lang="en-US" sz="1600" dirty="0">
                <a:latin typeface="Segoe UI"/>
                <a:cs typeface="Segoe UI"/>
              </a:rPr>
              <a:t>Further analysis could explore potential reasons for this difference, such as societal expectations, industry biases, or varying career trajectories for men and women.</a:t>
            </a:r>
            <a:endParaRPr lang="en-GB" sz="1200" dirty="0"/>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A8A168-DCC2-A8B8-4B45-F64BDF99C89B}"/>
              </a:ext>
            </a:extLst>
          </p:cNvPr>
          <p:cNvSpPr/>
          <p:nvPr/>
        </p:nvSpPr>
        <p:spPr>
          <a:xfrm>
            <a:off x="-7641" y="0"/>
            <a:ext cx="12199642" cy="6861466"/>
          </a:xfrm>
          <a:prstGeom prst="rect">
            <a:avLst/>
          </a:prstGeom>
          <a:solidFill>
            <a:srgbClr val="E6F2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graph with blue dots&#10;&#10;Description automatically generated">
            <a:extLst>
              <a:ext uri="{FF2B5EF4-FFF2-40B4-BE49-F238E27FC236}">
                <a16:creationId xmlns:a16="http://schemas.microsoft.com/office/drawing/2014/main" id="{35A752E0-8CA7-450E-F0DE-8D84171E7F82}"/>
              </a:ext>
            </a:extLst>
          </p:cNvPr>
          <p:cNvPicPr>
            <a:picLocks noChangeAspect="1"/>
          </p:cNvPicPr>
          <p:nvPr/>
        </p:nvPicPr>
        <p:blipFill>
          <a:blip r:embed="rId2"/>
          <a:stretch>
            <a:fillRect/>
          </a:stretch>
        </p:blipFill>
        <p:spPr>
          <a:xfrm>
            <a:off x="266700" y="1472442"/>
            <a:ext cx="7107598" cy="4757174"/>
          </a:xfrm>
          <a:prstGeom prst="rect">
            <a:avLst/>
          </a:prstGeom>
          <a:ln>
            <a:noFill/>
          </a:ln>
          <a:effectLst>
            <a:outerShdw blurRad="50800" dist="38100" dir="2700000" algn="tl" rotWithShape="0">
              <a:prstClr val="black">
                <a:alpha val="40000"/>
              </a:prstClr>
            </a:outerShdw>
            <a:reflection stA="0" endPos="65000" dist="50800" dir="5400000" sy="-100000" algn="bl" rotWithShape="0"/>
          </a:effectLst>
        </p:spPr>
      </p:pic>
      <p:sp>
        <p:nvSpPr>
          <p:cNvPr id="6" name="TextBox 5">
            <a:extLst>
              <a:ext uri="{FF2B5EF4-FFF2-40B4-BE49-F238E27FC236}">
                <a16:creationId xmlns:a16="http://schemas.microsoft.com/office/drawing/2014/main" id="{6B8F0FE0-6D66-C4E8-0588-8241309CC696}"/>
              </a:ext>
            </a:extLst>
          </p:cNvPr>
          <p:cNvSpPr txBox="1"/>
          <p:nvPr/>
        </p:nvSpPr>
        <p:spPr>
          <a:xfrm>
            <a:off x="0" y="-28665"/>
            <a:ext cx="12192000" cy="1200329"/>
          </a:xfrm>
          <a:prstGeom prst="rect">
            <a:avLst/>
          </a:prstGeom>
          <a:solidFill>
            <a:schemeClr val="tx2">
              <a:lumMod val="40000"/>
              <a:lumOff val="60000"/>
            </a:schemeClr>
          </a:solidFill>
          <a:ln>
            <a:solidFill>
              <a:schemeClr val="bg2">
                <a:lumMod val="2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chemeClr val="accent5">
                    <a:lumMod val="76000"/>
                  </a:schemeClr>
                </a:solidFill>
                <a:latin typeface="Courier New"/>
                <a:cs typeface="Courier New"/>
              </a:rPr>
              <a:t>Age Gap Between Birth Year and </a:t>
            </a:r>
            <a:endParaRPr lang="en-US" sz="3600" b="1" dirty="0">
              <a:solidFill>
                <a:schemeClr val="accent5">
                  <a:lumMod val="76000"/>
                </a:schemeClr>
              </a:solidFill>
            </a:endParaRPr>
          </a:p>
          <a:p>
            <a:pPr algn="ctr"/>
            <a:r>
              <a:rPr lang="en-US" sz="3600" b="1" dirty="0">
                <a:solidFill>
                  <a:schemeClr val="accent5">
                    <a:lumMod val="76000"/>
                  </a:schemeClr>
                </a:solidFill>
                <a:latin typeface="Courier New"/>
                <a:cs typeface="Courier New"/>
              </a:rPr>
              <a:t>Year of First Award</a:t>
            </a:r>
            <a:endParaRPr lang="en-US" sz="3600" b="1" dirty="0">
              <a:solidFill>
                <a:schemeClr val="accent5">
                  <a:lumMod val="76000"/>
                </a:schemeClr>
              </a:solidFill>
            </a:endParaRPr>
          </a:p>
        </p:txBody>
      </p:sp>
      <p:grpSp>
        <p:nvGrpSpPr>
          <p:cNvPr id="2" name="Group 1">
            <a:extLst>
              <a:ext uri="{FF2B5EF4-FFF2-40B4-BE49-F238E27FC236}">
                <a16:creationId xmlns:a16="http://schemas.microsoft.com/office/drawing/2014/main" id="{01D7FA6A-7A66-030D-0270-8A182DEB8A47}"/>
              </a:ext>
            </a:extLst>
          </p:cNvPr>
          <p:cNvGrpSpPr/>
          <p:nvPr/>
        </p:nvGrpSpPr>
        <p:grpSpPr>
          <a:xfrm>
            <a:off x="7721600" y="1641029"/>
            <a:ext cx="4306341" cy="4402109"/>
            <a:chOff x="162266" y="1719112"/>
            <a:chExt cx="4157525" cy="4402109"/>
          </a:xfrm>
        </p:grpSpPr>
        <p:sp>
          <p:nvSpPr>
            <p:cNvPr id="4" name="TextBox 3">
              <a:extLst>
                <a:ext uri="{FF2B5EF4-FFF2-40B4-BE49-F238E27FC236}">
                  <a16:creationId xmlns:a16="http://schemas.microsoft.com/office/drawing/2014/main" id="{24325601-5693-1C31-BCFC-2CE6CFB00B55}"/>
                </a:ext>
              </a:extLst>
            </p:cNvPr>
            <p:cNvSpPr txBox="1"/>
            <p:nvPr/>
          </p:nvSpPr>
          <p:spPr>
            <a:xfrm rot="10800000" flipV="1">
              <a:off x="260193" y="1886435"/>
              <a:ext cx="3960504"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1600" dirty="0">
                <a:ea typeface="+mn-lt"/>
                <a:cs typeface="+mn-lt"/>
              </a:endParaRPr>
            </a:p>
            <a:p>
              <a:pPr marL="285750" indent="-285750" algn="just">
                <a:buFont typeface="Arial"/>
                <a:buChar char="•"/>
              </a:pPr>
              <a:r>
                <a:rPr lang="en-US" sz="1400" dirty="0">
                  <a:ea typeface="+mn-lt"/>
                  <a:cs typeface="+mn-lt"/>
                </a:rPr>
                <a:t>The scatter plot indicates a wide range of ages at which entertainers receive their first major awards.</a:t>
              </a:r>
            </a:p>
            <a:p>
              <a:pPr marL="285750" indent="-285750" algn="just">
                <a:buFont typeface="Arial"/>
                <a:buChar char="•"/>
              </a:pPr>
              <a:endParaRPr lang="en-US" sz="1400" dirty="0">
                <a:ea typeface="+mn-lt"/>
                <a:cs typeface="+mn-lt"/>
              </a:endParaRPr>
            </a:p>
            <a:p>
              <a:pPr marL="285750" indent="-285750" algn="just">
                <a:buFont typeface="Arial"/>
                <a:buChar char="•"/>
              </a:pPr>
              <a:r>
                <a:rPr lang="en-US" sz="1400" dirty="0">
                  <a:ea typeface="+mn-lt"/>
                  <a:cs typeface="+mn-lt"/>
                </a:rPr>
                <a:t>There is no clear linear correlation between birth year and year of first award, suggesting that success in the entertainment industry is influenced by various factors beyond just age.</a:t>
              </a:r>
            </a:p>
            <a:p>
              <a:pPr marL="285750" indent="-285750" algn="just">
                <a:buFont typeface="Arial"/>
                <a:buChar char="•"/>
              </a:pPr>
              <a:endParaRPr lang="en-US" sz="1400" dirty="0">
                <a:ea typeface="+mn-lt"/>
                <a:cs typeface="+mn-lt"/>
              </a:endParaRPr>
            </a:p>
            <a:p>
              <a:pPr marL="285750" indent="-285750" algn="just">
                <a:buFont typeface="Arial"/>
                <a:buChar char="•"/>
              </a:pPr>
              <a:r>
                <a:rPr lang="en-US" sz="1400" dirty="0">
                  <a:ea typeface="+mn-lt"/>
                  <a:cs typeface="+mn-lt"/>
                </a:rPr>
                <a:t>While age may play a role in an entertainer's career trajectory, it is not the sole determinant of success.</a:t>
              </a:r>
            </a:p>
            <a:p>
              <a:pPr marL="285750" indent="-285750" algn="just">
                <a:buFont typeface="Arial"/>
                <a:buChar char="•"/>
              </a:pPr>
              <a:endParaRPr lang="en-US" sz="1400" dirty="0">
                <a:ea typeface="+mn-lt"/>
                <a:cs typeface="+mn-lt"/>
              </a:endParaRPr>
            </a:p>
            <a:p>
              <a:pPr marL="285750" indent="-285750" algn="just">
                <a:buFont typeface="Arial"/>
                <a:buChar char="•"/>
              </a:pPr>
              <a:r>
                <a:rPr lang="en-US" sz="1400" dirty="0">
                  <a:ea typeface="+mn-lt"/>
                  <a:cs typeface="+mn-lt"/>
                </a:rPr>
                <a:t>Factors such as talent, dedication, opportunity, and networking likely contribute significantly to an individual's breakthrough in the competitive world of entertainment.</a:t>
              </a:r>
              <a:endParaRPr lang="en-US" sz="1400" dirty="0">
                <a:latin typeface="Gill Sans Nova"/>
                <a:cs typeface="Courier New"/>
              </a:endParaRPr>
            </a:p>
          </p:txBody>
        </p:sp>
        <p:sp>
          <p:nvSpPr>
            <p:cNvPr id="8" name="Rectangle: Rounded Corners 7">
              <a:extLst>
                <a:ext uri="{FF2B5EF4-FFF2-40B4-BE49-F238E27FC236}">
                  <a16:creationId xmlns:a16="http://schemas.microsoft.com/office/drawing/2014/main" id="{8CB523C7-C406-16F4-B146-6BE6DE59F728}"/>
                </a:ext>
              </a:extLst>
            </p:cNvPr>
            <p:cNvSpPr/>
            <p:nvPr/>
          </p:nvSpPr>
          <p:spPr>
            <a:xfrm>
              <a:off x="162266" y="1719112"/>
              <a:ext cx="4157525" cy="4402109"/>
            </a:xfrm>
            <a:prstGeom prst="rect">
              <a:avLst/>
            </a:prstGeom>
            <a:noFill/>
            <a:ln w="28575">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134163"/>
                </a:solidFill>
              </a:endParaRPr>
            </a:p>
          </p:txBody>
        </p:sp>
      </p:grpSp>
    </p:spTree>
    <p:extLst>
      <p:ext uri="{BB962C8B-B14F-4D97-AF65-F5344CB8AC3E}">
        <p14:creationId xmlns:p14="http://schemas.microsoft.com/office/powerpoint/2010/main" val="124243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Rectangle 16">
            <a:extLst>
              <a:ext uri="{FF2B5EF4-FFF2-40B4-BE49-F238E27FC236}">
                <a16:creationId xmlns:a16="http://schemas.microsoft.com/office/drawing/2014/main" id="{D8814458-25C0-3DD7-E3CF-E7B1C6F43D37}"/>
              </a:ext>
            </a:extLst>
          </p:cNvPr>
          <p:cNvSpPr/>
          <p:nvPr/>
        </p:nvSpPr>
        <p:spPr>
          <a:xfrm>
            <a:off x="-2925" y="1161998"/>
            <a:ext cx="12191175" cy="5776360"/>
          </a:xfrm>
          <a:prstGeom prst="rect">
            <a:avLst/>
          </a:prstGeom>
          <a:solidFill>
            <a:srgbClr val="E8F5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7">
            <a:extLst>
              <a:ext uri="{FF2B5EF4-FFF2-40B4-BE49-F238E27FC236}">
                <a16:creationId xmlns:a16="http://schemas.microsoft.com/office/drawing/2014/main" id="{32CBFC7E-C35E-C50D-4A6C-85DF2804C474}"/>
              </a:ext>
            </a:extLst>
          </p:cNvPr>
          <p:cNvSpPr/>
          <p:nvPr/>
        </p:nvSpPr>
        <p:spPr>
          <a:xfrm>
            <a:off x="471376" y="2167831"/>
            <a:ext cx="6007034" cy="3762712"/>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rgbClr val="134163"/>
              </a:solidFill>
            </a:endParaRPr>
          </a:p>
        </p:txBody>
      </p:sp>
      <p:sp>
        <p:nvSpPr>
          <p:cNvPr id="3" name="TextBox 2">
            <a:extLst>
              <a:ext uri="{FF2B5EF4-FFF2-40B4-BE49-F238E27FC236}">
                <a16:creationId xmlns:a16="http://schemas.microsoft.com/office/drawing/2014/main" id="{E1FDB7BE-A180-A974-86FB-81665548DBC9}"/>
              </a:ext>
            </a:extLst>
          </p:cNvPr>
          <p:cNvSpPr txBox="1"/>
          <p:nvPr/>
        </p:nvSpPr>
        <p:spPr>
          <a:xfrm>
            <a:off x="1109843" y="2602263"/>
            <a:ext cx="4983742" cy="28689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algn="just">
              <a:lnSpc>
                <a:spcPct val="90000"/>
              </a:lnSpc>
              <a:spcAft>
                <a:spcPts val="600"/>
              </a:spcAft>
            </a:pPr>
            <a:r>
              <a:rPr lang="en-US"/>
              <a:t>We can observe a positive correlation between the year of breakthrough and the year of first award. </a:t>
            </a:r>
          </a:p>
          <a:p>
            <a:pPr algn="just">
              <a:lnSpc>
                <a:spcPct val="90000"/>
              </a:lnSpc>
              <a:spcAft>
                <a:spcPts val="600"/>
              </a:spcAft>
            </a:pPr>
            <a:endParaRPr lang="en-US"/>
          </a:p>
          <a:p>
            <a:pPr algn="just">
              <a:lnSpc>
                <a:spcPct val="90000"/>
              </a:lnSpc>
              <a:spcAft>
                <a:spcPts val="600"/>
              </a:spcAft>
            </a:pPr>
            <a:r>
              <a:rPr lang="en-US"/>
              <a:t>This suggests that entertainers who achieve a breakthrough or a significant accomplishment earlier in their careers tend to receive their first major award sooner.</a:t>
            </a:r>
          </a:p>
          <a:p>
            <a:pPr algn="just">
              <a:lnSpc>
                <a:spcPct val="90000"/>
              </a:lnSpc>
              <a:spcAft>
                <a:spcPts val="600"/>
              </a:spcAft>
            </a:pPr>
            <a:endParaRPr lang="en-US"/>
          </a:p>
          <a:p>
            <a:pPr algn="just">
              <a:lnSpc>
                <a:spcPct val="90000"/>
              </a:lnSpc>
              <a:spcAft>
                <a:spcPts val="600"/>
              </a:spcAft>
            </a:pPr>
            <a:r>
              <a:rPr lang="en-US"/>
              <a:t>Early success can be a strong predictor of future achievements and recognition in the entertainment industry. </a:t>
            </a:r>
          </a:p>
        </p:txBody>
      </p:sp>
      <p:pic>
        <p:nvPicPr>
          <p:cNvPr id="5" name="Graphic 4" descr="Trophy with solid fill">
            <a:extLst>
              <a:ext uri="{FF2B5EF4-FFF2-40B4-BE49-F238E27FC236}">
                <a16:creationId xmlns:a16="http://schemas.microsoft.com/office/drawing/2014/main" id="{91E0AE34-5C7B-5F5E-9AA9-2319D2573A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1869" y="2620176"/>
            <a:ext cx="344669" cy="257980"/>
          </a:xfrm>
          <a:prstGeom prst="rect">
            <a:avLst/>
          </a:prstGeom>
        </p:spPr>
      </p:pic>
      <p:pic>
        <p:nvPicPr>
          <p:cNvPr id="6" name="Graphic 5" descr="Trophy with solid fill">
            <a:extLst>
              <a:ext uri="{FF2B5EF4-FFF2-40B4-BE49-F238E27FC236}">
                <a16:creationId xmlns:a16="http://schemas.microsoft.com/office/drawing/2014/main" id="{9D874643-7535-E8A5-8E57-E816F78A83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1869" y="4595281"/>
            <a:ext cx="344669" cy="257980"/>
          </a:xfrm>
          <a:prstGeom prst="rect">
            <a:avLst/>
          </a:prstGeom>
        </p:spPr>
      </p:pic>
      <p:pic>
        <p:nvPicPr>
          <p:cNvPr id="7" name="Graphic 6" descr="Trophy with solid fill">
            <a:extLst>
              <a:ext uri="{FF2B5EF4-FFF2-40B4-BE49-F238E27FC236}">
                <a16:creationId xmlns:a16="http://schemas.microsoft.com/office/drawing/2014/main" id="{EFDAC961-45D6-AEF4-268A-264A2BC610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1869" y="3430270"/>
            <a:ext cx="344669" cy="257980"/>
          </a:xfrm>
          <a:prstGeom prst="rect">
            <a:avLst/>
          </a:prstGeom>
        </p:spPr>
      </p:pic>
      <p:sp>
        <p:nvSpPr>
          <p:cNvPr id="2" name="Title 1">
            <a:extLst>
              <a:ext uri="{FF2B5EF4-FFF2-40B4-BE49-F238E27FC236}">
                <a16:creationId xmlns:a16="http://schemas.microsoft.com/office/drawing/2014/main" id="{54C48BA3-AC6D-67F7-8C3B-6C50E56DAD99}"/>
              </a:ext>
            </a:extLst>
          </p:cNvPr>
          <p:cNvSpPr>
            <a:spLocks noGrp="1"/>
          </p:cNvSpPr>
          <p:nvPr>
            <p:ph type="title"/>
          </p:nvPr>
        </p:nvSpPr>
        <p:spPr>
          <a:xfrm>
            <a:off x="-1" y="3468"/>
            <a:ext cx="12192251" cy="1182927"/>
          </a:xfrm>
          <a:solidFill>
            <a:schemeClr val="tx2">
              <a:lumMod val="40000"/>
              <a:lumOff val="60000"/>
            </a:schemeClr>
          </a:solid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b">
            <a:noAutofit/>
          </a:bodyPr>
          <a:lstStyle/>
          <a:p>
            <a:pPr algn="ctr"/>
            <a:r>
              <a:rPr lang="en-US" sz="2400" b="1" kern="1200" dirty="0">
                <a:solidFill>
                  <a:schemeClr val="accent5">
                    <a:lumMod val="76000"/>
                  </a:schemeClr>
                </a:solidFill>
                <a:latin typeface="+mj-lt"/>
                <a:ea typeface="+mj-ea"/>
                <a:cs typeface="+mj-cs"/>
              </a:rPr>
              <a:t>Year Of Breakthrough/1 Hit/Award Nomination</a:t>
            </a:r>
            <a:br>
              <a:rPr lang="en-US" sz="2400" b="1" kern="1200" dirty="0">
                <a:solidFill>
                  <a:schemeClr val="accent5">
                    <a:lumMod val="76000"/>
                  </a:schemeClr>
                </a:solidFill>
              </a:rPr>
            </a:br>
            <a:r>
              <a:rPr lang="en-US" sz="2400" b="1" kern="1200" dirty="0">
                <a:solidFill>
                  <a:schemeClr val="accent5">
                    <a:lumMod val="76000"/>
                  </a:schemeClr>
                </a:solidFill>
                <a:latin typeface="+mj-lt"/>
                <a:ea typeface="+mj-ea"/>
                <a:cs typeface="+mj-cs"/>
              </a:rPr>
              <a:t> </a:t>
            </a:r>
            <a:r>
              <a:rPr lang="en-US" sz="2400" b="1" dirty="0">
                <a:solidFill>
                  <a:schemeClr val="accent5">
                    <a:lumMod val="76000"/>
                  </a:schemeClr>
                </a:solidFill>
              </a:rPr>
              <a:t>Vs</a:t>
            </a:r>
            <a:br>
              <a:rPr lang="en-US" sz="2400" b="1" kern="1200" dirty="0">
                <a:solidFill>
                  <a:schemeClr val="accent5">
                    <a:lumMod val="76000"/>
                  </a:schemeClr>
                </a:solidFill>
              </a:rPr>
            </a:br>
            <a:r>
              <a:rPr lang="en-US" sz="2400" b="1" kern="1200" dirty="0">
                <a:solidFill>
                  <a:schemeClr val="accent5">
                    <a:lumMod val="76000"/>
                  </a:schemeClr>
                </a:solidFill>
                <a:latin typeface="+mj-lt"/>
                <a:ea typeface="+mj-ea"/>
                <a:cs typeface="+mj-cs"/>
              </a:rPr>
              <a:t> Year Of First Award</a:t>
            </a:r>
            <a:endParaRPr lang="en-US" sz="2400" kern="1200" dirty="0">
              <a:solidFill>
                <a:schemeClr val="accent5">
                  <a:lumMod val="76000"/>
                </a:schemeClr>
              </a:solidFill>
              <a:latin typeface="+mj-lt"/>
            </a:endParaRPr>
          </a:p>
        </p:txBody>
      </p:sp>
      <p:pic>
        <p:nvPicPr>
          <p:cNvPr id="4" name="Content Placeholder 3" descr="A graph with blue dots&#10;&#10;Description automatically generated">
            <a:extLst>
              <a:ext uri="{FF2B5EF4-FFF2-40B4-BE49-F238E27FC236}">
                <a16:creationId xmlns:a16="http://schemas.microsoft.com/office/drawing/2014/main" id="{4EDBB537-BB61-AB7A-348E-DA7F4E581DB1}"/>
              </a:ext>
            </a:extLst>
          </p:cNvPr>
          <p:cNvPicPr>
            <a:picLocks noGrp="1" noChangeAspect="1"/>
          </p:cNvPicPr>
          <p:nvPr>
            <p:ph idx="1"/>
          </p:nvPr>
        </p:nvPicPr>
        <p:blipFill>
          <a:blip r:embed="rId4"/>
          <a:stretch>
            <a:fillRect/>
          </a:stretch>
        </p:blipFill>
        <p:spPr>
          <a:xfrm>
            <a:off x="7116877" y="1941439"/>
            <a:ext cx="4720905" cy="4140046"/>
          </a:xfrm>
          <a:prstGeom prst="rect">
            <a:avLst/>
          </a:prstGeom>
          <a:ln>
            <a:noFill/>
          </a:ln>
          <a:effectLst>
            <a:outerShdw blurRad="292100" dist="139700" dir="2700000" algn="tl" rotWithShape="0">
              <a:srgbClr val="333333">
                <a:alpha val="51000"/>
              </a:srgbClr>
            </a:outerShdw>
          </a:effectLst>
        </p:spPr>
      </p:pic>
      <p:grpSp>
        <p:nvGrpSpPr>
          <p:cNvPr id="23" name="Group 22">
            <a:extLst>
              <a:ext uri="{FF2B5EF4-FFF2-40B4-BE49-F238E27FC236}">
                <a16:creationId xmlns:a16="http://schemas.microsoft.com/office/drawing/2014/main" id="{9F205F47-E75B-C5D9-F301-3EA7C7C7DE0D}"/>
              </a:ext>
            </a:extLst>
          </p:cNvPr>
          <p:cNvGrpSpPr/>
          <p:nvPr/>
        </p:nvGrpSpPr>
        <p:grpSpPr>
          <a:xfrm>
            <a:off x="894733" y="1682900"/>
            <a:ext cx="10395858" cy="4954401"/>
            <a:chOff x="1053686" y="1195196"/>
            <a:chExt cx="10395858" cy="4954401"/>
          </a:xfrm>
        </p:grpSpPr>
        <p:cxnSp>
          <p:nvCxnSpPr>
            <p:cNvPr id="24" name="Straight Connector 23">
              <a:extLst>
                <a:ext uri="{FF2B5EF4-FFF2-40B4-BE49-F238E27FC236}">
                  <a16:creationId xmlns:a16="http://schemas.microsoft.com/office/drawing/2014/main" id="{6E00C45E-7653-8927-BF4B-4CA58E6FDFA3}"/>
                </a:ext>
              </a:extLst>
            </p:cNvPr>
            <p:cNvCxnSpPr>
              <a:cxnSpLocks/>
            </p:cNvCxnSpPr>
            <p:nvPr/>
          </p:nvCxnSpPr>
          <p:spPr>
            <a:xfrm>
              <a:off x="11449544" y="1195196"/>
              <a:ext cx="0" cy="242464"/>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9C781C07-5621-E246-A8D8-78170D446EE8}"/>
                </a:ext>
              </a:extLst>
            </p:cNvPr>
            <p:cNvCxnSpPr/>
            <p:nvPr/>
          </p:nvCxnSpPr>
          <p:spPr>
            <a:xfrm>
              <a:off x="1053686" y="1195196"/>
              <a:ext cx="1039585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94966B7D-AA4E-0704-F4EA-9607F0C6445F}"/>
                </a:ext>
              </a:extLst>
            </p:cNvPr>
            <p:cNvCxnSpPr>
              <a:cxnSpLocks/>
            </p:cNvCxnSpPr>
            <p:nvPr/>
          </p:nvCxnSpPr>
          <p:spPr>
            <a:xfrm>
              <a:off x="1053686" y="6149597"/>
              <a:ext cx="1039585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5EC6335D-0FB4-82C1-6966-04D4EB2B663D}"/>
                </a:ext>
              </a:extLst>
            </p:cNvPr>
            <p:cNvCxnSpPr>
              <a:cxnSpLocks/>
            </p:cNvCxnSpPr>
            <p:nvPr/>
          </p:nvCxnSpPr>
          <p:spPr>
            <a:xfrm>
              <a:off x="11441384" y="5577707"/>
              <a:ext cx="8160" cy="571890"/>
            </a:xfrm>
            <a:prstGeom prst="line">
              <a:avLst/>
            </a:prstGeom>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CC909669-7F16-B7D7-3DD1-91DEBBEFE838}"/>
                </a:ext>
              </a:extLst>
            </p:cNvPr>
            <p:cNvCxnSpPr>
              <a:cxnSpLocks/>
            </p:cNvCxnSpPr>
            <p:nvPr/>
          </p:nvCxnSpPr>
          <p:spPr>
            <a:xfrm>
              <a:off x="1053686" y="1195196"/>
              <a:ext cx="0" cy="484931"/>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8E04623C-9955-90D7-6BF2-2DB2869F4289}"/>
                </a:ext>
              </a:extLst>
            </p:cNvPr>
            <p:cNvCxnSpPr>
              <a:cxnSpLocks/>
            </p:cNvCxnSpPr>
            <p:nvPr/>
          </p:nvCxnSpPr>
          <p:spPr>
            <a:xfrm>
              <a:off x="1053686" y="5442839"/>
              <a:ext cx="0" cy="706758"/>
            </a:xfrm>
            <a:prstGeom prst="line">
              <a:avLst/>
            </a:prstGeom>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99643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84F6ED4A-9C8C-5355-1C29-EB48B21AA0F5}"/>
              </a:ext>
            </a:extLst>
          </p:cNvPr>
          <p:cNvGrpSpPr/>
          <p:nvPr/>
        </p:nvGrpSpPr>
        <p:grpSpPr>
          <a:xfrm>
            <a:off x="-5604" y="-1"/>
            <a:ext cx="12208811" cy="6880603"/>
            <a:chOff x="0" y="0"/>
            <a:chExt cx="12208811" cy="6881434"/>
          </a:xfrm>
        </p:grpSpPr>
        <p:sp>
          <p:nvSpPr>
            <p:cNvPr id="12" name="Rectangle 11">
              <a:extLst>
                <a:ext uri="{FF2B5EF4-FFF2-40B4-BE49-F238E27FC236}">
                  <a16:creationId xmlns:a16="http://schemas.microsoft.com/office/drawing/2014/main" id="{3FDBA622-C79D-AFC2-19A8-35CC401259AD}"/>
                </a:ext>
              </a:extLst>
            </p:cNvPr>
            <p:cNvSpPr/>
            <p:nvPr/>
          </p:nvSpPr>
          <p:spPr>
            <a:xfrm>
              <a:off x="0" y="0"/>
              <a:ext cx="12203207" cy="6869717"/>
            </a:xfrm>
            <a:prstGeom prst="rect">
              <a:avLst/>
            </a:prstGeom>
            <a:solidFill>
              <a:schemeClr val="tx2">
                <a:lumMod val="20000"/>
                <a:lumOff val="80000"/>
              </a:schemeClr>
            </a:solidFill>
            <a:ln>
              <a:solidFill>
                <a:schemeClr val="accent1">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00" dirty="0"/>
                <a:t>[</a:t>
              </a:r>
            </a:p>
          </p:txBody>
        </p:sp>
        <p:pic>
          <p:nvPicPr>
            <p:cNvPr id="6" name="Graphic 5" descr="Tick with solid fill">
              <a:extLst>
                <a:ext uri="{FF2B5EF4-FFF2-40B4-BE49-F238E27FC236}">
                  <a16:creationId xmlns:a16="http://schemas.microsoft.com/office/drawing/2014/main" id="{E139124A-0DEB-EDD3-8191-1A6FC8A955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34526" y="3238478"/>
              <a:ext cx="253486" cy="223902"/>
            </a:xfrm>
            <a:prstGeom prst="rect">
              <a:avLst/>
            </a:prstGeom>
          </p:spPr>
        </p:pic>
        <p:pic>
          <p:nvPicPr>
            <p:cNvPr id="15" name="Graphic 14" descr="Tick with solid fill">
              <a:extLst>
                <a:ext uri="{FF2B5EF4-FFF2-40B4-BE49-F238E27FC236}">
                  <a16:creationId xmlns:a16="http://schemas.microsoft.com/office/drawing/2014/main" id="{3FA2006D-AB01-0770-BD84-30AA5DD136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34526" y="3779681"/>
              <a:ext cx="253486" cy="223902"/>
            </a:xfrm>
            <a:prstGeom prst="rect">
              <a:avLst/>
            </a:prstGeom>
          </p:spPr>
        </p:pic>
        <p:pic>
          <p:nvPicPr>
            <p:cNvPr id="24" name="Graphic 23" descr="Tick with solid fill">
              <a:extLst>
                <a:ext uri="{FF2B5EF4-FFF2-40B4-BE49-F238E27FC236}">
                  <a16:creationId xmlns:a16="http://schemas.microsoft.com/office/drawing/2014/main" id="{C8E2BE03-A597-6EF0-19B5-F7E70B9225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763" y="1813116"/>
              <a:ext cx="239895" cy="211897"/>
            </a:xfrm>
            <a:prstGeom prst="rect">
              <a:avLst/>
            </a:prstGeom>
          </p:spPr>
        </p:pic>
        <p:pic>
          <p:nvPicPr>
            <p:cNvPr id="26" name="Graphic 25" descr="Tick with solid fill">
              <a:extLst>
                <a:ext uri="{FF2B5EF4-FFF2-40B4-BE49-F238E27FC236}">
                  <a16:creationId xmlns:a16="http://schemas.microsoft.com/office/drawing/2014/main" id="{7F638BF1-8DAC-26AF-27B2-E4399A0B7C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34526" y="1952231"/>
              <a:ext cx="253486" cy="223902"/>
            </a:xfrm>
            <a:prstGeom prst="rect">
              <a:avLst/>
            </a:prstGeom>
          </p:spPr>
        </p:pic>
        <p:pic>
          <p:nvPicPr>
            <p:cNvPr id="27" name="Graphic 26" descr="Tick with solid fill">
              <a:extLst>
                <a:ext uri="{FF2B5EF4-FFF2-40B4-BE49-F238E27FC236}">
                  <a16:creationId xmlns:a16="http://schemas.microsoft.com/office/drawing/2014/main" id="{758B860B-EBA8-5045-C0C1-1796505053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34668" y="2669239"/>
              <a:ext cx="253486" cy="223902"/>
            </a:xfrm>
            <a:prstGeom prst="rect">
              <a:avLst/>
            </a:prstGeom>
          </p:spPr>
        </p:pic>
        <p:sp>
          <p:nvSpPr>
            <p:cNvPr id="56" name="Rectangle 55">
              <a:extLst>
                <a:ext uri="{FF2B5EF4-FFF2-40B4-BE49-F238E27FC236}">
                  <a16:creationId xmlns:a16="http://schemas.microsoft.com/office/drawing/2014/main" id="{C2F05727-5DFA-58AE-3B73-83DE67CFC0E3}"/>
                </a:ext>
              </a:extLst>
            </p:cNvPr>
            <p:cNvSpPr/>
            <p:nvPr/>
          </p:nvSpPr>
          <p:spPr>
            <a:xfrm>
              <a:off x="5604" y="11717"/>
              <a:ext cx="12203207" cy="6869717"/>
            </a:xfrm>
            <a:prstGeom prst="rect">
              <a:avLst/>
            </a:prstGeom>
            <a:solidFill>
              <a:schemeClr val="tx2">
                <a:lumMod val="20000"/>
                <a:lumOff val="80000"/>
              </a:schemeClr>
            </a:solidFill>
            <a:ln>
              <a:solidFill>
                <a:schemeClr val="accent1">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00" dirty="0"/>
                <a:t>[</a:t>
              </a:r>
            </a:p>
          </p:txBody>
        </p:sp>
        <p:pic>
          <p:nvPicPr>
            <p:cNvPr id="57" name="Graphic 56" descr="Tick with solid fill">
              <a:extLst>
                <a:ext uri="{FF2B5EF4-FFF2-40B4-BE49-F238E27FC236}">
                  <a16:creationId xmlns:a16="http://schemas.microsoft.com/office/drawing/2014/main" id="{FEBDA030-747A-4409-5294-78883B275E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1122" y="3250195"/>
              <a:ext cx="253486" cy="223902"/>
            </a:xfrm>
            <a:prstGeom prst="rect">
              <a:avLst/>
            </a:prstGeom>
          </p:spPr>
        </p:pic>
        <p:pic>
          <p:nvPicPr>
            <p:cNvPr id="58" name="Graphic 57" descr="Tick with solid fill">
              <a:extLst>
                <a:ext uri="{FF2B5EF4-FFF2-40B4-BE49-F238E27FC236}">
                  <a16:creationId xmlns:a16="http://schemas.microsoft.com/office/drawing/2014/main" id="{A3DAE2D8-AE17-4D73-424F-B34404680D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1122" y="3791398"/>
              <a:ext cx="253486" cy="223902"/>
            </a:xfrm>
            <a:prstGeom prst="rect">
              <a:avLst/>
            </a:prstGeom>
          </p:spPr>
        </p:pic>
        <p:pic>
          <p:nvPicPr>
            <p:cNvPr id="59" name="Graphic 58" descr="Tick with solid fill">
              <a:extLst>
                <a:ext uri="{FF2B5EF4-FFF2-40B4-BE49-F238E27FC236}">
                  <a16:creationId xmlns:a16="http://schemas.microsoft.com/office/drawing/2014/main" id="{66667F91-59B7-8EA9-33F0-7FE53739F4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1122" y="1963948"/>
              <a:ext cx="253486" cy="223902"/>
            </a:xfrm>
            <a:prstGeom prst="rect">
              <a:avLst/>
            </a:prstGeom>
          </p:spPr>
        </p:pic>
        <p:pic>
          <p:nvPicPr>
            <p:cNvPr id="60" name="Graphic 59" descr="Tick with solid fill">
              <a:extLst>
                <a:ext uri="{FF2B5EF4-FFF2-40B4-BE49-F238E27FC236}">
                  <a16:creationId xmlns:a16="http://schemas.microsoft.com/office/drawing/2014/main" id="{8F99156E-C4D0-0B2D-9425-0227E2DE50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1264" y="2680956"/>
              <a:ext cx="253486" cy="223902"/>
            </a:xfrm>
            <a:prstGeom prst="rect">
              <a:avLst/>
            </a:prstGeom>
          </p:spPr>
        </p:pic>
      </p:grpSp>
      <p:sp>
        <p:nvSpPr>
          <p:cNvPr id="2" name="Title 1">
            <a:extLst>
              <a:ext uri="{FF2B5EF4-FFF2-40B4-BE49-F238E27FC236}">
                <a16:creationId xmlns:a16="http://schemas.microsoft.com/office/drawing/2014/main" id="{ED577EF1-723D-2279-5282-0236C6D5B540}"/>
              </a:ext>
            </a:extLst>
          </p:cNvPr>
          <p:cNvSpPr>
            <a:spLocks noGrp="1"/>
          </p:cNvSpPr>
          <p:nvPr>
            <p:ph type="title"/>
          </p:nvPr>
        </p:nvSpPr>
        <p:spPr>
          <a:xfrm>
            <a:off x="0" y="-11717"/>
            <a:ext cx="12192000" cy="836239"/>
          </a:xfrm>
          <a:solidFill>
            <a:schemeClr val="tx2">
              <a:lumMod val="40000"/>
              <a:lumOff val="60000"/>
            </a:schemeClr>
          </a:solidFill>
        </p:spPr>
        <p:style>
          <a:lnRef idx="2">
            <a:schemeClr val="accent2"/>
          </a:lnRef>
          <a:fillRef idx="1">
            <a:schemeClr val="lt1"/>
          </a:fillRef>
          <a:effectRef idx="0">
            <a:schemeClr val="accent2"/>
          </a:effectRef>
          <a:fontRef idx="minor">
            <a:schemeClr val="dk1"/>
          </a:fontRef>
        </p:style>
        <p:txBody>
          <a:bodyPr>
            <a:normAutofit/>
          </a:bodyPr>
          <a:lstStyle/>
          <a:p>
            <a:pPr algn="ctr"/>
            <a:r>
              <a:rPr lang="en-GB" sz="5400" b="1" i="1" dirty="0">
                <a:solidFill>
                  <a:schemeClr val="accent4">
                    <a:lumMod val="50000"/>
                  </a:schemeClr>
                </a:solidFill>
              </a:rPr>
              <a:t>Entertainers’ Age At First Award</a:t>
            </a:r>
          </a:p>
        </p:txBody>
      </p:sp>
      <p:sp>
        <p:nvSpPr>
          <p:cNvPr id="22" name="TextBox 21">
            <a:extLst>
              <a:ext uri="{FF2B5EF4-FFF2-40B4-BE49-F238E27FC236}">
                <a16:creationId xmlns:a16="http://schemas.microsoft.com/office/drawing/2014/main" id="{9B64AA87-AE8B-75EE-8EAC-A63A61FAB954}"/>
              </a:ext>
            </a:extLst>
          </p:cNvPr>
          <p:cNvSpPr txBox="1"/>
          <p:nvPr/>
        </p:nvSpPr>
        <p:spPr>
          <a:xfrm>
            <a:off x="7955284" y="1882370"/>
            <a:ext cx="3855716" cy="3081515"/>
          </a:xfrm>
          <a:prstGeom prst="rect">
            <a:avLst/>
          </a:prstGeom>
          <a:noFill/>
        </p:spPr>
        <p:txBody>
          <a:bodyPr wrap="square">
            <a:spAutoFit/>
          </a:bodyPr>
          <a:lstStyle/>
          <a:p>
            <a:pPr algn="just"/>
            <a:r>
              <a:rPr lang="en-US" sz="1200" b="0" dirty="0">
                <a:effectLst/>
                <a:ea typeface="Calibri" panose="020F0502020204030204" pitchFamily="34" charset="0"/>
                <a:cs typeface="Calibri" panose="020F0502020204030204" pitchFamily="34" charset="0"/>
              </a:rPr>
              <a:t>The upward trend suggests a potential shift towards earlier breakthroughs in recent years, possibly influenced by evolving media landscapes and audience dynamics. </a:t>
            </a:r>
            <a:endParaRPr lang="en-US" sz="1200" dirty="0"/>
          </a:p>
          <a:p>
            <a:pPr algn="just"/>
            <a:endParaRPr lang="en-US" sz="1200" dirty="0"/>
          </a:p>
          <a:p>
            <a:pPr algn="just"/>
            <a:r>
              <a:rPr lang="en-US" sz="1200" dirty="0"/>
              <a:t>Early peaks are followed by declines, with notable variability in the mid-20th century. </a:t>
            </a:r>
          </a:p>
          <a:p>
            <a:pPr algn="just"/>
            <a:endParaRPr lang="en-US" sz="1200" dirty="0"/>
          </a:p>
          <a:p>
            <a:pPr algn="just"/>
            <a:r>
              <a:rPr lang="en-US" sz="1200" dirty="0">
                <a:ea typeface="+mn-lt"/>
                <a:cs typeface="+mn-lt"/>
              </a:rPr>
              <a:t>A high concentration of breakthroughs occurs around the 1980s-1990s, while recent years show more consistency. </a:t>
            </a:r>
          </a:p>
          <a:p>
            <a:pPr algn="just"/>
            <a:endParaRPr lang="en-US" sz="1200" dirty="0">
              <a:ea typeface="+mn-lt"/>
              <a:cs typeface="+mn-lt"/>
            </a:endParaRPr>
          </a:p>
          <a:p>
            <a:pPr algn="just"/>
            <a:r>
              <a:rPr lang="en-US" sz="1200" b="0" dirty="0">
                <a:effectLst/>
                <a:ea typeface="Calibri" panose="020F0502020204030204" pitchFamily="34" charset="0"/>
                <a:cs typeface="Calibri" panose="020F0502020204030204" pitchFamily="34" charset="0"/>
              </a:rPr>
              <a:t>There is a general upward trend in the year of breakthrough over time, suggesting that more </a:t>
            </a:r>
            <a:r>
              <a:rPr lang="en-US" sz="1200" dirty="0">
                <a:ea typeface="Calibri" panose="020F0502020204030204" pitchFamily="34" charset="0"/>
                <a:cs typeface="Calibri" panose="020F0502020204030204" pitchFamily="34" charset="0"/>
              </a:rPr>
              <a:t>r</a:t>
            </a:r>
            <a:r>
              <a:rPr lang="en-US" sz="1200" b="0" dirty="0">
                <a:effectLst/>
                <a:ea typeface="Calibri" panose="020F0502020204030204" pitchFamily="34" charset="0"/>
                <a:cs typeface="Calibri" panose="020F0502020204030204" pitchFamily="34" charset="0"/>
              </a:rPr>
              <a:t>ecent entertainers tend to achieve their breakthrough moments earlier in their careers. This could be due to various factors such as increased exposure through social media and the internet, allowing for quicker recognition and fame.</a:t>
            </a:r>
            <a:endParaRPr lang="en-US" sz="1200" dirty="0"/>
          </a:p>
        </p:txBody>
      </p:sp>
      <p:sp>
        <p:nvSpPr>
          <p:cNvPr id="20" name="Rectangle 19">
            <a:extLst>
              <a:ext uri="{FF2B5EF4-FFF2-40B4-BE49-F238E27FC236}">
                <a16:creationId xmlns:a16="http://schemas.microsoft.com/office/drawing/2014/main" id="{A16E288F-4F5A-80C3-A316-C3A388200038}"/>
              </a:ext>
            </a:extLst>
          </p:cNvPr>
          <p:cNvSpPr/>
          <p:nvPr/>
        </p:nvSpPr>
        <p:spPr>
          <a:xfrm>
            <a:off x="7529231" y="1799017"/>
            <a:ext cx="4385733" cy="3303292"/>
          </a:xfrm>
          <a:prstGeom prst="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58923767-F31E-F729-1A0E-872208452C57}"/>
              </a:ext>
            </a:extLst>
          </p:cNvPr>
          <p:cNvSpPr/>
          <p:nvPr/>
        </p:nvSpPr>
        <p:spPr>
          <a:xfrm>
            <a:off x="1488158" y="1182703"/>
            <a:ext cx="4354284" cy="4836371"/>
          </a:xfrm>
          <a:prstGeom prst="rect">
            <a:avLst/>
          </a:prstGeom>
          <a:noFill/>
          <a:ln w="63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Content Placeholder 3" descr="A graph with blue lines&#10;&#10;Description automatically generated">
            <a:extLst>
              <a:ext uri="{FF2B5EF4-FFF2-40B4-BE49-F238E27FC236}">
                <a16:creationId xmlns:a16="http://schemas.microsoft.com/office/drawing/2014/main" id="{364AFC78-6E55-CDE6-ABAE-1C7A07D6A16F}"/>
              </a:ext>
            </a:extLst>
          </p:cNvPr>
          <p:cNvPicPr>
            <a:picLocks noGrp="1" noChangeAspect="1"/>
          </p:cNvPicPr>
          <p:nvPr/>
        </p:nvPicPr>
        <p:blipFill>
          <a:blip r:embed="rId6"/>
          <a:stretch>
            <a:fillRect/>
          </a:stretch>
        </p:blipFill>
        <p:spPr>
          <a:xfrm>
            <a:off x="259984" y="1654753"/>
            <a:ext cx="6803828" cy="38977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644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77F854F-04F0-2B71-2CBF-302A90D5E098}"/>
              </a:ext>
            </a:extLst>
          </p:cNvPr>
          <p:cNvSpPr/>
          <p:nvPr/>
        </p:nvSpPr>
        <p:spPr>
          <a:xfrm>
            <a:off x="-3520" y="2763"/>
            <a:ext cx="12202438" cy="7092788"/>
          </a:xfrm>
          <a:prstGeom prst="rect">
            <a:avLst/>
          </a:prstGeom>
          <a:solidFill>
            <a:schemeClr val="tx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00" dirty="0">
                <a:solidFill>
                  <a:schemeClr val="tx2">
                    <a:lumMod val="75000"/>
                  </a:schemeClr>
                </a:solidFill>
              </a:rPr>
              <a:t>[{{{{{{</a:t>
            </a:r>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6DD36B3-9508-59E2-4956-5D6D4B121BF3}"/>
              </a:ext>
            </a:extLst>
          </p:cNvPr>
          <p:cNvSpPr>
            <a:spLocks noGrp="1"/>
          </p:cNvSpPr>
          <p:nvPr>
            <p:ph type="title"/>
          </p:nvPr>
        </p:nvSpPr>
        <p:spPr>
          <a:xfrm>
            <a:off x="810228" y="376286"/>
            <a:ext cx="5287745" cy="1525006"/>
          </a:xfrm>
        </p:spPr>
        <p:txBody>
          <a:bodyPr anchor="t">
            <a:normAutofit fontScale="90000"/>
          </a:bodyPr>
          <a:lstStyle/>
          <a:p>
            <a:r>
              <a:rPr lang="en-GB" sz="5600" b="1" dirty="0">
                <a:solidFill>
                  <a:schemeClr val="accent5">
                    <a:lumMod val="76000"/>
                  </a:schemeClr>
                </a:solidFill>
                <a:ea typeface="+mj-lt"/>
                <a:cs typeface="+mj-lt"/>
              </a:rPr>
              <a:t>LIFESPAN OF ENTERTAINERS</a:t>
            </a:r>
            <a:br>
              <a:rPr lang="en-US" sz="5600" b="1" dirty="0"/>
            </a:br>
            <a:endParaRPr lang="en-GB" sz="5600" b="1" dirty="0">
              <a:solidFill>
                <a:schemeClr val="tx2">
                  <a:lumMod val="75000"/>
                </a:schemeClr>
              </a:solidFill>
            </a:endParaRPr>
          </a:p>
        </p:txBody>
      </p:sp>
      <p:sp>
        <p:nvSpPr>
          <p:cNvPr id="8" name="Content Placeholder 7">
            <a:extLst>
              <a:ext uri="{FF2B5EF4-FFF2-40B4-BE49-F238E27FC236}">
                <a16:creationId xmlns:a16="http://schemas.microsoft.com/office/drawing/2014/main" id="{7C3B4655-7EA0-2B97-58F4-229B875947BD}"/>
              </a:ext>
            </a:extLst>
          </p:cNvPr>
          <p:cNvSpPr>
            <a:spLocks noGrp="1"/>
          </p:cNvSpPr>
          <p:nvPr>
            <p:ph idx="1"/>
          </p:nvPr>
        </p:nvSpPr>
        <p:spPr>
          <a:xfrm>
            <a:off x="7328709" y="2432622"/>
            <a:ext cx="4749062" cy="3585539"/>
          </a:xfrm>
          <a:no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anchor="ctr">
            <a:normAutofit/>
          </a:bodyPr>
          <a:lstStyle/>
          <a:p>
            <a:pPr algn="just"/>
            <a:r>
              <a:rPr lang="en-US" sz="1600" dirty="0">
                <a:ea typeface="+mn-lt"/>
                <a:cs typeface="+mn-lt"/>
              </a:rPr>
              <a:t>The histogram illustrates the distribution of lifespans among the entertainers in the dataset. </a:t>
            </a:r>
            <a:endParaRPr lang="en-US" sz="1600" dirty="0"/>
          </a:p>
          <a:p>
            <a:pPr algn="just"/>
            <a:r>
              <a:rPr lang="en-US" sz="1600" dirty="0">
                <a:ea typeface="+mn-lt"/>
                <a:cs typeface="+mn-lt"/>
              </a:rPr>
              <a:t>It provides a visual representation of how long entertainers typically live.</a:t>
            </a:r>
            <a:endParaRPr lang="en-US" sz="1600" dirty="0"/>
          </a:p>
          <a:p>
            <a:pPr algn="just"/>
            <a:r>
              <a:rPr lang="en-US" sz="1600" dirty="0">
                <a:ea typeface="+mn-lt"/>
                <a:cs typeface="+mn-lt"/>
              </a:rPr>
              <a:t>By analyzing this chart, one can gain insights into the average lifespan of entertainers, identify any potential outliers, and understand the overall distribution of longevity in the entertainment industry. </a:t>
            </a:r>
            <a:endParaRPr lang="en-US" sz="1600" dirty="0"/>
          </a:p>
          <a:p>
            <a:pPr algn="just"/>
            <a:r>
              <a:rPr lang="en-US" sz="1600" dirty="0">
                <a:ea typeface="+mn-lt"/>
                <a:cs typeface="+mn-lt"/>
              </a:rPr>
              <a:t>This information could be valuable for various purposes, such as actuarial studies or historical analyses.</a:t>
            </a:r>
            <a:endParaRPr lang="en-US" sz="1600" dirty="0"/>
          </a:p>
        </p:txBody>
      </p:sp>
      <p:pic>
        <p:nvPicPr>
          <p:cNvPr id="3" name="Picture 2" descr="A graph of a number of people&#10;&#10;Description automatically generated">
            <a:extLst>
              <a:ext uri="{FF2B5EF4-FFF2-40B4-BE49-F238E27FC236}">
                <a16:creationId xmlns:a16="http://schemas.microsoft.com/office/drawing/2014/main" id="{F28E1481-C3B1-57EE-5883-A1EF9F6FAFBC}"/>
              </a:ext>
            </a:extLst>
          </p:cNvPr>
          <p:cNvPicPr>
            <a:picLocks noChangeAspect="1"/>
          </p:cNvPicPr>
          <p:nvPr/>
        </p:nvPicPr>
        <p:blipFill>
          <a:blip r:embed="rId2"/>
          <a:stretch>
            <a:fillRect/>
          </a:stretch>
        </p:blipFill>
        <p:spPr>
          <a:xfrm>
            <a:off x="235523" y="2118268"/>
            <a:ext cx="6811549" cy="4228971"/>
          </a:xfrm>
          <a:prstGeom prst="rect">
            <a:avLst/>
          </a:prstGeom>
        </p:spPr>
      </p:pic>
    </p:spTree>
    <p:extLst>
      <p:ext uri="{BB962C8B-B14F-4D97-AF65-F5344CB8AC3E}">
        <p14:creationId xmlns:p14="http://schemas.microsoft.com/office/powerpoint/2010/main" val="2768081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a:extLst>
              <a:ext uri="{FF2B5EF4-FFF2-40B4-BE49-F238E27FC236}">
                <a16:creationId xmlns:a16="http://schemas.microsoft.com/office/drawing/2014/main" id="{1C8D6E1D-6A0D-8B18-3DA1-2658A27B1D48}"/>
              </a:ext>
            </a:extLst>
          </p:cNvPr>
          <p:cNvPicPr>
            <a:picLocks noChangeAspect="1"/>
          </p:cNvPicPr>
          <p:nvPr/>
        </p:nvPicPr>
        <p:blipFill>
          <a:blip r:embed="rId2"/>
          <a:stretch>
            <a:fillRect/>
          </a:stretch>
        </p:blipFill>
        <p:spPr>
          <a:xfrm>
            <a:off x="245525" y="1359065"/>
            <a:ext cx="5288860" cy="4195899"/>
          </a:xfrm>
          <a:prstGeom prst="rect">
            <a:avLst/>
          </a:prstGeom>
          <a:solidFill>
            <a:schemeClr val="accent1">
              <a:lumMod val="60000"/>
              <a:lumOff val="40000"/>
              <a:alpha val="21000"/>
            </a:schemeClr>
          </a:solidFill>
        </p:spPr>
      </p:pic>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FD93243-024B-C3DF-071E-407712A7BCDB}"/>
              </a:ext>
            </a:extLst>
          </p:cNvPr>
          <p:cNvSpPr/>
          <p:nvPr/>
        </p:nvSpPr>
        <p:spPr>
          <a:xfrm>
            <a:off x="5779910" y="-4439"/>
            <a:ext cx="641209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00"/>
          </a:p>
        </p:txBody>
      </p:sp>
      <p:grpSp>
        <p:nvGrpSpPr>
          <p:cNvPr id="21" name="Group 20">
            <a:extLst>
              <a:ext uri="{FF2B5EF4-FFF2-40B4-BE49-F238E27FC236}">
                <a16:creationId xmlns:a16="http://schemas.microsoft.com/office/drawing/2014/main" id="{5FDEF74A-572C-7A5B-262A-D9EAC6E9F0C5}"/>
              </a:ext>
            </a:extLst>
          </p:cNvPr>
          <p:cNvGrpSpPr/>
          <p:nvPr/>
        </p:nvGrpSpPr>
        <p:grpSpPr>
          <a:xfrm>
            <a:off x="6390537" y="2654417"/>
            <a:ext cx="281558" cy="2339300"/>
            <a:chOff x="6293489" y="2588508"/>
            <a:chExt cx="292763" cy="2516001"/>
          </a:xfrm>
        </p:grpSpPr>
        <p:sp>
          <p:nvSpPr>
            <p:cNvPr id="17" name="Graphic 11" descr="Tick with solid fill">
              <a:extLst>
                <a:ext uri="{FF2B5EF4-FFF2-40B4-BE49-F238E27FC236}">
                  <a16:creationId xmlns:a16="http://schemas.microsoft.com/office/drawing/2014/main" id="{5E75D40E-0DE7-0C9A-7B7B-BFE76178259C}"/>
                </a:ext>
              </a:extLst>
            </p:cNvPr>
            <p:cNvSpPr/>
            <p:nvPr/>
          </p:nvSpPr>
          <p:spPr>
            <a:xfrm>
              <a:off x="6317779" y="3440728"/>
              <a:ext cx="243756" cy="144323"/>
            </a:xfrm>
            <a:custGeom>
              <a:avLst/>
              <a:gdLst>
                <a:gd name="connsiteX0" fmla="*/ 222388 w 243756"/>
                <a:gd name="connsiteY0" fmla="*/ 0 h 156058"/>
                <a:gd name="connsiteX1" fmla="*/ 87320 w 243756"/>
                <a:gd name="connsiteY1" fmla="*/ 116383 h 156058"/>
                <a:gd name="connsiteX2" fmla="*/ 22423 w 243756"/>
                <a:gd name="connsiteY2" fmla="*/ 55787 h 156058"/>
                <a:gd name="connsiteX3" fmla="*/ 0 w 243756"/>
                <a:gd name="connsiteY3" fmla="*/ 75264 h 156058"/>
                <a:gd name="connsiteX4" fmla="*/ 86264 w 243756"/>
                <a:gd name="connsiteY4" fmla="*/ 156059 h 156058"/>
                <a:gd name="connsiteX5" fmla="*/ 108952 w 243756"/>
                <a:gd name="connsiteY5" fmla="*/ 136822 h 156058"/>
                <a:gd name="connsiteX6" fmla="*/ 243756 w 243756"/>
                <a:gd name="connsiteY6" fmla="*/ 20199 h 156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56" h="156058">
                  <a:moveTo>
                    <a:pt x="222388" y="0"/>
                  </a:moveTo>
                  <a:lnTo>
                    <a:pt x="87320" y="116383"/>
                  </a:lnTo>
                  <a:lnTo>
                    <a:pt x="22423" y="55787"/>
                  </a:lnTo>
                  <a:lnTo>
                    <a:pt x="0" y="75264"/>
                  </a:lnTo>
                  <a:lnTo>
                    <a:pt x="86264" y="156059"/>
                  </a:lnTo>
                  <a:lnTo>
                    <a:pt x="108952" y="136822"/>
                  </a:lnTo>
                  <a:lnTo>
                    <a:pt x="243756" y="20199"/>
                  </a:lnTo>
                  <a:close/>
                </a:path>
              </a:pathLst>
            </a:custGeom>
            <a:ln>
              <a:solidFill>
                <a:srgbClr val="A1A5F0"/>
              </a:solidFill>
            </a:ln>
          </p:spPr>
          <p:style>
            <a:lnRef idx="2">
              <a:schemeClr val="accent6"/>
            </a:lnRef>
            <a:fillRef idx="1">
              <a:schemeClr val="lt1"/>
            </a:fillRef>
            <a:effectRef idx="0">
              <a:schemeClr val="accent6"/>
            </a:effectRef>
            <a:fontRef idx="minor">
              <a:schemeClr val="dk1"/>
            </a:fontRef>
          </p:style>
          <p:txBody>
            <a:bodyPr rtlCol="0" anchor="ctr"/>
            <a:lstStyle/>
            <a:p>
              <a:endParaRPr lang="en-IN"/>
            </a:p>
          </p:txBody>
        </p:sp>
        <p:grpSp>
          <p:nvGrpSpPr>
            <p:cNvPr id="20" name="Group 19">
              <a:extLst>
                <a:ext uri="{FF2B5EF4-FFF2-40B4-BE49-F238E27FC236}">
                  <a16:creationId xmlns:a16="http://schemas.microsoft.com/office/drawing/2014/main" id="{EDB75BC1-A690-9828-A991-03D2B282619A}"/>
                </a:ext>
              </a:extLst>
            </p:cNvPr>
            <p:cNvGrpSpPr/>
            <p:nvPr/>
          </p:nvGrpSpPr>
          <p:grpSpPr>
            <a:xfrm>
              <a:off x="6293489" y="2588508"/>
              <a:ext cx="292763" cy="2516001"/>
              <a:chOff x="6293489" y="2588508"/>
              <a:chExt cx="292763" cy="2516001"/>
            </a:xfrm>
          </p:grpSpPr>
          <p:sp>
            <p:nvSpPr>
              <p:cNvPr id="16" name="Graphic 9" descr="Tick with solid fill">
                <a:extLst>
                  <a:ext uri="{FF2B5EF4-FFF2-40B4-BE49-F238E27FC236}">
                    <a16:creationId xmlns:a16="http://schemas.microsoft.com/office/drawing/2014/main" id="{3ED5AC79-8AE9-8926-0FEC-22ACD12A28E8}"/>
                  </a:ext>
                </a:extLst>
              </p:cNvPr>
              <p:cNvSpPr/>
              <p:nvPr/>
            </p:nvSpPr>
            <p:spPr>
              <a:xfrm>
                <a:off x="6342496" y="4960186"/>
                <a:ext cx="243756" cy="144323"/>
              </a:xfrm>
              <a:custGeom>
                <a:avLst/>
                <a:gdLst>
                  <a:gd name="connsiteX0" fmla="*/ 222388 w 243756"/>
                  <a:gd name="connsiteY0" fmla="*/ 0 h 156058"/>
                  <a:gd name="connsiteX1" fmla="*/ 87320 w 243756"/>
                  <a:gd name="connsiteY1" fmla="*/ 116383 h 156058"/>
                  <a:gd name="connsiteX2" fmla="*/ 22423 w 243756"/>
                  <a:gd name="connsiteY2" fmla="*/ 55787 h 156058"/>
                  <a:gd name="connsiteX3" fmla="*/ 0 w 243756"/>
                  <a:gd name="connsiteY3" fmla="*/ 75264 h 156058"/>
                  <a:gd name="connsiteX4" fmla="*/ 86264 w 243756"/>
                  <a:gd name="connsiteY4" fmla="*/ 156059 h 156058"/>
                  <a:gd name="connsiteX5" fmla="*/ 108952 w 243756"/>
                  <a:gd name="connsiteY5" fmla="*/ 136822 h 156058"/>
                  <a:gd name="connsiteX6" fmla="*/ 243756 w 243756"/>
                  <a:gd name="connsiteY6" fmla="*/ 20199 h 156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56" h="156058">
                    <a:moveTo>
                      <a:pt x="222388" y="0"/>
                    </a:moveTo>
                    <a:lnTo>
                      <a:pt x="87320" y="116383"/>
                    </a:lnTo>
                    <a:lnTo>
                      <a:pt x="22423" y="55787"/>
                    </a:lnTo>
                    <a:lnTo>
                      <a:pt x="0" y="75264"/>
                    </a:lnTo>
                    <a:lnTo>
                      <a:pt x="86264" y="156059"/>
                    </a:lnTo>
                    <a:lnTo>
                      <a:pt x="108952" y="136822"/>
                    </a:lnTo>
                    <a:lnTo>
                      <a:pt x="243756" y="20199"/>
                    </a:lnTo>
                    <a:close/>
                  </a:path>
                </a:pathLst>
              </a:custGeom>
              <a:ln>
                <a:solidFill>
                  <a:srgbClr val="A1A5F0"/>
                </a:solidFill>
              </a:ln>
            </p:spPr>
            <p:style>
              <a:lnRef idx="2">
                <a:schemeClr val="accent6"/>
              </a:lnRef>
              <a:fillRef idx="1">
                <a:schemeClr val="lt1"/>
              </a:fillRef>
              <a:effectRef idx="0">
                <a:schemeClr val="accent6"/>
              </a:effectRef>
              <a:fontRef idx="minor">
                <a:schemeClr val="dk1"/>
              </a:fontRef>
            </p:style>
            <p:txBody>
              <a:bodyPr rtlCol="0" anchor="ctr"/>
              <a:lstStyle/>
              <a:p>
                <a:endParaRPr lang="en-IN"/>
              </a:p>
            </p:txBody>
          </p:sp>
          <p:sp>
            <p:nvSpPr>
              <p:cNvPr id="18" name="Graphic 12" descr="Tick with solid fill">
                <a:extLst>
                  <a:ext uri="{FF2B5EF4-FFF2-40B4-BE49-F238E27FC236}">
                    <a16:creationId xmlns:a16="http://schemas.microsoft.com/office/drawing/2014/main" id="{3220614E-B277-827A-9B90-70DB27B0FBDF}"/>
                  </a:ext>
                </a:extLst>
              </p:cNvPr>
              <p:cNvSpPr/>
              <p:nvPr/>
            </p:nvSpPr>
            <p:spPr>
              <a:xfrm>
                <a:off x="6293489" y="4107966"/>
                <a:ext cx="243756" cy="144323"/>
              </a:xfrm>
              <a:custGeom>
                <a:avLst/>
                <a:gdLst>
                  <a:gd name="connsiteX0" fmla="*/ 222388 w 243756"/>
                  <a:gd name="connsiteY0" fmla="*/ 0 h 156058"/>
                  <a:gd name="connsiteX1" fmla="*/ 87320 w 243756"/>
                  <a:gd name="connsiteY1" fmla="*/ 116383 h 156058"/>
                  <a:gd name="connsiteX2" fmla="*/ 22423 w 243756"/>
                  <a:gd name="connsiteY2" fmla="*/ 55787 h 156058"/>
                  <a:gd name="connsiteX3" fmla="*/ 0 w 243756"/>
                  <a:gd name="connsiteY3" fmla="*/ 75264 h 156058"/>
                  <a:gd name="connsiteX4" fmla="*/ 86264 w 243756"/>
                  <a:gd name="connsiteY4" fmla="*/ 156059 h 156058"/>
                  <a:gd name="connsiteX5" fmla="*/ 108952 w 243756"/>
                  <a:gd name="connsiteY5" fmla="*/ 136822 h 156058"/>
                  <a:gd name="connsiteX6" fmla="*/ 243756 w 243756"/>
                  <a:gd name="connsiteY6" fmla="*/ 20199 h 156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56" h="156058">
                    <a:moveTo>
                      <a:pt x="222388" y="0"/>
                    </a:moveTo>
                    <a:lnTo>
                      <a:pt x="87320" y="116383"/>
                    </a:lnTo>
                    <a:lnTo>
                      <a:pt x="22423" y="55787"/>
                    </a:lnTo>
                    <a:lnTo>
                      <a:pt x="0" y="75264"/>
                    </a:lnTo>
                    <a:lnTo>
                      <a:pt x="86264" y="156059"/>
                    </a:lnTo>
                    <a:lnTo>
                      <a:pt x="108952" y="136822"/>
                    </a:lnTo>
                    <a:lnTo>
                      <a:pt x="243756" y="20199"/>
                    </a:lnTo>
                    <a:close/>
                  </a:path>
                </a:pathLst>
              </a:custGeom>
              <a:ln>
                <a:solidFill>
                  <a:srgbClr val="A1A5F0"/>
                </a:solidFill>
              </a:ln>
            </p:spPr>
            <p:style>
              <a:lnRef idx="2">
                <a:schemeClr val="accent6"/>
              </a:lnRef>
              <a:fillRef idx="1">
                <a:schemeClr val="lt1"/>
              </a:fillRef>
              <a:effectRef idx="0">
                <a:schemeClr val="accent6"/>
              </a:effectRef>
              <a:fontRef idx="minor">
                <a:schemeClr val="dk1"/>
              </a:fontRef>
            </p:style>
            <p:txBody>
              <a:bodyPr rtlCol="0" anchor="ctr"/>
              <a:lstStyle/>
              <a:p>
                <a:endParaRPr lang="en-IN"/>
              </a:p>
            </p:txBody>
          </p:sp>
          <p:sp>
            <p:nvSpPr>
              <p:cNvPr id="19" name="Graphic 13" descr="Tick with solid fill">
                <a:extLst>
                  <a:ext uri="{FF2B5EF4-FFF2-40B4-BE49-F238E27FC236}">
                    <a16:creationId xmlns:a16="http://schemas.microsoft.com/office/drawing/2014/main" id="{D2D7B82F-97BE-696D-C103-16D775373F6A}"/>
                  </a:ext>
                </a:extLst>
              </p:cNvPr>
              <p:cNvSpPr/>
              <p:nvPr/>
            </p:nvSpPr>
            <p:spPr>
              <a:xfrm>
                <a:off x="6315709" y="2588508"/>
                <a:ext cx="243756" cy="144323"/>
              </a:xfrm>
              <a:custGeom>
                <a:avLst/>
                <a:gdLst>
                  <a:gd name="connsiteX0" fmla="*/ 222388 w 243756"/>
                  <a:gd name="connsiteY0" fmla="*/ 0 h 156058"/>
                  <a:gd name="connsiteX1" fmla="*/ 87320 w 243756"/>
                  <a:gd name="connsiteY1" fmla="*/ 116383 h 156058"/>
                  <a:gd name="connsiteX2" fmla="*/ 22423 w 243756"/>
                  <a:gd name="connsiteY2" fmla="*/ 55787 h 156058"/>
                  <a:gd name="connsiteX3" fmla="*/ 0 w 243756"/>
                  <a:gd name="connsiteY3" fmla="*/ 75264 h 156058"/>
                  <a:gd name="connsiteX4" fmla="*/ 86264 w 243756"/>
                  <a:gd name="connsiteY4" fmla="*/ 156059 h 156058"/>
                  <a:gd name="connsiteX5" fmla="*/ 108952 w 243756"/>
                  <a:gd name="connsiteY5" fmla="*/ 136822 h 156058"/>
                  <a:gd name="connsiteX6" fmla="*/ 243756 w 243756"/>
                  <a:gd name="connsiteY6" fmla="*/ 20199 h 156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56" h="156058">
                    <a:moveTo>
                      <a:pt x="222388" y="0"/>
                    </a:moveTo>
                    <a:lnTo>
                      <a:pt x="87320" y="116383"/>
                    </a:lnTo>
                    <a:lnTo>
                      <a:pt x="22423" y="55787"/>
                    </a:lnTo>
                    <a:lnTo>
                      <a:pt x="0" y="75264"/>
                    </a:lnTo>
                    <a:lnTo>
                      <a:pt x="86264" y="156059"/>
                    </a:lnTo>
                    <a:lnTo>
                      <a:pt x="108952" y="136822"/>
                    </a:lnTo>
                    <a:lnTo>
                      <a:pt x="243756" y="20199"/>
                    </a:lnTo>
                    <a:close/>
                  </a:path>
                </a:pathLst>
              </a:custGeom>
              <a:ln>
                <a:solidFill>
                  <a:srgbClr val="A1A5F0"/>
                </a:solidFill>
              </a:ln>
            </p:spPr>
            <p:style>
              <a:lnRef idx="2">
                <a:schemeClr val="accent6"/>
              </a:lnRef>
              <a:fillRef idx="1">
                <a:schemeClr val="lt1"/>
              </a:fillRef>
              <a:effectRef idx="0">
                <a:schemeClr val="accent6"/>
              </a:effectRef>
              <a:fontRef idx="minor">
                <a:schemeClr val="dk1"/>
              </a:fontRef>
            </p:style>
            <p:txBody>
              <a:bodyPr rtlCol="0" anchor="ctr"/>
              <a:lstStyle/>
              <a:p>
                <a:endParaRPr lang="en-IN"/>
              </a:p>
            </p:txBody>
          </p:sp>
        </p:grpSp>
      </p:grpSp>
      <p:sp>
        <p:nvSpPr>
          <p:cNvPr id="15" name="Rectangle 14">
            <a:extLst>
              <a:ext uri="{FF2B5EF4-FFF2-40B4-BE49-F238E27FC236}">
                <a16:creationId xmlns:a16="http://schemas.microsoft.com/office/drawing/2014/main" id="{89DEF7CC-0AC5-E303-30A2-F184D61A918F}"/>
              </a:ext>
            </a:extLst>
          </p:cNvPr>
          <p:cNvSpPr/>
          <p:nvPr/>
        </p:nvSpPr>
        <p:spPr>
          <a:xfrm>
            <a:off x="6249107" y="2467706"/>
            <a:ext cx="5473696" cy="3089147"/>
          </a:xfrm>
          <a:prstGeom prst="rect">
            <a:avLst/>
          </a:prstGeom>
          <a:noFill/>
          <a:ln w="190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F1D6EF8-D1C0-CF97-1B43-1588D5ABB9E7}"/>
              </a:ext>
            </a:extLst>
          </p:cNvPr>
          <p:cNvSpPr txBox="1"/>
          <p:nvPr/>
        </p:nvSpPr>
        <p:spPr>
          <a:xfrm>
            <a:off x="6557768" y="501651"/>
            <a:ext cx="4428957" cy="171625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n-US" sz="6000" b="1" kern="1200">
                <a:solidFill>
                  <a:schemeClr val="accent5">
                    <a:lumMod val="76000"/>
                  </a:schemeClr>
                </a:solidFill>
                <a:latin typeface="+mj-lt"/>
                <a:ea typeface="+mj-ea"/>
                <a:cs typeface="+mj-cs"/>
              </a:rPr>
              <a:t>Age At First Award</a:t>
            </a:r>
            <a:endParaRPr lang="en-US" sz="6000" b="1">
              <a:solidFill>
                <a:schemeClr val="accent5">
                  <a:lumMod val="76000"/>
                </a:schemeClr>
              </a:solidFill>
              <a:ea typeface="+mj-ea"/>
              <a:cs typeface="+mj-cs"/>
            </a:endParaRPr>
          </a:p>
        </p:txBody>
      </p:sp>
      <p:sp>
        <p:nvSpPr>
          <p:cNvPr id="11" name="Rectangle 1">
            <a:extLst>
              <a:ext uri="{FF2B5EF4-FFF2-40B4-BE49-F238E27FC236}">
                <a16:creationId xmlns:a16="http://schemas.microsoft.com/office/drawing/2014/main" id="{F0CB46A4-A24A-E5C4-E125-72FD7AB86C98}"/>
              </a:ext>
            </a:extLst>
          </p:cNvPr>
          <p:cNvSpPr>
            <a:spLocks noGrp="1" noChangeArrowheads="1"/>
          </p:cNvSpPr>
          <p:nvPr>
            <p:ph idx="1"/>
          </p:nvPr>
        </p:nvSpPr>
        <p:spPr bwMode="auto">
          <a:xfrm>
            <a:off x="6678733" y="2527855"/>
            <a:ext cx="4907428" cy="29650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indent="0" algn="just" fontAlgn="base">
              <a:spcBef>
                <a:spcPct val="0"/>
              </a:spcBef>
              <a:spcAft>
                <a:spcPts val="600"/>
              </a:spcAft>
              <a:buNone/>
            </a:pPr>
            <a:r>
              <a:rPr lang="en-US" sz="1800" b="1" dirty="0"/>
              <a:t>Peak Ages</a:t>
            </a:r>
            <a:r>
              <a:rPr lang="en-US" sz="1800" dirty="0"/>
              <a:t>: Most males (M) receive their first award around age 40, while females (F) peak at age 30.</a:t>
            </a:r>
            <a:endParaRPr lang="en-US" dirty="0"/>
          </a:p>
          <a:p>
            <a:pPr marL="0" indent="0" algn="just">
              <a:spcBef>
                <a:spcPct val="0"/>
              </a:spcBef>
              <a:spcAft>
                <a:spcPts val="600"/>
              </a:spcAft>
              <a:buNone/>
            </a:pPr>
            <a:r>
              <a:rPr lang="en-US" sz="1800" b="1" dirty="0"/>
              <a:t>Distribution Spread</a:t>
            </a:r>
            <a:r>
              <a:rPr lang="en-US" sz="1800" dirty="0"/>
              <a:t>: Males show a wider age range at first award, extending into older ages.</a:t>
            </a:r>
          </a:p>
          <a:p>
            <a:pPr marL="0" indent="0" algn="just">
              <a:spcBef>
                <a:spcPct val="0"/>
              </a:spcBef>
              <a:spcAft>
                <a:spcPts val="600"/>
              </a:spcAft>
              <a:buNone/>
            </a:pPr>
            <a:r>
              <a:rPr lang="en-US" sz="1800" b="1" dirty="0"/>
              <a:t>Early Recognition</a:t>
            </a:r>
            <a:r>
              <a:rPr lang="en-US" sz="1800" dirty="0"/>
              <a:t>: Females tend to receive awards earlier, with notable counts in their 20s and 30s.</a:t>
            </a:r>
          </a:p>
          <a:p>
            <a:pPr marL="0" indent="0" algn="just">
              <a:spcBef>
                <a:spcPct val="0"/>
              </a:spcBef>
              <a:spcAft>
                <a:spcPts val="600"/>
              </a:spcAft>
              <a:buNone/>
            </a:pPr>
            <a:r>
              <a:rPr lang="en-US" sz="1800" b="1" dirty="0"/>
              <a:t>Late Recognition</a:t>
            </a:r>
            <a:r>
              <a:rPr lang="en-US" sz="1800" dirty="0"/>
              <a:t>: Males are more likely to receive awards later, even beyond age 70. </a:t>
            </a:r>
          </a:p>
          <a:p>
            <a:pPr marL="0" indent="0">
              <a:spcBef>
                <a:spcPct val="0"/>
              </a:spcBef>
              <a:spcAft>
                <a:spcPts val="600"/>
              </a:spcAft>
              <a:buNone/>
            </a:pPr>
            <a:endParaRPr lang="en-US" sz="1800" b="0" i="0" u="none" strike="noStrike" cap="none" normalizeH="0" baseline="0" dirty="0">
              <a:ln>
                <a:noFill/>
              </a:ln>
              <a:effectLst/>
            </a:endParaRPr>
          </a:p>
        </p:txBody>
      </p:sp>
    </p:spTree>
    <p:extLst>
      <p:ext uri="{BB962C8B-B14F-4D97-AF65-F5344CB8AC3E}">
        <p14:creationId xmlns:p14="http://schemas.microsoft.com/office/powerpoint/2010/main" val="127258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6" name="Rectangle 5">
            <a:extLst>
              <a:ext uri="{FF2B5EF4-FFF2-40B4-BE49-F238E27FC236}">
                <a16:creationId xmlns:a16="http://schemas.microsoft.com/office/drawing/2014/main" id="{F7FAAD00-790A-C4FB-D990-5CF214F1D7EC}"/>
              </a:ext>
            </a:extLst>
          </p:cNvPr>
          <p:cNvSpPr/>
          <p:nvPr/>
        </p:nvSpPr>
        <p:spPr>
          <a:xfrm>
            <a:off x="-16240" y="-12406"/>
            <a:ext cx="12191985" cy="688281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600" dirty="0"/>
          </a:p>
        </p:txBody>
      </p:sp>
      <p:graphicFrame>
        <p:nvGraphicFramePr>
          <p:cNvPr id="53" name="Content Placeholder 2">
            <a:extLst>
              <a:ext uri="{FF2B5EF4-FFF2-40B4-BE49-F238E27FC236}">
                <a16:creationId xmlns:a16="http://schemas.microsoft.com/office/drawing/2014/main" id="{0909825B-9F83-13CE-910B-5FAD79CE8A4D}"/>
              </a:ext>
            </a:extLst>
          </p:cNvPr>
          <p:cNvGraphicFramePr>
            <a:graphicFrameLocks noGrp="1"/>
          </p:cNvGraphicFramePr>
          <p:nvPr>
            <p:ph idx="1"/>
            <p:extLst>
              <p:ext uri="{D42A27DB-BD31-4B8C-83A1-F6EECF244321}">
                <p14:modId xmlns:p14="http://schemas.microsoft.com/office/powerpoint/2010/main" val="4012280028"/>
              </p:ext>
            </p:extLst>
          </p:nvPr>
        </p:nvGraphicFramePr>
        <p:xfrm>
          <a:off x="6795837" y="1060749"/>
          <a:ext cx="5313244" cy="5582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10541CDA-BDC6-4A2D-3363-71C25581FB4A}"/>
              </a:ext>
            </a:extLst>
          </p:cNvPr>
          <p:cNvSpPr/>
          <p:nvPr/>
        </p:nvSpPr>
        <p:spPr>
          <a:xfrm>
            <a:off x="-16240" y="-15275"/>
            <a:ext cx="859832" cy="6898085"/>
          </a:xfrm>
          <a:prstGeom prst="rect">
            <a:avLst/>
          </a:prstGeom>
          <a:gradFill>
            <a:gsLst>
              <a:gs pos="21000">
                <a:schemeClr val="accent1">
                  <a:lumMod val="75000"/>
                </a:schemeClr>
              </a:gs>
              <a:gs pos="50000">
                <a:schemeClr val="accent1">
                  <a:lumMod val="75000"/>
                  <a:alpha val="72000"/>
                </a:schemeClr>
              </a:gs>
              <a:gs pos="100000">
                <a:schemeClr val="accent5">
                  <a:lumMod val="60000"/>
                  <a:lumOff val="40000"/>
                  <a:alpha val="70000"/>
                </a:schemeClr>
              </a:gs>
            </a:gsLst>
            <a:lin ang="3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Content Placeholder 517">
            <a:extLst>
              <a:ext uri="{FF2B5EF4-FFF2-40B4-BE49-F238E27FC236}">
                <a16:creationId xmlns:a16="http://schemas.microsoft.com/office/drawing/2014/main" id="{7AD8831D-C485-D4F5-4E67-B3C349D4F92B}"/>
              </a:ext>
            </a:extLst>
          </p:cNvPr>
          <p:cNvPicPr>
            <a:picLocks noChangeAspect="1"/>
          </p:cNvPicPr>
          <p:nvPr/>
        </p:nvPicPr>
        <p:blipFill>
          <a:blip r:embed="rId7"/>
          <a:stretch>
            <a:fillRect/>
          </a:stretch>
        </p:blipFill>
        <p:spPr>
          <a:xfrm>
            <a:off x="1063563" y="1570203"/>
            <a:ext cx="5377769" cy="4563798"/>
          </a:xfrm>
          <a:prstGeom prst="rect">
            <a:avLst/>
          </a:prstGeom>
        </p:spPr>
      </p:pic>
      <p:sp>
        <p:nvSpPr>
          <p:cNvPr id="9" name="Rectangle 8">
            <a:extLst>
              <a:ext uri="{FF2B5EF4-FFF2-40B4-BE49-F238E27FC236}">
                <a16:creationId xmlns:a16="http://schemas.microsoft.com/office/drawing/2014/main" id="{26D1F480-C233-E586-5F76-83D8B07BF2EE}"/>
              </a:ext>
            </a:extLst>
          </p:cNvPr>
          <p:cNvSpPr/>
          <p:nvPr/>
        </p:nvSpPr>
        <p:spPr>
          <a:xfrm>
            <a:off x="1082179" y="128977"/>
            <a:ext cx="6181234" cy="951334"/>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050"/>
          </a:p>
        </p:txBody>
      </p:sp>
      <p:sp>
        <p:nvSpPr>
          <p:cNvPr id="2" name="Title 1">
            <a:extLst>
              <a:ext uri="{FF2B5EF4-FFF2-40B4-BE49-F238E27FC236}">
                <a16:creationId xmlns:a16="http://schemas.microsoft.com/office/drawing/2014/main" id="{9A6C1939-F293-885D-71CF-0A86F63284F6}"/>
              </a:ext>
            </a:extLst>
          </p:cNvPr>
          <p:cNvSpPr>
            <a:spLocks noGrp="1"/>
          </p:cNvSpPr>
          <p:nvPr>
            <p:ph type="title"/>
          </p:nvPr>
        </p:nvSpPr>
        <p:spPr>
          <a:xfrm>
            <a:off x="1110026" y="187810"/>
            <a:ext cx="6153387" cy="836669"/>
          </a:xfrm>
        </p:spPr>
        <p:txBody>
          <a:bodyPr anchor="t">
            <a:noAutofit/>
          </a:bodyPr>
          <a:lstStyle/>
          <a:p>
            <a:pPr algn="ctr"/>
            <a:r>
              <a:rPr lang="en-US" sz="2800" b="1" dirty="0">
                <a:solidFill>
                  <a:schemeClr val="accent5">
                    <a:lumMod val="75000"/>
                  </a:schemeClr>
                </a:solidFill>
              </a:rPr>
              <a:t>Correlation Between Birth Year &amp; </a:t>
            </a:r>
            <a:br>
              <a:rPr lang="en-US" sz="2800" b="1" dirty="0">
                <a:solidFill>
                  <a:schemeClr val="accent5">
                    <a:lumMod val="75000"/>
                  </a:schemeClr>
                </a:solidFill>
              </a:rPr>
            </a:br>
            <a:r>
              <a:rPr lang="en-US" sz="2800" b="1" dirty="0">
                <a:solidFill>
                  <a:schemeClr val="accent5">
                    <a:lumMod val="75000"/>
                  </a:schemeClr>
                </a:solidFill>
              </a:rPr>
              <a:t>Year Of First Award By Gender</a:t>
            </a:r>
            <a:endParaRPr lang="en-GB" sz="2800" b="1" dirty="0">
              <a:solidFill>
                <a:schemeClr val="accent5">
                  <a:lumMod val="75000"/>
                </a:schemeClr>
              </a:solidFill>
            </a:endParaRPr>
          </a:p>
        </p:txBody>
      </p:sp>
    </p:spTree>
    <p:extLst>
      <p:ext uri="{BB962C8B-B14F-4D97-AF65-F5344CB8AC3E}">
        <p14:creationId xmlns:p14="http://schemas.microsoft.com/office/powerpoint/2010/main" val="1086661260"/>
      </p:ext>
    </p:extLst>
  </p:cSld>
  <p:clrMapOvr>
    <a:masterClrMapping/>
  </p:clrMapOvr>
</p:sld>
</file>

<file path=ppt/theme/theme1.xml><?xml version="1.0" encoding="utf-8"?>
<a:theme xmlns:a="http://schemas.openxmlformats.org/drawingml/2006/main" name="GradientVTI">
  <a:themeElements>
    <a:clrScheme name="AnalogousFromLightSeedLeftStep">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TotalTime>1648</TotalTime>
  <Words>871</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Bookman Old Style</vt:lpstr>
      <vt:lpstr>Calibri</vt:lpstr>
      <vt:lpstr>Courier New</vt:lpstr>
      <vt:lpstr>Gill Sans Nova</vt:lpstr>
      <vt:lpstr>Segoe UI</vt:lpstr>
      <vt:lpstr>GradientVTI</vt:lpstr>
      <vt:lpstr>PowerPoint Presentation</vt:lpstr>
      <vt:lpstr>PowerPoint Presentation</vt:lpstr>
      <vt:lpstr>Average Age Of Entertainers  To Receive Award</vt:lpstr>
      <vt:lpstr>PowerPoint Presentation</vt:lpstr>
      <vt:lpstr>Year Of Breakthrough/1 Hit/Award Nomination  Vs  Year Of First Award</vt:lpstr>
      <vt:lpstr>Entertainers’ Age At First Award</vt:lpstr>
      <vt:lpstr>LIFESPAN OF ENTERTAINERS </vt:lpstr>
      <vt:lpstr>PowerPoint Presentation</vt:lpstr>
      <vt:lpstr>Correlation Between Birth Year &amp;  Year Of First Award By Gender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Datta</dc:creator>
  <cp:lastModifiedBy>Priyanka Datta</cp:lastModifiedBy>
  <cp:revision>440</cp:revision>
  <dcterms:created xsi:type="dcterms:W3CDTF">2024-08-02T08:53:25Z</dcterms:created>
  <dcterms:modified xsi:type="dcterms:W3CDTF">2024-08-05T08:41:44Z</dcterms:modified>
</cp:coreProperties>
</file>