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1" r:id="rId5"/>
    <p:sldId id="263" r:id="rId6"/>
    <p:sldId id="260"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0"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F116-1995-4065-8FB1-A07A1EB1E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28BB70-892F-42DC-9E1E-415983E24E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AFFD54-AB20-4818-B950-872E94E54E90}"/>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5" name="Footer Placeholder 4">
            <a:extLst>
              <a:ext uri="{FF2B5EF4-FFF2-40B4-BE49-F238E27FC236}">
                <a16:creationId xmlns:a16="http://schemas.microsoft.com/office/drawing/2014/main" id="{5150903A-7D4F-475A-829D-6A9234BA5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1DA27-8F14-441E-B3A9-BAD12DE70C35}"/>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95974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A8EC-E656-4E44-8C01-D439EA525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6FE491-0DBD-4FEB-AFB2-06722744D2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854F7-E5AC-4BD6-81A5-3E63ACAB5DDC}"/>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5" name="Footer Placeholder 4">
            <a:extLst>
              <a:ext uri="{FF2B5EF4-FFF2-40B4-BE49-F238E27FC236}">
                <a16:creationId xmlns:a16="http://schemas.microsoft.com/office/drawing/2014/main" id="{16F495ED-35B4-4B71-8596-B50BB5AFD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2A439-7D99-4822-98D4-867660F7FE42}"/>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428646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DB67F-B2E9-469C-900F-DC12A9AE55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CA2383-386F-4576-BED0-C80039526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D0CCA-0083-4340-8855-CE7C024E408C}"/>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5" name="Footer Placeholder 4">
            <a:extLst>
              <a:ext uri="{FF2B5EF4-FFF2-40B4-BE49-F238E27FC236}">
                <a16:creationId xmlns:a16="http://schemas.microsoft.com/office/drawing/2014/main" id="{82F9BA21-E658-418B-9961-E8D69611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A97C3-D08C-425F-8387-625069D10380}"/>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140236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AE9-3A85-4B84-932F-ABABA6E1D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BC58A7-2E9B-4AA6-9A97-756D1EF890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26353-DDEE-4B86-B9A8-178F6C23725F}"/>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5" name="Footer Placeholder 4">
            <a:extLst>
              <a:ext uri="{FF2B5EF4-FFF2-40B4-BE49-F238E27FC236}">
                <a16:creationId xmlns:a16="http://schemas.microsoft.com/office/drawing/2014/main" id="{88381720-E5C4-4B88-A660-57CDA3C95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85DE5-2E28-4A24-BD39-6C9A54073E59}"/>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129361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D6E5-9E84-466D-A2BB-7BAE3770E8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FD622-3A18-4075-ADB4-CB68C2A279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ADFB0-29FF-4939-A259-8633BFC17072}"/>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5" name="Footer Placeholder 4">
            <a:extLst>
              <a:ext uri="{FF2B5EF4-FFF2-40B4-BE49-F238E27FC236}">
                <a16:creationId xmlns:a16="http://schemas.microsoft.com/office/drawing/2014/main" id="{DE4A5864-0B41-40FB-83B7-770CD9471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56128-9E54-43CF-A5C4-4F856F0665E1}"/>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73332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368B-E0F0-488C-A39A-799B3C2411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71923E-7647-498C-A8EE-9DB62330A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6D83A4-3626-43F0-A1BD-DDAA8CFA35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55E0E-051B-446D-AC75-8B6B395A596C}"/>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6" name="Footer Placeholder 5">
            <a:extLst>
              <a:ext uri="{FF2B5EF4-FFF2-40B4-BE49-F238E27FC236}">
                <a16:creationId xmlns:a16="http://schemas.microsoft.com/office/drawing/2014/main" id="{9C95B345-F08A-4EF3-B436-EACDBBF781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B58F3-F997-4C1E-A974-89D69FA5300C}"/>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417012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E188-D77B-4B06-90C7-66D1677D9F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81ACAB-AE8D-4775-B1AC-FFADCF9C5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E43289-3222-4D8E-B374-4474A88A2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484E8-0FC1-43C8-9752-5D1AB8791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81DB6-B882-4CCB-948E-751B1D948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E21A27-5EE4-49C7-B137-04FC8441B00D}"/>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8" name="Footer Placeholder 7">
            <a:extLst>
              <a:ext uri="{FF2B5EF4-FFF2-40B4-BE49-F238E27FC236}">
                <a16:creationId xmlns:a16="http://schemas.microsoft.com/office/drawing/2014/main" id="{AC569C5B-8C2C-4E74-A2DF-936074C8BB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7A1925-9B18-4965-9BD9-CF5410B64CEA}"/>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6241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5B9-D34A-4FCE-9BFC-EDF0921032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59DDAD-8BA2-49B9-981B-2354AFE851A1}"/>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4" name="Footer Placeholder 3">
            <a:extLst>
              <a:ext uri="{FF2B5EF4-FFF2-40B4-BE49-F238E27FC236}">
                <a16:creationId xmlns:a16="http://schemas.microsoft.com/office/drawing/2014/main" id="{1684BDDE-3A35-4CE0-B680-825490D41F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727936-806A-4493-8DDE-1CD1AD9847EC}"/>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385776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887697-49B3-4A16-AC7D-4451B06EDE7E}"/>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3" name="Footer Placeholder 2">
            <a:extLst>
              <a:ext uri="{FF2B5EF4-FFF2-40B4-BE49-F238E27FC236}">
                <a16:creationId xmlns:a16="http://schemas.microsoft.com/office/drawing/2014/main" id="{A170BC97-F944-4E23-8A22-838744D64D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7EC6EE-FB09-4FB5-943F-6F041464C2BA}"/>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157565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5275-14CA-41A2-A1C7-88A5EB4DD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BFDBC-E17C-4A50-AACB-0AF5CBCA3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3305F7-11EE-4C3A-A3D3-51794B53E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81BD3-8F81-4ED7-8710-C03C3E826B22}"/>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6" name="Footer Placeholder 5">
            <a:extLst>
              <a:ext uri="{FF2B5EF4-FFF2-40B4-BE49-F238E27FC236}">
                <a16:creationId xmlns:a16="http://schemas.microsoft.com/office/drawing/2014/main" id="{29CE7266-DBC2-4812-9A6E-66B88BB6A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30FF2-E774-45A3-AB57-C1AB6D2A3BA0}"/>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179255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0570-CB2E-446A-8CB2-55079EBE9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7CCE56-3D72-483C-8C98-86FF99065A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7ABDE8-AAAC-4424-9DFD-9A793BD8B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B94CF-17D1-4162-916A-9AE4A1CD2599}"/>
              </a:ext>
            </a:extLst>
          </p:cNvPr>
          <p:cNvSpPr>
            <a:spLocks noGrp="1"/>
          </p:cNvSpPr>
          <p:nvPr>
            <p:ph type="dt" sz="half" idx="10"/>
          </p:nvPr>
        </p:nvSpPr>
        <p:spPr/>
        <p:txBody>
          <a:bodyPr/>
          <a:lstStyle/>
          <a:p>
            <a:fld id="{89E45FF6-FDB6-49C5-A968-116755CC02A5}" type="datetimeFigureOut">
              <a:rPr lang="en-US" smtClean="0"/>
              <a:t>7/23/2019</a:t>
            </a:fld>
            <a:endParaRPr lang="en-US"/>
          </a:p>
        </p:txBody>
      </p:sp>
      <p:sp>
        <p:nvSpPr>
          <p:cNvPr id="6" name="Footer Placeholder 5">
            <a:extLst>
              <a:ext uri="{FF2B5EF4-FFF2-40B4-BE49-F238E27FC236}">
                <a16:creationId xmlns:a16="http://schemas.microsoft.com/office/drawing/2014/main" id="{E18826A3-C4D4-4C77-887F-CDC0D3966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4A4B4-F66C-473B-87F9-7DBAA0C0E5AC}"/>
              </a:ext>
            </a:extLst>
          </p:cNvPr>
          <p:cNvSpPr>
            <a:spLocks noGrp="1"/>
          </p:cNvSpPr>
          <p:nvPr>
            <p:ph type="sldNum" sz="quarter" idx="12"/>
          </p:nvPr>
        </p:nvSpPr>
        <p:spPr/>
        <p:txBody>
          <a:bodyPr/>
          <a:lstStyle/>
          <a:p>
            <a:fld id="{256A7D34-9492-492D-BF57-0CE48D0B90F6}" type="slidenum">
              <a:rPr lang="en-US" smtClean="0"/>
              <a:t>‹#›</a:t>
            </a:fld>
            <a:endParaRPr lang="en-US"/>
          </a:p>
        </p:txBody>
      </p:sp>
    </p:spTree>
    <p:extLst>
      <p:ext uri="{BB962C8B-B14F-4D97-AF65-F5344CB8AC3E}">
        <p14:creationId xmlns:p14="http://schemas.microsoft.com/office/powerpoint/2010/main" val="272306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E36935-9B05-4C14-ACFA-9CFA7A365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007F08-6EF1-4E1F-8709-FBBA33E20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F45FF-559D-47A2-94DD-C9DAAAE27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45FF6-FDB6-49C5-A968-116755CC02A5}" type="datetimeFigureOut">
              <a:rPr lang="en-US" smtClean="0"/>
              <a:t>7/23/2019</a:t>
            </a:fld>
            <a:endParaRPr lang="en-US"/>
          </a:p>
        </p:txBody>
      </p:sp>
      <p:sp>
        <p:nvSpPr>
          <p:cNvPr id="5" name="Footer Placeholder 4">
            <a:extLst>
              <a:ext uri="{FF2B5EF4-FFF2-40B4-BE49-F238E27FC236}">
                <a16:creationId xmlns:a16="http://schemas.microsoft.com/office/drawing/2014/main" id="{422D8E74-E20D-4079-8D03-E369C7A92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E2B894-25EE-4898-B947-38AE4CC33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A7D34-9492-492D-BF57-0CE48D0B90F6}" type="slidenum">
              <a:rPr lang="en-US" smtClean="0"/>
              <a:t>‹#›</a:t>
            </a:fld>
            <a:endParaRPr lang="en-US"/>
          </a:p>
        </p:txBody>
      </p:sp>
    </p:spTree>
    <p:extLst>
      <p:ext uri="{BB962C8B-B14F-4D97-AF65-F5344CB8AC3E}">
        <p14:creationId xmlns:p14="http://schemas.microsoft.com/office/powerpoint/2010/main" val="2408970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C046-6CAC-40AE-A0EA-9F5034046B07}"/>
              </a:ext>
            </a:extLst>
          </p:cNvPr>
          <p:cNvSpPr>
            <a:spLocks noGrp="1"/>
          </p:cNvSpPr>
          <p:nvPr>
            <p:ph type="ctrTitle"/>
          </p:nvPr>
        </p:nvSpPr>
        <p:spPr>
          <a:xfrm>
            <a:off x="1524000" y="1709529"/>
            <a:ext cx="9144000" cy="3246783"/>
          </a:xfrm>
        </p:spPr>
        <p:txBody>
          <a:bodyPr>
            <a:normAutofit/>
          </a:bodyPr>
          <a:lstStyle/>
          <a:p>
            <a:r>
              <a:rPr lang="en-US" sz="2800" dirty="0"/>
              <a:t>Philip Demeri</a:t>
            </a:r>
            <a:br>
              <a:rPr lang="en-US" sz="2800" dirty="0"/>
            </a:br>
            <a:br>
              <a:rPr lang="en-US" sz="2800" dirty="0"/>
            </a:br>
            <a:r>
              <a:rPr lang="en-US" sz="2800" dirty="0"/>
              <a:t>Springboard Data Science Career Track</a:t>
            </a:r>
            <a:br>
              <a:rPr lang="en-US" sz="2800" dirty="0"/>
            </a:br>
            <a:br>
              <a:rPr lang="en-US" sz="2800" dirty="0"/>
            </a:br>
            <a:r>
              <a:rPr lang="en-US" sz="2800" dirty="0"/>
              <a:t>Capstone Project #2</a:t>
            </a:r>
            <a:br>
              <a:rPr lang="en-US" sz="2800" dirty="0"/>
            </a:br>
            <a:br>
              <a:rPr lang="en-US" sz="2800" dirty="0"/>
            </a:br>
            <a:r>
              <a:rPr lang="en-US" sz="2800" dirty="0"/>
              <a:t>Stock Selection Using Classification and Ensemble Models</a:t>
            </a:r>
          </a:p>
        </p:txBody>
      </p:sp>
      <p:sp>
        <p:nvSpPr>
          <p:cNvPr id="3" name="Subtitle 2">
            <a:extLst>
              <a:ext uri="{FF2B5EF4-FFF2-40B4-BE49-F238E27FC236}">
                <a16:creationId xmlns:a16="http://schemas.microsoft.com/office/drawing/2014/main" id="{72E59971-CC77-4EAE-ABBD-D716143B9A74}"/>
              </a:ext>
            </a:extLst>
          </p:cNvPr>
          <p:cNvSpPr>
            <a:spLocks noGrp="1"/>
          </p:cNvSpPr>
          <p:nvPr>
            <p:ph type="subTitle" idx="1"/>
          </p:nvPr>
        </p:nvSpPr>
        <p:spPr>
          <a:xfrm>
            <a:off x="1524000" y="5430079"/>
            <a:ext cx="9144000" cy="781878"/>
          </a:xfrm>
        </p:spPr>
        <p:txBody>
          <a:bodyPr/>
          <a:lstStyle/>
          <a:p>
            <a:endParaRPr lang="en-US" dirty="0"/>
          </a:p>
        </p:txBody>
      </p:sp>
    </p:spTree>
    <p:extLst>
      <p:ext uri="{BB962C8B-B14F-4D97-AF65-F5344CB8AC3E}">
        <p14:creationId xmlns:p14="http://schemas.microsoft.com/office/powerpoint/2010/main" val="47934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0CAF-25E7-4422-9F9A-237AA527AA82}"/>
              </a:ext>
            </a:extLst>
          </p:cNvPr>
          <p:cNvSpPr>
            <a:spLocks noGrp="1"/>
          </p:cNvSpPr>
          <p:nvPr>
            <p:ph type="title"/>
          </p:nvPr>
        </p:nvSpPr>
        <p:spPr>
          <a:xfrm>
            <a:off x="838200" y="365126"/>
            <a:ext cx="10515600" cy="642039"/>
          </a:xfrm>
        </p:spPr>
        <p:txBody>
          <a:bodyPr>
            <a:normAutofit fontScale="90000"/>
          </a:bodyPr>
          <a:lstStyle/>
          <a:p>
            <a:r>
              <a:rPr lang="en-US" dirty="0"/>
              <a:t>Histograms of each feature</a:t>
            </a:r>
          </a:p>
        </p:txBody>
      </p:sp>
      <p:pic>
        <p:nvPicPr>
          <p:cNvPr id="4098" name="Picture 2">
            <a:extLst>
              <a:ext uri="{FF2B5EF4-FFF2-40B4-BE49-F238E27FC236}">
                <a16:creationId xmlns:a16="http://schemas.microsoft.com/office/drawing/2014/main" id="{AA3C875D-F569-441F-8563-F2AA01516D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66191"/>
            <a:ext cx="10515600" cy="247381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5F9EFA1-3862-4B9E-B259-EB733F984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799030"/>
            <a:ext cx="10515601"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9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2EC5-9C5B-42CC-9BC9-82212FBEEDF3}"/>
              </a:ext>
            </a:extLst>
          </p:cNvPr>
          <p:cNvSpPr>
            <a:spLocks noGrp="1"/>
          </p:cNvSpPr>
          <p:nvPr>
            <p:ph type="title"/>
          </p:nvPr>
        </p:nvSpPr>
        <p:spPr>
          <a:xfrm>
            <a:off x="838200" y="365125"/>
            <a:ext cx="10515600" cy="695049"/>
          </a:xfrm>
        </p:spPr>
        <p:txBody>
          <a:bodyPr/>
          <a:lstStyle/>
          <a:p>
            <a:r>
              <a:rPr lang="en-US" dirty="0"/>
              <a:t>Histogram of the target</a:t>
            </a:r>
          </a:p>
        </p:txBody>
      </p:sp>
      <p:pic>
        <p:nvPicPr>
          <p:cNvPr id="5122" name="Picture 2">
            <a:extLst>
              <a:ext uri="{FF2B5EF4-FFF2-40B4-BE49-F238E27FC236}">
                <a16:creationId xmlns:a16="http://schemas.microsoft.com/office/drawing/2014/main" id="{F12E1086-21BA-4170-9D54-D3896029335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4473"/>
          <a:stretch/>
        </p:blipFill>
        <p:spPr bwMode="auto">
          <a:xfrm>
            <a:off x="838200" y="1722784"/>
            <a:ext cx="10515600" cy="414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67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3679-9252-48AA-977A-3FF05C094471}"/>
              </a:ext>
            </a:extLst>
          </p:cNvPr>
          <p:cNvSpPr>
            <a:spLocks noGrp="1"/>
          </p:cNvSpPr>
          <p:nvPr>
            <p:ph type="title"/>
          </p:nvPr>
        </p:nvSpPr>
        <p:spPr/>
        <p:txBody>
          <a:bodyPr/>
          <a:lstStyle/>
          <a:p>
            <a:pPr algn="ctr"/>
            <a:r>
              <a:rPr lang="en-US" dirty="0"/>
              <a:t>Skewness and kurtosis for the features and the target</a:t>
            </a:r>
          </a:p>
        </p:txBody>
      </p:sp>
      <p:graphicFrame>
        <p:nvGraphicFramePr>
          <p:cNvPr id="4" name="Content Placeholder 3">
            <a:extLst>
              <a:ext uri="{FF2B5EF4-FFF2-40B4-BE49-F238E27FC236}">
                <a16:creationId xmlns:a16="http://schemas.microsoft.com/office/drawing/2014/main" id="{89C83F6E-95B3-4EC4-88C7-B99B096AEBCF}"/>
              </a:ext>
            </a:extLst>
          </p:cNvPr>
          <p:cNvGraphicFramePr>
            <a:graphicFrameLocks noGrp="1"/>
          </p:cNvGraphicFramePr>
          <p:nvPr>
            <p:ph idx="1"/>
            <p:extLst>
              <p:ext uri="{D42A27DB-BD31-4B8C-83A1-F6EECF244321}">
                <p14:modId xmlns:p14="http://schemas.microsoft.com/office/powerpoint/2010/main" val="2378688146"/>
              </p:ext>
            </p:extLst>
          </p:nvPr>
        </p:nvGraphicFramePr>
        <p:xfrm>
          <a:off x="838200" y="2040835"/>
          <a:ext cx="10515600" cy="1945650"/>
        </p:xfrm>
        <a:graphic>
          <a:graphicData uri="http://schemas.openxmlformats.org/drawingml/2006/table">
            <a:tbl>
              <a:tblPr>
                <a:tableStyleId>{5C22544A-7EE6-4342-B048-85BDC9FD1C3A}</a:tableStyleId>
              </a:tblPr>
              <a:tblGrid>
                <a:gridCol w="1007098">
                  <a:extLst>
                    <a:ext uri="{9D8B030D-6E8A-4147-A177-3AD203B41FA5}">
                      <a16:colId xmlns:a16="http://schemas.microsoft.com/office/drawing/2014/main" val="3923318232"/>
                    </a:ext>
                  </a:extLst>
                </a:gridCol>
                <a:gridCol w="1438328">
                  <a:extLst>
                    <a:ext uri="{9D8B030D-6E8A-4147-A177-3AD203B41FA5}">
                      <a16:colId xmlns:a16="http://schemas.microsoft.com/office/drawing/2014/main" val="348572452"/>
                    </a:ext>
                  </a:extLst>
                </a:gridCol>
                <a:gridCol w="2024909">
                  <a:extLst>
                    <a:ext uri="{9D8B030D-6E8A-4147-A177-3AD203B41FA5}">
                      <a16:colId xmlns:a16="http://schemas.microsoft.com/office/drawing/2014/main" val="2569721701"/>
                    </a:ext>
                  </a:extLst>
                </a:gridCol>
                <a:gridCol w="1189233">
                  <a:extLst>
                    <a:ext uri="{9D8B030D-6E8A-4147-A177-3AD203B41FA5}">
                      <a16:colId xmlns:a16="http://schemas.microsoft.com/office/drawing/2014/main" val="730691212"/>
                    </a:ext>
                  </a:extLst>
                </a:gridCol>
                <a:gridCol w="1438328">
                  <a:extLst>
                    <a:ext uri="{9D8B030D-6E8A-4147-A177-3AD203B41FA5}">
                      <a16:colId xmlns:a16="http://schemas.microsoft.com/office/drawing/2014/main" val="2812419319"/>
                    </a:ext>
                  </a:extLst>
                </a:gridCol>
                <a:gridCol w="1778492">
                  <a:extLst>
                    <a:ext uri="{9D8B030D-6E8A-4147-A177-3AD203B41FA5}">
                      <a16:colId xmlns:a16="http://schemas.microsoft.com/office/drawing/2014/main" val="197711057"/>
                    </a:ext>
                  </a:extLst>
                </a:gridCol>
                <a:gridCol w="1639212">
                  <a:extLst>
                    <a:ext uri="{9D8B030D-6E8A-4147-A177-3AD203B41FA5}">
                      <a16:colId xmlns:a16="http://schemas.microsoft.com/office/drawing/2014/main" val="1045954000"/>
                    </a:ext>
                  </a:extLst>
                </a:gridCol>
              </a:tblGrid>
              <a:tr h="659830">
                <a:tc>
                  <a:txBody>
                    <a:bodyPr/>
                    <a:lstStyle/>
                    <a:p>
                      <a:pPr algn="l" fontAlgn="b"/>
                      <a:r>
                        <a:rPr lang="en-US" sz="1900" u="none" strike="noStrike">
                          <a:effectLst/>
                        </a:rPr>
                        <a:t> </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l" fontAlgn="b"/>
                      <a:r>
                        <a:rPr lang="en-US" sz="1900" u="none" strike="noStrike">
                          <a:effectLst/>
                        </a:rPr>
                        <a:t>Sales-to-Price</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l" fontAlgn="b"/>
                      <a:r>
                        <a:rPr lang="en-US" sz="1900" u="none" strike="noStrike">
                          <a:effectLst/>
                        </a:rPr>
                        <a:t>Book-Value-to-Price</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l" fontAlgn="b"/>
                      <a:r>
                        <a:rPr lang="en-US" sz="1900" u="none" strike="noStrike">
                          <a:effectLst/>
                        </a:rPr>
                        <a:t>ROA</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l" fontAlgn="b"/>
                      <a:r>
                        <a:rPr lang="en-US" sz="1900" u="none" strike="noStrike">
                          <a:effectLst/>
                        </a:rPr>
                        <a:t>EPS-to-Price</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l" fontAlgn="b"/>
                      <a:r>
                        <a:rPr lang="en-US" sz="1900" u="none" strike="noStrike">
                          <a:effectLst/>
                        </a:rPr>
                        <a:t>Price Momentum</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l" fontAlgn="b"/>
                      <a:r>
                        <a:rPr lang="en-US" sz="1900" u="none" strike="noStrike">
                          <a:effectLst/>
                        </a:rPr>
                        <a:t>EPS Momentum</a:t>
                      </a:r>
                      <a:endParaRPr lang="en-US" sz="1900" b="0" i="0" u="none" strike="noStrike">
                        <a:solidFill>
                          <a:srgbClr val="000000"/>
                        </a:solidFill>
                        <a:effectLst/>
                        <a:latin typeface="Calibri" panose="020F0502020204030204" pitchFamily="34" charset="0"/>
                      </a:endParaRPr>
                    </a:p>
                  </a:txBody>
                  <a:tcPr marL="8039" marR="8039" marT="8039" marB="0" anchor="b"/>
                </a:tc>
                <a:extLst>
                  <a:ext uri="{0D108BD9-81ED-4DB2-BD59-A6C34878D82A}">
                    <a16:rowId xmlns:a16="http://schemas.microsoft.com/office/drawing/2014/main" val="61692346"/>
                  </a:ext>
                </a:extLst>
              </a:tr>
              <a:tr h="642910">
                <a:tc>
                  <a:txBody>
                    <a:bodyPr/>
                    <a:lstStyle/>
                    <a:p>
                      <a:pPr algn="l" fontAlgn="b"/>
                      <a:r>
                        <a:rPr lang="en-US" sz="1900" u="none" strike="noStrike">
                          <a:effectLst/>
                        </a:rPr>
                        <a:t>Skewness</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a:effectLst/>
                        </a:rPr>
                        <a:t>29.619841</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dirty="0">
                          <a:effectLst/>
                        </a:rPr>
                        <a:t>62.337431</a:t>
                      </a:r>
                      <a:endParaRPr lang="en-US" sz="1900" b="0" i="0" u="none" strike="noStrike" dirty="0">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a:effectLst/>
                        </a:rPr>
                        <a:t>3.860452</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a:effectLst/>
                        </a:rPr>
                        <a:t>-71.920511</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a:effectLst/>
                        </a:rPr>
                        <a:t>0.949092</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dirty="0">
                          <a:effectLst/>
                        </a:rPr>
                        <a:t>34.956608</a:t>
                      </a:r>
                      <a:endParaRPr lang="en-US" sz="1900" b="0" i="0" u="none" strike="noStrike" dirty="0">
                        <a:solidFill>
                          <a:srgbClr val="000000"/>
                        </a:solidFill>
                        <a:effectLst/>
                        <a:latin typeface="Calibri" panose="020F0502020204030204" pitchFamily="34" charset="0"/>
                      </a:endParaRPr>
                    </a:p>
                  </a:txBody>
                  <a:tcPr marL="8039" marR="8039" marT="8039" marB="0" anchor="b"/>
                </a:tc>
                <a:extLst>
                  <a:ext uri="{0D108BD9-81ED-4DB2-BD59-A6C34878D82A}">
                    <a16:rowId xmlns:a16="http://schemas.microsoft.com/office/drawing/2014/main" val="2243306831"/>
                  </a:ext>
                </a:extLst>
              </a:tr>
              <a:tr h="642910">
                <a:tc>
                  <a:txBody>
                    <a:bodyPr/>
                    <a:lstStyle/>
                    <a:p>
                      <a:pPr algn="l" fontAlgn="b"/>
                      <a:r>
                        <a:rPr lang="en-US" sz="1900" u="none" strike="noStrike">
                          <a:effectLst/>
                        </a:rPr>
                        <a:t>Kurtosis</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a:effectLst/>
                        </a:rPr>
                        <a:t>1276.243455</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a:effectLst/>
                        </a:rPr>
                        <a:t>3943.690512</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a:effectLst/>
                        </a:rPr>
                        <a:t>30.669379</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a:effectLst/>
                        </a:rPr>
                        <a:t>6685.896137</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a:effectLst/>
                        </a:rPr>
                        <a:t>22.199481</a:t>
                      </a:r>
                      <a:endParaRPr lang="en-US" sz="1900" b="0" i="0" u="none" strike="noStrike">
                        <a:solidFill>
                          <a:srgbClr val="000000"/>
                        </a:solidFill>
                        <a:effectLst/>
                        <a:latin typeface="Calibri" panose="020F0502020204030204" pitchFamily="34" charset="0"/>
                      </a:endParaRPr>
                    </a:p>
                  </a:txBody>
                  <a:tcPr marL="8039" marR="8039" marT="8039" marB="0" anchor="b"/>
                </a:tc>
                <a:tc>
                  <a:txBody>
                    <a:bodyPr/>
                    <a:lstStyle/>
                    <a:p>
                      <a:pPr algn="r" fontAlgn="b"/>
                      <a:r>
                        <a:rPr lang="en-US" sz="1900" u="none" strike="noStrike" dirty="0">
                          <a:effectLst/>
                        </a:rPr>
                        <a:t>1220.042161</a:t>
                      </a:r>
                      <a:endParaRPr lang="en-US" sz="1900" b="0" i="0" u="none" strike="noStrike" dirty="0">
                        <a:solidFill>
                          <a:srgbClr val="000000"/>
                        </a:solidFill>
                        <a:effectLst/>
                        <a:latin typeface="Calibri" panose="020F0502020204030204" pitchFamily="34" charset="0"/>
                      </a:endParaRPr>
                    </a:p>
                  </a:txBody>
                  <a:tcPr marL="8039" marR="8039" marT="8039" marB="0" anchor="b"/>
                </a:tc>
                <a:extLst>
                  <a:ext uri="{0D108BD9-81ED-4DB2-BD59-A6C34878D82A}">
                    <a16:rowId xmlns:a16="http://schemas.microsoft.com/office/drawing/2014/main" val="2476145394"/>
                  </a:ext>
                </a:extLst>
              </a:tr>
            </a:tbl>
          </a:graphicData>
        </a:graphic>
      </p:graphicFrame>
      <p:graphicFrame>
        <p:nvGraphicFramePr>
          <p:cNvPr id="6" name="Table 5">
            <a:extLst>
              <a:ext uri="{FF2B5EF4-FFF2-40B4-BE49-F238E27FC236}">
                <a16:creationId xmlns:a16="http://schemas.microsoft.com/office/drawing/2014/main" id="{B2B928BE-601B-4F6A-B522-4181F23E842C}"/>
              </a:ext>
            </a:extLst>
          </p:cNvPr>
          <p:cNvGraphicFramePr>
            <a:graphicFrameLocks noGrp="1"/>
          </p:cNvGraphicFramePr>
          <p:nvPr>
            <p:extLst>
              <p:ext uri="{D42A27DB-BD31-4B8C-83A1-F6EECF244321}">
                <p14:modId xmlns:p14="http://schemas.microsoft.com/office/powerpoint/2010/main" val="1673713608"/>
              </p:ext>
            </p:extLst>
          </p:nvPr>
        </p:nvGraphicFramePr>
        <p:xfrm>
          <a:off x="838200" y="4471574"/>
          <a:ext cx="4381500" cy="1571417"/>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2147482387"/>
                    </a:ext>
                  </a:extLst>
                </a:gridCol>
                <a:gridCol w="3187700">
                  <a:extLst>
                    <a:ext uri="{9D8B030D-6E8A-4147-A177-3AD203B41FA5}">
                      <a16:colId xmlns:a16="http://schemas.microsoft.com/office/drawing/2014/main" val="1638988678"/>
                    </a:ext>
                  </a:extLst>
                </a:gridCol>
              </a:tblGrid>
              <a:tr h="532915">
                <a:tc>
                  <a:txBody>
                    <a:bodyPr/>
                    <a:lstStyle/>
                    <a:p>
                      <a:pPr algn="l" fontAlgn="b"/>
                      <a:r>
                        <a:rPr lang="en-US" sz="2200" u="none" strike="noStrike">
                          <a:effectLst/>
                        </a:rPr>
                        <a:t> </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200" u="none" strike="noStrike">
                          <a:effectLst/>
                        </a:rPr>
                        <a:t>Next Month's Total Return</a:t>
                      </a:r>
                      <a:endParaRPr lang="en-US" sz="2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3597554"/>
                  </a:ext>
                </a:extLst>
              </a:tr>
              <a:tr h="519251">
                <a:tc>
                  <a:txBody>
                    <a:bodyPr/>
                    <a:lstStyle/>
                    <a:p>
                      <a:pPr algn="l" fontAlgn="b"/>
                      <a:r>
                        <a:rPr lang="en-US" sz="2200" u="none" strike="noStrike">
                          <a:effectLst/>
                        </a:rPr>
                        <a:t>Skewness</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0.905334</a:t>
                      </a:r>
                      <a:endParaRPr lang="en-US" sz="2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2294065"/>
                  </a:ext>
                </a:extLst>
              </a:tr>
              <a:tr h="519251">
                <a:tc>
                  <a:txBody>
                    <a:bodyPr/>
                    <a:lstStyle/>
                    <a:p>
                      <a:pPr algn="l" fontAlgn="b"/>
                      <a:r>
                        <a:rPr lang="en-US" sz="2200" u="none" strike="noStrike">
                          <a:effectLst/>
                        </a:rPr>
                        <a:t>Kurtosis</a:t>
                      </a:r>
                      <a:endParaRPr lang="en-US" sz="2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200" u="none" strike="noStrike" dirty="0">
                          <a:effectLst/>
                        </a:rPr>
                        <a:t>22.228679</a:t>
                      </a:r>
                      <a:endParaRPr lang="en-US" sz="2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8128575"/>
                  </a:ext>
                </a:extLst>
              </a:tr>
            </a:tbl>
          </a:graphicData>
        </a:graphic>
      </p:graphicFrame>
    </p:spTree>
    <p:extLst>
      <p:ext uri="{BB962C8B-B14F-4D97-AF65-F5344CB8AC3E}">
        <p14:creationId xmlns:p14="http://schemas.microsoft.com/office/powerpoint/2010/main" val="160496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00C6-99CF-4B02-9B6B-CBA93DCC1E5B}"/>
              </a:ext>
            </a:extLst>
          </p:cNvPr>
          <p:cNvSpPr>
            <a:spLocks noGrp="1"/>
          </p:cNvSpPr>
          <p:nvPr>
            <p:ph type="title"/>
          </p:nvPr>
        </p:nvSpPr>
        <p:spPr>
          <a:xfrm>
            <a:off x="838200" y="365126"/>
            <a:ext cx="10515600" cy="761310"/>
          </a:xfrm>
        </p:spPr>
        <p:txBody>
          <a:bodyPr/>
          <a:lstStyle/>
          <a:p>
            <a:r>
              <a:rPr lang="en-US" dirty="0"/>
              <a:t>Machine learning workflow</a:t>
            </a:r>
          </a:p>
        </p:txBody>
      </p:sp>
      <p:sp>
        <p:nvSpPr>
          <p:cNvPr id="3" name="Content Placeholder 2">
            <a:extLst>
              <a:ext uri="{FF2B5EF4-FFF2-40B4-BE49-F238E27FC236}">
                <a16:creationId xmlns:a16="http://schemas.microsoft.com/office/drawing/2014/main" id="{05809167-DBF6-457A-977E-A2BFACF083CB}"/>
              </a:ext>
            </a:extLst>
          </p:cNvPr>
          <p:cNvSpPr>
            <a:spLocks noGrp="1"/>
          </p:cNvSpPr>
          <p:nvPr>
            <p:ph idx="1"/>
          </p:nvPr>
        </p:nvSpPr>
        <p:spPr>
          <a:xfrm>
            <a:off x="838200" y="1272209"/>
            <a:ext cx="10515600" cy="4904754"/>
          </a:xfrm>
        </p:spPr>
        <p:txBody>
          <a:bodyPr>
            <a:normAutofit fontScale="62500" lnSpcReduction="20000"/>
          </a:bodyPr>
          <a:lstStyle/>
          <a:p>
            <a:r>
              <a:rPr lang="en-US" dirty="0"/>
              <a:t>At each month, split the observations into 75% training, 25% testing</a:t>
            </a:r>
          </a:p>
          <a:p>
            <a:r>
              <a:rPr lang="en-US" dirty="0"/>
              <a:t>Report the accuracy in predicting the target</a:t>
            </a:r>
          </a:p>
          <a:p>
            <a:r>
              <a:rPr lang="en-US" dirty="0"/>
              <a:t>Initialize a random state for reproducibility</a:t>
            </a:r>
          </a:p>
          <a:p>
            <a:endParaRPr lang="en-US" dirty="0"/>
          </a:p>
          <a:p>
            <a:pPr marL="0" indent="0" algn="ctr">
              <a:buNone/>
            </a:pPr>
            <a:r>
              <a:rPr lang="en-US" dirty="0"/>
              <a:t>Using default hyperparameters</a:t>
            </a:r>
          </a:p>
          <a:p>
            <a:pPr marL="514350" indent="-514350">
              <a:buFont typeface="+mj-lt"/>
              <a:buAutoNum type="arabicPeriod"/>
            </a:pPr>
            <a:r>
              <a:rPr lang="en-US" dirty="0"/>
              <a:t>Run the logistic regression, KNN, and random forest classifiers across all months</a:t>
            </a:r>
          </a:p>
          <a:p>
            <a:pPr marL="514350" indent="-514350">
              <a:buFont typeface="+mj-lt"/>
              <a:buAutoNum type="arabicPeriod"/>
            </a:pPr>
            <a:r>
              <a:rPr lang="en-US" dirty="0"/>
              <a:t>Split the training set via ten-fold cross validation, re-run all three models, and compare the accuracy for the training, validation, and test sets</a:t>
            </a:r>
          </a:p>
          <a:p>
            <a:pPr marL="514350" indent="-514350">
              <a:buFont typeface="+mj-lt"/>
              <a:buAutoNum type="arabicPeriod"/>
            </a:pPr>
            <a:r>
              <a:rPr lang="en-US" dirty="0"/>
              <a:t>Run the voting classifier (for all 3 base estimators), bagging, and boosting, where the latter 2 use only the random forest as the base estimator</a:t>
            </a:r>
          </a:p>
          <a:p>
            <a:pPr marL="514350" indent="-514350">
              <a:buFont typeface="+mj-lt"/>
              <a:buAutoNum type="arabicPeriod"/>
            </a:pPr>
            <a:endParaRPr lang="en-US" dirty="0"/>
          </a:p>
          <a:p>
            <a:pPr marL="0" indent="0" algn="ctr">
              <a:buNone/>
            </a:pPr>
            <a:r>
              <a:rPr lang="en-US" dirty="0"/>
              <a:t>Using tuned hyperparameters</a:t>
            </a:r>
          </a:p>
          <a:p>
            <a:pPr marL="514350" indent="-514350">
              <a:buFont typeface="+mj-lt"/>
              <a:buAutoNum type="arabicPeriod"/>
            </a:pPr>
            <a:r>
              <a:rPr lang="en-US" dirty="0"/>
              <a:t>Tune each base model using the months from December 1994 to December 1996</a:t>
            </a:r>
          </a:p>
          <a:p>
            <a:pPr marL="514350" indent="-514350">
              <a:buFont typeface="+mj-lt"/>
              <a:buAutoNum type="arabicPeriod"/>
            </a:pPr>
            <a:r>
              <a:rPr lang="en-US" dirty="0"/>
              <a:t>Select each base model’s optimal hyperparameters, and re-run each from January 1997 to July 2015</a:t>
            </a:r>
          </a:p>
          <a:p>
            <a:pPr marL="514350" indent="-514350">
              <a:buFont typeface="+mj-lt"/>
              <a:buAutoNum type="arabicPeriod"/>
            </a:pPr>
            <a:r>
              <a:rPr lang="en-US" dirty="0"/>
              <a:t>Re-run each of the ensemble models from January 1997 to July 2015 using the tuned base estimators (all three for the voting classifier, and the random forest for bagging and boosting)</a:t>
            </a:r>
          </a:p>
        </p:txBody>
      </p:sp>
    </p:spTree>
    <p:extLst>
      <p:ext uri="{BB962C8B-B14F-4D97-AF65-F5344CB8AC3E}">
        <p14:creationId xmlns:p14="http://schemas.microsoft.com/office/powerpoint/2010/main" val="93880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64FF-00BD-465F-A390-DE16FF8FC7E3}"/>
              </a:ext>
            </a:extLst>
          </p:cNvPr>
          <p:cNvSpPr>
            <a:spLocks noGrp="1"/>
          </p:cNvSpPr>
          <p:nvPr>
            <p:ph type="title"/>
          </p:nvPr>
        </p:nvSpPr>
        <p:spPr>
          <a:xfrm>
            <a:off x="838200" y="365126"/>
            <a:ext cx="10515600" cy="933588"/>
          </a:xfrm>
        </p:spPr>
        <p:txBody>
          <a:bodyPr>
            <a:normAutofit fontScale="90000"/>
          </a:bodyPr>
          <a:lstStyle/>
          <a:p>
            <a:pPr algn="ctr"/>
            <a:r>
              <a:rPr lang="en-US" dirty="0"/>
              <a:t>Accuracies of the untuned logistic regression, KNN, and random forest classifiers</a:t>
            </a:r>
          </a:p>
        </p:txBody>
      </p:sp>
      <p:pic>
        <p:nvPicPr>
          <p:cNvPr id="1026" name="Picture 2">
            <a:extLst>
              <a:ext uri="{FF2B5EF4-FFF2-40B4-BE49-F238E27FC236}">
                <a16:creationId xmlns:a16="http://schemas.microsoft.com/office/drawing/2014/main" id="{81017A58-BB0F-494E-AF21-505326A00A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31925"/>
            <a:ext cx="10515600" cy="531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11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DB10-CF51-4E4E-9FF0-0524B607EE15}"/>
              </a:ext>
            </a:extLst>
          </p:cNvPr>
          <p:cNvSpPr>
            <a:spLocks noGrp="1"/>
          </p:cNvSpPr>
          <p:nvPr>
            <p:ph type="title"/>
          </p:nvPr>
        </p:nvSpPr>
        <p:spPr>
          <a:xfrm>
            <a:off x="838200" y="192157"/>
            <a:ext cx="10515600" cy="907773"/>
          </a:xfrm>
        </p:spPr>
        <p:txBody>
          <a:bodyPr>
            <a:normAutofit fontScale="90000"/>
          </a:bodyPr>
          <a:lstStyle/>
          <a:p>
            <a:pPr algn="ctr"/>
            <a:r>
              <a:rPr lang="en-US" dirty="0"/>
              <a:t>Accuracies of the tuned logistic regression, KNN, and random forest classifiers</a:t>
            </a:r>
          </a:p>
        </p:txBody>
      </p:sp>
      <p:pic>
        <p:nvPicPr>
          <p:cNvPr id="2050" name="Picture 2">
            <a:extLst>
              <a:ext uri="{FF2B5EF4-FFF2-40B4-BE49-F238E27FC236}">
                <a16:creationId xmlns:a16="http://schemas.microsoft.com/office/drawing/2014/main" id="{0EC0C5DF-1F63-493B-AD43-72356DE847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099930"/>
            <a:ext cx="10515600" cy="5565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29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931E-22BE-4D4E-B4D4-A03EC2E54B67}"/>
              </a:ext>
            </a:extLst>
          </p:cNvPr>
          <p:cNvSpPr>
            <a:spLocks noGrp="1"/>
          </p:cNvSpPr>
          <p:nvPr>
            <p:ph type="title"/>
          </p:nvPr>
        </p:nvSpPr>
        <p:spPr/>
        <p:txBody>
          <a:bodyPr/>
          <a:lstStyle/>
          <a:p>
            <a:pPr algn="ctr"/>
            <a:r>
              <a:rPr lang="en-US" dirty="0"/>
              <a:t>Mean and variance of accuracies for the logistic regression, KNN, and random forest</a:t>
            </a:r>
          </a:p>
        </p:txBody>
      </p:sp>
      <p:graphicFrame>
        <p:nvGraphicFramePr>
          <p:cNvPr id="13" name="Content Placeholder 12">
            <a:extLst>
              <a:ext uri="{FF2B5EF4-FFF2-40B4-BE49-F238E27FC236}">
                <a16:creationId xmlns:a16="http://schemas.microsoft.com/office/drawing/2014/main" id="{7648D901-38E3-40D7-AD58-ADEEDB80C7E9}"/>
              </a:ext>
            </a:extLst>
          </p:cNvPr>
          <p:cNvGraphicFramePr>
            <a:graphicFrameLocks noGrp="1"/>
          </p:cNvGraphicFramePr>
          <p:nvPr>
            <p:ph idx="1"/>
          </p:nvPr>
        </p:nvGraphicFramePr>
        <p:xfrm>
          <a:off x="1403350" y="2186781"/>
          <a:ext cx="9385300" cy="3629025"/>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2867970533"/>
                    </a:ext>
                  </a:extLst>
                </a:gridCol>
                <a:gridCol w="1498600">
                  <a:extLst>
                    <a:ext uri="{9D8B030D-6E8A-4147-A177-3AD203B41FA5}">
                      <a16:colId xmlns:a16="http://schemas.microsoft.com/office/drawing/2014/main" val="401027670"/>
                    </a:ext>
                  </a:extLst>
                </a:gridCol>
                <a:gridCol w="1498600">
                  <a:extLst>
                    <a:ext uri="{9D8B030D-6E8A-4147-A177-3AD203B41FA5}">
                      <a16:colId xmlns:a16="http://schemas.microsoft.com/office/drawing/2014/main" val="661741487"/>
                    </a:ext>
                  </a:extLst>
                </a:gridCol>
                <a:gridCol w="1422400">
                  <a:extLst>
                    <a:ext uri="{9D8B030D-6E8A-4147-A177-3AD203B41FA5}">
                      <a16:colId xmlns:a16="http://schemas.microsoft.com/office/drawing/2014/main" val="3490517970"/>
                    </a:ext>
                  </a:extLst>
                </a:gridCol>
                <a:gridCol w="1422400">
                  <a:extLst>
                    <a:ext uri="{9D8B030D-6E8A-4147-A177-3AD203B41FA5}">
                      <a16:colId xmlns:a16="http://schemas.microsoft.com/office/drawing/2014/main" val="2113527158"/>
                    </a:ext>
                  </a:extLst>
                </a:gridCol>
                <a:gridCol w="1193800">
                  <a:extLst>
                    <a:ext uri="{9D8B030D-6E8A-4147-A177-3AD203B41FA5}">
                      <a16:colId xmlns:a16="http://schemas.microsoft.com/office/drawing/2014/main" val="2515681094"/>
                    </a:ext>
                  </a:extLst>
                </a:gridCol>
                <a:gridCol w="1193800">
                  <a:extLst>
                    <a:ext uri="{9D8B030D-6E8A-4147-A177-3AD203B41FA5}">
                      <a16:colId xmlns:a16="http://schemas.microsoft.com/office/drawing/2014/main" val="2794231592"/>
                    </a:ext>
                  </a:extLst>
                </a:gridCol>
              </a:tblGrid>
              <a:tr h="1819275">
                <a:tc>
                  <a:txBody>
                    <a:bodyPr/>
                    <a:lstStyle/>
                    <a:p>
                      <a:pPr algn="l" fontAlgn="b"/>
                      <a:r>
                        <a:rPr lang="en-US" sz="2200" u="none" strike="noStrike">
                          <a:effectLst/>
                        </a:rPr>
                        <a:t> </a:t>
                      </a:r>
                      <a:endParaRPr lang="en-US" sz="2200" b="0" i="0" u="none" strike="noStrike">
                        <a:solidFill>
                          <a:srgbClr val="000000"/>
                        </a:solidFill>
                        <a:effectLst/>
                        <a:latin typeface="Calibri Light" panose="020F0302020204030204" pitchFamily="34" charset="0"/>
                      </a:endParaRPr>
                    </a:p>
                  </a:txBody>
                  <a:tcPr marL="9525" marR="9525" marT="9525" marB="0" anchor="b"/>
                </a:tc>
                <a:tc>
                  <a:txBody>
                    <a:bodyPr/>
                    <a:lstStyle/>
                    <a:p>
                      <a:pPr algn="r" fontAlgn="ctr"/>
                      <a:r>
                        <a:rPr lang="en-US" sz="2200" u="none" strike="noStrike">
                          <a:effectLst/>
                        </a:rPr>
                        <a:t>Logistic Regression, untuned</a:t>
                      </a:r>
                      <a:endParaRPr lang="en-US" sz="2200" b="1"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Logistic Regression, tuned</a:t>
                      </a:r>
                      <a:endParaRPr lang="en-US" sz="2200" b="1"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K-Nearest Neighbors, untuned</a:t>
                      </a:r>
                      <a:endParaRPr lang="en-US" sz="2200" b="1"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K-Nearest Neighbors, tuned</a:t>
                      </a:r>
                      <a:endParaRPr lang="en-US" sz="2200" b="1"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Random Forest, untuned</a:t>
                      </a:r>
                      <a:endParaRPr lang="en-US" sz="2200" b="1"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Random Forest, tuned</a:t>
                      </a:r>
                      <a:endParaRPr lang="en-US" sz="2200" b="1" i="0" u="none" strike="noStrike">
                        <a:solidFill>
                          <a:srgbClr val="000000"/>
                        </a:solidFill>
                        <a:effectLst/>
                        <a:latin typeface="Calibri Light" panose="020F0302020204030204" pitchFamily="34" charset="0"/>
                      </a:endParaRPr>
                    </a:p>
                  </a:txBody>
                  <a:tcPr marL="9525" marR="9525" marT="9525" marB="0" anchor="ctr"/>
                </a:tc>
                <a:extLst>
                  <a:ext uri="{0D108BD9-81ED-4DB2-BD59-A6C34878D82A}">
                    <a16:rowId xmlns:a16="http://schemas.microsoft.com/office/drawing/2014/main" val="4143755613"/>
                  </a:ext>
                </a:extLst>
              </a:tr>
              <a:tr h="723900">
                <a:tc>
                  <a:txBody>
                    <a:bodyPr/>
                    <a:lstStyle/>
                    <a:p>
                      <a:pPr algn="r" fontAlgn="ctr"/>
                      <a:r>
                        <a:rPr lang="en-US" sz="2200" u="none" strike="noStrike">
                          <a:effectLst/>
                        </a:rPr>
                        <a:t>Mean</a:t>
                      </a:r>
                      <a:endParaRPr lang="en-US" sz="2200" b="1"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0.588994</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0.580683</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0.573058</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0.587559</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0.56382</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0.58819</a:t>
                      </a:r>
                      <a:endParaRPr lang="en-US" sz="2200" b="0" i="0" u="none" strike="noStrike">
                        <a:solidFill>
                          <a:srgbClr val="000000"/>
                        </a:solidFill>
                        <a:effectLst/>
                        <a:latin typeface="Calibri Light" panose="020F0302020204030204" pitchFamily="34" charset="0"/>
                      </a:endParaRPr>
                    </a:p>
                  </a:txBody>
                  <a:tcPr marL="9525" marR="9525" marT="9525" marB="0" anchor="ctr"/>
                </a:tc>
                <a:extLst>
                  <a:ext uri="{0D108BD9-81ED-4DB2-BD59-A6C34878D82A}">
                    <a16:rowId xmlns:a16="http://schemas.microsoft.com/office/drawing/2014/main" val="3882231831"/>
                  </a:ext>
                </a:extLst>
              </a:tr>
              <a:tr h="1085850">
                <a:tc>
                  <a:txBody>
                    <a:bodyPr/>
                    <a:lstStyle/>
                    <a:p>
                      <a:pPr algn="r" fontAlgn="ctr"/>
                      <a:r>
                        <a:rPr lang="en-US" sz="2200" u="none" strike="noStrike">
                          <a:effectLst/>
                        </a:rPr>
                        <a:t>Variance</a:t>
                      </a:r>
                      <a:endParaRPr lang="en-US" sz="2200" b="1"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0.007337</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0.007403</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0.007296</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0.00633</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a:effectLst/>
                        </a:rPr>
                        <a:t>0.00657</a:t>
                      </a:r>
                      <a:endParaRPr lang="en-US" sz="2200" b="0" i="0" u="none" strike="noStrike">
                        <a:solidFill>
                          <a:srgbClr val="000000"/>
                        </a:solidFill>
                        <a:effectLst/>
                        <a:latin typeface="Calibri Light" panose="020F0302020204030204" pitchFamily="34" charset="0"/>
                      </a:endParaRPr>
                    </a:p>
                  </a:txBody>
                  <a:tcPr marL="9525" marR="9525" marT="9525" marB="0" anchor="ctr"/>
                </a:tc>
                <a:tc>
                  <a:txBody>
                    <a:bodyPr/>
                    <a:lstStyle/>
                    <a:p>
                      <a:pPr algn="r" fontAlgn="ctr"/>
                      <a:r>
                        <a:rPr lang="en-US" sz="2200" u="none" strike="noStrike" dirty="0">
                          <a:effectLst/>
                        </a:rPr>
                        <a:t>0.00758</a:t>
                      </a:r>
                      <a:endParaRPr lang="en-US" sz="2200" b="0" i="0" u="none" strike="noStrike" dirty="0">
                        <a:solidFill>
                          <a:srgbClr val="000000"/>
                        </a:solidFill>
                        <a:effectLst/>
                        <a:latin typeface="Calibri Light" panose="020F0302020204030204" pitchFamily="34" charset="0"/>
                      </a:endParaRPr>
                    </a:p>
                  </a:txBody>
                  <a:tcPr marL="9525" marR="9525" marT="9525" marB="0" anchor="ctr"/>
                </a:tc>
                <a:extLst>
                  <a:ext uri="{0D108BD9-81ED-4DB2-BD59-A6C34878D82A}">
                    <a16:rowId xmlns:a16="http://schemas.microsoft.com/office/drawing/2014/main" val="3994568025"/>
                  </a:ext>
                </a:extLst>
              </a:tr>
            </a:tbl>
          </a:graphicData>
        </a:graphic>
      </p:graphicFrame>
    </p:spTree>
    <p:extLst>
      <p:ext uri="{BB962C8B-B14F-4D97-AF65-F5344CB8AC3E}">
        <p14:creationId xmlns:p14="http://schemas.microsoft.com/office/powerpoint/2010/main" val="3025091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8F3E-566B-4D36-8693-4C35ADE477CE}"/>
              </a:ext>
            </a:extLst>
          </p:cNvPr>
          <p:cNvSpPr>
            <a:spLocks noGrp="1"/>
          </p:cNvSpPr>
          <p:nvPr>
            <p:ph type="title"/>
          </p:nvPr>
        </p:nvSpPr>
        <p:spPr/>
        <p:txBody>
          <a:bodyPr/>
          <a:lstStyle/>
          <a:p>
            <a:pPr algn="ctr"/>
            <a:r>
              <a:rPr lang="en-US" dirty="0"/>
              <a:t>Mean and variance of accuracies for the ensemble models</a:t>
            </a:r>
          </a:p>
        </p:txBody>
      </p:sp>
      <p:graphicFrame>
        <p:nvGraphicFramePr>
          <p:cNvPr id="4" name="Content Placeholder 3">
            <a:extLst>
              <a:ext uri="{FF2B5EF4-FFF2-40B4-BE49-F238E27FC236}">
                <a16:creationId xmlns:a16="http://schemas.microsoft.com/office/drawing/2014/main" id="{A3CA38E6-2F8B-4085-A368-9007A073E155}"/>
              </a:ext>
            </a:extLst>
          </p:cNvPr>
          <p:cNvGraphicFramePr>
            <a:graphicFrameLocks noGrp="1"/>
          </p:cNvGraphicFramePr>
          <p:nvPr>
            <p:ph idx="1"/>
            <p:extLst>
              <p:ext uri="{D42A27DB-BD31-4B8C-83A1-F6EECF244321}">
                <p14:modId xmlns:p14="http://schemas.microsoft.com/office/powerpoint/2010/main" val="2039736181"/>
              </p:ext>
            </p:extLst>
          </p:nvPr>
        </p:nvGraphicFramePr>
        <p:xfrm>
          <a:off x="838200" y="1987826"/>
          <a:ext cx="10515600" cy="3935896"/>
        </p:xfrm>
        <a:graphic>
          <a:graphicData uri="http://schemas.openxmlformats.org/drawingml/2006/table">
            <a:tbl>
              <a:tblPr>
                <a:tableStyleId>{5C22544A-7EE6-4342-B048-85BDC9FD1C3A}</a:tableStyleId>
              </a:tblPr>
              <a:tblGrid>
                <a:gridCol w="1073984">
                  <a:extLst>
                    <a:ext uri="{9D8B030D-6E8A-4147-A177-3AD203B41FA5}">
                      <a16:colId xmlns:a16="http://schemas.microsoft.com/office/drawing/2014/main" val="3725966620"/>
                    </a:ext>
                  </a:extLst>
                </a:gridCol>
                <a:gridCol w="1180202">
                  <a:extLst>
                    <a:ext uri="{9D8B030D-6E8A-4147-A177-3AD203B41FA5}">
                      <a16:colId xmlns:a16="http://schemas.microsoft.com/office/drawing/2014/main" val="3545663690"/>
                    </a:ext>
                  </a:extLst>
                </a:gridCol>
                <a:gridCol w="1180202">
                  <a:extLst>
                    <a:ext uri="{9D8B030D-6E8A-4147-A177-3AD203B41FA5}">
                      <a16:colId xmlns:a16="http://schemas.microsoft.com/office/drawing/2014/main" val="1827383436"/>
                    </a:ext>
                  </a:extLst>
                </a:gridCol>
                <a:gridCol w="1180202">
                  <a:extLst>
                    <a:ext uri="{9D8B030D-6E8A-4147-A177-3AD203B41FA5}">
                      <a16:colId xmlns:a16="http://schemas.microsoft.com/office/drawing/2014/main" val="98753825"/>
                    </a:ext>
                  </a:extLst>
                </a:gridCol>
                <a:gridCol w="1180202">
                  <a:extLst>
                    <a:ext uri="{9D8B030D-6E8A-4147-A177-3AD203B41FA5}">
                      <a16:colId xmlns:a16="http://schemas.microsoft.com/office/drawing/2014/main" val="3017342135"/>
                    </a:ext>
                  </a:extLst>
                </a:gridCol>
                <a:gridCol w="1180202">
                  <a:extLst>
                    <a:ext uri="{9D8B030D-6E8A-4147-A177-3AD203B41FA5}">
                      <a16:colId xmlns:a16="http://schemas.microsoft.com/office/drawing/2014/main" val="2013271246"/>
                    </a:ext>
                  </a:extLst>
                </a:gridCol>
                <a:gridCol w="1180202">
                  <a:extLst>
                    <a:ext uri="{9D8B030D-6E8A-4147-A177-3AD203B41FA5}">
                      <a16:colId xmlns:a16="http://schemas.microsoft.com/office/drawing/2014/main" val="2619297261"/>
                    </a:ext>
                  </a:extLst>
                </a:gridCol>
                <a:gridCol w="1180202">
                  <a:extLst>
                    <a:ext uri="{9D8B030D-6E8A-4147-A177-3AD203B41FA5}">
                      <a16:colId xmlns:a16="http://schemas.microsoft.com/office/drawing/2014/main" val="1354937072"/>
                    </a:ext>
                  </a:extLst>
                </a:gridCol>
                <a:gridCol w="1180202">
                  <a:extLst>
                    <a:ext uri="{9D8B030D-6E8A-4147-A177-3AD203B41FA5}">
                      <a16:colId xmlns:a16="http://schemas.microsoft.com/office/drawing/2014/main" val="4049624846"/>
                    </a:ext>
                  </a:extLst>
                </a:gridCol>
              </a:tblGrid>
              <a:tr h="1755662">
                <a:tc>
                  <a:txBody>
                    <a:bodyPr/>
                    <a:lstStyle/>
                    <a:p>
                      <a:pPr algn="l" fontAlgn="b"/>
                      <a:r>
                        <a:rPr lang="en-US" sz="2000" u="none" strike="noStrike">
                          <a:effectLst/>
                        </a:rPr>
                        <a:t> </a:t>
                      </a:r>
                      <a:endParaRPr lang="en-US" sz="2000" b="0" i="0" u="none" strike="noStrike">
                        <a:solidFill>
                          <a:srgbClr val="000000"/>
                        </a:solidFill>
                        <a:effectLst/>
                        <a:latin typeface="Calibri Light" panose="020F0302020204030204" pitchFamily="34" charset="0"/>
                      </a:endParaRPr>
                    </a:p>
                  </a:txBody>
                  <a:tcPr marL="8852" marR="8852" marT="8852" marB="0" anchor="b"/>
                </a:tc>
                <a:tc>
                  <a:txBody>
                    <a:bodyPr/>
                    <a:lstStyle/>
                    <a:p>
                      <a:pPr algn="r" fontAlgn="ctr"/>
                      <a:r>
                        <a:rPr lang="en-US" sz="2000" u="none" strike="noStrike">
                          <a:effectLst/>
                        </a:rPr>
                        <a:t>Voting Classifier, untuned</a:t>
                      </a:r>
                      <a:endParaRPr lang="en-US" sz="2000" b="1"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Voting Classifier, tuned</a:t>
                      </a:r>
                      <a:endParaRPr lang="en-US" sz="2000" b="1"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Bagging Test Set, untuned</a:t>
                      </a:r>
                      <a:endParaRPr lang="en-US" sz="2000" b="1"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Bagging Test Set, tuned</a:t>
                      </a:r>
                      <a:endParaRPr lang="en-US" sz="2000" b="1"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Bagging Out-of-Bag Set, untuned</a:t>
                      </a:r>
                      <a:endParaRPr lang="en-US" sz="2000" b="1"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Bagging Out-of-Bag Set, tuned</a:t>
                      </a:r>
                      <a:endParaRPr lang="en-US" sz="2000" b="1"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AdaBoost, untuned</a:t>
                      </a:r>
                      <a:endParaRPr lang="en-US" sz="2000" b="1"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AdaBoost, tuned</a:t>
                      </a:r>
                      <a:endParaRPr lang="en-US" sz="2000" b="1" i="0" u="none" strike="noStrike">
                        <a:solidFill>
                          <a:srgbClr val="000000"/>
                        </a:solidFill>
                        <a:effectLst/>
                        <a:latin typeface="Calibri Light" panose="020F0302020204030204" pitchFamily="34" charset="0"/>
                      </a:endParaRPr>
                    </a:p>
                  </a:txBody>
                  <a:tcPr marL="8852" marR="8852" marT="8852" marB="0" anchor="ctr"/>
                </a:tc>
                <a:extLst>
                  <a:ext uri="{0D108BD9-81ED-4DB2-BD59-A6C34878D82A}">
                    <a16:rowId xmlns:a16="http://schemas.microsoft.com/office/drawing/2014/main" val="1491023046"/>
                  </a:ext>
                </a:extLst>
              </a:tr>
              <a:tr h="872093">
                <a:tc>
                  <a:txBody>
                    <a:bodyPr/>
                    <a:lstStyle/>
                    <a:p>
                      <a:pPr algn="r" fontAlgn="ctr"/>
                      <a:r>
                        <a:rPr lang="en-US" sz="2000" u="none" strike="noStrike">
                          <a:effectLst/>
                        </a:rPr>
                        <a:t>Mean</a:t>
                      </a:r>
                      <a:endParaRPr lang="en-US" sz="2000" b="1"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0.585123</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0.593566</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0.58312</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0.59146</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0.587039</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0.591346</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0.562028</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0.563571</a:t>
                      </a:r>
                      <a:endParaRPr lang="en-US" sz="2000" b="0" i="0" u="none" strike="noStrike">
                        <a:solidFill>
                          <a:srgbClr val="000000"/>
                        </a:solidFill>
                        <a:effectLst/>
                        <a:latin typeface="Calibri Light" panose="020F0302020204030204" pitchFamily="34" charset="0"/>
                      </a:endParaRPr>
                    </a:p>
                  </a:txBody>
                  <a:tcPr marL="8852" marR="8852" marT="8852" marB="0" anchor="ctr"/>
                </a:tc>
                <a:extLst>
                  <a:ext uri="{0D108BD9-81ED-4DB2-BD59-A6C34878D82A}">
                    <a16:rowId xmlns:a16="http://schemas.microsoft.com/office/drawing/2014/main" val="1934432207"/>
                  </a:ext>
                </a:extLst>
              </a:tr>
              <a:tr h="1308141">
                <a:tc>
                  <a:txBody>
                    <a:bodyPr/>
                    <a:lstStyle/>
                    <a:p>
                      <a:pPr algn="r" fontAlgn="ctr"/>
                      <a:r>
                        <a:rPr lang="en-US" sz="2000" u="none" strike="noStrike">
                          <a:effectLst/>
                        </a:rPr>
                        <a:t>Variance</a:t>
                      </a:r>
                      <a:endParaRPr lang="en-US" sz="2000" b="1"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0.007205</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0.007662</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0.007537</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0.007989</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0.00535</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0.005463</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a:effectLst/>
                        </a:rPr>
                        <a:t>0.00648</a:t>
                      </a:r>
                      <a:endParaRPr lang="en-US" sz="2000" b="0" i="0" u="none" strike="noStrike">
                        <a:solidFill>
                          <a:srgbClr val="000000"/>
                        </a:solidFill>
                        <a:effectLst/>
                        <a:latin typeface="Calibri Light" panose="020F0302020204030204" pitchFamily="34" charset="0"/>
                      </a:endParaRPr>
                    </a:p>
                  </a:txBody>
                  <a:tcPr marL="8852" marR="8852" marT="8852" marB="0" anchor="ctr"/>
                </a:tc>
                <a:tc>
                  <a:txBody>
                    <a:bodyPr/>
                    <a:lstStyle/>
                    <a:p>
                      <a:pPr algn="r" fontAlgn="ctr"/>
                      <a:r>
                        <a:rPr lang="en-US" sz="2000" u="none" strike="noStrike" dirty="0">
                          <a:effectLst/>
                        </a:rPr>
                        <a:t>0.007636</a:t>
                      </a:r>
                      <a:endParaRPr lang="en-US" sz="2000" b="0" i="0" u="none" strike="noStrike" dirty="0">
                        <a:solidFill>
                          <a:srgbClr val="000000"/>
                        </a:solidFill>
                        <a:effectLst/>
                        <a:latin typeface="Calibri Light" panose="020F0302020204030204" pitchFamily="34" charset="0"/>
                      </a:endParaRPr>
                    </a:p>
                  </a:txBody>
                  <a:tcPr marL="8852" marR="8852" marT="8852" marB="0" anchor="ctr"/>
                </a:tc>
                <a:extLst>
                  <a:ext uri="{0D108BD9-81ED-4DB2-BD59-A6C34878D82A}">
                    <a16:rowId xmlns:a16="http://schemas.microsoft.com/office/drawing/2014/main" val="1712386066"/>
                  </a:ext>
                </a:extLst>
              </a:tr>
            </a:tbl>
          </a:graphicData>
        </a:graphic>
      </p:graphicFrame>
    </p:spTree>
    <p:extLst>
      <p:ext uri="{BB962C8B-B14F-4D97-AF65-F5344CB8AC3E}">
        <p14:creationId xmlns:p14="http://schemas.microsoft.com/office/powerpoint/2010/main" val="3838560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4B10-5548-47F7-898B-564441D93DA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812A233-2605-4D9F-AEE3-BFA6B2AAAA54}"/>
              </a:ext>
            </a:extLst>
          </p:cNvPr>
          <p:cNvSpPr>
            <a:spLocks noGrp="1"/>
          </p:cNvSpPr>
          <p:nvPr>
            <p:ph idx="1"/>
          </p:nvPr>
        </p:nvSpPr>
        <p:spPr/>
        <p:txBody>
          <a:bodyPr>
            <a:normAutofit fontScale="92500" lnSpcReduction="10000"/>
          </a:bodyPr>
          <a:lstStyle/>
          <a:p>
            <a:r>
              <a:rPr lang="en-US" dirty="0"/>
              <a:t>Accuracies slightly increased over time, due to the increasing number of financials stocks at each month – correlation between 0.25 and 0.39 among all models</a:t>
            </a:r>
          </a:p>
          <a:p>
            <a:r>
              <a:rPr lang="en-US" dirty="0"/>
              <a:t>Hyperparameter tuning led to improved average accuracy for all models except for logistic regression, yet slightly higher variance</a:t>
            </a:r>
          </a:p>
          <a:p>
            <a:r>
              <a:rPr lang="en-US" dirty="0"/>
              <a:t>All models witnessed accuracy between 55% and 60%</a:t>
            </a:r>
          </a:p>
          <a:p>
            <a:r>
              <a:rPr lang="en-US" dirty="0"/>
              <a:t>The base estimator with the best performance was the untuned logistic regressor</a:t>
            </a:r>
          </a:p>
          <a:p>
            <a:r>
              <a:rPr lang="en-US" dirty="0"/>
              <a:t>The ensemble model that performed best was the tuned voting classifier</a:t>
            </a:r>
          </a:p>
          <a:p>
            <a:r>
              <a:rPr lang="en-US" dirty="0"/>
              <a:t>The bagging classifiers witnessed the lowest variance out of all models</a:t>
            </a:r>
          </a:p>
          <a:p>
            <a:r>
              <a:rPr lang="en-US" dirty="0"/>
              <a:t>The random forest found the greatest improvement (2.5%) from tuning</a:t>
            </a:r>
          </a:p>
        </p:txBody>
      </p:sp>
    </p:spTree>
    <p:extLst>
      <p:ext uri="{BB962C8B-B14F-4D97-AF65-F5344CB8AC3E}">
        <p14:creationId xmlns:p14="http://schemas.microsoft.com/office/powerpoint/2010/main" val="56391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D7AF-6197-4B6D-8426-EBFDBCF4DF9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A7410A3-FA59-404A-974E-8D6F95297857}"/>
              </a:ext>
            </a:extLst>
          </p:cNvPr>
          <p:cNvSpPr>
            <a:spLocks noGrp="1"/>
          </p:cNvSpPr>
          <p:nvPr>
            <p:ph idx="1"/>
          </p:nvPr>
        </p:nvSpPr>
        <p:spPr/>
        <p:txBody>
          <a:bodyPr/>
          <a:lstStyle/>
          <a:p>
            <a:r>
              <a:rPr lang="en-US" dirty="0"/>
              <a:t>Modify the project by:</a:t>
            </a:r>
          </a:p>
          <a:p>
            <a:pPr lvl="1"/>
            <a:r>
              <a:rPr lang="en-US" dirty="0"/>
              <a:t>Discretizing across more quantiles for features and the target</a:t>
            </a:r>
          </a:p>
          <a:p>
            <a:pPr lvl="1"/>
            <a:r>
              <a:rPr lang="en-US" dirty="0"/>
              <a:t>Using a different sector or sectors as the universe to which the stocks belong</a:t>
            </a:r>
          </a:p>
          <a:p>
            <a:pPr lvl="1"/>
            <a:r>
              <a:rPr lang="en-US" dirty="0"/>
              <a:t>Selecting a sector with relatively many stocks, as it was observed that accuracy was positively correlated with the number of stocks</a:t>
            </a:r>
          </a:p>
          <a:p>
            <a:pPr lvl="1"/>
            <a:r>
              <a:rPr lang="en-US" dirty="0"/>
              <a:t>Lengthening the target beyond just the next month – consider the next quarter’s or year’s return</a:t>
            </a:r>
          </a:p>
          <a:p>
            <a:pPr lvl="1"/>
            <a:r>
              <a:rPr lang="en-US" dirty="0"/>
              <a:t>Tuning the hyperparameters at the ensemble, and not just the </a:t>
            </a:r>
            <a:r>
              <a:rPr lang="en-US"/>
              <a:t>base estimator, level</a:t>
            </a:r>
            <a:endParaRPr lang="en-US" dirty="0"/>
          </a:p>
        </p:txBody>
      </p:sp>
    </p:spTree>
    <p:extLst>
      <p:ext uri="{BB962C8B-B14F-4D97-AF65-F5344CB8AC3E}">
        <p14:creationId xmlns:p14="http://schemas.microsoft.com/office/powerpoint/2010/main" val="351075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0E9A-A61A-4D5B-BE71-02BDC8C92DBA}"/>
              </a:ext>
            </a:extLst>
          </p:cNvPr>
          <p:cNvSpPr>
            <a:spLocks noGrp="1"/>
          </p:cNvSpPr>
          <p:nvPr>
            <p:ph type="title"/>
          </p:nvPr>
        </p:nvSpPr>
        <p:spPr/>
        <p:txBody>
          <a:bodyPr/>
          <a:lstStyle/>
          <a:p>
            <a:pPr algn="ctr"/>
            <a:r>
              <a:rPr lang="en-US" dirty="0"/>
              <a:t>Aim</a:t>
            </a:r>
          </a:p>
        </p:txBody>
      </p:sp>
      <p:sp>
        <p:nvSpPr>
          <p:cNvPr id="3" name="Content Placeholder 2">
            <a:extLst>
              <a:ext uri="{FF2B5EF4-FFF2-40B4-BE49-F238E27FC236}">
                <a16:creationId xmlns:a16="http://schemas.microsoft.com/office/drawing/2014/main" id="{2DEDC7A9-0A4A-4651-A9D6-40C2D475939B}"/>
              </a:ext>
            </a:extLst>
          </p:cNvPr>
          <p:cNvSpPr>
            <a:spLocks noGrp="1"/>
          </p:cNvSpPr>
          <p:nvPr>
            <p:ph idx="1"/>
          </p:nvPr>
        </p:nvSpPr>
        <p:spPr/>
        <p:txBody>
          <a:bodyPr>
            <a:normAutofit fontScale="92500"/>
          </a:bodyPr>
          <a:lstStyle/>
          <a:p>
            <a:pPr marL="0" indent="0" algn="ctr">
              <a:buNone/>
            </a:pPr>
            <a:r>
              <a:rPr lang="en-US" dirty="0"/>
              <a:t>To predict the relative future stock returns using data related to the stocks’ historic prices and industry reporting metrics.  At a given time t, given an array of features, the aim is to predict which stocks will outperform the median stock return over the next month and which will underperform.</a:t>
            </a:r>
          </a:p>
          <a:p>
            <a:pPr marL="0" indent="0" algn="ctr">
              <a:buNone/>
            </a:pPr>
            <a:endParaRPr lang="en-US" dirty="0"/>
          </a:p>
          <a:p>
            <a:pPr marL="0" indent="0" algn="ctr">
              <a:buNone/>
            </a:pPr>
            <a:r>
              <a:rPr lang="en-US" dirty="0"/>
              <a:t>Three supervised classification algorithms will be implemented: logistic regression, K-nearest neighbors, and random forest classifier</a:t>
            </a:r>
          </a:p>
          <a:p>
            <a:pPr marL="0" indent="0" algn="ctr">
              <a:buNone/>
            </a:pPr>
            <a:endParaRPr lang="en-US" dirty="0"/>
          </a:p>
          <a:p>
            <a:pPr marL="0" indent="0" algn="ctr">
              <a:buNone/>
            </a:pPr>
            <a:r>
              <a:rPr lang="en-US" dirty="0"/>
              <a:t>Three ensemble models will be implemented: voting classifier, bagging, and AdaBoost classifier</a:t>
            </a:r>
          </a:p>
        </p:txBody>
      </p:sp>
    </p:spTree>
    <p:extLst>
      <p:ext uri="{BB962C8B-B14F-4D97-AF65-F5344CB8AC3E}">
        <p14:creationId xmlns:p14="http://schemas.microsoft.com/office/powerpoint/2010/main" val="53666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0F80-A92F-4AE2-89F7-AACEBD8C9585}"/>
              </a:ext>
            </a:extLst>
          </p:cNvPr>
          <p:cNvSpPr>
            <a:spLocks noGrp="1"/>
          </p:cNvSpPr>
          <p:nvPr>
            <p:ph type="title"/>
          </p:nvPr>
        </p:nvSpPr>
        <p:spPr/>
        <p:txBody>
          <a:bodyPr/>
          <a:lstStyle/>
          <a:p>
            <a:pPr algn="ctr"/>
            <a:r>
              <a:rPr lang="en-US" dirty="0"/>
              <a:t>The Data</a:t>
            </a:r>
          </a:p>
        </p:txBody>
      </p:sp>
      <p:sp>
        <p:nvSpPr>
          <p:cNvPr id="3" name="Content Placeholder 2">
            <a:extLst>
              <a:ext uri="{FF2B5EF4-FFF2-40B4-BE49-F238E27FC236}">
                <a16:creationId xmlns:a16="http://schemas.microsoft.com/office/drawing/2014/main" id="{79F1671E-5F7C-4743-9EB9-9F0D4FF245D7}"/>
              </a:ext>
            </a:extLst>
          </p:cNvPr>
          <p:cNvSpPr>
            <a:spLocks noGrp="1"/>
          </p:cNvSpPr>
          <p:nvPr>
            <p:ph idx="1"/>
          </p:nvPr>
        </p:nvSpPr>
        <p:spPr/>
        <p:txBody>
          <a:bodyPr>
            <a:normAutofit/>
          </a:bodyPr>
          <a:lstStyle/>
          <a:p>
            <a:pPr marL="0" indent="0" algn="ctr">
              <a:buNone/>
            </a:pPr>
            <a:r>
              <a:rPr lang="en-US" dirty="0"/>
              <a:t>Over 20 years of monthly data from the financials sector of the S&amp;P 1500 Index:</a:t>
            </a:r>
          </a:p>
          <a:p>
            <a:r>
              <a:rPr lang="en-US" dirty="0"/>
              <a:t>The data range from December 1994 to July 2015</a:t>
            </a:r>
          </a:p>
          <a:p>
            <a:r>
              <a:rPr lang="en-US" dirty="0"/>
              <a:t>The S&amp;P 1500 Index consists of 1,500 large-cap US stocks</a:t>
            </a:r>
          </a:p>
          <a:p>
            <a:r>
              <a:rPr lang="en-US" dirty="0"/>
              <a:t>The financials sector consists of banks, insurance companies, etc.</a:t>
            </a:r>
          </a:p>
          <a:p>
            <a:r>
              <a:rPr lang="en-US" dirty="0"/>
              <a:t>At each month, the financials sector consists of 100 to 300 stocks, with the count increasing over time</a:t>
            </a:r>
          </a:p>
        </p:txBody>
      </p:sp>
    </p:spTree>
    <p:extLst>
      <p:ext uri="{BB962C8B-B14F-4D97-AF65-F5344CB8AC3E}">
        <p14:creationId xmlns:p14="http://schemas.microsoft.com/office/powerpoint/2010/main" val="301655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0F80-A92F-4AE2-89F7-AACEBD8C9585}"/>
              </a:ext>
            </a:extLst>
          </p:cNvPr>
          <p:cNvSpPr>
            <a:spLocks noGrp="1"/>
          </p:cNvSpPr>
          <p:nvPr>
            <p:ph type="title"/>
          </p:nvPr>
        </p:nvSpPr>
        <p:spPr/>
        <p:txBody>
          <a:bodyPr/>
          <a:lstStyle/>
          <a:p>
            <a:pPr algn="ctr"/>
            <a:r>
              <a:rPr lang="en-US" dirty="0"/>
              <a:t>The Features</a:t>
            </a:r>
          </a:p>
        </p:txBody>
      </p:sp>
      <p:sp>
        <p:nvSpPr>
          <p:cNvPr id="3" name="Content Placeholder 2">
            <a:extLst>
              <a:ext uri="{FF2B5EF4-FFF2-40B4-BE49-F238E27FC236}">
                <a16:creationId xmlns:a16="http://schemas.microsoft.com/office/drawing/2014/main" id="{79F1671E-5F7C-4743-9EB9-9F0D4FF245D7}"/>
              </a:ext>
            </a:extLst>
          </p:cNvPr>
          <p:cNvSpPr>
            <a:spLocks noGrp="1"/>
          </p:cNvSpPr>
          <p:nvPr>
            <p:ph idx="1"/>
          </p:nvPr>
        </p:nvSpPr>
        <p:spPr>
          <a:xfrm>
            <a:off x="838200" y="1444487"/>
            <a:ext cx="10515600" cy="5048388"/>
          </a:xfrm>
        </p:spPr>
        <p:txBody>
          <a:bodyPr>
            <a:normAutofit fontScale="85000" lnSpcReduction="20000"/>
          </a:bodyPr>
          <a:lstStyle/>
          <a:p>
            <a:pPr marL="0" indent="0" algn="ctr">
              <a:buNone/>
            </a:pPr>
            <a:r>
              <a:rPr lang="en-US" dirty="0"/>
              <a:t>The features are drawn from the stocks’ historical prices and accounting data:</a:t>
            </a:r>
          </a:p>
          <a:p>
            <a:r>
              <a:rPr lang="en-US" dirty="0"/>
              <a:t>Sales-to-price: a company’s last twelve months’ (TTM – trailing twelve months) sales divided by the stock price at time </a:t>
            </a:r>
            <a:r>
              <a:rPr lang="en-US" dirty="0" err="1"/>
              <a:t>tThe</a:t>
            </a:r>
            <a:r>
              <a:rPr lang="en-US" dirty="0"/>
              <a:t> S&amp;P 1500 Index consists of 1,500 large-cap US stocks</a:t>
            </a:r>
          </a:p>
          <a:p>
            <a:r>
              <a:rPr lang="en-US" dirty="0"/>
              <a:t>Book-value-to-price: a company’s TTM book value divided by the stock price at time t</a:t>
            </a:r>
          </a:p>
          <a:p>
            <a:r>
              <a:rPr lang="en-US" dirty="0"/>
              <a:t>ROA: a company’s TTM net income divided by TTM average total assets (average total assets is generally computed by averaging the value of a company’s assets at time t and the value of a company’s assets twelve months ago)</a:t>
            </a:r>
          </a:p>
          <a:p>
            <a:r>
              <a:rPr lang="en-US" dirty="0"/>
              <a:t>Earnings-per-share-to-price: a company’s TTM EPS (EPS is computed by dividing TTM net income by the number of common shares outstanding at time t) divided by the stock price at time t</a:t>
            </a:r>
          </a:p>
          <a:p>
            <a:r>
              <a:rPr lang="en-US" dirty="0"/>
              <a:t>Price momentum: a stock’s total return over the past month (total return includes not only share price but also any dividends per share that were paid)</a:t>
            </a:r>
          </a:p>
          <a:p>
            <a:r>
              <a:rPr lang="en-US" dirty="0"/>
              <a:t>EPS momentum: a company’s EPS at time t divided by EPS one quarter ago</a:t>
            </a:r>
          </a:p>
        </p:txBody>
      </p:sp>
    </p:spTree>
    <p:extLst>
      <p:ext uri="{BB962C8B-B14F-4D97-AF65-F5344CB8AC3E}">
        <p14:creationId xmlns:p14="http://schemas.microsoft.com/office/powerpoint/2010/main" val="290147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0F80-A92F-4AE2-89F7-AACEBD8C9585}"/>
              </a:ext>
            </a:extLst>
          </p:cNvPr>
          <p:cNvSpPr>
            <a:spLocks noGrp="1"/>
          </p:cNvSpPr>
          <p:nvPr>
            <p:ph type="title"/>
          </p:nvPr>
        </p:nvSpPr>
        <p:spPr/>
        <p:txBody>
          <a:bodyPr/>
          <a:lstStyle/>
          <a:p>
            <a:pPr algn="ctr"/>
            <a:r>
              <a:rPr lang="en-US" dirty="0"/>
              <a:t>The Target</a:t>
            </a:r>
          </a:p>
        </p:txBody>
      </p:sp>
      <p:sp>
        <p:nvSpPr>
          <p:cNvPr id="3" name="Content Placeholder 2">
            <a:extLst>
              <a:ext uri="{FF2B5EF4-FFF2-40B4-BE49-F238E27FC236}">
                <a16:creationId xmlns:a16="http://schemas.microsoft.com/office/drawing/2014/main" id="{79F1671E-5F7C-4743-9EB9-9F0D4FF245D7}"/>
              </a:ext>
            </a:extLst>
          </p:cNvPr>
          <p:cNvSpPr>
            <a:spLocks noGrp="1"/>
          </p:cNvSpPr>
          <p:nvPr>
            <p:ph idx="1"/>
          </p:nvPr>
        </p:nvSpPr>
        <p:spPr>
          <a:xfrm>
            <a:off x="838200" y="2438399"/>
            <a:ext cx="10515600" cy="1537253"/>
          </a:xfrm>
        </p:spPr>
        <p:txBody>
          <a:bodyPr>
            <a:normAutofit/>
          </a:bodyPr>
          <a:lstStyle/>
          <a:p>
            <a:pPr marL="0" indent="0" algn="ctr">
              <a:buNone/>
            </a:pPr>
            <a:r>
              <a:rPr lang="en-US" dirty="0"/>
              <a:t>The target is a stock’s next-month total return.  For example, suppose it is the end of a month.  Then, the target is the stock’s return over the next month, plus any dividends paid during the month.</a:t>
            </a:r>
          </a:p>
        </p:txBody>
      </p:sp>
    </p:spTree>
    <p:extLst>
      <p:ext uri="{BB962C8B-B14F-4D97-AF65-F5344CB8AC3E}">
        <p14:creationId xmlns:p14="http://schemas.microsoft.com/office/powerpoint/2010/main" val="352956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2ED-C328-44CF-8986-8AAFBC91332B}"/>
              </a:ext>
            </a:extLst>
          </p:cNvPr>
          <p:cNvSpPr>
            <a:spLocks noGrp="1"/>
          </p:cNvSpPr>
          <p:nvPr>
            <p:ph type="title"/>
          </p:nvPr>
        </p:nvSpPr>
        <p:spPr>
          <a:xfrm>
            <a:off x="838200" y="245855"/>
            <a:ext cx="10515600" cy="827571"/>
          </a:xfrm>
        </p:spPr>
        <p:txBody>
          <a:bodyPr/>
          <a:lstStyle/>
          <a:p>
            <a:pPr algn="ctr"/>
            <a:r>
              <a:rPr lang="en-US" dirty="0"/>
              <a:t>Wrangling the Data</a:t>
            </a:r>
          </a:p>
        </p:txBody>
      </p:sp>
      <p:sp>
        <p:nvSpPr>
          <p:cNvPr id="3" name="Content Placeholder 2">
            <a:extLst>
              <a:ext uri="{FF2B5EF4-FFF2-40B4-BE49-F238E27FC236}">
                <a16:creationId xmlns:a16="http://schemas.microsoft.com/office/drawing/2014/main" id="{88D593E0-E2CC-4D1D-8E88-BF5747C3D80C}"/>
              </a:ext>
            </a:extLst>
          </p:cNvPr>
          <p:cNvSpPr>
            <a:spLocks noGrp="1"/>
          </p:cNvSpPr>
          <p:nvPr>
            <p:ph idx="1"/>
          </p:nvPr>
        </p:nvSpPr>
        <p:spPr>
          <a:xfrm>
            <a:off x="838200" y="1510748"/>
            <a:ext cx="10515600" cy="5128591"/>
          </a:xfrm>
        </p:spPr>
        <p:txBody>
          <a:bodyPr>
            <a:noAutofit/>
          </a:bodyPr>
          <a:lstStyle/>
          <a:p>
            <a:r>
              <a:rPr lang="en-US" sz="2200" dirty="0"/>
              <a:t>The target needed to be coerced to a float and any errors coerced to </a:t>
            </a:r>
            <a:r>
              <a:rPr lang="en-US" sz="2200" dirty="0" err="1"/>
              <a:t>NaN</a:t>
            </a:r>
            <a:endParaRPr lang="en-US" sz="2200" dirty="0"/>
          </a:p>
          <a:p>
            <a:r>
              <a:rPr lang="en-US" sz="2200" dirty="0"/>
              <a:t>Not all observations were free of nulls for the features and/or the target – about 92% of all observations were free of any nulls, and hence it was decided to drop any observations containing at least one </a:t>
            </a:r>
            <a:r>
              <a:rPr lang="en-US" sz="2200" dirty="0" err="1"/>
              <a:t>NaN</a:t>
            </a:r>
            <a:r>
              <a:rPr lang="en-US" sz="2200" dirty="0"/>
              <a:t> rather than seek imputation</a:t>
            </a:r>
          </a:p>
          <a:p>
            <a:r>
              <a:rPr lang="en-US" sz="2200" dirty="0"/>
              <a:t>One of the features needed to be engineered from existing features that eventually were discarded: EPS momentum, which was engineered by dividing current EPS-to-price by the previous quarter’s EPS-to-price</a:t>
            </a:r>
          </a:p>
          <a:p>
            <a:r>
              <a:rPr lang="en-US" sz="2200" dirty="0"/>
              <a:t>Occasionally EPS equals zero, so the engineered feature led to + or -inf, which in both cases was coerced to + or -5 upon discretizing the features</a:t>
            </a:r>
          </a:p>
          <a:p>
            <a:r>
              <a:rPr lang="en-US" sz="2200" dirty="0"/>
              <a:t>All features and the target, which were continuous, were discretized – at each date, each feature was converted to 1 through 5 based upon the 20</a:t>
            </a:r>
            <a:r>
              <a:rPr lang="en-US" sz="2200" baseline="30000" dirty="0"/>
              <a:t>th</a:t>
            </a:r>
            <a:r>
              <a:rPr lang="en-US" sz="2200" dirty="0"/>
              <a:t>-percentile quantile to which the data belonged, and the target was converted to 1 if it was greater than the median, and 0 otherwise</a:t>
            </a:r>
          </a:p>
        </p:txBody>
      </p:sp>
    </p:spTree>
    <p:extLst>
      <p:ext uri="{BB962C8B-B14F-4D97-AF65-F5344CB8AC3E}">
        <p14:creationId xmlns:p14="http://schemas.microsoft.com/office/powerpoint/2010/main" val="247344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CD14-85A5-4F66-99E2-00F3A0EEB3EE}"/>
              </a:ext>
            </a:extLst>
          </p:cNvPr>
          <p:cNvSpPr>
            <a:spLocks noGrp="1"/>
          </p:cNvSpPr>
          <p:nvPr>
            <p:ph type="title"/>
          </p:nvPr>
        </p:nvSpPr>
        <p:spPr>
          <a:xfrm>
            <a:off x="838200" y="365125"/>
            <a:ext cx="10515600" cy="575779"/>
          </a:xfrm>
        </p:spPr>
        <p:txBody>
          <a:bodyPr>
            <a:normAutofit fontScale="90000"/>
          </a:bodyPr>
          <a:lstStyle/>
          <a:p>
            <a:r>
              <a:rPr lang="en-US" dirty="0"/>
              <a:t>Feature averages over time, grouped by date</a:t>
            </a:r>
          </a:p>
        </p:txBody>
      </p:sp>
      <p:pic>
        <p:nvPicPr>
          <p:cNvPr id="1026" name="Picture 2">
            <a:extLst>
              <a:ext uri="{FF2B5EF4-FFF2-40B4-BE49-F238E27FC236}">
                <a16:creationId xmlns:a16="http://schemas.microsoft.com/office/drawing/2014/main" id="{17FD8268-7355-46D8-8FC1-CA4461B68F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20846"/>
            <a:ext cx="10515600" cy="27233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7044616-9434-455E-8AF1-84E0EEFCB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24110"/>
            <a:ext cx="10515600" cy="2723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7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8545-C5CC-4D5E-B4C2-4F17F1B5A310}"/>
              </a:ext>
            </a:extLst>
          </p:cNvPr>
          <p:cNvSpPr>
            <a:spLocks noGrp="1"/>
          </p:cNvSpPr>
          <p:nvPr>
            <p:ph type="title"/>
          </p:nvPr>
        </p:nvSpPr>
        <p:spPr/>
        <p:txBody>
          <a:bodyPr/>
          <a:lstStyle/>
          <a:p>
            <a:pPr algn="ctr"/>
            <a:r>
              <a:rPr lang="en-US" dirty="0"/>
              <a:t>Heatmaps for the features across time and grouped by date</a:t>
            </a:r>
          </a:p>
        </p:txBody>
      </p:sp>
      <p:pic>
        <p:nvPicPr>
          <p:cNvPr id="2050" name="Picture 2">
            <a:extLst>
              <a:ext uri="{FF2B5EF4-FFF2-40B4-BE49-F238E27FC236}">
                <a16:creationId xmlns:a16="http://schemas.microsoft.com/office/drawing/2014/main" id="{6C7C7A7E-2A3F-484A-AD8A-AFA251A1B8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139" y="1690688"/>
            <a:ext cx="5521861" cy="48021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4F649BC-C93B-4F42-8F4C-25D2C5A9F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102" y="1690688"/>
            <a:ext cx="5521861"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38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A9CF-0413-4783-9877-6771A06CD43E}"/>
              </a:ext>
            </a:extLst>
          </p:cNvPr>
          <p:cNvSpPr>
            <a:spLocks noGrp="1"/>
          </p:cNvSpPr>
          <p:nvPr>
            <p:ph type="title"/>
          </p:nvPr>
        </p:nvSpPr>
        <p:spPr/>
        <p:txBody>
          <a:bodyPr/>
          <a:lstStyle/>
          <a:p>
            <a:pPr algn="ctr"/>
            <a:r>
              <a:rPr lang="en-US" dirty="0"/>
              <a:t>Regression outputs when the target is regressed on each feature</a:t>
            </a:r>
          </a:p>
        </p:txBody>
      </p:sp>
      <p:sp>
        <p:nvSpPr>
          <p:cNvPr id="3" name="Content Placeholder 2">
            <a:extLst>
              <a:ext uri="{FF2B5EF4-FFF2-40B4-BE49-F238E27FC236}">
                <a16:creationId xmlns:a16="http://schemas.microsoft.com/office/drawing/2014/main" id="{8942B8E7-3860-45FB-9C5C-0E1F0F896765}"/>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2CCA4F63-367D-478D-A32D-D254DCB22576}"/>
              </a:ext>
            </a:extLst>
          </p:cNvPr>
          <p:cNvGraphicFramePr>
            <a:graphicFrameLocks noGrp="1"/>
          </p:cNvGraphicFramePr>
          <p:nvPr>
            <p:extLst>
              <p:ext uri="{D42A27DB-BD31-4B8C-83A1-F6EECF244321}">
                <p14:modId xmlns:p14="http://schemas.microsoft.com/office/powerpoint/2010/main" val="3439792735"/>
              </p:ext>
            </p:extLst>
          </p:nvPr>
        </p:nvGraphicFramePr>
        <p:xfrm>
          <a:off x="838200" y="2307891"/>
          <a:ext cx="10515601" cy="2343622"/>
        </p:xfrm>
        <a:graphic>
          <a:graphicData uri="http://schemas.openxmlformats.org/drawingml/2006/table">
            <a:tbl>
              <a:tblPr>
                <a:tableStyleId>{5C22544A-7EE6-4342-B048-85BDC9FD1C3A}</a:tableStyleId>
              </a:tblPr>
              <a:tblGrid>
                <a:gridCol w="893089">
                  <a:extLst>
                    <a:ext uri="{9D8B030D-6E8A-4147-A177-3AD203B41FA5}">
                      <a16:colId xmlns:a16="http://schemas.microsoft.com/office/drawing/2014/main" val="2411021845"/>
                    </a:ext>
                  </a:extLst>
                </a:gridCol>
                <a:gridCol w="1479461">
                  <a:extLst>
                    <a:ext uri="{9D8B030D-6E8A-4147-A177-3AD203B41FA5}">
                      <a16:colId xmlns:a16="http://schemas.microsoft.com/office/drawing/2014/main" val="944019390"/>
                    </a:ext>
                  </a:extLst>
                </a:gridCol>
                <a:gridCol w="1202814">
                  <a:extLst>
                    <a:ext uri="{9D8B030D-6E8A-4147-A177-3AD203B41FA5}">
                      <a16:colId xmlns:a16="http://schemas.microsoft.com/office/drawing/2014/main" val="853081884"/>
                    </a:ext>
                  </a:extLst>
                </a:gridCol>
                <a:gridCol w="1287011">
                  <a:extLst>
                    <a:ext uri="{9D8B030D-6E8A-4147-A177-3AD203B41FA5}">
                      <a16:colId xmlns:a16="http://schemas.microsoft.com/office/drawing/2014/main" val="1916443416"/>
                    </a:ext>
                  </a:extLst>
                </a:gridCol>
                <a:gridCol w="1226871">
                  <a:extLst>
                    <a:ext uri="{9D8B030D-6E8A-4147-A177-3AD203B41FA5}">
                      <a16:colId xmlns:a16="http://schemas.microsoft.com/office/drawing/2014/main" val="1381864156"/>
                    </a:ext>
                  </a:extLst>
                </a:gridCol>
                <a:gridCol w="2333459">
                  <a:extLst>
                    <a:ext uri="{9D8B030D-6E8A-4147-A177-3AD203B41FA5}">
                      <a16:colId xmlns:a16="http://schemas.microsoft.com/office/drawing/2014/main" val="4186036985"/>
                    </a:ext>
                  </a:extLst>
                </a:gridCol>
                <a:gridCol w="2092896">
                  <a:extLst>
                    <a:ext uri="{9D8B030D-6E8A-4147-A177-3AD203B41FA5}">
                      <a16:colId xmlns:a16="http://schemas.microsoft.com/office/drawing/2014/main" val="2899235574"/>
                    </a:ext>
                  </a:extLst>
                </a:gridCol>
              </a:tblGrid>
              <a:tr h="582174">
                <a:tc>
                  <a:txBody>
                    <a:bodyPr/>
                    <a:lstStyle/>
                    <a:p>
                      <a:pPr algn="l" fontAlgn="b"/>
                      <a:r>
                        <a:rPr lang="en-US" sz="2100" u="none" strike="noStrike">
                          <a:effectLst/>
                        </a:rPr>
                        <a:t> </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l" fontAlgn="b"/>
                      <a:r>
                        <a:rPr lang="en-US" sz="2100" u="none" strike="noStrike">
                          <a:effectLst/>
                        </a:rPr>
                        <a:t>SALES_PRICE</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l" fontAlgn="b"/>
                      <a:r>
                        <a:rPr lang="en-US" sz="2100" u="none" strike="noStrike">
                          <a:effectLst/>
                        </a:rPr>
                        <a:t>BV_PRICE</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l" fontAlgn="b"/>
                      <a:r>
                        <a:rPr lang="en-US" sz="2100" u="none" strike="noStrike">
                          <a:effectLst/>
                        </a:rPr>
                        <a:t>ROA</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l" fontAlgn="b"/>
                      <a:r>
                        <a:rPr lang="en-US" sz="2100" u="none" strike="noStrike">
                          <a:effectLst/>
                        </a:rPr>
                        <a:t>EPS_PRICE</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l" fontAlgn="b"/>
                      <a:r>
                        <a:rPr lang="en-US" sz="2100" u="none" strike="noStrike">
                          <a:effectLst/>
                        </a:rPr>
                        <a:t>PRICE_MOMENTUM</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l" fontAlgn="b"/>
                      <a:r>
                        <a:rPr lang="en-US" sz="2100" u="none" strike="noStrike">
                          <a:effectLst/>
                        </a:rPr>
                        <a:t>EPS_MOMENTUM</a:t>
                      </a:r>
                      <a:endParaRPr lang="en-US" sz="2100" b="0" i="0" u="none" strike="noStrike">
                        <a:solidFill>
                          <a:srgbClr val="000000"/>
                        </a:solidFill>
                        <a:effectLst/>
                        <a:latin typeface="Calibri" panose="020F0502020204030204" pitchFamily="34" charset="0"/>
                      </a:endParaRPr>
                    </a:p>
                  </a:txBody>
                  <a:tcPr marL="9024" marR="9024" marT="9024" marB="0" anchor="b"/>
                </a:tc>
                <a:extLst>
                  <a:ext uri="{0D108BD9-81ED-4DB2-BD59-A6C34878D82A}">
                    <a16:rowId xmlns:a16="http://schemas.microsoft.com/office/drawing/2014/main" val="54855473"/>
                  </a:ext>
                </a:extLst>
              </a:tr>
              <a:tr h="567246">
                <a:tc>
                  <a:txBody>
                    <a:bodyPr/>
                    <a:lstStyle/>
                    <a:p>
                      <a:pPr algn="l" fontAlgn="b"/>
                      <a:r>
                        <a:rPr lang="en-US" sz="2100" u="none" strike="noStrike">
                          <a:effectLst/>
                        </a:rPr>
                        <a:t>t-stat</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4.620619</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-0.92283</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-0.390026</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-5.51E+00</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-1.51E+01</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-0.707716</a:t>
                      </a:r>
                      <a:endParaRPr lang="en-US" sz="2100" b="0" i="0" u="none" strike="noStrike">
                        <a:solidFill>
                          <a:srgbClr val="000000"/>
                        </a:solidFill>
                        <a:effectLst/>
                        <a:latin typeface="Calibri" panose="020F0502020204030204" pitchFamily="34" charset="0"/>
                      </a:endParaRPr>
                    </a:p>
                  </a:txBody>
                  <a:tcPr marL="9024" marR="9024" marT="9024" marB="0" anchor="b"/>
                </a:tc>
                <a:extLst>
                  <a:ext uri="{0D108BD9-81ED-4DB2-BD59-A6C34878D82A}">
                    <a16:rowId xmlns:a16="http://schemas.microsoft.com/office/drawing/2014/main" val="1428001055"/>
                  </a:ext>
                </a:extLst>
              </a:tr>
              <a:tr h="567246">
                <a:tc>
                  <a:txBody>
                    <a:bodyPr/>
                    <a:lstStyle/>
                    <a:p>
                      <a:pPr algn="l" fontAlgn="b"/>
                      <a:r>
                        <a:rPr lang="en-US" sz="2100" u="none" strike="noStrike">
                          <a:effectLst/>
                        </a:rPr>
                        <a:t>P-value</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0.000004</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0.3561</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0.696519</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3.65E-08</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3.75E-51</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0.479125</a:t>
                      </a:r>
                      <a:endParaRPr lang="en-US" sz="2100" b="0" i="0" u="none" strike="noStrike">
                        <a:solidFill>
                          <a:srgbClr val="000000"/>
                        </a:solidFill>
                        <a:effectLst/>
                        <a:latin typeface="Calibri" panose="020F0502020204030204" pitchFamily="34" charset="0"/>
                      </a:endParaRPr>
                    </a:p>
                  </a:txBody>
                  <a:tcPr marL="9024" marR="9024" marT="9024" marB="0" anchor="b"/>
                </a:tc>
                <a:extLst>
                  <a:ext uri="{0D108BD9-81ED-4DB2-BD59-A6C34878D82A}">
                    <a16:rowId xmlns:a16="http://schemas.microsoft.com/office/drawing/2014/main" val="3364914477"/>
                  </a:ext>
                </a:extLst>
              </a:tr>
              <a:tr h="626956">
                <a:tc>
                  <a:txBody>
                    <a:bodyPr/>
                    <a:lstStyle/>
                    <a:p>
                      <a:pPr algn="l" fontAlgn="b"/>
                      <a:r>
                        <a:rPr lang="en-US" sz="2100" u="none" strike="noStrike">
                          <a:effectLst/>
                        </a:rPr>
                        <a:t>R</a:t>
                      </a:r>
                      <a:r>
                        <a:rPr lang="en-US" sz="2100" u="none" strike="noStrike" baseline="30000">
                          <a:effectLst/>
                        </a:rPr>
                        <a:t>2</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dirty="0">
                          <a:effectLst/>
                        </a:rPr>
                        <a:t>0.000425</a:t>
                      </a:r>
                      <a:endParaRPr lang="en-US" sz="2100" b="0" i="0" u="none" strike="noStrike" dirty="0">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0.000017</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0.000003</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6.04E-04</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a:effectLst/>
                        </a:rPr>
                        <a:t>4.50E-03</a:t>
                      </a:r>
                      <a:endParaRPr lang="en-US" sz="2100" b="0" i="0" u="none" strike="noStrike">
                        <a:solidFill>
                          <a:srgbClr val="000000"/>
                        </a:solidFill>
                        <a:effectLst/>
                        <a:latin typeface="Calibri" panose="020F0502020204030204" pitchFamily="34" charset="0"/>
                      </a:endParaRPr>
                    </a:p>
                  </a:txBody>
                  <a:tcPr marL="9024" marR="9024" marT="9024" marB="0" anchor="b"/>
                </a:tc>
                <a:tc>
                  <a:txBody>
                    <a:bodyPr/>
                    <a:lstStyle/>
                    <a:p>
                      <a:pPr algn="r" fontAlgn="b"/>
                      <a:r>
                        <a:rPr lang="en-US" sz="2100" u="none" strike="noStrike" dirty="0">
                          <a:effectLst/>
                        </a:rPr>
                        <a:t>0.00001</a:t>
                      </a:r>
                      <a:endParaRPr lang="en-US" sz="2100" b="0" i="0" u="none" strike="noStrike" dirty="0">
                        <a:solidFill>
                          <a:srgbClr val="000000"/>
                        </a:solidFill>
                        <a:effectLst/>
                        <a:latin typeface="Calibri" panose="020F0502020204030204" pitchFamily="34" charset="0"/>
                      </a:endParaRPr>
                    </a:p>
                  </a:txBody>
                  <a:tcPr marL="9024" marR="9024" marT="9024" marB="0" anchor="b"/>
                </a:tc>
                <a:extLst>
                  <a:ext uri="{0D108BD9-81ED-4DB2-BD59-A6C34878D82A}">
                    <a16:rowId xmlns:a16="http://schemas.microsoft.com/office/drawing/2014/main" val="191846152"/>
                  </a:ext>
                </a:extLst>
              </a:tr>
            </a:tbl>
          </a:graphicData>
        </a:graphic>
      </p:graphicFrame>
    </p:spTree>
    <p:extLst>
      <p:ext uri="{BB962C8B-B14F-4D97-AF65-F5344CB8AC3E}">
        <p14:creationId xmlns:p14="http://schemas.microsoft.com/office/powerpoint/2010/main" val="602827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1124</Words>
  <Application>Microsoft Office PowerPoint</Application>
  <PresentationFormat>Widescreen</PresentationFormat>
  <Paragraphs>172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Philip Demeri  Springboard Data Science Career Track  Capstone Project #2  Stock Selection Using Classification and Ensemble Models</vt:lpstr>
      <vt:lpstr>Aim</vt:lpstr>
      <vt:lpstr>The Data</vt:lpstr>
      <vt:lpstr>The Features</vt:lpstr>
      <vt:lpstr>The Target</vt:lpstr>
      <vt:lpstr>Wrangling the Data</vt:lpstr>
      <vt:lpstr>Feature averages over time, grouped by date</vt:lpstr>
      <vt:lpstr>Heatmaps for the features across time and grouped by date</vt:lpstr>
      <vt:lpstr>Regression outputs when the target is regressed on each feature</vt:lpstr>
      <vt:lpstr>Histograms of each feature</vt:lpstr>
      <vt:lpstr>Histogram of the target</vt:lpstr>
      <vt:lpstr>Skewness and kurtosis for the features and the target</vt:lpstr>
      <vt:lpstr>Machine learning workflow</vt:lpstr>
      <vt:lpstr>Accuracies of the untuned logistic regression, KNN, and random forest classifiers</vt:lpstr>
      <vt:lpstr>Accuracies of the tuned logistic regression, KNN, and random forest classifiers</vt:lpstr>
      <vt:lpstr>Mean and variance of accuracies for the logistic regression, KNN, and random forest</vt:lpstr>
      <vt:lpstr>Mean and variance of accuracies for the ensemble models</vt:lpstr>
      <vt:lpstr>Conclusions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Philip Demeri  Springboard Data Science Career Track  Capstone Project #2  Stock Selection Using Classification and Ensemble Models</dc:title>
  <dc:creator>Philip Demeri</dc:creator>
  <cp:lastModifiedBy>Philip Demeri</cp:lastModifiedBy>
  <cp:revision>20</cp:revision>
  <dcterms:created xsi:type="dcterms:W3CDTF">2019-07-23T13:33:25Z</dcterms:created>
  <dcterms:modified xsi:type="dcterms:W3CDTF">2019-07-23T20:11:18Z</dcterms:modified>
</cp:coreProperties>
</file>