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2B6DA-9071-455B-93E4-0E29908298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352ACB-B42C-4611-8F44-D540FD74DB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263D42-B55D-4FF5-8263-4A16D75F5D57}"/>
              </a:ext>
            </a:extLst>
          </p:cNvPr>
          <p:cNvSpPr>
            <a:spLocks noGrp="1"/>
          </p:cNvSpPr>
          <p:nvPr>
            <p:ph type="dt" sz="half" idx="10"/>
          </p:nvPr>
        </p:nvSpPr>
        <p:spPr/>
        <p:txBody>
          <a:bodyPr/>
          <a:lstStyle/>
          <a:p>
            <a:fld id="{5ACFDA58-583C-4F8B-80F7-DDF45276AD40}" type="datetimeFigureOut">
              <a:rPr lang="en-US" smtClean="0"/>
              <a:t>6/30/2019</a:t>
            </a:fld>
            <a:endParaRPr lang="en-US"/>
          </a:p>
        </p:txBody>
      </p:sp>
      <p:sp>
        <p:nvSpPr>
          <p:cNvPr id="5" name="Footer Placeholder 4">
            <a:extLst>
              <a:ext uri="{FF2B5EF4-FFF2-40B4-BE49-F238E27FC236}">
                <a16:creationId xmlns:a16="http://schemas.microsoft.com/office/drawing/2014/main" id="{688E8E51-E666-4EFC-A3C9-20C0D1193E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613E33-DF19-4A2F-BE69-7668305BB1FD}"/>
              </a:ext>
            </a:extLst>
          </p:cNvPr>
          <p:cNvSpPr>
            <a:spLocks noGrp="1"/>
          </p:cNvSpPr>
          <p:nvPr>
            <p:ph type="sldNum" sz="quarter" idx="12"/>
          </p:nvPr>
        </p:nvSpPr>
        <p:spPr/>
        <p:txBody>
          <a:bodyPr/>
          <a:lstStyle/>
          <a:p>
            <a:fld id="{42A7ADD4-EC02-49C3-8223-AA8A22DFB8A9}" type="slidenum">
              <a:rPr lang="en-US" smtClean="0"/>
              <a:t>‹#›</a:t>
            </a:fld>
            <a:endParaRPr lang="en-US"/>
          </a:p>
        </p:txBody>
      </p:sp>
    </p:spTree>
    <p:extLst>
      <p:ext uri="{BB962C8B-B14F-4D97-AF65-F5344CB8AC3E}">
        <p14:creationId xmlns:p14="http://schemas.microsoft.com/office/powerpoint/2010/main" val="2508233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6B552-004A-4AFD-94BA-4A99BF6F66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F0D533-D3ED-45E9-A50D-7A45203133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0F0245-8623-425F-A6B4-C714A5B11D35}"/>
              </a:ext>
            </a:extLst>
          </p:cNvPr>
          <p:cNvSpPr>
            <a:spLocks noGrp="1"/>
          </p:cNvSpPr>
          <p:nvPr>
            <p:ph type="dt" sz="half" idx="10"/>
          </p:nvPr>
        </p:nvSpPr>
        <p:spPr/>
        <p:txBody>
          <a:bodyPr/>
          <a:lstStyle/>
          <a:p>
            <a:fld id="{5ACFDA58-583C-4F8B-80F7-DDF45276AD40}" type="datetimeFigureOut">
              <a:rPr lang="en-US" smtClean="0"/>
              <a:t>6/30/2019</a:t>
            </a:fld>
            <a:endParaRPr lang="en-US"/>
          </a:p>
        </p:txBody>
      </p:sp>
      <p:sp>
        <p:nvSpPr>
          <p:cNvPr id="5" name="Footer Placeholder 4">
            <a:extLst>
              <a:ext uri="{FF2B5EF4-FFF2-40B4-BE49-F238E27FC236}">
                <a16:creationId xmlns:a16="http://schemas.microsoft.com/office/drawing/2014/main" id="{A584A8DC-75DB-412C-82E3-30EBB758C4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4A801E-5C59-4EA2-B730-80313B074ECB}"/>
              </a:ext>
            </a:extLst>
          </p:cNvPr>
          <p:cNvSpPr>
            <a:spLocks noGrp="1"/>
          </p:cNvSpPr>
          <p:nvPr>
            <p:ph type="sldNum" sz="quarter" idx="12"/>
          </p:nvPr>
        </p:nvSpPr>
        <p:spPr/>
        <p:txBody>
          <a:bodyPr/>
          <a:lstStyle/>
          <a:p>
            <a:fld id="{42A7ADD4-EC02-49C3-8223-AA8A22DFB8A9}" type="slidenum">
              <a:rPr lang="en-US" smtClean="0"/>
              <a:t>‹#›</a:t>
            </a:fld>
            <a:endParaRPr lang="en-US"/>
          </a:p>
        </p:txBody>
      </p:sp>
    </p:spTree>
    <p:extLst>
      <p:ext uri="{BB962C8B-B14F-4D97-AF65-F5344CB8AC3E}">
        <p14:creationId xmlns:p14="http://schemas.microsoft.com/office/powerpoint/2010/main" val="2637774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DC6A55-B5C0-4749-B7A5-74B84F9A0D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F61CD2-CCC3-4BD0-9122-AC4AD80767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FC251F-89BA-4E22-B6CB-426E561044E5}"/>
              </a:ext>
            </a:extLst>
          </p:cNvPr>
          <p:cNvSpPr>
            <a:spLocks noGrp="1"/>
          </p:cNvSpPr>
          <p:nvPr>
            <p:ph type="dt" sz="half" idx="10"/>
          </p:nvPr>
        </p:nvSpPr>
        <p:spPr/>
        <p:txBody>
          <a:bodyPr/>
          <a:lstStyle/>
          <a:p>
            <a:fld id="{5ACFDA58-583C-4F8B-80F7-DDF45276AD40}" type="datetimeFigureOut">
              <a:rPr lang="en-US" smtClean="0"/>
              <a:t>6/30/2019</a:t>
            </a:fld>
            <a:endParaRPr lang="en-US"/>
          </a:p>
        </p:txBody>
      </p:sp>
      <p:sp>
        <p:nvSpPr>
          <p:cNvPr id="5" name="Footer Placeholder 4">
            <a:extLst>
              <a:ext uri="{FF2B5EF4-FFF2-40B4-BE49-F238E27FC236}">
                <a16:creationId xmlns:a16="http://schemas.microsoft.com/office/drawing/2014/main" id="{F1EEF104-B428-4317-AFC3-F06C4B399B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0EB23C-394C-4BEB-BFFB-AD5DED885387}"/>
              </a:ext>
            </a:extLst>
          </p:cNvPr>
          <p:cNvSpPr>
            <a:spLocks noGrp="1"/>
          </p:cNvSpPr>
          <p:nvPr>
            <p:ph type="sldNum" sz="quarter" idx="12"/>
          </p:nvPr>
        </p:nvSpPr>
        <p:spPr/>
        <p:txBody>
          <a:bodyPr/>
          <a:lstStyle/>
          <a:p>
            <a:fld id="{42A7ADD4-EC02-49C3-8223-AA8A22DFB8A9}" type="slidenum">
              <a:rPr lang="en-US" smtClean="0"/>
              <a:t>‹#›</a:t>
            </a:fld>
            <a:endParaRPr lang="en-US"/>
          </a:p>
        </p:txBody>
      </p:sp>
    </p:spTree>
    <p:extLst>
      <p:ext uri="{BB962C8B-B14F-4D97-AF65-F5344CB8AC3E}">
        <p14:creationId xmlns:p14="http://schemas.microsoft.com/office/powerpoint/2010/main" val="1387619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80B4B-B8B4-4CEF-BAD3-CA942BC391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15344B-5577-4783-A43A-9E1DEB2615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D08544-0D91-440E-B863-F0B1B305E318}"/>
              </a:ext>
            </a:extLst>
          </p:cNvPr>
          <p:cNvSpPr>
            <a:spLocks noGrp="1"/>
          </p:cNvSpPr>
          <p:nvPr>
            <p:ph type="dt" sz="half" idx="10"/>
          </p:nvPr>
        </p:nvSpPr>
        <p:spPr/>
        <p:txBody>
          <a:bodyPr/>
          <a:lstStyle/>
          <a:p>
            <a:fld id="{5ACFDA58-583C-4F8B-80F7-DDF45276AD40}" type="datetimeFigureOut">
              <a:rPr lang="en-US" smtClean="0"/>
              <a:t>6/30/2019</a:t>
            </a:fld>
            <a:endParaRPr lang="en-US"/>
          </a:p>
        </p:txBody>
      </p:sp>
      <p:sp>
        <p:nvSpPr>
          <p:cNvPr id="5" name="Footer Placeholder 4">
            <a:extLst>
              <a:ext uri="{FF2B5EF4-FFF2-40B4-BE49-F238E27FC236}">
                <a16:creationId xmlns:a16="http://schemas.microsoft.com/office/drawing/2014/main" id="{A08FF19C-AD91-4536-8E13-A70EC735D6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56AC2E-C489-4E63-BBA2-EA89E7FD4182}"/>
              </a:ext>
            </a:extLst>
          </p:cNvPr>
          <p:cNvSpPr>
            <a:spLocks noGrp="1"/>
          </p:cNvSpPr>
          <p:nvPr>
            <p:ph type="sldNum" sz="quarter" idx="12"/>
          </p:nvPr>
        </p:nvSpPr>
        <p:spPr/>
        <p:txBody>
          <a:bodyPr/>
          <a:lstStyle/>
          <a:p>
            <a:fld id="{42A7ADD4-EC02-49C3-8223-AA8A22DFB8A9}" type="slidenum">
              <a:rPr lang="en-US" smtClean="0"/>
              <a:t>‹#›</a:t>
            </a:fld>
            <a:endParaRPr lang="en-US"/>
          </a:p>
        </p:txBody>
      </p:sp>
    </p:spTree>
    <p:extLst>
      <p:ext uri="{BB962C8B-B14F-4D97-AF65-F5344CB8AC3E}">
        <p14:creationId xmlns:p14="http://schemas.microsoft.com/office/powerpoint/2010/main" val="2694255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C4AFF-D60D-441A-8B0C-9C71B9884D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9B6978-16B9-4D97-92A7-7FAB51E894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6BEC9A-0C9B-4C64-A1B9-E4EA8D10E2DD}"/>
              </a:ext>
            </a:extLst>
          </p:cNvPr>
          <p:cNvSpPr>
            <a:spLocks noGrp="1"/>
          </p:cNvSpPr>
          <p:nvPr>
            <p:ph type="dt" sz="half" idx="10"/>
          </p:nvPr>
        </p:nvSpPr>
        <p:spPr/>
        <p:txBody>
          <a:bodyPr/>
          <a:lstStyle/>
          <a:p>
            <a:fld id="{5ACFDA58-583C-4F8B-80F7-DDF45276AD40}" type="datetimeFigureOut">
              <a:rPr lang="en-US" smtClean="0"/>
              <a:t>6/30/2019</a:t>
            </a:fld>
            <a:endParaRPr lang="en-US"/>
          </a:p>
        </p:txBody>
      </p:sp>
      <p:sp>
        <p:nvSpPr>
          <p:cNvPr id="5" name="Footer Placeholder 4">
            <a:extLst>
              <a:ext uri="{FF2B5EF4-FFF2-40B4-BE49-F238E27FC236}">
                <a16:creationId xmlns:a16="http://schemas.microsoft.com/office/drawing/2014/main" id="{D7B29693-06A0-439A-99D7-50E4148FC2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305051-4435-48E4-87A6-222F7E79DCA0}"/>
              </a:ext>
            </a:extLst>
          </p:cNvPr>
          <p:cNvSpPr>
            <a:spLocks noGrp="1"/>
          </p:cNvSpPr>
          <p:nvPr>
            <p:ph type="sldNum" sz="quarter" idx="12"/>
          </p:nvPr>
        </p:nvSpPr>
        <p:spPr/>
        <p:txBody>
          <a:bodyPr/>
          <a:lstStyle/>
          <a:p>
            <a:fld id="{42A7ADD4-EC02-49C3-8223-AA8A22DFB8A9}" type="slidenum">
              <a:rPr lang="en-US" smtClean="0"/>
              <a:t>‹#›</a:t>
            </a:fld>
            <a:endParaRPr lang="en-US"/>
          </a:p>
        </p:txBody>
      </p:sp>
    </p:spTree>
    <p:extLst>
      <p:ext uri="{BB962C8B-B14F-4D97-AF65-F5344CB8AC3E}">
        <p14:creationId xmlns:p14="http://schemas.microsoft.com/office/powerpoint/2010/main" val="1357969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4605-3A3F-47C8-A6E7-7A15C101BB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EEA1F1-887B-4FCB-B776-303C6D83D9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A69ECB-A7CA-47E5-B3D7-BFD4A2100E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A6DE94-397B-4AFB-88F7-E6AB16CC2F76}"/>
              </a:ext>
            </a:extLst>
          </p:cNvPr>
          <p:cNvSpPr>
            <a:spLocks noGrp="1"/>
          </p:cNvSpPr>
          <p:nvPr>
            <p:ph type="dt" sz="half" idx="10"/>
          </p:nvPr>
        </p:nvSpPr>
        <p:spPr/>
        <p:txBody>
          <a:bodyPr/>
          <a:lstStyle/>
          <a:p>
            <a:fld id="{5ACFDA58-583C-4F8B-80F7-DDF45276AD40}" type="datetimeFigureOut">
              <a:rPr lang="en-US" smtClean="0"/>
              <a:t>6/30/2019</a:t>
            </a:fld>
            <a:endParaRPr lang="en-US"/>
          </a:p>
        </p:txBody>
      </p:sp>
      <p:sp>
        <p:nvSpPr>
          <p:cNvPr id="6" name="Footer Placeholder 5">
            <a:extLst>
              <a:ext uri="{FF2B5EF4-FFF2-40B4-BE49-F238E27FC236}">
                <a16:creationId xmlns:a16="http://schemas.microsoft.com/office/drawing/2014/main" id="{2AB6CB6A-F680-4DC4-A59E-35AA489EDE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8884B9-705F-442B-B0FE-E00C52E65F87}"/>
              </a:ext>
            </a:extLst>
          </p:cNvPr>
          <p:cNvSpPr>
            <a:spLocks noGrp="1"/>
          </p:cNvSpPr>
          <p:nvPr>
            <p:ph type="sldNum" sz="quarter" idx="12"/>
          </p:nvPr>
        </p:nvSpPr>
        <p:spPr/>
        <p:txBody>
          <a:bodyPr/>
          <a:lstStyle/>
          <a:p>
            <a:fld id="{42A7ADD4-EC02-49C3-8223-AA8A22DFB8A9}" type="slidenum">
              <a:rPr lang="en-US" smtClean="0"/>
              <a:t>‹#›</a:t>
            </a:fld>
            <a:endParaRPr lang="en-US"/>
          </a:p>
        </p:txBody>
      </p:sp>
    </p:spTree>
    <p:extLst>
      <p:ext uri="{BB962C8B-B14F-4D97-AF65-F5344CB8AC3E}">
        <p14:creationId xmlns:p14="http://schemas.microsoft.com/office/powerpoint/2010/main" val="2950989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893D4-B348-47B7-B3ED-F7F261F575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281A7B-EE08-482E-9F2F-88C39C69AC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E33F65-746D-4DAF-AD37-BBB5C9BF36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FD4427-2072-45C6-B191-3A9ECCA6B3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E72AC-9A0F-47EC-AAD3-45A6765328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BF242B-9813-4074-A099-A9EAAEF897D5}"/>
              </a:ext>
            </a:extLst>
          </p:cNvPr>
          <p:cNvSpPr>
            <a:spLocks noGrp="1"/>
          </p:cNvSpPr>
          <p:nvPr>
            <p:ph type="dt" sz="half" idx="10"/>
          </p:nvPr>
        </p:nvSpPr>
        <p:spPr/>
        <p:txBody>
          <a:bodyPr/>
          <a:lstStyle/>
          <a:p>
            <a:fld id="{5ACFDA58-583C-4F8B-80F7-DDF45276AD40}" type="datetimeFigureOut">
              <a:rPr lang="en-US" smtClean="0"/>
              <a:t>6/30/2019</a:t>
            </a:fld>
            <a:endParaRPr lang="en-US"/>
          </a:p>
        </p:txBody>
      </p:sp>
      <p:sp>
        <p:nvSpPr>
          <p:cNvPr id="8" name="Footer Placeholder 7">
            <a:extLst>
              <a:ext uri="{FF2B5EF4-FFF2-40B4-BE49-F238E27FC236}">
                <a16:creationId xmlns:a16="http://schemas.microsoft.com/office/drawing/2014/main" id="{2DF475A4-0F59-465D-A539-C2A161064F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0B5AB2-15B4-41D9-945C-8975AF86230A}"/>
              </a:ext>
            </a:extLst>
          </p:cNvPr>
          <p:cNvSpPr>
            <a:spLocks noGrp="1"/>
          </p:cNvSpPr>
          <p:nvPr>
            <p:ph type="sldNum" sz="quarter" idx="12"/>
          </p:nvPr>
        </p:nvSpPr>
        <p:spPr/>
        <p:txBody>
          <a:bodyPr/>
          <a:lstStyle/>
          <a:p>
            <a:fld id="{42A7ADD4-EC02-49C3-8223-AA8A22DFB8A9}" type="slidenum">
              <a:rPr lang="en-US" smtClean="0"/>
              <a:t>‹#›</a:t>
            </a:fld>
            <a:endParaRPr lang="en-US"/>
          </a:p>
        </p:txBody>
      </p:sp>
    </p:spTree>
    <p:extLst>
      <p:ext uri="{BB962C8B-B14F-4D97-AF65-F5344CB8AC3E}">
        <p14:creationId xmlns:p14="http://schemas.microsoft.com/office/powerpoint/2010/main" val="2314055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E52A9-3219-42FA-A07C-176652400F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9E4968-6674-477B-9709-14333596476F}"/>
              </a:ext>
            </a:extLst>
          </p:cNvPr>
          <p:cNvSpPr>
            <a:spLocks noGrp="1"/>
          </p:cNvSpPr>
          <p:nvPr>
            <p:ph type="dt" sz="half" idx="10"/>
          </p:nvPr>
        </p:nvSpPr>
        <p:spPr/>
        <p:txBody>
          <a:bodyPr/>
          <a:lstStyle/>
          <a:p>
            <a:fld id="{5ACFDA58-583C-4F8B-80F7-DDF45276AD40}" type="datetimeFigureOut">
              <a:rPr lang="en-US" smtClean="0"/>
              <a:t>6/30/2019</a:t>
            </a:fld>
            <a:endParaRPr lang="en-US"/>
          </a:p>
        </p:txBody>
      </p:sp>
      <p:sp>
        <p:nvSpPr>
          <p:cNvPr id="4" name="Footer Placeholder 3">
            <a:extLst>
              <a:ext uri="{FF2B5EF4-FFF2-40B4-BE49-F238E27FC236}">
                <a16:creationId xmlns:a16="http://schemas.microsoft.com/office/drawing/2014/main" id="{9FA5DC78-B1EF-4DF2-AFC3-2A3358AA16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9C0770-32A5-411B-805C-71F92174E9A3}"/>
              </a:ext>
            </a:extLst>
          </p:cNvPr>
          <p:cNvSpPr>
            <a:spLocks noGrp="1"/>
          </p:cNvSpPr>
          <p:nvPr>
            <p:ph type="sldNum" sz="quarter" idx="12"/>
          </p:nvPr>
        </p:nvSpPr>
        <p:spPr/>
        <p:txBody>
          <a:bodyPr/>
          <a:lstStyle/>
          <a:p>
            <a:fld id="{42A7ADD4-EC02-49C3-8223-AA8A22DFB8A9}" type="slidenum">
              <a:rPr lang="en-US" smtClean="0"/>
              <a:t>‹#›</a:t>
            </a:fld>
            <a:endParaRPr lang="en-US"/>
          </a:p>
        </p:txBody>
      </p:sp>
    </p:spTree>
    <p:extLst>
      <p:ext uri="{BB962C8B-B14F-4D97-AF65-F5344CB8AC3E}">
        <p14:creationId xmlns:p14="http://schemas.microsoft.com/office/powerpoint/2010/main" val="292110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1DB8AD-A565-476B-92D0-2BF44BCFC4FE}"/>
              </a:ext>
            </a:extLst>
          </p:cNvPr>
          <p:cNvSpPr>
            <a:spLocks noGrp="1"/>
          </p:cNvSpPr>
          <p:nvPr>
            <p:ph type="dt" sz="half" idx="10"/>
          </p:nvPr>
        </p:nvSpPr>
        <p:spPr/>
        <p:txBody>
          <a:bodyPr/>
          <a:lstStyle/>
          <a:p>
            <a:fld id="{5ACFDA58-583C-4F8B-80F7-DDF45276AD40}" type="datetimeFigureOut">
              <a:rPr lang="en-US" smtClean="0"/>
              <a:t>6/30/2019</a:t>
            </a:fld>
            <a:endParaRPr lang="en-US"/>
          </a:p>
        </p:txBody>
      </p:sp>
      <p:sp>
        <p:nvSpPr>
          <p:cNvPr id="3" name="Footer Placeholder 2">
            <a:extLst>
              <a:ext uri="{FF2B5EF4-FFF2-40B4-BE49-F238E27FC236}">
                <a16:creationId xmlns:a16="http://schemas.microsoft.com/office/drawing/2014/main" id="{9C9F3DB5-9A57-4E88-B19D-9B2743D9C6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60B630-BBD9-4BA7-A034-F8B07EEB7435}"/>
              </a:ext>
            </a:extLst>
          </p:cNvPr>
          <p:cNvSpPr>
            <a:spLocks noGrp="1"/>
          </p:cNvSpPr>
          <p:nvPr>
            <p:ph type="sldNum" sz="quarter" idx="12"/>
          </p:nvPr>
        </p:nvSpPr>
        <p:spPr/>
        <p:txBody>
          <a:bodyPr/>
          <a:lstStyle/>
          <a:p>
            <a:fld id="{42A7ADD4-EC02-49C3-8223-AA8A22DFB8A9}" type="slidenum">
              <a:rPr lang="en-US" smtClean="0"/>
              <a:t>‹#›</a:t>
            </a:fld>
            <a:endParaRPr lang="en-US"/>
          </a:p>
        </p:txBody>
      </p:sp>
    </p:spTree>
    <p:extLst>
      <p:ext uri="{BB962C8B-B14F-4D97-AF65-F5344CB8AC3E}">
        <p14:creationId xmlns:p14="http://schemas.microsoft.com/office/powerpoint/2010/main" val="1149648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495AD-CDC3-4447-B37F-CA9F25EB22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76419D-72F9-4BD3-AB69-D97CA5420D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1692D-1C14-41FC-A375-1468601692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4049C3-F4B6-46B6-A5C6-B1D4EB3A1A04}"/>
              </a:ext>
            </a:extLst>
          </p:cNvPr>
          <p:cNvSpPr>
            <a:spLocks noGrp="1"/>
          </p:cNvSpPr>
          <p:nvPr>
            <p:ph type="dt" sz="half" idx="10"/>
          </p:nvPr>
        </p:nvSpPr>
        <p:spPr/>
        <p:txBody>
          <a:bodyPr/>
          <a:lstStyle/>
          <a:p>
            <a:fld id="{5ACFDA58-583C-4F8B-80F7-DDF45276AD40}" type="datetimeFigureOut">
              <a:rPr lang="en-US" smtClean="0"/>
              <a:t>6/30/2019</a:t>
            </a:fld>
            <a:endParaRPr lang="en-US"/>
          </a:p>
        </p:txBody>
      </p:sp>
      <p:sp>
        <p:nvSpPr>
          <p:cNvPr id="6" name="Footer Placeholder 5">
            <a:extLst>
              <a:ext uri="{FF2B5EF4-FFF2-40B4-BE49-F238E27FC236}">
                <a16:creationId xmlns:a16="http://schemas.microsoft.com/office/drawing/2014/main" id="{936A2DE9-EC76-4A64-BD31-B658BAD9C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31A31C-C08B-453E-859B-9027844A9D17}"/>
              </a:ext>
            </a:extLst>
          </p:cNvPr>
          <p:cNvSpPr>
            <a:spLocks noGrp="1"/>
          </p:cNvSpPr>
          <p:nvPr>
            <p:ph type="sldNum" sz="quarter" idx="12"/>
          </p:nvPr>
        </p:nvSpPr>
        <p:spPr/>
        <p:txBody>
          <a:bodyPr/>
          <a:lstStyle/>
          <a:p>
            <a:fld id="{42A7ADD4-EC02-49C3-8223-AA8A22DFB8A9}" type="slidenum">
              <a:rPr lang="en-US" smtClean="0"/>
              <a:t>‹#›</a:t>
            </a:fld>
            <a:endParaRPr lang="en-US"/>
          </a:p>
        </p:txBody>
      </p:sp>
    </p:spTree>
    <p:extLst>
      <p:ext uri="{BB962C8B-B14F-4D97-AF65-F5344CB8AC3E}">
        <p14:creationId xmlns:p14="http://schemas.microsoft.com/office/powerpoint/2010/main" val="2376519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CAAF6-F483-408D-A2EE-8E7B050CBA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D56626-6E0D-4213-87C2-CEB1D5E248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C6D8BE-8717-4644-9DA0-68F9D5562C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D7BC78-F0C7-4401-AD3F-85A0399578C2}"/>
              </a:ext>
            </a:extLst>
          </p:cNvPr>
          <p:cNvSpPr>
            <a:spLocks noGrp="1"/>
          </p:cNvSpPr>
          <p:nvPr>
            <p:ph type="dt" sz="half" idx="10"/>
          </p:nvPr>
        </p:nvSpPr>
        <p:spPr/>
        <p:txBody>
          <a:bodyPr/>
          <a:lstStyle/>
          <a:p>
            <a:fld id="{5ACFDA58-583C-4F8B-80F7-DDF45276AD40}" type="datetimeFigureOut">
              <a:rPr lang="en-US" smtClean="0"/>
              <a:t>6/30/2019</a:t>
            </a:fld>
            <a:endParaRPr lang="en-US"/>
          </a:p>
        </p:txBody>
      </p:sp>
      <p:sp>
        <p:nvSpPr>
          <p:cNvPr id="6" name="Footer Placeholder 5">
            <a:extLst>
              <a:ext uri="{FF2B5EF4-FFF2-40B4-BE49-F238E27FC236}">
                <a16:creationId xmlns:a16="http://schemas.microsoft.com/office/drawing/2014/main" id="{CD6DCCA7-7A1D-40E3-B4DD-DF3DDA6EA8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68C8E0-CB10-40FA-A8DD-4975F4557239}"/>
              </a:ext>
            </a:extLst>
          </p:cNvPr>
          <p:cNvSpPr>
            <a:spLocks noGrp="1"/>
          </p:cNvSpPr>
          <p:nvPr>
            <p:ph type="sldNum" sz="quarter" idx="12"/>
          </p:nvPr>
        </p:nvSpPr>
        <p:spPr/>
        <p:txBody>
          <a:bodyPr/>
          <a:lstStyle/>
          <a:p>
            <a:fld id="{42A7ADD4-EC02-49C3-8223-AA8A22DFB8A9}" type="slidenum">
              <a:rPr lang="en-US" smtClean="0"/>
              <a:t>‹#›</a:t>
            </a:fld>
            <a:endParaRPr lang="en-US"/>
          </a:p>
        </p:txBody>
      </p:sp>
    </p:spTree>
    <p:extLst>
      <p:ext uri="{BB962C8B-B14F-4D97-AF65-F5344CB8AC3E}">
        <p14:creationId xmlns:p14="http://schemas.microsoft.com/office/powerpoint/2010/main" val="773237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E6AC31-347E-420E-989F-DF8E6A041B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F80BAA-5408-40D6-911D-52A4EDE19A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B7EBED-33EA-41FC-BA7A-8A60DDD27F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CFDA58-583C-4F8B-80F7-DDF45276AD40}" type="datetimeFigureOut">
              <a:rPr lang="en-US" smtClean="0"/>
              <a:t>6/30/2019</a:t>
            </a:fld>
            <a:endParaRPr lang="en-US"/>
          </a:p>
        </p:txBody>
      </p:sp>
      <p:sp>
        <p:nvSpPr>
          <p:cNvPr id="5" name="Footer Placeholder 4">
            <a:extLst>
              <a:ext uri="{FF2B5EF4-FFF2-40B4-BE49-F238E27FC236}">
                <a16:creationId xmlns:a16="http://schemas.microsoft.com/office/drawing/2014/main" id="{C0DA11CD-05BD-496E-A699-0707689974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7BB7D0-A844-4329-B00E-CF641E12B7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A7ADD4-EC02-49C3-8223-AA8A22DFB8A9}" type="slidenum">
              <a:rPr lang="en-US" smtClean="0"/>
              <a:t>‹#›</a:t>
            </a:fld>
            <a:endParaRPr lang="en-US"/>
          </a:p>
        </p:txBody>
      </p:sp>
    </p:spTree>
    <p:extLst>
      <p:ext uri="{BB962C8B-B14F-4D97-AF65-F5344CB8AC3E}">
        <p14:creationId xmlns:p14="http://schemas.microsoft.com/office/powerpoint/2010/main" val="300629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C046-6CAC-40AE-A0EA-9F5034046B07}"/>
              </a:ext>
            </a:extLst>
          </p:cNvPr>
          <p:cNvSpPr>
            <a:spLocks noGrp="1"/>
          </p:cNvSpPr>
          <p:nvPr>
            <p:ph type="ctrTitle"/>
          </p:nvPr>
        </p:nvSpPr>
        <p:spPr>
          <a:xfrm>
            <a:off x="1524000" y="1709529"/>
            <a:ext cx="9144000" cy="3246783"/>
          </a:xfrm>
        </p:spPr>
        <p:txBody>
          <a:bodyPr>
            <a:normAutofit/>
          </a:bodyPr>
          <a:lstStyle/>
          <a:p>
            <a:r>
              <a:rPr lang="en-US" sz="2800" dirty="0"/>
              <a:t>Philip Demeri</a:t>
            </a:r>
            <a:br>
              <a:rPr lang="en-US" sz="2800" dirty="0"/>
            </a:br>
            <a:br>
              <a:rPr lang="en-US" sz="2800" dirty="0"/>
            </a:br>
            <a:r>
              <a:rPr lang="en-US" sz="2800" dirty="0"/>
              <a:t>Springboard Data Science Career Track</a:t>
            </a:r>
            <a:br>
              <a:rPr lang="en-US" sz="2800" dirty="0"/>
            </a:br>
            <a:br>
              <a:rPr lang="en-US" sz="2800" dirty="0"/>
            </a:br>
            <a:r>
              <a:rPr lang="en-US" sz="2800" dirty="0"/>
              <a:t>Capstone Project #1</a:t>
            </a:r>
            <a:br>
              <a:rPr lang="en-US" sz="2800" dirty="0"/>
            </a:br>
            <a:br>
              <a:rPr lang="en-US" sz="2800" dirty="0"/>
            </a:br>
            <a:r>
              <a:rPr lang="en-US" sz="2800" dirty="0"/>
              <a:t>Predictive Modeling Applied to Rotating between Stock Portfolios that Follow Different Mandates</a:t>
            </a:r>
          </a:p>
        </p:txBody>
      </p:sp>
      <p:sp>
        <p:nvSpPr>
          <p:cNvPr id="3" name="Subtitle 2">
            <a:extLst>
              <a:ext uri="{FF2B5EF4-FFF2-40B4-BE49-F238E27FC236}">
                <a16:creationId xmlns:a16="http://schemas.microsoft.com/office/drawing/2014/main" id="{72E59971-CC77-4EAE-ABBD-D716143B9A74}"/>
              </a:ext>
            </a:extLst>
          </p:cNvPr>
          <p:cNvSpPr>
            <a:spLocks noGrp="1"/>
          </p:cNvSpPr>
          <p:nvPr>
            <p:ph type="subTitle" idx="1"/>
          </p:nvPr>
        </p:nvSpPr>
        <p:spPr>
          <a:xfrm>
            <a:off x="1524000" y="5430079"/>
            <a:ext cx="9144000" cy="781878"/>
          </a:xfrm>
        </p:spPr>
        <p:txBody>
          <a:bodyPr/>
          <a:lstStyle/>
          <a:p>
            <a:endParaRPr lang="en-US" dirty="0"/>
          </a:p>
        </p:txBody>
      </p:sp>
    </p:spTree>
    <p:extLst>
      <p:ext uri="{BB962C8B-B14F-4D97-AF65-F5344CB8AC3E}">
        <p14:creationId xmlns:p14="http://schemas.microsoft.com/office/powerpoint/2010/main" val="479345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F821E-9F06-48B9-981E-6EF4C6920FB6}"/>
              </a:ext>
            </a:extLst>
          </p:cNvPr>
          <p:cNvSpPr>
            <a:spLocks noGrp="1"/>
          </p:cNvSpPr>
          <p:nvPr>
            <p:ph type="title"/>
          </p:nvPr>
        </p:nvSpPr>
        <p:spPr>
          <a:xfrm>
            <a:off x="838200" y="365126"/>
            <a:ext cx="10515600" cy="774562"/>
          </a:xfrm>
        </p:spPr>
        <p:txBody>
          <a:bodyPr/>
          <a:lstStyle/>
          <a:p>
            <a:pPr algn="ctr"/>
            <a:r>
              <a:rPr lang="en-US" dirty="0"/>
              <a:t>Machine Learning – SVC RBF</a:t>
            </a:r>
          </a:p>
        </p:txBody>
      </p:sp>
      <p:sp>
        <p:nvSpPr>
          <p:cNvPr id="3" name="Content Placeholder 2">
            <a:extLst>
              <a:ext uri="{FF2B5EF4-FFF2-40B4-BE49-F238E27FC236}">
                <a16:creationId xmlns:a16="http://schemas.microsoft.com/office/drawing/2014/main" id="{A42A798D-B4DE-4D0A-989E-402AA3E9001B}"/>
              </a:ext>
            </a:extLst>
          </p:cNvPr>
          <p:cNvSpPr>
            <a:spLocks noGrp="1"/>
          </p:cNvSpPr>
          <p:nvPr>
            <p:ph idx="1"/>
          </p:nvPr>
        </p:nvSpPr>
        <p:spPr>
          <a:xfrm>
            <a:off x="838200" y="1295538"/>
            <a:ext cx="10515600" cy="930827"/>
          </a:xfrm>
        </p:spPr>
        <p:txBody>
          <a:bodyPr/>
          <a:lstStyle/>
          <a:p>
            <a:pPr marL="0" indent="0">
              <a:buNone/>
            </a:pPr>
            <a:r>
              <a:rPr lang="en-US" dirty="0"/>
              <a:t>When we shift to the SVC model with the RBF kernel, we see improved performance when C and gamma are high</a:t>
            </a:r>
          </a:p>
        </p:txBody>
      </p:sp>
      <p:pic>
        <p:nvPicPr>
          <p:cNvPr id="5122" name="Picture 2">
            <a:extLst>
              <a:ext uri="{FF2B5EF4-FFF2-40B4-BE49-F238E27FC236}">
                <a16:creationId xmlns:a16="http://schemas.microsoft.com/office/drawing/2014/main" id="{9D4C79E1-B6D4-4091-9100-19666AFEAE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2226364"/>
            <a:ext cx="10134600" cy="4631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782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9BA5-B421-4C33-9148-DB14748912ED}"/>
              </a:ext>
            </a:extLst>
          </p:cNvPr>
          <p:cNvSpPr>
            <a:spLocks noGrp="1"/>
          </p:cNvSpPr>
          <p:nvPr>
            <p:ph type="title"/>
          </p:nvPr>
        </p:nvSpPr>
        <p:spPr>
          <a:xfrm>
            <a:off x="838200" y="263387"/>
            <a:ext cx="10515600" cy="1325563"/>
          </a:xfrm>
        </p:spPr>
        <p:txBody>
          <a:bodyPr/>
          <a:lstStyle/>
          <a:p>
            <a:pPr algn="ctr"/>
            <a:r>
              <a:rPr lang="en-US" dirty="0"/>
              <a:t>Machine Learning – SVC RBF</a:t>
            </a:r>
          </a:p>
        </p:txBody>
      </p:sp>
      <p:sp>
        <p:nvSpPr>
          <p:cNvPr id="3" name="Content Placeholder 2">
            <a:extLst>
              <a:ext uri="{FF2B5EF4-FFF2-40B4-BE49-F238E27FC236}">
                <a16:creationId xmlns:a16="http://schemas.microsoft.com/office/drawing/2014/main" id="{C092DA26-34F3-4B8C-8DD2-2A695C936922}"/>
              </a:ext>
            </a:extLst>
          </p:cNvPr>
          <p:cNvSpPr>
            <a:spLocks noGrp="1"/>
          </p:cNvSpPr>
          <p:nvPr>
            <p:ph idx="1"/>
          </p:nvPr>
        </p:nvSpPr>
        <p:spPr>
          <a:xfrm>
            <a:off x="838200" y="1825625"/>
            <a:ext cx="10515600" cy="480253"/>
          </a:xfrm>
        </p:spPr>
        <p:txBody>
          <a:bodyPr/>
          <a:lstStyle/>
          <a:p>
            <a:pPr marL="0" indent="0">
              <a:buNone/>
            </a:pPr>
            <a:r>
              <a:rPr lang="en-US" dirty="0"/>
              <a:t>Heat maps can better capture the effects of looping over C and gamma</a:t>
            </a:r>
          </a:p>
        </p:txBody>
      </p:sp>
      <p:pic>
        <p:nvPicPr>
          <p:cNvPr id="6146" name="Picture 2">
            <a:extLst>
              <a:ext uri="{FF2B5EF4-FFF2-40B4-BE49-F238E27FC236}">
                <a16:creationId xmlns:a16="http://schemas.microsoft.com/office/drawing/2014/main" id="{DC358898-A0D4-4D31-A47D-8F768DED11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677" y="2542553"/>
            <a:ext cx="4802385" cy="361970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129B3ED4-6840-45AF-85F8-C6C9727335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5384" y="2542553"/>
            <a:ext cx="4874062" cy="3619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868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740CA-7904-4B04-A709-0F0285460B72}"/>
              </a:ext>
            </a:extLst>
          </p:cNvPr>
          <p:cNvSpPr>
            <a:spLocks noGrp="1"/>
          </p:cNvSpPr>
          <p:nvPr>
            <p:ph type="title"/>
          </p:nvPr>
        </p:nvSpPr>
        <p:spPr/>
        <p:txBody>
          <a:bodyPr/>
          <a:lstStyle/>
          <a:p>
            <a:pPr algn="ctr"/>
            <a:r>
              <a:rPr lang="en-US" dirty="0"/>
              <a:t>Machine Learning – SVC RBF</a:t>
            </a:r>
          </a:p>
        </p:txBody>
      </p:sp>
      <p:sp>
        <p:nvSpPr>
          <p:cNvPr id="3" name="Content Placeholder 2">
            <a:extLst>
              <a:ext uri="{FF2B5EF4-FFF2-40B4-BE49-F238E27FC236}">
                <a16:creationId xmlns:a16="http://schemas.microsoft.com/office/drawing/2014/main" id="{322CB36F-1525-455A-8136-F96EB15DAC4C}"/>
              </a:ext>
            </a:extLst>
          </p:cNvPr>
          <p:cNvSpPr>
            <a:spLocks noGrp="1"/>
          </p:cNvSpPr>
          <p:nvPr>
            <p:ph idx="1"/>
          </p:nvPr>
        </p:nvSpPr>
        <p:spPr/>
        <p:txBody>
          <a:bodyPr/>
          <a:lstStyle/>
          <a:p>
            <a:pPr marL="0" indent="0">
              <a:buNone/>
            </a:pPr>
            <a:r>
              <a:rPr lang="en-US" dirty="0"/>
              <a:t>An accuracy score of 71% on unseen data (via the validation set) is acceptable, but performance drops dramatically when the model using C = 1000 (high) and gamma = 10 (high) is applied to the test set, where accuracy is only 40%</a:t>
            </a:r>
          </a:p>
          <a:p>
            <a:pPr marL="0" indent="0">
              <a:buNone/>
            </a:pPr>
            <a:endParaRPr lang="en-US" dirty="0"/>
          </a:p>
          <a:p>
            <a:pPr marL="0" indent="0">
              <a:buNone/>
            </a:pPr>
            <a:r>
              <a:rPr lang="en-US" dirty="0"/>
              <a:t>The further away is the unseen data over time from the training data, the less impressive are the predictions</a:t>
            </a:r>
          </a:p>
        </p:txBody>
      </p:sp>
    </p:spTree>
    <p:extLst>
      <p:ext uri="{BB962C8B-B14F-4D97-AF65-F5344CB8AC3E}">
        <p14:creationId xmlns:p14="http://schemas.microsoft.com/office/powerpoint/2010/main" val="165781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78F51-3190-46A4-8A16-07103BFCE67A}"/>
              </a:ext>
            </a:extLst>
          </p:cNvPr>
          <p:cNvSpPr>
            <a:spLocks noGrp="1"/>
          </p:cNvSpPr>
          <p:nvPr>
            <p:ph type="title"/>
          </p:nvPr>
        </p:nvSpPr>
        <p:spPr/>
        <p:txBody>
          <a:bodyPr/>
          <a:lstStyle/>
          <a:p>
            <a:pPr algn="ctr"/>
            <a:r>
              <a:rPr lang="en-US" dirty="0"/>
              <a:t>Machine Learning – Random Forest Classifier</a:t>
            </a:r>
          </a:p>
        </p:txBody>
      </p:sp>
      <p:sp>
        <p:nvSpPr>
          <p:cNvPr id="3" name="Content Placeholder 2">
            <a:extLst>
              <a:ext uri="{FF2B5EF4-FFF2-40B4-BE49-F238E27FC236}">
                <a16:creationId xmlns:a16="http://schemas.microsoft.com/office/drawing/2014/main" id="{210F9ED7-A812-44B0-AF7A-9C817204917B}"/>
              </a:ext>
            </a:extLst>
          </p:cNvPr>
          <p:cNvSpPr>
            <a:spLocks noGrp="1"/>
          </p:cNvSpPr>
          <p:nvPr>
            <p:ph idx="1"/>
          </p:nvPr>
        </p:nvSpPr>
        <p:spPr/>
        <p:txBody>
          <a:bodyPr/>
          <a:lstStyle/>
          <a:p>
            <a:pPr marL="0" indent="0">
              <a:buNone/>
            </a:pPr>
            <a:r>
              <a:rPr lang="en-US" dirty="0"/>
              <a:t>We apply ten-fold </a:t>
            </a:r>
            <a:r>
              <a:rPr lang="en-US" dirty="0" err="1"/>
              <a:t>GridSearchCV</a:t>
            </a:r>
            <a:r>
              <a:rPr lang="en-US" dirty="0"/>
              <a:t> to the training data, iterating over the hyperparameters </a:t>
            </a:r>
            <a:r>
              <a:rPr lang="en-US" dirty="0" err="1"/>
              <a:t>n_estimators</a:t>
            </a:r>
            <a:r>
              <a:rPr lang="en-US" dirty="0"/>
              <a:t>, </a:t>
            </a:r>
            <a:r>
              <a:rPr lang="en-US" dirty="0" err="1"/>
              <a:t>max_features</a:t>
            </a:r>
            <a:r>
              <a:rPr lang="en-US" dirty="0"/>
              <a:t>, and </a:t>
            </a:r>
            <a:r>
              <a:rPr lang="en-US" dirty="0" err="1"/>
              <a:t>max_depth</a:t>
            </a:r>
            <a:endParaRPr lang="en-US" dirty="0"/>
          </a:p>
          <a:p>
            <a:pPr marL="0" indent="0">
              <a:buNone/>
            </a:pPr>
            <a:endParaRPr lang="en-US" dirty="0"/>
          </a:p>
          <a:p>
            <a:pPr marL="0" indent="0">
              <a:buNone/>
            </a:pPr>
            <a:r>
              <a:rPr lang="en-US" dirty="0"/>
              <a:t>As with the SVC model with RBF kernel, we predict with high accuracy (i.e., 80%) on the training data, but performance declines on the unseen validation and test sets (54% and 45%, respectively)</a:t>
            </a:r>
          </a:p>
        </p:txBody>
      </p:sp>
    </p:spTree>
    <p:extLst>
      <p:ext uri="{BB962C8B-B14F-4D97-AF65-F5344CB8AC3E}">
        <p14:creationId xmlns:p14="http://schemas.microsoft.com/office/powerpoint/2010/main" val="1212494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54EC3-478D-48A7-A026-A7F88F354221}"/>
              </a:ext>
            </a:extLst>
          </p:cNvPr>
          <p:cNvSpPr>
            <a:spLocks noGrp="1"/>
          </p:cNvSpPr>
          <p:nvPr>
            <p:ph type="title"/>
          </p:nvPr>
        </p:nvSpPr>
        <p:spPr/>
        <p:txBody>
          <a:bodyPr/>
          <a:lstStyle/>
          <a:p>
            <a:pPr algn="ctr"/>
            <a:r>
              <a:rPr lang="en-US" dirty="0"/>
              <a:t>Conclusions</a:t>
            </a:r>
          </a:p>
        </p:txBody>
      </p:sp>
      <p:sp>
        <p:nvSpPr>
          <p:cNvPr id="3" name="Content Placeholder 2">
            <a:extLst>
              <a:ext uri="{FF2B5EF4-FFF2-40B4-BE49-F238E27FC236}">
                <a16:creationId xmlns:a16="http://schemas.microsoft.com/office/drawing/2014/main" id="{C3D4ECBE-D85C-40A8-8B30-362D6170ACB9}"/>
              </a:ext>
            </a:extLst>
          </p:cNvPr>
          <p:cNvSpPr>
            <a:spLocks noGrp="1"/>
          </p:cNvSpPr>
          <p:nvPr>
            <p:ph idx="1"/>
          </p:nvPr>
        </p:nvSpPr>
        <p:spPr/>
        <p:txBody>
          <a:bodyPr>
            <a:normAutofit fontScale="85000" lnSpcReduction="20000"/>
          </a:bodyPr>
          <a:lstStyle/>
          <a:p>
            <a:pPr marL="0" indent="0">
              <a:buNone/>
            </a:pPr>
            <a:r>
              <a:rPr lang="en-US" dirty="0"/>
              <a:t>The performances by the logistic regression, SVC, and random forest models were uneventful as related to accuracy on the in-sample and out-of-sample data.  While no agreed-upon cutoff exists as to what accuracy threshold constitutes a model that performs reliably on unseen data, 70% tends to be the echelon for most models, provided that the models can reach this threshold on numerous realizations of unseen data.  Specific to this project, the SVC RBF model did perform at slightly above 70% on the validation set (one unseen path), the same model performed at 40% on the test set (another unseen path).</a:t>
            </a:r>
          </a:p>
          <a:p>
            <a:pPr marL="0" indent="0">
              <a:buNone/>
            </a:pPr>
            <a:endParaRPr lang="en-US" dirty="0"/>
          </a:p>
          <a:p>
            <a:pPr marL="0" indent="0">
              <a:buNone/>
            </a:pPr>
            <a:r>
              <a:rPr lang="en-US" dirty="0" err="1"/>
              <a:t>Backtesting</a:t>
            </a:r>
            <a:r>
              <a:rPr lang="en-US" dirty="0"/>
              <a:t> these performances can then be compared against buying-and-holding each of the two underlying portfolios.  But generally, an active strategy is unlikely to be implemented by practitioners if its performance only marginally exceeds that of a buy-and-hold strategy.  Given the erratic performances by each of the models, it cannot be expected that they can reliably outperform the passive buy-and-hold strategy.</a:t>
            </a:r>
          </a:p>
        </p:txBody>
      </p:sp>
    </p:spTree>
    <p:extLst>
      <p:ext uri="{BB962C8B-B14F-4D97-AF65-F5344CB8AC3E}">
        <p14:creationId xmlns:p14="http://schemas.microsoft.com/office/powerpoint/2010/main" val="2664380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DCFA6-0315-4771-AEF3-A263C0470452}"/>
              </a:ext>
            </a:extLst>
          </p:cNvPr>
          <p:cNvSpPr>
            <a:spLocks noGrp="1"/>
          </p:cNvSpPr>
          <p:nvPr>
            <p:ph type="title"/>
          </p:nvPr>
        </p:nvSpPr>
        <p:spPr>
          <a:xfrm>
            <a:off x="838200" y="365125"/>
            <a:ext cx="10515600" cy="999849"/>
          </a:xfrm>
        </p:spPr>
        <p:txBody>
          <a:bodyPr/>
          <a:lstStyle/>
          <a:p>
            <a:pPr algn="ctr"/>
            <a:r>
              <a:rPr lang="en-US" dirty="0"/>
              <a:t>Conclusions</a:t>
            </a:r>
          </a:p>
        </p:txBody>
      </p:sp>
      <p:sp>
        <p:nvSpPr>
          <p:cNvPr id="3" name="Content Placeholder 2">
            <a:extLst>
              <a:ext uri="{FF2B5EF4-FFF2-40B4-BE49-F238E27FC236}">
                <a16:creationId xmlns:a16="http://schemas.microsoft.com/office/drawing/2014/main" id="{D2E30EEA-A4BE-4DB4-AFD2-D5BA9B80A09A}"/>
              </a:ext>
            </a:extLst>
          </p:cNvPr>
          <p:cNvSpPr>
            <a:spLocks noGrp="1"/>
          </p:cNvSpPr>
          <p:nvPr>
            <p:ph idx="1"/>
          </p:nvPr>
        </p:nvSpPr>
        <p:spPr>
          <a:xfrm>
            <a:off x="838200" y="1690688"/>
            <a:ext cx="10515600" cy="2825888"/>
          </a:xfrm>
        </p:spPr>
        <p:txBody>
          <a:bodyPr/>
          <a:lstStyle/>
          <a:p>
            <a:pPr marL="0" indent="0">
              <a:buNone/>
            </a:pPr>
            <a:r>
              <a:rPr lang="en-US" dirty="0"/>
              <a:t>An important takeaway from the project is that the logistic regression and SVC models performed better at higher levels of C (and gamma), which are consistent with less shrinkage on the regressors (and a less smooth boundary in the transformed space).  Another important takeaway is that while the logistic regression models never exceeded 60% accuracy even on the training data, often the SVC models performed at above 70% at high C (and high gamma).</a:t>
            </a:r>
          </a:p>
        </p:txBody>
      </p:sp>
      <p:graphicFrame>
        <p:nvGraphicFramePr>
          <p:cNvPr id="5" name="Table 4">
            <a:extLst>
              <a:ext uri="{FF2B5EF4-FFF2-40B4-BE49-F238E27FC236}">
                <a16:creationId xmlns:a16="http://schemas.microsoft.com/office/drawing/2014/main" id="{4B7A0AC7-AE87-463E-88A7-BA779C44E4CE}"/>
              </a:ext>
            </a:extLst>
          </p:cNvPr>
          <p:cNvGraphicFramePr>
            <a:graphicFrameLocks noGrp="1"/>
          </p:cNvGraphicFramePr>
          <p:nvPr>
            <p:extLst>
              <p:ext uri="{D42A27DB-BD31-4B8C-83A1-F6EECF244321}">
                <p14:modId xmlns:p14="http://schemas.microsoft.com/office/powerpoint/2010/main" val="2238633769"/>
              </p:ext>
            </p:extLst>
          </p:nvPr>
        </p:nvGraphicFramePr>
        <p:xfrm>
          <a:off x="838200" y="4516576"/>
          <a:ext cx="10515600" cy="2011680"/>
        </p:xfrm>
        <a:graphic>
          <a:graphicData uri="http://schemas.openxmlformats.org/drawingml/2006/table">
            <a:tbl>
              <a:tblPr/>
              <a:tblGrid>
                <a:gridCol w="1752600">
                  <a:extLst>
                    <a:ext uri="{9D8B030D-6E8A-4147-A177-3AD203B41FA5}">
                      <a16:colId xmlns:a16="http://schemas.microsoft.com/office/drawing/2014/main" val="2855047598"/>
                    </a:ext>
                  </a:extLst>
                </a:gridCol>
                <a:gridCol w="1888435">
                  <a:extLst>
                    <a:ext uri="{9D8B030D-6E8A-4147-A177-3AD203B41FA5}">
                      <a16:colId xmlns:a16="http://schemas.microsoft.com/office/drawing/2014/main" val="2586575654"/>
                    </a:ext>
                  </a:extLst>
                </a:gridCol>
                <a:gridCol w="1616765">
                  <a:extLst>
                    <a:ext uri="{9D8B030D-6E8A-4147-A177-3AD203B41FA5}">
                      <a16:colId xmlns:a16="http://schemas.microsoft.com/office/drawing/2014/main" val="3851418797"/>
                    </a:ext>
                  </a:extLst>
                </a:gridCol>
                <a:gridCol w="1752600">
                  <a:extLst>
                    <a:ext uri="{9D8B030D-6E8A-4147-A177-3AD203B41FA5}">
                      <a16:colId xmlns:a16="http://schemas.microsoft.com/office/drawing/2014/main" val="3369339627"/>
                    </a:ext>
                  </a:extLst>
                </a:gridCol>
                <a:gridCol w="1639957">
                  <a:extLst>
                    <a:ext uri="{9D8B030D-6E8A-4147-A177-3AD203B41FA5}">
                      <a16:colId xmlns:a16="http://schemas.microsoft.com/office/drawing/2014/main" val="1760045856"/>
                    </a:ext>
                  </a:extLst>
                </a:gridCol>
                <a:gridCol w="1865243">
                  <a:extLst>
                    <a:ext uri="{9D8B030D-6E8A-4147-A177-3AD203B41FA5}">
                      <a16:colId xmlns:a16="http://schemas.microsoft.com/office/drawing/2014/main" val="3031915669"/>
                    </a:ext>
                  </a:extLst>
                </a:gridCol>
              </a:tblGrid>
              <a:tr h="0">
                <a:tc>
                  <a:txBody>
                    <a:bodyPr/>
                    <a:lstStyle/>
                    <a:p>
                      <a:pPr algn="r" fontAlgn="ctr"/>
                      <a:endParaRPr lang="en-US"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b="1" dirty="0">
                          <a:effectLst/>
                        </a:rPr>
                        <a:t>Logistic 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b="1" dirty="0">
                          <a:effectLst/>
                        </a:rPr>
                        <a:t>Logistic Regression, GSCV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b="1" dirty="0">
                          <a:effectLst/>
                        </a:rPr>
                        <a:t>SVC Linear</a:t>
                      </a:r>
                    </a:p>
                    <a:p>
                      <a:pPr algn="r" fontAlgn="ctr"/>
                      <a:endParaRPr lang="en-US"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b="1" dirty="0">
                          <a:effectLst/>
                        </a:rPr>
                        <a:t>SVC RBF</a:t>
                      </a:r>
                    </a:p>
                    <a:p>
                      <a:pPr algn="r" fontAlgn="ctr"/>
                      <a:endParaRPr lang="en-US"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Random Forest, GSCV</a:t>
                      </a:r>
                    </a:p>
                    <a:p>
                      <a:pPr marL="0" algn="r" defTabSz="914400" rtl="0" eaLnBrk="1" fontAlgn="ctr" latinLnBrk="0" hangingPunct="1"/>
                      <a:endParaRPr lang="en-US" sz="1800" b="1"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1844909"/>
                  </a:ext>
                </a:extLst>
              </a:tr>
              <a:tr h="0">
                <a:tc>
                  <a:txBody>
                    <a:bodyPr/>
                    <a:lstStyle/>
                    <a:p>
                      <a:pPr algn="r" fontAlgn="ctr"/>
                      <a:r>
                        <a:rPr lang="en-US" b="1" dirty="0">
                          <a:effectLst/>
                        </a:rPr>
                        <a:t>Training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dirty="0">
                          <a:effectLst/>
                        </a:rPr>
                        <a:t>0.58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a:effectLst/>
                        </a:rPr>
                        <a:t>0.54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dirty="0">
                          <a:effectLst/>
                        </a:rPr>
                        <a:t>0.565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dirty="0">
                          <a:effectLs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dirty="0">
                          <a:effectLst/>
                        </a:rPr>
                        <a:t>0.80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698989036"/>
                  </a:ext>
                </a:extLst>
              </a:tr>
              <a:tr h="0">
                <a:tc>
                  <a:txBody>
                    <a:bodyPr/>
                    <a:lstStyle/>
                    <a:p>
                      <a:pPr algn="r" fontAlgn="ctr"/>
                      <a:r>
                        <a:rPr lang="en-US" b="1" dirty="0">
                          <a:effectLst/>
                        </a:rPr>
                        <a:t>Validation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dirty="0">
                          <a:effectLst/>
                        </a:rPr>
                        <a:t>0.3333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a:effectLst/>
                        </a:rPr>
                        <a:t>0.50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dirty="0">
                          <a:effectLst/>
                        </a:rPr>
                        <a:t>0.3333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dirty="0">
                          <a:effectLst/>
                        </a:rPr>
                        <a:t>0.7083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dirty="0">
                          <a:effectLst/>
                        </a:rPr>
                        <a:t>0.5417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04589049"/>
                  </a:ext>
                </a:extLst>
              </a:tr>
              <a:tr h="0">
                <a:tc>
                  <a:txBody>
                    <a:bodyPr/>
                    <a:lstStyle/>
                    <a:p>
                      <a:pPr algn="r" fontAlgn="ctr"/>
                      <a:r>
                        <a:rPr lang="en-US" b="1" dirty="0">
                          <a:effectLst/>
                        </a:rPr>
                        <a:t>Test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dirty="0">
                          <a:effectLst/>
                        </a:rPr>
                        <a:t>0.60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dirty="0">
                          <a:effectLst/>
                        </a:rPr>
                        <a:t>0.60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dirty="0">
                          <a:effectLst/>
                        </a:rPr>
                        <a:t>0.65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dirty="0">
                          <a:effectLst/>
                        </a:rPr>
                        <a:t>0.40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dirty="0">
                          <a:effectLst/>
                        </a:rPr>
                        <a:t>0.45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19373806"/>
                  </a:ext>
                </a:extLst>
              </a:tr>
            </a:tbl>
          </a:graphicData>
        </a:graphic>
      </p:graphicFrame>
    </p:spTree>
    <p:extLst>
      <p:ext uri="{BB962C8B-B14F-4D97-AF65-F5344CB8AC3E}">
        <p14:creationId xmlns:p14="http://schemas.microsoft.com/office/powerpoint/2010/main" val="354453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8286-72AC-4F8D-A29E-8A9A3156B64F}"/>
              </a:ext>
            </a:extLst>
          </p:cNvPr>
          <p:cNvSpPr>
            <a:spLocks noGrp="1"/>
          </p:cNvSpPr>
          <p:nvPr>
            <p:ph type="title"/>
          </p:nvPr>
        </p:nvSpPr>
        <p:spPr>
          <a:xfrm>
            <a:off x="838200" y="365126"/>
            <a:ext cx="10515600" cy="774562"/>
          </a:xfrm>
        </p:spPr>
        <p:txBody>
          <a:bodyPr/>
          <a:lstStyle/>
          <a:p>
            <a:pPr algn="ctr"/>
            <a:r>
              <a:rPr lang="en-US" dirty="0"/>
              <a:t>Conclusions</a:t>
            </a:r>
          </a:p>
        </p:txBody>
      </p:sp>
      <p:sp>
        <p:nvSpPr>
          <p:cNvPr id="3" name="Content Placeholder 2">
            <a:extLst>
              <a:ext uri="{FF2B5EF4-FFF2-40B4-BE49-F238E27FC236}">
                <a16:creationId xmlns:a16="http://schemas.microsoft.com/office/drawing/2014/main" id="{B53EF543-A73B-4B35-BCAA-F5B01F80CCEB}"/>
              </a:ext>
            </a:extLst>
          </p:cNvPr>
          <p:cNvSpPr>
            <a:spLocks noGrp="1"/>
          </p:cNvSpPr>
          <p:nvPr>
            <p:ph idx="1"/>
          </p:nvPr>
        </p:nvSpPr>
        <p:spPr>
          <a:xfrm>
            <a:off x="838200" y="1563757"/>
            <a:ext cx="4807226" cy="4929117"/>
          </a:xfrm>
        </p:spPr>
        <p:txBody>
          <a:bodyPr>
            <a:normAutofit lnSpcReduction="10000"/>
          </a:bodyPr>
          <a:lstStyle/>
          <a:p>
            <a:pPr marL="0" indent="0">
              <a:buNone/>
            </a:pPr>
            <a:r>
              <a:rPr lang="en-US" sz="2400" dirty="0"/>
              <a:t>The logistic regression and SVC with linear kernel witness unusual results in that performance is actually best on the test set.  Likely this is due to chance on the part of the test set.  By contrast, the SVC with RBF kernel and random forest models perform as expected – the best performance is on the training set, with declining performance on the validation and then on the test sets.  Unfortunately, the accuracy witnessed on the unseen sets is such that one would have to think twice about launching a trading strategy using the given features and the given models.</a:t>
            </a:r>
          </a:p>
        </p:txBody>
      </p:sp>
      <p:pic>
        <p:nvPicPr>
          <p:cNvPr id="9218" name="Picture 2">
            <a:extLst>
              <a:ext uri="{FF2B5EF4-FFF2-40B4-BE49-F238E27FC236}">
                <a16:creationId xmlns:a16="http://schemas.microsoft.com/office/drawing/2014/main" id="{75FF245B-93AA-43E2-9C69-3354C113B9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563757"/>
            <a:ext cx="5361967" cy="4439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51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D8290-084C-424A-B6EA-1CD4B4855A3E}"/>
              </a:ext>
            </a:extLst>
          </p:cNvPr>
          <p:cNvSpPr>
            <a:spLocks noGrp="1"/>
          </p:cNvSpPr>
          <p:nvPr>
            <p:ph type="title"/>
          </p:nvPr>
        </p:nvSpPr>
        <p:spPr>
          <a:xfrm>
            <a:off x="838200" y="365125"/>
            <a:ext cx="10515600" cy="668545"/>
          </a:xfrm>
        </p:spPr>
        <p:txBody>
          <a:bodyPr>
            <a:normAutofit fontScale="90000"/>
          </a:bodyPr>
          <a:lstStyle/>
          <a:p>
            <a:pPr algn="ctr"/>
            <a:r>
              <a:rPr lang="en-US" dirty="0"/>
              <a:t>Conclusions</a:t>
            </a:r>
          </a:p>
        </p:txBody>
      </p:sp>
      <p:sp>
        <p:nvSpPr>
          <p:cNvPr id="3" name="Content Placeholder 2">
            <a:extLst>
              <a:ext uri="{FF2B5EF4-FFF2-40B4-BE49-F238E27FC236}">
                <a16:creationId xmlns:a16="http://schemas.microsoft.com/office/drawing/2014/main" id="{F0810B59-B2ED-4A5C-9575-51A346C6B714}"/>
              </a:ext>
            </a:extLst>
          </p:cNvPr>
          <p:cNvSpPr>
            <a:spLocks noGrp="1"/>
          </p:cNvSpPr>
          <p:nvPr>
            <p:ph idx="1"/>
          </p:nvPr>
        </p:nvSpPr>
        <p:spPr>
          <a:xfrm>
            <a:off x="838200" y="1232452"/>
            <a:ext cx="10515600" cy="4944511"/>
          </a:xfrm>
        </p:spPr>
        <p:txBody>
          <a:bodyPr>
            <a:noAutofit/>
          </a:bodyPr>
          <a:lstStyle/>
          <a:p>
            <a:pPr marL="0" indent="0">
              <a:buNone/>
            </a:pPr>
            <a:r>
              <a:rPr lang="en-US" sz="1500" dirty="0"/>
              <a:t>This project can be revised with the following considerations in mind:</a:t>
            </a:r>
          </a:p>
          <a:p>
            <a:pPr marL="0" indent="0">
              <a:buNone/>
            </a:pPr>
            <a:endParaRPr lang="en-US" sz="1500" dirty="0"/>
          </a:p>
          <a:p>
            <a:r>
              <a:rPr lang="en-US" sz="1500" dirty="0"/>
              <a:t>alter the lengths of the training, validation, and test sets: perhaps a shortened training set and lengthened validation and test sets would give rise to more favorable performance.  However, that performance was uninspiring using 200, 24, and 20 months for the sets, respectively, suggests that altering the lengths should not be the only consideration, if at all.</a:t>
            </a:r>
          </a:p>
          <a:p>
            <a:pPr marL="0" indent="0">
              <a:buNone/>
            </a:pPr>
            <a:endParaRPr lang="en-US" sz="1500" dirty="0"/>
          </a:p>
          <a:p>
            <a:r>
              <a:rPr lang="en-US" sz="1500" dirty="0"/>
              <a:t>add or delete features: all but one of the features are macroeconomic and not directly connected to the constituents of the two portfolios.  Even though macroeconomic data is readily available from many sources, its ready availability generally prevents any one financial participant from acting on the information so as to earn considerable returns relative to other participants.  Perhaps including more stock-level data might better reflect the unique nature of each portfolio so as to differentiate them.  Fundamental metrics like price-to-earnings-per-share, price-to-book-value, etc., might be explored.</a:t>
            </a:r>
          </a:p>
          <a:p>
            <a:pPr marL="0" indent="0">
              <a:buNone/>
            </a:pPr>
            <a:endParaRPr lang="en-US" sz="1500" dirty="0"/>
          </a:p>
          <a:p>
            <a:r>
              <a:rPr lang="en-US" sz="1500" dirty="0"/>
              <a:t>different classification models: Bayesian models were not attempted in this project.  To do so, distributions would need to be fit to each feature, rather than merely accept the feature data “as is.”</a:t>
            </a:r>
          </a:p>
          <a:p>
            <a:pPr marL="0" indent="0">
              <a:buNone/>
            </a:pPr>
            <a:endParaRPr lang="en-US" sz="1500" dirty="0"/>
          </a:p>
          <a:p>
            <a:r>
              <a:rPr lang="en-US" sz="1500" dirty="0"/>
              <a:t>alter the periodicity of the data: shortening the periodicity to weekly or daily would immediately increase the number of observations.  However, many of the macroeconomic data are reported monthly, and not one of the features is updated daily.  Daily or weekly imputation would be needed, but then the issue arises as to what imputation method is most appropriate.</a:t>
            </a:r>
          </a:p>
        </p:txBody>
      </p:sp>
    </p:spTree>
    <p:extLst>
      <p:ext uri="{BB962C8B-B14F-4D97-AF65-F5344CB8AC3E}">
        <p14:creationId xmlns:p14="http://schemas.microsoft.com/office/powerpoint/2010/main" val="3968085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0E9A-A61A-4D5B-BE71-02BDC8C92DBA}"/>
              </a:ext>
            </a:extLst>
          </p:cNvPr>
          <p:cNvSpPr>
            <a:spLocks noGrp="1"/>
          </p:cNvSpPr>
          <p:nvPr>
            <p:ph type="title"/>
          </p:nvPr>
        </p:nvSpPr>
        <p:spPr/>
        <p:txBody>
          <a:bodyPr/>
          <a:lstStyle/>
          <a:p>
            <a:pPr algn="ctr"/>
            <a:r>
              <a:rPr lang="en-US" dirty="0"/>
              <a:t>Aim</a:t>
            </a:r>
          </a:p>
        </p:txBody>
      </p:sp>
      <p:sp>
        <p:nvSpPr>
          <p:cNvPr id="3" name="Content Placeholder 2">
            <a:extLst>
              <a:ext uri="{FF2B5EF4-FFF2-40B4-BE49-F238E27FC236}">
                <a16:creationId xmlns:a16="http://schemas.microsoft.com/office/drawing/2014/main" id="{2DEDC7A9-0A4A-4651-A9D6-40C2D475939B}"/>
              </a:ext>
            </a:extLst>
          </p:cNvPr>
          <p:cNvSpPr>
            <a:spLocks noGrp="1"/>
          </p:cNvSpPr>
          <p:nvPr>
            <p:ph idx="1"/>
          </p:nvPr>
        </p:nvSpPr>
        <p:spPr/>
        <p:txBody>
          <a:bodyPr/>
          <a:lstStyle/>
          <a:p>
            <a:pPr marL="0" indent="0" algn="ctr">
              <a:buNone/>
            </a:pPr>
            <a:r>
              <a:rPr lang="en-US" dirty="0"/>
              <a:t>To implement machine learning models that effectively rotate between two underlying portfolios so as to engender performance that is better than simply buying and holding one of the underlying portfolios</a:t>
            </a:r>
          </a:p>
          <a:p>
            <a:pPr marL="0" indent="0" algn="ctr">
              <a:buNone/>
            </a:pPr>
            <a:endParaRPr lang="en-US" dirty="0"/>
          </a:p>
          <a:p>
            <a:pPr marL="0" indent="0" algn="ctr">
              <a:buNone/>
            </a:pPr>
            <a:r>
              <a:rPr lang="en-US" dirty="0"/>
              <a:t>Three supervised learning algorithms will be implemented: logistic regression, SVM classifier, and random forest classifier</a:t>
            </a:r>
          </a:p>
        </p:txBody>
      </p:sp>
    </p:spTree>
    <p:extLst>
      <p:ext uri="{BB962C8B-B14F-4D97-AF65-F5344CB8AC3E}">
        <p14:creationId xmlns:p14="http://schemas.microsoft.com/office/powerpoint/2010/main" val="536667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30F80-A92F-4AE2-89F7-AACEBD8C9585}"/>
              </a:ext>
            </a:extLst>
          </p:cNvPr>
          <p:cNvSpPr>
            <a:spLocks noGrp="1"/>
          </p:cNvSpPr>
          <p:nvPr>
            <p:ph type="title"/>
          </p:nvPr>
        </p:nvSpPr>
        <p:spPr/>
        <p:txBody>
          <a:bodyPr/>
          <a:lstStyle/>
          <a:p>
            <a:pPr algn="ctr"/>
            <a:r>
              <a:rPr lang="en-US" dirty="0"/>
              <a:t>Data – Features</a:t>
            </a:r>
          </a:p>
        </p:txBody>
      </p:sp>
      <p:sp>
        <p:nvSpPr>
          <p:cNvPr id="3" name="Content Placeholder 2">
            <a:extLst>
              <a:ext uri="{FF2B5EF4-FFF2-40B4-BE49-F238E27FC236}">
                <a16:creationId xmlns:a16="http://schemas.microsoft.com/office/drawing/2014/main" id="{79F1671E-5F7C-4743-9EB9-9F0D4FF245D7}"/>
              </a:ext>
            </a:extLst>
          </p:cNvPr>
          <p:cNvSpPr>
            <a:spLocks noGrp="1"/>
          </p:cNvSpPr>
          <p:nvPr>
            <p:ph idx="1"/>
          </p:nvPr>
        </p:nvSpPr>
        <p:spPr/>
        <p:txBody>
          <a:bodyPr/>
          <a:lstStyle/>
          <a:p>
            <a:pPr marL="0" indent="0" algn="ctr">
              <a:buNone/>
            </a:pPr>
            <a:r>
              <a:rPr lang="en-US" dirty="0"/>
              <a:t>Over 20 years of monthly data consist of the following features:</a:t>
            </a:r>
          </a:p>
          <a:p>
            <a:r>
              <a:rPr lang="en-US" dirty="0"/>
              <a:t>Chicago Fed National Activity Index – manufacturing and industrial activity</a:t>
            </a:r>
          </a:p>
          <a:p>
            <a:r>
              <a:rPr lang="en-US" dirty="0"/>
              <a:t>Consumer Price Index – inflation among popular consumer goods</a:t>
            </a:r>
          </a:p>
          <a:p>
            <a:r>
              <a:rPr lang="en-US" dirty="0"/>
              <a:t>M2 – money supply (i.e., how much money is currently in circulation)</a:t>
            </a:r>
          </a:p>
          <a:p>
            <a:r>
              <a:rPr lang="en-US" dirty="0"/>
              <a:t>Institute for Supply Management Index – manufacturing metric</a:t>
            </a:r>
          </a:p>
          <a:p>
            <a:r>
              <a:rPr lang="en-US" dirty="0"/>
              <a:t>Butterfly spread – weighted average of yields at different maturities</a:t>
            </a:r>
          </a:p>
          <a:p>
            <a:r>
              <a:rPr lang="en-US" dirty="0"/>
              <a:t>Dividend yield spread – difference between two portfolios’ dividend yields</a:t>
            </a:r>
          </a:p>
        </p:txBody>
      </p:sp>
    </p:spTree>
    <p:extLst>
      <p:ext uri="{BB962C8B-B14F-4D97-AF65-F5344CB8AC3E}">
        <p14:creationId xmlns:p14="http://schemas.microsoft.com/office/powerpoint/2010/main" val="3016554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26C7-3A82-4E11-8C64-0C12BB9C6D2E}"/>
              </a:ext>
            </a:extLst>
          </p:cNvPr>
          <p:cNvSpPr>
            <a:spLocks noGrp="1"/>
          </p:cNvSpPr>
          <p:nvPr>
            <p:ph type="title"/>
          </p:nvPr>
        </p:nvSpPr>
        <p:spPr/>
        <p:txBody>
          <a:bodyPr/>
          <a:lstStyle/>
          <a:p>
            <a:pPr algn="ctr"/>
            <a:r>
              <a:rPr lang="en-US" dirty="0"/>
              <a:t>Data – Target</a:t>
            </a:r>
          </a:p>
        </p:txBody>
      </p:sp>
      <p:sp>
        <p:nvSpPr>
          <p:cNvPr id="3" name="Content Placeholder 2">
            <a:extLst>
              <a:ext uri="{FF2B5EF4-FFF2-40B4-BE49-F238E27FC236}">
                <a16:creationId xmlns:a16="http://schemas.microsoft.com/office/drawing/2014/main" id="{176BF0E0-4692-4CE4-9832-9B65C18974AA}"/>
              </a:ext>
            </a:extLst>
          </p:cNvPr>
          <p:cNvSpPr>
            <a:spLocks noGrp="1"/>
          </p:cNvSpPr>
          <p:nvPr>
            <p:ph idx="1"/>
          </p:nvPr>
        </p:nvSpPr>
        <p:spPr/>
        <p:txBody>
          <a:bodyPr>
            <a:normAutofit fontScale="92500" lnSpcReduction="10000"/>
          </a:bodyPr>
          <a:lstStyle/>
          <a:p>
            <a:pPr marL="0" indent="0">
              <a:buNone/>
            </a:pPr>
            <a:r>
              <a:rPr lang="en-US" dirty="0"/>
              <a:t>The target is a function of the quarterly returns of two stock portfolios – S&amp;P 600 Small Cap Value Index, and S&amp;P 600 Small Cap Growth Index, where the difference between the two returns is then coerced to a Boolean variable (1 if value outperforms growth, 0 otherwise)</a:t>
            </a:r>
          </a:p>
          <a:p>
            <a:pPr marL="0" indent="0">
              <a:buNone/>
            </a:pPr>
            <a:endParaRPr lang="en-US" dirty="0"/>
          </a:p>
          <a:p>
            <a:pPr marL="0" indent="0">
              <a:buNone/>
            </a:pPr>
            <a:r>
              <a:rPr lang="en-US" dirty="0"/>
              <a:t>“Value” and “growth” stocks have been shown to respond differently  to macroeconomic conditions and the current phase of the economy’s business cycle</a:t>
            </a:r>
          </a:p>
          <a:p>
            <a:pPr marL="0" indent="0">
              <a:buNone/>
            </a:pPr>
            <a:endParaRPr lang="en-US" dirty="0"/>
          </a:p>
          <a:p>
            <a:pPr marL="0" indent="0">
              <a:buNone/>
            </a:pPr>
            <a:r>
              <a:rPr lang="en-US" dirty="0"/>
              <a:t>The goal is to exploit the features to predict which of the two portfolios is expected to outperform over the next quarter</a:t>
            </a:r>
          </a:p>
        </p:txBody>
      </p:sp>
    </p:spTree>
    <p:extLst>
      <p:ext uri="{BB962C8B-B14F-4D97-AF65-F5344CB8AC3E}">
        <p14:creationId xmlns:p14="http://schemas.microsoft.com/office/powerpoint/2010/main" val="933829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A2ED-C328-44CF-8986-8AAFBC91332B}"/>
              </a:ext>
            </a:extLst>
          </p:cNvPr>
          <p:cNvSpPr>
            <a:spLocks noGrp="1"/>
          </p:cNvSpPr>
          <p:nvPr>
            <p:ph type="title"/>
          </p:nvPr>
        </p:nvSpPr>
        <p:spPr>
          <a:xfrm>
            <a:off x="838200" y="245855"/>
            <a:ext cx="10515600" cy="827571"/>
          </a:xfrm>
        </p:spPr>
        <p:txBody>
          <a:bodyPr/>
          <a:lstStyle/>
          <a:p>
            <a:pPr algn="ctr"/>
            <a:r>
              <a:rPr lang="en-US" dirty="0"/>
              <a:t>Wrangling the Data</a:t>
            </a:r>
          </a:p>
        </p:txBody>
      </p:sp>
      <p:sp>
        <p:nvSpPr>
          <p:cNvPr id="3" name="Content Placeholder 2">
            <a:extLst>
              <a:ext uri="{FF2B5EF4-FFF2-40B4-BE49-F238E27FC236}">
                <a16:creationId xmlns:a16="http://schemas.microsoft.com/office/drawing/2014/main" id="{88D593E0-E2CC-4D1D-8E88-BF5747C3D80C}"/>
              </a:ext>
            </a:extLst>
          </p:cNvPr>
          <p:cNvSpPr>
            <a:spLocks noGrp="1"/>
          </p:cNvSpPr>
          <p:nvPr>
            <p:ph idx="1"/>
          </p:nvPr>
        </p:nvSpPr>
        <p:spPr>
          <a:xfrm>
            <a:off x="838200" y="1073426"/>
            <a:ext cx="10515600" cy="5565913"/>
          </a:xfrm>
        </p:spPr>
        <p:txBody>
          <a:bodyPr>
            <a:noAutofit/>
          </a:bodyPr>
          <a:lstStyle/>
          <a:p>
            <a:pPr marL="0" indent="0">
              <a:buNone/>
            </a:pPr>
            <a:r>
              <a:rPr lang="en-US" sz="1700" dirty="0"/>
              <a:t>The features’ periodicities were converted to monthly and missing observations (namely, holidays) were accounted for by filling forward from the previous day</a:t>
            </a:r>
          </a:p>
          <a:p>
            <a:pPr marL="0" indent="0">
              <a:buNone/>
            </a:pPr>
            <a:endParaRPr lang="en-US" sz="1700" dirty="0"/>
          </a:p>
          <a:p>
            <a:pPr marL="0" indent="0">
              <a:buNone/>
            </a:pPr>
            <a:r>
              <a:rPr lang="en-US" sz="1700" dirty="0"/>
              <a:t>The most important step was to lag the features and project forward the target so as to mitigate any lookahead bias, and the length at which to lag each feature rested on that which correlated best with the continuous target (i.e., which lag produced the strongest relationship with the forward-looking quarterly returns spread)</a:t>
            </a:r>
          </a:p>
          <a:p>
            <a:pPr marL="0" indent="0">
              <a:buNone/>
            </a:pPr>
            <a:endParaRPr lang="en-US" sz="1700" dirty="0"/>
          </a:p>
          <a:p>
            <a:pPr marL="0" indent="0">
              <a:buNone/>
            </a:pPr>
            <a:r>
              <a:rPr lang="en-US" sz="1700" dirty="0"/>
              <a:t>The features were lagged as follows:</a:t>
            </a:r>
          </a:p>
          <a:p>
            <a:pPr lvl="0"/>
            <a:r>
              <a:rPr lang="en-US" sz="1700" dirty="0"/>
              <a:t>Activity: two months</a:t>
            </a:r>
          </a:p>
          <a:p>
            <a:pPr lvl="0"/>
            <a:r>
              <a:rPr lang="en-US" sz="1700" dirty="0"/>
              <a:t>Inflation: two months</a:t>
            </a:r>
          </a:p>
          <a:p>
            <a:pPr lvl="0"/>
            <a:r>
              <a:rPr lang="en-US" sz="1700" dirty="0"/>
              <a:t>Money supply: two months</a:t>
            </a:r>
          </a:p>
          <a:p>
            <a:pPr lvl="0"/>
            <a:r>
              <a:rPr lang="en-US" sz="1700" dirty="0"/>
              <a:t>Manufacturing: zero months</a:t>
            </a:r>
          </a:p>
          <a:p>
            <a:pPr lvl="0"/>
            <a:r>
              <a:rPr lang="en-US" sz="1700" dirty="0"/>
              <a:t>Butterfly spread: eight months</a:t>
            </a:r>
          </a:p>
          <a:p>
            <a:r>
              <a:rPr lang="en-US" sz="1700" dirty="0"/>
              <a:t>Dividend yield spread: two months</a:t>
            </a:r>
          </a:p>
          <a:p>
            <a:pPr marL="0" indent="0">
              <a:buNone/>
            </a:pPr>
            <a:endParaRPr lang="en-US" sz="1700" dirty="0"/>
          </a:p>
          <a:p>
            <a:pPr marL="0" indent="0">
              <a:buNone/>
            </a:pPr>
            <a:r>
              <a:rPr lang="en-US" sz="1700" dirty="0"/>
              <a:t>244 months’ worth of data are partitioned into a training set (first 200 months), a validation set (next 24 months), and a test set (final 20 months)</a:t>
            </a:r>
          </a:p>
        </p:txBody>
      </p:sp>
    </p:spTree>
    <p:extLst>
      <p:ext uri="{BB962C8B-B14F-4D97-AF65-F5344CB8AC3E}">
        <p14:creationId xmlns:p14="http://schemas.microsoft.com/office/powerpoint/2010/main" val="2473443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E3D01-387F-45BF-AD90-9F256654377F}"/>
              </a:ext>
            </a:extLst>
          </p:cNvPr>
          <p:cNvSpPr>
            <a:spLocks noGrp="1"/>
          </p:cNvSpPr>
          <p:nvPr>
            <p:ph type="title"/>
          </p:nvPr>
        </p:nvSpPr>
        <p:spPr>
          <a:xfrm>
            <a:off x="838200" y="365126"/>
            <a:ext cx="10515600" cy="836338"/>
          </a:xfrm>
        </p:spPr>
        <p:txBody>
          <a:bodyPr/>
          <a:lstStyle/>
          <a:p>
            <a:pPr algn="ctr"/>
            <a:r>
              <a:rPr lang="en-US" dirty="0"/>
              <a:t>Machine Learning – Logistic Regression</a:t>
            </a:r>
          </a:p>
        </p:txBody>
      </p:sp>
      <p:sp>
        <p:nvSpPr>
          <p:cNvPr id="3" name="Content Placeholder 2">
            <a:extLst>
              <a:ext uri="{FF2B5EF4-FFF2-40B4-BE49-F238E27FC236}">
                <a16:creationId xmlns:a16="http://schemas.microsoft.com/office/drawing/2014/main" id="{6C036FE5-E031-41FD-87C6-22D43BF95A32}"/>
              </a:ext>
            </a:extLst>
          </p:cNvPr>
          <p:cNvSpPr>
            <a:spLocks noGrp="1"/>
          </p:cNvSpPr>
          <p:nvPr>
            <p:ph idx="1"/>
          </p:nvPr>
        </p:nvSpPr>
        <p:spPr>
          <a:xfrm>
            <a:off x="838200" y="1378225"/>
            <a:ext cx="10515600" cy="836337"/>
          </a:xfrm>
        </p:spPr>
        <p:txBody>
          <a:bodyPr>
            <a:normAutofit lnSpcReduction="10000"/>
          </a:bodyPr>
          <a:lstStyle/>
          <a:p>
            <a:pPr marL="0" indent="0">
              <a:buNone/>
            </a:pPr>
            <a:r>
              <a:rPr lang="en-US" dirty="0"/>
              <a:t>We begin by looping over an array of regularization strengths and alternating between the l1 and l2 penalty</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1038" name="Picture 14">
            <a:extLst>
              <a:ext uri="{FF2B5EF4-FFF2-40B4-BE49-F238E27FC236}">
                <a16:creationId xmlns:a16="http://schemas.microsoft.com/office/drawing/2014/main" id="{30AA9ACC-AB34-4765-9EAE-EA4564E803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14562"/>
            <a:ext cx="10191750" cy="430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865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635D7-818F-4A45-B450-1DAB23CEE4FB}"/>
              </a:ext>
            </a:extLst>
          </p:cNvPr>
          <p:cNvSpPr>
            <a:spLocks noGrp="1"/>
          </p:cNvSpPr>
          <p:nvPr>
            <p:ph type="title"/>
          </p:nvPr>
        </p:nvSpPr>
        <p:spPr>
          <a:xfrm>
            <a:off x="838200" y="365126"/>
            <a:ext cx="10515600" cy="1066110"/>
          </a:xfrm>
        </p:spPr>
        <p:txBody>
          <a:bodyPr/>
          <a:lstStyle/>
          <a:p>
            <a:pPr algn="ctr"/>
            <a:r>
              <a:rPr lang="en-US" dirty="0"/>
              <a:t>Machine Learning – Logistic Regression</a:t>
            </a:r>
          </a:p>
        </p:txBody>
      </p:sp>
      <p:sp>
        <p:nvSpPr>
          <p:cNvPr id="3" name="Content Placeholder 2">
            <a:extLst>
              <a:ext uri="{FF2B5EF4-FFF2-40B4-BE49-F238E27FC236}">
                <a16:creationId xmlns:a16="http://schemas.microsoft.com/office/drawing/2014/main" id="{265FA501-CA10-406E-A77B-73A21BFDB140}"/>
              </a:ext>
            </a:extLst>
          </p:cNvPr>
          <p:cNvSpPr>
            <a:spLocks noGrp="1"/>
          </p:cNvSpPr>
          <p:nvPr>
            <p:ph idx="1"/>
          </p:nvPr>
        </p:nvSpPr>
        <p:spPr>
          <a:xfrm>
            <a:off x="838200" y="1560582"/>
            <a:ext cx="10515600" cy="4351338"/>
          </a:xfrm>
        </p:spPr>
        <p:txBody>
          <a:bodyPr/>
          <a:lstStyle/>
          <a:p>
            <a:pPr marL="0" indent="0">
              <a:buNone/>
            </a:pPr>
            <a:r>
              <a:rPr lang="en-US" dirty="0"/>
              <a:t>We fail to exceed 60% accuracy on any of the training, validation, or test sets using C = 1000 and the l1 penalty, which led to the best performance on the training data</a:t>
            </a:r>
          </a:p>
          <a:p>
            <a:pPr marL="0" indent="0">
              <a:buNone/>
            </a:pPr>
            <a:endParaRPr lang="en-US" dirty="0"/>
          </a:p>
          <a:p>
            <a:pPr marL="0" indent="0">
              <a:buNone/>
            </a:pPr>
            <a:r>
              <a:rPr lang="en-US" dirty="0"/>
              <a:t>Implementing </a:t>
            </a:r>
            <a:r>
              <a:rPr lang="en-US" dirty="0" err="1"/>
              <a:t>GridSearchCV</a:t>
            </a:r>
            <a:r>
              <a:rPr lang="en-US" dirty="0"/>
              <a:t> using five folds on the training data, we now see that the best hyperparameters are C = 0.01 and the l2 penalty, but as before, the performance is not extraordinary</a:t>
            </a:r>
          </a:p>
          <a:p>
            <a:pPr marL="0" indent="0">
              <a:buNone/>
            </a:pPr>
            <a:endParaRPr lang="en-US" dirty="0"/>
          </a:p>
          <a:p>
            <a:pPr marL="0" indent="0">
              <a:buNone/>
            </a:pPr>
            <a:endParaRPr lang="en-US" dirty="0"/>
          </a:p>
        </p:txBody>
      </p:sp>
      <p:graphicFrame>
        <p:nvGraphicFramePr>
          <p:cNvPr id="5" name="Table 4">
            <a:extLst>
              <a:ext uri="{FF2B5EF4-FFF2-40B4-BE49-F238E27FC236}">
                <a16:creationId xmlns:a16="http://schemas.microsoft.com/office/drawing/2014/main" id="{3B5EAD48-9D73-4124-AF82-B7D598CAE8AA}"/>
              </a:ext>
            </a:extLst>
          </p:cNvPr>
          <p:cNvGraphicFramePr>
            <a:graphicFrameLocks noGrp="1"/>
          </p:cNvGraphicFramePr>
          <p:nvPr>
            <p:extLst>
              <p:ext uri="{D42A27DB-BD31-4B8C-83A1-F6EECF244321}">
                <p14:modId xmlns:p14="http://schemas.microsoft.com/office/powerpoint/2010/main" val="1530865927"/>
              </p:ext>
            </p:extLst>
          </p:nvPr>
        </p:nvGraphicFramePr>
        <p:xfrm>
          <a:off x="4089400" y="4721224"/>
          <a:ext cx="4013200" cy="1771650"/>
        </p:xfrm>
        <a:graphic>
          <a:graphicData uri="http://schemas.openxmlformats.org/drawingml/2006/table">
            <a:tbl>
              <a:tblPr>
                <a:tableStyleId>{5C22544A-7EE6-4342-B048-85BDC9FD1C3A}</a:tableStyleId>
              </a:tblPr>
              <a:tblGrid>
                <a:gridCol w="2006600">
                  <a:extLst>
                    <a:ext uri="{9D8B030D-6E8A-4147-A177-3AD203B41FA5}">
                      <a16:colId xmlns:a16="http://schemas.microsoft.com/office/drawing/2014/main" val="1735378253"/>
                    </a:ext>
                  </a:extLst>
                </a:gridCol>
                <a:gridCol w="609600">
                  <a:extLst>
                    <a:ext uri="{9D8B030D-6E8A-4147-A177-3AD203B41FA5}">
                      <a16:colId xmlns:a16="http://schemas.microsoft.com/office/drawing/2014/main" val="3839763246"/>
                    </a:ext>
                  </a:extLst>
                </a:gridCol>
                <a:gridCol w="1397000">
                  <a:extLst>
                    <a:ext uri="{9D8B030D-6E8A-4147-A177-3AD203B41FA5}">
                      <a16:colId xmlns:a16="http://schemas.microsoft.com/office/drawing/2014/main" val="2238269768"/>
                    </a:ext>
                  </a:extLst>
                </a:gridCol>
              </a:tblGrid>
              <a:tr h="295275">
                <a:tc>
                  <a:txBody>
                    <a:bodyPr/>
                    <a:lstStyle/>
                    <a:p>
                      <a:pPr algn="l"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Loop</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GridSearchCV</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89769904"/>
                  </a:ext>
                </a:extLst>
              </a:tr>
              <a:tr h="295275">
                <a:tc>
                  <a:txBody>
                    <a:bodyPr/>
                    <a:lstStyle/>
                    <a:p>
                      <a:pPr algn="l" fontAlgn="b"/>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1000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0.01</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4990045"/>
                  </a:ext>
                </a:extLst>
              </a:tr>
              <a:tr h="295275">
                <a:tc>
                  <a:txBody>
                    <a:bodyPr/>
                    <a:lstStyle/>
                    <a:p>
                      <a:pPr algn="l" fontAlgn="b"/>
                      <a:r>
                        <a:rPr lang="en-US" sz="1800" u="none" strike="noStrike">
                          <a:effectLst/>
                        </a:rPr>
                        <a:t>Penalty</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l1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l2</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5100095"/>
                  </a:ext>
                </a:extLst>
              </a:tr>
              <a:tr h="295275">
                <a:tc>
                  <a:txBody>
                    <a:bodyPr/>
                    <a:lstStyle/>
                    <a:p>
                      <a:pPr algn="l" fontAlgn="b"/>
                      <a:r>
                        <a:rPr lang="en-US" sz="1800" u="none" strike="noStrike">
                          <a:effectLst/>
                        </a:rPr>
                        <a:t>Training Accuracy</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0.58</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0.54</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66933377"/>
                  </a:ext>
                </a:extLst>
              </a:tr>
              <a:tr h="295275">
                <a:tc>
                  <a:txBody>
                    <a:bodyPr/>
                    <a:lstStyle/>
                    <a:p>
                      <a:pPr algn="l" fontAlgn="b"/>
                      <a:r>
                        <a:rPr lang="en-US" sz="1800" u="none" strike="noStrike">
                          <a:effectLst/>
                        </a:rPr>
                        <a:t>Validation Accuracy</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0.33</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0.5</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43852069"/>
                  </a:ext>
                </a:extLst>
              </a:tr>
              <a:tr h="295275">
                <a:tc>
                  <a:txBody>
                    <a:bodyPr/>
                    <a:lstStyle/>
                    <a:p>
                      <a:pPr algn="l" fontAlgn="b"/>
                      <a:r>
                        <a:rPr lang="en-US" sz="1800" u="none" strike="noStrike">
                          <a:effectLst/>
                        </a:rPr>
                        <a:t>Test Accuracy</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0.6</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0.6</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05224121"/>
                  </a:ext>
                </a:extLst>
              </a:tr>
            </a:tbl>
          </a:graphicData>
        </a:graphic>
      </p:graphicFrame>
    </p:spTree>
    <p:extLst>
      <p:ext uri="{BB962C8B-B14F-4D97-AF65-F5344CB8AC3E}">
        <p14:creationId xmlns:p14="http://schemas.microsoft.com/office/powerpoint/2010/main" val="1521638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DAD0F-72FC-47A4-8A48-0729DE759979}"/>
              </a:ext>
            </a:extLst>
          </p:cNvPr>
          <p:cNvSpPr>
            <a:spLocks noGrp="1"/>
          </p:cNvSpPr>
          <p:nvPr>
            <p:ph type="title"/>
          </p:nvPr>
        </p:nvSpPr>
        <p:spPr>
          <a:xfrm>
            <a:off x="838200" y="365126"/>
            <a:ext cx="10515600" cy="1089440"/>
          </a:xfrm>
        </p:spPr>
        <p:txBody>
          <a:bodyPr/>
          <a:lstStyle/>
          <a:p>
            <a:pPr algn="ctr"/>
            <a:r>
              <a:rPr lang="en-US" dirty="0"/>
              <a:t>Machine Learning – SVC Linear</a:t>
            </a:r>
          </a:p>
        </p:txBody>
      </p:sp>
      <p:sp>
        <p:nvSpPr>
          <p:cNvPr id="3" name="Content Placeholder 2">
            <a:extLst>
              <a:ext uri="{FF2B5EF4-FFF2-40B4-BE49-F238E27FC236}">
                <a16:creationId xmlns:a16="http://schemas.microsoft.com/office/drawing/2014/main" id="{4918B9D3-126A-4089-9912-44A542CE85CF}"/>
              </a:ext>
            </a:extLst>
          </p:cNvPr>
          <p:cNvSpPr>
            <a:spLocks noGrp="1"/>
          </p:cNvSpPr>
          <p:nvPr>
            <p:ph idx="1"/>
          </p:nvPr>
        </p:nvSpPr>
        <p:spPr>
          <a:xfrm>
            <a:off x="838200" y="1454565"/>
            <a:ext cx="10515600" cy="1325563"/>
          </a:xfrm>
        </p:spPr>
        <p:txBody>
          <a:bodyPr/>
          <a:lstStyle/>
          <a:p>
            <a:pPr marL="0" indent="0">
              <a:buNone/>
            </a:pPr>
            <a:r>
              <a:rPr lang="en-US" dirty="0"/>
              <a:t>We see similar behavior between the accuracies on the training and validation sets using the SVC with linear kernel as we do using the logistic regression model</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3096" name="Picture 24">
            <a:extLst>
              <a:ext uri="{FF2B5EF4-FFF2-40B4-BE49-F238E27FC236}">
                <a16:creationId xmlns:a16="http://schemas.microsoft.com/office/drawing/2014/main" id="{3D1D0F04-FEFB-4740-B7F0-643BF99C73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2780128"/>
            <a:ext cx="10191750" cy="395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753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550CE-9F47-493B-88C2-33220EC9AC9E}"/>
              </a:ext>
            </a:extLst>
          </p:cNvPr>
          <p:cNvSpPr>
            <a:spLocks noGrp="1"/>
          </p:cNvSpPr>
          <p:nvPr>
            <p:ph type="title"/>
          </p:nvPr>
        </p:nvSpPr>
        <p:spPr>
          <a:xfrm>
            <a:off x="838200" y="365126"/>
            <a:ext cx="10515600" cy="774562"/>
          </a:xfrm>
        </p:spPr>
        <p:txBody>
          <a:bodyPr/>
          <a:lstStyle/>
          <a:p>
            <a:pPr algn="ctr"/>
            <a:r>
              <a:rPr lang="en-US" dirty="0"/>
              <a:t>Machine Learning – SVC Linear</a:t>
            </a:r>
          </a:p>
        </p:txBody>
      </p:sp>
      <p:sp>
        <p:nvSpPr>
          <p:cNvPr id="3" name="Content Placeholder 2">
            <a:extLst>
              <a:ext uri="{FF2B5EF4-FFF2-40B4-BE49-F238E27FC236}">
                <a16:creationId xmlns:a16="http://schemas.microsoft.com/office/drawing/2014/main" id="{321A85FC-09F2-47D3-955C-F53CBE961325}"/>
              </a:ext>
            </a:extLst>
          </p:cNvPr>
          <p:cNvSpPr>
            <a:spLocks noGrp="1"/>
          </p:cNvSpPr>
          <p:nvPr>
            <p:ph idx="1"/>
          </p:nvPr>
        </p:nvSpPr>
        <p:spPr/>
        <p:txBody>
          <a:bodyPr/>
          <a:lstStyle/>
          <a:p>
            <a:pPr marL="0" indent="0">
              <a:buNone/>
            </a:pPr>
            <a:r>
              <a:rPr lang="en-US" dirty="0"/>
              <a:t>C = 500 generates the highest accuracy on the training data</a:t>
            </a:r>
          </a:p>
          <a:p>
            <a:pPr marL="0" indent="0">
              <a:buNone/>
            </a:pPr>
            <a:endParaRPr lang="en-US" dirty="0"/>
          </a:p>
          <a:p>
            <a:pPr marL="0" indent="0">
              <a:buNone/>
            </a:pPr>
            <a:r>
              <a:rPr lang="en-US" dirty="0"/>
              <a:t>But as witnessed in the logistic regression model, the higher the value of C (that is, the lesser the regularization strength), the greater the overfitting, evidence by the diverging performances between the accuracies on the training and validation sets</a:t>
            </a:r>
          </a:p>
        </p:txBody>
      </p:sp>
    </p:spTree>
    <p:extLst>
      <p:ext uri="{BB962C8B-B14F-4D97-AF65-F5344CB8AC3E}">
        <p14:creationId xmlns:p14="http://schemas.microsoft.com/office/powerpoint/2010/main" val="4255616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1485</Words>
  <Application>Microsoft Office PowerPoint</Application>
  <PresentationFormat>Widescreen</PresentationFormat>
  <Paragraphs>121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Philip Demeri  Springboard Data Science Career Track  Capstone Project #1  Predictive Modeling Applied to Rotating between Stock Portfolios that Follow Different Mandates</vt:lpstr>
      <vt:lpstr>Aim</vt:lpstr>
      <vt:lpstr>Data – Features</vt:lpstr>
      <vt:lpstr>Data – Target</vt:lpstr>
      <vt:lpstr>Wrangling the Data</vt:lpstr>
      <vt:lpstr>Machine Learning – Logistic Regression</vt:lpstr>
      <vt:lpstr>Machine Learning – Logistic Regression</vt:lpstr>
      <vt:lpstr>Machine Learning – SVC Linear</vt:lpstr>
      <vt:lpstr>Machine Learning – SVC Linear</vt:lpstr>
      <vt:lpstr>Machine Learning – SVC RBF</vt:lpstr>
      <vt:lpstr>Machine Learning – SVC RBF</vt:lpstr>
      <vt:lpstr>Machine Learning – SVC RBF</vt:lpstr>
      <vt:lpstr>Machine Learning – Random Forest Classifier</vt:lpstr>
      <vt:lpstr>Conclusions</vt:lpstr>
      <vt:lpstr>Conclusions</vt:lpstr>
      <vt:lpstr>Conclusions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Philip Demeri  Springboard Data Science Career Track  Capstone Project #1  Predictive Modeling Applied to Rotating between Stock Portfolios that Follow Different Mandates</dc:title>
  <dc:creator>Philip Demeri</dc:creator>
  <cp:lastModifiedBy>Philip Demeri</cp:lastModifiedBy>
  <cp:revision>30</cp:revision>
  <dcterms:created xsi:type="dcterms:W3CDTF">2019-06-30T00:20:17Z</dcterms:created>
  <dcterms:modified xsi:type="dcterms:W3CDTF">2019-06-30T23:12:23Z</dcterms:modified>
</cp:coreProperties>
</file>