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7" r:id="rId2"/>
    <p:sldId id="287" r:id="rId3"/>
    <p:sldId id="291" r:id="rId4"/>
    <p:sldId id="258" r:id="rId5"/>
    <p:sldId id="259" r:id="rId6"/>
    <p:sldId id="260" r:id="rId7"/>
    <p:sldId id="261" r:id="rId8"/>
    <p:sldId id="293" r:id="rId9"/>
    <p:sldId id="262" r:id="rId10"/>
    <p:sldId id="263" r:id="rId11"/>
    <p:sldId id="290" r:id="rId12"/>
    <p:sldId id="265"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4" r:id="rId30"/>
    <p:sldId id="285"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637"/>
  </p:normalViewPr>
  <p:slideViewPr>
    <p:cSldViewPr snapToGrid="0" snapToObjects="1">
      <p:cViewPr varScale="1">
        <p:scale>
          <a:sx n="109" d="100"/>
          <a:sy n="109" d="100"/>
        </p:scale>
        <p:origin x="680"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9T18:04:29.952"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D174F-304D-224F-BC03-F8462C1EB24A}" type="datetimeFigureOut">
              <a:rPr kumimoji="1" lang="zh-CN" altLang="en-US" smtClean="0"/>
              <a:pPr/>
              <a:t>2019/7/12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06C10-6454-8743-A1CD-543F9C6B47DD}" type="slidenum">
              <a:rPr kumimoji="1" lang="zh-CN" altLang="en-US" smtClean="0"/>
              <a:pPr/>
              <a:t>‹#›</a:t>
            </a:fld>
            <a:endParaRPr kumimoji="1" lang="zh-CN" altLang="en-US"/>
          </a:p>
        </p:txBody>
      </p:sp>
    </p:spTree>
    <p:extLst>
      <p:ext uri="{BB962C8B-B14F-4D97-AF65-F5344CB8AC3E}">
        <p14:creationId xmlns:p14="http://schemas.microsoft.com/office/powerpoint/2010/main" val="1854558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FD06C10-6454-8743-A1CD-543F9C6B47DD}" type="slidenum">
              <a:rPr kumimoji="1" lang="zh-CN" altLang="en-US" smtClean="0"/>
              <a:pPr/>
              <a:t>1</a:t>
            </a:fld>
            <a:endParaRPr kumimoji="1" lang="zh-CN" altLang="en-US"/>
          </a:p>
        </p:txBody>
      </p:sp>
    </p:spTree>
    <p:extLst>
      <p:ext uri="{BB962C8B-B14F-4D97-AF65-F5344CB8AC3E}">
        <p14:creationId xmlns:p14="http://schemas.microsoft.com/office/powerpoint/2010/main" val="1608264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看一些代码，</a:t>
            </a:r>
            <a:r>
              <a:rPr lang="en-US" altLang="zh-CN" dirty="0" smtClean="0"/>
              <a:t>POM</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10</a:t>
            </a:fld>
            <a:endParaRPr lang="zh-CN" altLang="en-US"/>
          </a:p>
        </p:txBody>
      </p:sp>
    </p:spTree>
    <p:extLst>
      <p:ext uri="{BB962C8B-B14F-4D97-AF65-F5344CB8AC3E}">
        <p14:creationId xmlns:p14="http://schemas.microsoft.com/office/powerpoint/2010/main" val="1976240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12</a:t>
            </a:fld>
            <a:endParaRPr lang="zh-CN" altLang="en-US"/>
          </a:p>
        </p:txBody>
      </p:sp>
    </p:spTree>
    <p:extLst>
      <p:ext uri="{BB962C8B-B14F-4D97-AF65-F5344CB8AC3E}">
        <p14:creationId xmlns:p14="http://schemas.microsoft.com/office/powerpoint/2010/main" val="147057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Eureka</a:t>
            </a:r>
            <a:r>
              <a:rPr lang="zh-CN" altLang="en-US" dirty="0" smtClean="0"/>
              <a:t>包含</a:t>
            </a:r>
            <a:r>
              <a:rPr lang="en-US" altLang="zh-CN" dirty="0" smtClean="0"/>
              <a:t>server</a:t>
            </a:r>
            <a:r>
              <a:rPr lang="zh-CN" altLang="en-US" dirty="0" smtClean="0"/>
              <a:t>端和</a:t>
            </a:r>
            <a:r>
              <a:rPr lang="en-US" altLang="zh-CN" dirty="0" smtClean="0"/>
              <a:t>client</a:t>
            </a:r>
            <a:r>
              <a:rPr lang="zh-CN" altLang="en-US" dirty="0" smtClean="0"/>
              <a:t>端。</a:t>
            </a:r>
            <a:r>
              <a:rPr lang="en-US" altLang="zh-CN" dirty="0" smtClean="0"/>
              <a:t>server</a:t>
            </a:r>
            <a:r>
              <a:rPr lang="zh-CN" altLang="en-US" dirty="0" smtClean="0"/>
              <a:t>端提供服务注册和发现，可以支持多实例实现高可用。</a:t>
            </a:r>
            <a:r>
              <a:rPr lang="en-US" altLang="zh-CN" dirty="0" smtClean="0"/>
              <a:t>client</a:t>
            </a:r>
            <a:r>
              <a:rPr lang="zh-CN" altLang="en-US" dirty="0" smtClean="0"/>
              <a:t>是实际的服务提供方，但是会被</a:t>
            </a:r>
            <a:r>
              <a:rPr lang="en-US" altLang="zh-CN" dirty="0" smtClean="0"/>
              <a:t>server</a:t>
            </a:r>
            <a:r>
              <a:rPr lang="zh-CN" altLang="en-US" dirty="0" smtClean="0"/>
              <a:t>透明，暴露给调用方的只有一个服务名</a:t>
            </a:r>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13</a:t>
            </a:fld>
            <a:endParaRPr lang="zh-CN" altLang="en-US"/>
          </a:p>
        </p:txBody>
      </p:sp>
    </p:spTree>
    <p:extLst>
      <p:ext uri="{BB962C8B-B14F-4D97-AF65-F5344CB8AC3E}">
        <p14:creationId xmlns:p14="http://schemas.microsoft.com/office/powerpoint/2010/main" val="1346210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至此服务注册完成</a:t>
            </a:r>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14</a:t>
            </a:fld>
            <a:endParaRPr lang="zh-CN" altLang="en-US"/>
          </a:p>
        </p:txBody>
      </p:sp>
    </p:spTree>
    <p:extLst>
      <p:ext uri="{BB962C8B-B14F-4D97-AF65-F5344CB8AC3E}">
        <p14:creationId xmlns:p14="http://schemas.microsoft.com/office/powerpoint/2010/main" val="1779220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15</a:t>
            </a:fld>
            <a:endParaRPr lang="zh-CN" altLang="en-US"/>
          </a:p>
        </p:txBody>
      </p:sp>
    </p:spTree>
    <p:extLst>
      <p:ext uri="{BB962C8B-B14F-4D97-AF65-F5344CB8AC3E}">
        <p14:creationId xmlns:p14="http://schemas.microsoft.com/office/powerpoint/2010/main" val="1644688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16</a:t>
            </a:fld>
            <a:endParaRPr lang="zh-CN" altLang="en-US"/>
          </a:p>
        </p:txBody>
      </p:sp>
    </p:spTree>
    <p:extLst>
      <p:ext uri="{BB962C8B-B14F-4D97-AF65-F5344CB8AC3E}">
        <p14:creationId xmlns:p14="http://schemas.microsoft.com/office/powerpoint/2010/main" val="2101123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17</a:t>
            </a:fld>
            <a:endParaRPr lang="zh-CN" altLang="en-US"/>
          </a:p>
        </p:txBody>
      </p:sp>
    </p:spTree>
    <p:extLst>
      <p:ext uri="{BB962C8B-B14F-4D97-AF65-F5344CB8AC3E}">
        <p14:creationId xmlns:p14="http://schemas.microsoft.com/office/powerpoint/2010/main" val="198007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18</a:t>
            </a:fld>
            <a:endParaRPr lang="zh-CN" altLang="en-US"/>
          </a:p>
        </p:txBody>
      </p:sp>
    </p:spTree>
    <p:extLst>
      <p:ext uri="{BB962C8B-B14F-4D97-AF65-F5344CB8AC3E}">
        <p14:creationId xmlns:p14="http://schemas.microsoft.com/office/powerpoint/2010/main" val="852405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19</a:t>
            </a:fld>
            <a:endParaRPr lang="zh-CN" altLang="en-US"/>
          </a:p>
        </p:txBody>
      </p:sp>
    </p:spTree>
    <p:extLst>
      <p:ext uri="{BB962C8B-B14F-4D97-AF65-F5344CB8AC3E}">
        <p14:creationId xmlns:p14="http://schemas.microsoft.com/office/powerpoint/2010/main" val="407486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20</a:t>
            </a:fld>
            <a:endParaRPr lang="zh-CN" altLang="en-US"/>
          </a:p>
        </p:txBody>
      </p:sp>
    </p:spTree>
    <p:extLst>
      <p:ext uri="{BB962C8B-B14F-4D97-AF65-F5344CB8AC3E}">
        <p14:creationId xmlns:p14="http://schemas.microsoft.com/office/powerpoint/2010/main" val="108948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a:t>
            </a:fld>
            <a:endParaRPr lang="zh-CN" altLang="en-US"/>
          </a:p>
        </p:txBody>
      </p:sp>
    </p:spTree>
    <p:extLst>
      <p:ext uri="{BB962C8B-B14F-4D97-AF65-F5344CB8AC3E}">
        <p14:creationId xmlns:p14="http://schemas.microsoft.com/office/powerpoint/2010/main" val="810347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21</a:t>
            </a:fld>
            <a:endParaRPr lang="zh-CN" altLang="en-US"/>
          </a:p>
        </p:txBody>
      </p:sp>
    </p:spTree>
    <p:extLst>
      <p:ext uri="{BB962C8B-B14F-4D97-AF65-F5344CB8AC3E}">
        <p14:creationId xmlns:p14="http://schemas.microsoft.com/office/powerpoint/2010/main" val="689115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22</a:t>
            </a:fld>
            <a:endParaRPr lang="zh-CN" altLang="en-US"/>
          </a:p>
        </p:txBody>
      </p:sp>
    </p:spTree>
    <p:extLst>
      <p:ext uri="{BB962C8B-B14F-4D97-AF65-F5344CB8AC3E}">
        <p14:creationId xmlns:p14="http://schemas.microsoft.com/office/powerpoint/2010/main" val="224627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23</a:t>
            </a:fld>
            <a:endParaRPr lang="zh-CN" altLang="en-US"/>
          </a:p>
        </p:txBody>
      </p:sp>
    </p:spTree>
    <p:extLst>
      <p:ext uri="{BB962C8B-B14F-4D97-AF65-F5344CB8AC3E}">
        <p14:creationId xmlns:p14="http://schemas.microsoft.com/office/powerpoint/2010/main" val="1290648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24</a:t>
            </a:fld>
            <a:endParaRPr lang="zh-CN" altLang="en-US"/>
          </a:p>
        </p:txBody>
      </p:sp>
    </p:spTree>
    <p:extLst>
      <p:ext uri="{BB962C8B-B14F-4D97-AF65-F5344CB8AC3E}">
        <p14:creationId xmlns:p14="http://schemas.microsoft.com/office/powerpoint/2010/main" val="23694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25</a:t>
            </a:fld>
            <a:endParaRPr lang="zh-CN" altLang="en-US"/>
          </a:p>
        </p:txBody>
      </p:sp>
    </p:spTree>
    <p:extLst>
      <p:ext uri="{BB962C8B-B14F-4D97-AF65-F5344CB8AC3E}">
        <p14:creationId xmlns:p14="http://schemas.microsoft.com/office/powerpoint/2010/main" val="1910633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26</a:t>
            </a:fld>
            <a:endParaRPr lang="zh-CN" altLang="en-US"/>
          </a:p>
        </p:txBody>
      </p:sp>
    </p:spTree>
    <p:extLst>
      <p:ext uri="{BB962C8B-B14F-4D97-AF65-F5344CB8AC3E}">
        <p14:creationId xmlns:p14="http://schemas.microsoft.com/office/powerpoint/2010/main" val="1004362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27</a:t>
            </a:fld>
            <a:endParaRPr lang="zh-CN" altLang="en-US"/>
          </a:p>
        </p:txBody>
      </p:sp>
    </p:spTree>
    <p:extLst>
      <p:ext uri="{BB962C8B-B14F-4D97-AF65-F5344CB8AC3E}">
        <p14:creationId xmlns:p14="http://schemas.microsoft.com/office/powerpoint/2010/main" val="1625210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28</a:t>
            </a:fld>
            <a:endParaRPr lang="zh-CN" altLang="en-US"/>
          </a:p>
        </p:txBody>
      </p:sp>
    </p:spTree>
    <p:extLst>
      <p:ext uri="{BB962C8B-B14F-4D97-AF65-F5344CB8AC3E}">
        <p14:creationId xmlns:p14="http://schemas.microsoft.com/office/powerpoint/2010/main" val="220242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29</a:t>
            </a:fld>
            <a:endParaRPr lang="zh-CN" altLang="en-US"/>
          </a:p>
        </p:txBody>
      </p:sp>
    </p:spTree>
    <p:extLst>
      <p:ext uri="{BB962C8B-B14F-4D97-AF65-F5344CB8AC3E}">
        <p14:creationId xmlns:p14="http://schemas.microsoft.com/office/powerpoint/2010/main" val="24249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30</a:t>
            </a:fld>
            <a:endParaRPr lang="zh-CN" altLang="en-US"/>
          </a:p>
        </p:txBody>
      </p:sp>
    </p:spTree>
    <p:extLst>
      <p:ext uri="{BB962C8B-B14F-4D97-AF65-F5344CB8AC3E}">
        <p14:creationId xmlns:p14="http://schemas.microsoft.com/office/powerpoint/2010/main" val="39603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Spring</a:t>
            </a:r>
            <a:r>
              <a:rPr lang="zh-CN" altLang="en-US" dirty="0" smtClean="0"/>
              <a:t> </a:t>
            </a:r>
            <a:r>
              <a:rPr lang="en-US" altLang="zh-CN" dirty="0" smtClean="0"/>
              <a:t>Cloud</a:t>
            </a:r>
            <a:r>
              <a:rPr lang="zh-CN" altLang="en-US" dirty="0" smtClean="0"/>
              <a:t>全家桶各组件结合图</a:t>
            </a:r>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3</a:t>
            </a:fld>
            <a:endParaRPr lang="zh-CN" altLang="en-US"/>
          </a:p>
        </p:txBody>
      </p:sp>
    </p:spTree>
    <p:extLst>
      <p:ext uri="{BB962C8B-B14F-4D97-AF65-F5344CB8AC3E}">
        <p14:creationId xmlns:p14="http://schemas.microsoft.com/office/powerpoint/2010/main" val="1674131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31</a:t>
            </a:fld>
            <a:endParaRPr lang="zh-CN" altLang="en-US"/>
          </a:p>
        </p:txBody>
      </p:sp>
    </p:spTree>
    <p:extLst>
      <p:ext uri="{BB962C8B-B14F-4D97-AF65-F5344CB8AC3E}">
        <p14:creationId xmlns:p14="http://schemas.microsoft.com/office/powerpoint/2010/main" val="73861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4</a:t>
            </a:fld>
            <a:endParaRPr lang="zh-CN" altLang="en-US"/>
          </a:p>
        </p:txBody>
      </p:sp>
    </p:spTree>
    <p:extLst>
      <p:ext uri="{BB962C8B-B14F-4D97-AF65-F5344CB8AC3E}">
        <p14:creationId xmlns:p14="http://schemas.microsoft.com/office/powerpoint/2010/main" val="982871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创建一个</a:t>
            </a:r>
            <a:r>
              <a:rPr lang="en-US" altLang="zh-CN" dirty="0" err="1" smtClean="0"/>
              <a:t>springboot</a:t>
            </a:r>
            <a:r>
              <a:rPr lang="zh-CN" altLang="en-US" dirty="0" smtClean="0"/>
              <a:t>项目很简单，而且目的明确，比如一个</a:t>
            </a:r>
            <a:r>
              <a:rPr lang="en-US" altLang="zh-CN" dirty="0" smtClean="0"/>
              <a:t>web</a:t>
            </a:r>
            <a:r>
              <a:rPr lang="zh-CN" altLang="en-US" dirty="0" smtClean="0"/>
              <a:t>项目，需要数据库</a:t>
            </a:r>
            <a:r>
              <a:rPr lang="en-US" altLang="zh-CN" dirty="0" smtClean="0"/>
              <a:t>+</a:t>
            </a:r>
            <a:r>
              <a:rPr lang="en-US" altLang="zh-CN" dirty="0" err="1" smtClean="0"/>
              <a:t>redis</a:t>
            </a:r>
            <a:r>
              <a:rPr lang="zh-CN" altLang="en-US" dirty="0" smtClean="0"/>
              <a:t>，那么直接选择对应的组件，使用</a:t>
            </a:r>
            <a:r>
              <a:rPr lang="en-US" altLang="zh-CN" dirty="0" err="1" smtClean="0"/>
              <a:t>springboot</a:t>
            </a:r>
            <a:r>
              <a:rPr lang="zh-CN" altLang="en-US" dirty="0" smtClean="0"/>
              <a:t>提供的默认配置项中增加数据库和</a:t>
            </a:r>
            <a:r>
              <a:rPr lang="en-US" altLang="zh-CN" dirty="0" err="1" smtClean="0"/>
              <a:t>redis</a:t>
            </a:r>
            <a:r>
              <a:rPr lang="zh-CN" altLang="en-US" dirty="0" smtClean="0"/>
              <a:t>的配置，配好项目端口，一个</a:t>
            </a:r>
            <a:r>
              <a:rPr lang="en-US" altLang="zh-CN" dirty="0" smtClean="0"/>
              <a:t>web</a:t>
            </a:r>
            <a:r>
              <a:rPr lang="zh-CN" altLang="en-US" dirty="0" smtClean="0"/>
              <a:t>项目便创建成功了，而且</a:t>
            </a:r>
            <a:r>
              <a:rPr lang="en-US" altLang="zh-CN" dirty="0" smtClean="0"/>
              <a:t>spring</a:t>
            </a:r>
            <a:r>
              <a:rPr lang="zh-CN" altLang="en-US" dirty="0" smtClean="0"/>
              <a:t>所有的配置都有默认值</a:t>
            </a:r>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5</a:t>
            </a:fld>
            <a:endParaRPr lang="zh-CN" altLang="en-US"/>
          </a:p>
        </p:txBody>
      </p:sp>
    </p:spTree>
    <p:extLst>
      <p:ext uri="{BB962C8B-B14F-4D97-AF65-F5344CB8AC3E}">
        <p14:creationId xmlns:p14="http://schemas.microsoft.com/office/powerpoint/2010/main" val="2131279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探究下</a:t>
            </a:r>
            <a:r>
              <a:rPr lang="en-US" altLang="zh-CN" dirty="0" smtClean="0"/>
              <a:t>Spring</a:t>
            </a:r>
            <a:r>
              <a:rPr lang="zh-CN" altLang="en-US" dirty="0" smtClean="0"/>
              <a:t> </a:t>
            </a:r>
            <a:r>
              <a:rPr lang="en-US" altLang="zh-CN" dirty="0" smtClean="0"/>
              <a:t>boot</a:t>
            </a:r>
            <a:r>
              <a:rPr lang="zh-CN" altLang="en-US" dirty="0" smtClean="0"/>
              <a:t>什么时候，怎样执行的这些操作</a:t>
            </a:r>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6</a:t>
            </a:fld>
            <a:endParaRPr lang="zh-CN" altLang="en-US"/>
          </a:p>
        </p:txBody>
      </p:sp>
    </p:spTree>
    <p:extLst>
      <p:ext uri="{BB962C8B-B14F-4D97-AF65-F5344CB8AC3E}">
        <p14:creationId xmlns:p14="http://schemas.microsoft.com/office/powerpoint/2010/main" val="1414519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7</a:t>
            </a:fld>
            <a:endParaRPr lang="zh-CN" altLang="en-US"/>
          </a:p>
        </p:txBody>
      </p:sp>
    </p:spTree>
    <p:extLst>
      <p:ext uri="{BB962C8B-B14F-4D97-AF65-F5344CB8AC3E}">
        <p14:creationId xmlns:p14="http://schemas.microsoft.com/office/powerpoint/2010/main" val="1838137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几个</a:t>
            </a:r>
            <a:r>
              <a:rPr lang="en-US" altLang="zh-CN" dirty="0" err="1" smtClean="0"/>
              <a:t>ConditionalXX</a:t>
            </a:r>
            <a:r>
              <a:rPr lang="zh-CN" altLang="en-US" dirty="0" smtClean="0"/>
              <a:t>注解都是基于</a:t>
            </a:r>
            <a:r>
              <a:rPr lang="en-US" altLang="zh-CN" dirty="0" smtClean="0"/>
              <a:t>Conditional</a:t>
            </a:r>
            <a:r>
              <a:rPr lang="zh-CN" altLang="en-US" dirty="0" smtClean="0"/>
              <a:t>实现的</a:t>
            </a:r>
            <a:endParaRPr lang="en-US" altLang="zh-CN" dirty="0" smtClean="0"/>
          </a:p>
          <a:p>
            <a:r>
              <a:rPr lang="zh-CN" altLang="en-US" dirty="0" smtClean="0"/>
              <a:t>常用的注解都带有</a:t>
            </a:r>
            <a:r>
              <a:rPr lang="en-US" altLang="zh-CN" dirty="0" smtClean="0"/>
              <a:t>@Component</a:t>
            </a:r>
            <a:r>
              <a:rPr lang="zh-CN" altLang="en-US" dirty="0" smtClean="0"/>
              <a:t>，</a:t>
            </a:r>
            <a:r>
              <a:rPr lang="zh-CN" altLang="en-US" smtClean="0"/>
              <a:t>所以在程序启动时都会被自动扫描到</a:t>
            </a:r>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8</a:t>
            </a:fld>
            <a:endParaRPr lang="zh-CN" altLang="en-US"/>
          </a:p>
        </p:txBody>
      </p:sp>
    </p:spTree>
    <p:extLst>
      <p:ext uri="{BB962C8B-B14F-4D97-AF65-F5344CB8AC3E}">
        <p14:creationId xmlns:p14="http://schemas.microsoft.com/office/powerpoint/2010/main" val="1989036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简要看一下</a:t>
            </a:r>
            <a:r>
              <a:rPr lang="en-US" altLang="zh-CN" dirty="0" smtClean="0"/>
              <a:t>Spring</a:t>
            </a:r>
            <a:r>
              <a:rPr lang="zh-CN" altLang="en-US" dirty="0" smtClean="0"/>
              <a:t> </a:t>
            </a:r>
            <a:r>
              <a:rPr lang="en-US" altLang="zh-CN" dirty="0" smtClean="0"/>
              <a:t>Boot</a:t>
            </a:r>
            <a:r>
              <a:rPr lang="zh-CN" altLang="en-US" dirty="0" smtClean="0"/>
              <a:t>加载</a:t>
            </a:r>
            <a:r>
              <a:rPr lang="en-US" altLang="zh-CN" dirty="0" smtClean="0"/>
              <a:t>bean</a:t>
            </a:r>
            <a:r>
              <a:rPr lang="zh-CN" altLang="en-US" dirty="0" smtClean="0"/>
              <a:t>的过程，如何使用上述注解的</a:t>
            </a:r>
            <a:endParaRPr lang="zh-CN" altLang="en-US" dirty="0"/>
          </a:p>
        </p:txBody>
      </p:sp>
      <p:sp>
        <p:nvSpPr>
          <p:cNvPr id="4" name="灯片编号占位符 3"/>
          <p:cNvSpPr>
            <a:spLocks noGrp="1"/>
          </p:cNvSpPr>
          <p:nvPr>
            <p:ph type="sldNum" sz="quarter" idx="10"/>
          </p:nvPr>
        </p:nvSpPr>
        <p:spPr/>
        <p:txBody>
          <a:bodyPr/>
          <a:lstStyle/>
          <a:p>
            <a:fld id="{D3861FD3-F402-479D-A4E9-CA90073B5C97}" type="slidenum">
              <a:rPr lang="zh-CN" altLang="en-US" smtClean="0"/>
              <a:pPr/>
              <a:t>9</a:t>
            </a:fld>
            <a:endParaRPr lang="zh-CN" altLang="en-US"/>
          </a:p>
        </p:txBody>
      </p:sp>
    </p:spTree>
    <p:extLst>
      <p:ext uri="{BB962C8B-B14F-4D97-AF65-F5344CB8AC3E}">
        <p14:creationId xmlns:p14="http://schemas.microsoft.com/office/powerpoint/2010/main" val="1434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147896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94200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99114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pic>
        <p:nvPicPr>
          <p:cNvPr id="6" name="图片 5" descr="ppt内页.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1135179"/>
          </a:xfrm>
          <a:prstGeom prst="rect">
            <a:avLst/>
          </a:prstGeom>
        </p:spPr>
      </p:pic>
      <p:sp>
        <p:nvSpPr>
          <p:cNvPr id="2" name="标题 1"/>
          <p:cNvSpPr>
            <a:spLocks noGrp="1"/>
          </p:cNvSpPr>
          <p:nvPr>
            <p:ph type="title"/>
          </p:nvPr>
        </p:nvSpPr>
        <p:spPr>
          <a:xfrm>
            <a:off x="609600" y="749300"/>
            <a:ext cx="8796867" cy="668338"/>
          </a:xfrm>
        </p:spPr>
        <p:txBody>
          <a:bodyPr>
            <a:noAutofit/>
          </a:bodyPr>
          <a:lstStyle>
            <a:lvl1pPr algn="l">
              <a:defRPr sz="3200">
                <a:latin typeface="微软雅黑" pitchFamily="34" charset="-122"/>
                <a:ea typeface="微软雅黑" pitchFamily="34" charset="-122"/>
              </a:defRPr>
            </a:lvl1pPr>
          </a:lstStyle>
          <a:p>
            <a:r>
              <a:rPr kumimoji="1" lang="zh-CN" altLang="en-US"/>
              <a:t>单击此处编辑母版标题样式</a:t>
            </a:r>
          </a:p>
        </p:txBody>
      </p:sp>
      <p:sp>
        <p:nvSpPr>
          <p:cNvPr id="7" name="内容占位符 2"/>
          <p:cNvSpPr>
            <a:spLocks noGrp="1"/>
          </p:cNvSpPr>
          <p:nvPr>
            <p:ph idx="1"/>
          </p:nvPr>
        </p:nvSpPr>
        <p:spPr>
          <a:xfrm>
            <a:off x="609600" y="1600201"/>
            <a:ext cx="10972800" cy="4525963"/>
          </a:xfrm>
        </p:spPr>
        <p:txBody>
          <a:bodyPr>
            <a:normAutofit/>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42184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198757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113582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76905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196763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99064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38060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166176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87279C3-00D7-F745-B9D2-30B876F2505C}" type="datetimeFigureOut">
              <a:rPr kumimoji="1" lang="zh-CN" altLang="en-US" smtClean="0"/>
              <a:pPr/>
              <a:t>2019/7/12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1290181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79C3-00D7-F745-B9D2-30B876F2505C}" type="datetimeFigureOut">
              <a:rPr kumimoji="1" lang="zh-CN" altLang="en-US" smtClean="0"/>
              <a:pPr/>
              <a:t>2019/7/12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1FA8C-D95C-7F45-90D8-4203C02E77C2}" type="slidenum">
              <a:rPr kumimoji="1" lang="zh-CN" altLang="en-US" smtClean="0"/>
              <a:pPr/>
              <a:t>‹#›</a:t>
            </a:fld>
            <a:endParaRPr kumimoji="1" lang="zh-CN" altLang="en-US"/>
          </a:p>
        </p:txBody>
      </p:sp>
    </p:spTree>
    <p:extLst>
      <p:ext uri="{BB962C8B-B14F-4D97-AF65-F5344CB8AC3E}">
        <p14:creationId xmlns:p14="http://schemas.microsoft.com/office/powerpoint/2010/main" val="197753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localhost:8761/eurek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1" Type="http://schemas.openxmlformats.org/officeDocument/2006/relationships/hyperlink" Target="https://springcloud.cc/spring-cloud-dalston.html#spring-cloud-eureka-server-zones-and-regions" TargetMode="External"/><Relationship Id="rId12" Type="http://schemas.openxmlformats.org/officeDocument/2006/relationships/hyperlink" Target="https://blog.csdn.net/rickiyeat/article/details/59172258" TargetMode="External"/><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s://blog.csdn.net/tongtong_use/article/details/78651737" TargetMode="External"/><Relationship Id="rId4" Type="http://schemas.openxmlformats.org/officeDocument/2006/relationships/hyperlink" Target="https://blog.csdn.net/csolo/article/details/80540359" TargetMode="External"/><Relationship Id="rId5" Type="http://schemas.openxmlformats.org/officeDocument/2006/relationships/hyperlink" Target="https://www.cnblogs.com/senlinyang/p/8595370.html" TargetMode="External"/><Relationship Id="rId6" Type="http://schemas.openxmlformats.org/officeDocument/2006/relationships/hyperlink" Target="http://www.360linker.com/wfw/394.jhtml" TargetMode="External"/><Relationship Id="rId7" Type="http://schemas.openxmlformats.org/officeDocument/2006/relationships/hyperlink" Target="https://www.cnblogs.com/lexiaofei/p/7761982.html" TargetMode="External"/><Relationship Id="rId8" Type="http://schemas.openxmlformats.org/officeDocument/2006/relationships/hyperlink" Target="https://www.cnblogs.com/lfalex0831/p/9199459.html" TargetMode="External"/><Relationship Id="rId9" Type="http://schemas.openxmlformats.org/officeDocument/2006/relationships/hyperlink" Target="https://www.zhihu.com/question/47304987" TargetMode="External"/><Relationship Id="rId10" Type="http://schemas.openxmlformats.org/officeDocument/2006/relationships/hyperlink" Target="http://www.ityouknow.com/springcloud/2017/05/01/simple-springcloud.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comments" Target="../comments/comment1.xml"/><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封面.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333" y="444"/>
            <a:ext cx="9144000" cy="6858000"/>
          </a:xfrm>
          <a:prstGeom prst="rect">
            <a:avLst/>
          </a:prstGeom>
        </p:spPr>
      </p:pic>
      <p:sp>
        <p:nvSpPr>
          <p:cNvPr id="4" name="TextBox 3"/>
          <p:cNvSpPr txBox="1"/>
          <p:nvPr/>
        </p:nvSpPr>
        <p:spPr>
          <a:xfrm>
            <a:off x="1917700" y="2362201"/>
            <a:ext cx="4781550" cy="1569660"/>
          </a:xfrm>
          <a:prstGeom prst="rect">
            <a:avLst/>
          </a:prstGeom>
          <a:noFill/>
        </p:spPr>
        <p:txBody>
          <a:bodyPr wrap="square" rtlCol="0" anchor="ctr">
            <a:spAutoFit/>
          </a:bodyPr>
          <a:lstStyle/>
          <a:p>
            <a:pPr>
              <a:lnSpc>
                <a:spcPct val="200000"/>
              </a:lnSpc>
            </a:pPr>
            <a:r>
              <a:rPr lang="en-US" altLang="zh-CN" sz="2400" dirty="0" smtClean="0">
                <a:latin typeface="微软雅黑" pitchFamily="34" charset="-122"/>
                <a:ea typeface="微软雅黑" pitchFamily="34" charset="-122"/>
              </a:rPr>
              <a:t>Spring</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Cloud</a:t>
            </a:r>
            <a:r>
              <a:rPr lang="zh-CN" altLang="en-US" sz="2400" dirty="0" smtClean="0">
                <a:latin typeface="微软雅黑" pitchFamily="34" charset="-122"/>
                <a:ea typeface="微软雅黑" pitchFamily="34" charset="-122"/>
              </a:rPr>
              <a:t> 实践</a:t>
            </a:r>
            <a:r>
              <a:rPr lang="en-US"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98085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845651" cy="369332"/>
          </a:xfrm>
          <a:prstGeom prst="rect">
            <a:avLst/>
          </a:prstGeom>
          <a:noFill/>
        </p:spPr>
        <p:txBody>
          <a:bodyPr wrap="none" rtlCol="0">
            <a:spAutoFit/>
          </a:bodyPr>
          <a:lstStyle/>
          <a:p>
            <a:r>
              <a:rPr kumimoji="1" lang="en-US" altLang="zh-CN" dirty="0" smtClean="0"/>
              <a:t>1.</a:t>
            </a:r>
            <a:r>
              <a:rPr kumimoji="1" lang="zh-CN" altLang="en-US" dirty="0" smtClean="0"/>
              <a:t> </a:t>
            </a:r>
            <a:r>
              <a:rPr kumimoji="1" lang="en-US" altLang="zh-CN" dirty="0" smtClean="0"/>
              <a:t>Spring</a:t>
            </a:r>
            <a:r>
              <a:rPr kumimoji="1" lang="zh-CN" altLang="en-US" dirty="0" smtClean="0"/>
              <a:t> </a:t>
            </a:r>
            <a:r>
              <a:rPr kumimoji="1" lang="en-US" altLang="zh-CN" dirty="0" smtClean="0"/>
              <a:t>Boot</a:t>
            </a:r>
            <a:r>
              <a:rPr kumimoji="1" lang="zh-CN" altLang="en-US" dirty="0" smtClean="0"/>
              <a:t> </a:t>
            </a:r>
            <a:r>
              <a:rPr kumimoji="1" lang="mr-IN" altLang="zh-CN" dirty="0" smtClean="0"/>
              <a:t>–</a:t>
            </a:r>
            <a:r>
              <a:rPr kumimoji="1" lang="zh-CN" altLang="en-US" dirty="0" smtClean="0"/>
              <a:t> </a:t>
            </a:r>
            <a:r>
              <a:rPr kumimoji="1" lang="en-US" altLang="zh-CN" dirty="0" smtClean="0"/>
              <a:t>Bean</a:t>
            </a:r>
            <a:r>
              <a:rPr kumimoji="1" lang="zh-CN" altLang="en-US" dirty="0" smtClean="0"/>
              <a:t> 加载</a:t>
            </a:r>
            <a:endParaRPr kumimoji="1" lang="zh-CN" altLang="en-US" dirty="0"/>
          </a:p>
        </p:txBody>
      </p:sp>
      <p:sp>
        <p:nvSpPr>
          <p:cNvPr id="2" name="文本框 1"/>
          <p:cNvSpPr txBox="1"/>
          <p:nvPr/>
        </p:nvSpPr>
        <p:spPr>
          <a:xfrm>
            <a:off x="931652" y="966158"/>
            <a:ext cx="9368287" cy="5355312"/>
          </a:xfrm>
          <a:prstGeom prst="rect">
            <a:avLst/>
          </a:prstGeom>
          <a:noFill/>
        </p:spPr>
        <p:txBody>
          <a:bodyPr wrap="square" rtlCol="0">
            <a:spAutoFit/>
          </a:bodyPr>
          <a:lstStyle/>
          <a:p>
            <a:r>
              <a:rPr lang="en-US" altLang="zh-CN" dirty="0" err="1"/>
              <a:t>ConfigurationClassParser.parse</a:t>
            </a:r>
            <a:r>
              <a:rPr lang="en-US" altLang="zh-CN" dirty="0" smtClean="0"/>
              <a:t>()</a:t>
            </a:r>
            <a:r>
              <a:rPr lang="zh-CN" altLang="en-US" dirty="0" smtClean="0"/>
              <a:t>方法中会按照一下步骤执行</a:t>
            </a:r>
            <a:endParaRPr lang="en-US" altLang="zh-CN" dirty="0" smtClean="0"/>
          </a:p>
          <a:p>
            <a:endParaRPr lang="en-US" altLang="zh-CN" dirty="0" smtClean="0"/>
          </a:p>
          <a:p>
            <a:r>
              <a:rPr lang="en-US" altLang="zh-CN" dirty="0" smtClean="0"/>
              <a:t>1.</a:t>
            </a:r>
            <a:r>
              <a:rPr lang="zh-CN" altLang="en-US" dirty="0" smtClean="0"/>
              <a:t> 解析</a:t>
            </a:r>
            <a:r>
              <a:rPr lang="en-US" altLang="zh-CN" dirty="0" smtClean="0"/>
              <a:t>Configuration</a:t>
            </a:r>
            <a:r>
              <a:rPr lang="zh-CN" altLang="en-US" dirty="0" smtClean="0"/>
              <a:t>注解</a:t>
            </a:r>
            <a:endParaRPr lang="en-US" altLang="zh-CN" dirty="0" smtClean="0"/>
          </a:p>
          <a:p>
            <a:endParaRPr lang="en-US" altLang="zh-CN" dirty="0" smtClean="0"/>
          </a:p>
          <a:p>
            <a:r>
              <a:rPr lang="en-US" altLang="zh-CN" dirty="0" smtClean="0"/>
              <a:t>2.</a:t>
            </a:r>
            <a:r>
              <a:rPr lang="zh-CN" altLang="en-US" dirty="0" smtClean="0"/>
              <a:t> 解析</a:t>
            </a:r>
            <a:r>
              <a:rPr lang="en-US" altLang="zh-CN" dirty="0" err="1" smtClean="0"/>
              <a:t>ComponentScan</a:t>
            </a:r>
            <a:r>
              <a:rPr lang="zh-CN" altLang="en-US" dirty="0" smtClean="0"/>
              <a:t>注解（入口类的）</a:t>
            </a:r>
            <a:endParaRPr lang="en-US" altLang="zh-CN" dirty="0" smtClean="0"/>
          </a:p>
          <a:p>
            <a:endParaRPr lang="en-US" altLang="zh-CN" dirty="0"/>
          </a:p>
          <a:p>
            <a:r>
              <a:rPr lang="en-US" altLang="zh-CN" dirty="0" smtClean="0"/>
              <a:t>3.</a:t>
            </a:r>
            <a:r>
              <a:rPr lang="zh-CN" altLang="en-US" dirty="0" smtClean="0"/>
              <a:t> 解析</a:t>
            </a:r>
            <a:r>
              <a:rPr lang="en-US" altLang="zh-CN" dirty="0" smtClean="0"/>
              <a:t>Import</a:t>
            </a:r>
            <a:r>
              <a:rPr lang="zh-CN" altLang="en-US" dirty="0" smtClean="0"/>
              <a:t>注解</a:t>
            </a:r>
            <a:endParaRPr lang="en-US" altLang="zh-CN" dirty="0" smtClean="0"/>
          </a:p>
          <a:p>
            <a:endParaRPr lang="en-US" altLang="zh-CN" dirty="0"/>
          </a:p>
          <a:p>
            <a:r>
              <a:rPr lang="en-US" altLang="zh-CN" dirty="0" smtClean="0"/>
              <a:t>4.</a:t>
            </a:r>
            <a:r>
              <a:rPr lang="zh-CN" altLang="en-US" dirty="0" smtClean="0"/>
              <a:t> 解析</a:t>
            </a:r>
            <a:r>
              <a:rPr lang="en-US" altLang="zh-CN" dirty="0" err="1" smtClean="0"/>
              <a:t>ImportResource</a:t>
            </a:r>
            <a:r>
              <a:rPr lang="zh-CN" altLang="en-US" dirty="0" smtClean="0"/>
              <a:t>注解</a:t>
            </a:r>
            <a:endParaRPr lang="en-US" altLang="zh-CN" dirty="0" smtClean="0"/>
          </a:p>
          <a:p>
            <a:endParaRPr lang="en-US" altLang="zh-CN" dirty="0"/>
          </a:p>
          <a:p>
            <a:r>
              <a:rPr lang="en-US" altLang="zh-CN" dirty="0" smtClean="0"/>
              <a:t>5.</a:t>
            </a:r>
            <a:r>
              <a:rPr lang="zh-CN" altLang="en-US" dirty="0" smtClean="0"/>
              <a:t> 解析</a:t>
            </a:r>
            <a:r>
              <a:rPr lang="en-US" altLang="zh-CN" dirty="0" smtClean="0"/>
              <a:t>Bean</a:t>
            </a:r>
            <a:r>
              <a:rPr lang="zh-CN" altLang="en-US" dirty="0" smtClean="0"/>
              <a:t>注解</a:t>
            </a:r>
            <a:endParaRPr lang="en-US" altLang="zh-CN" dirty="0" smtClean="0"/>
          </a:p>
          <a:p>
            <a:endParaRPr lang="en-US" altLang="zh-CN" dirty="0"/>
          </a:p>
          <a:p>
            <a:r>
              <a:rPr lang="zh-CN" altLang="en-US" dirty="0" smtClean="0"/>
              <a:t>上述逻辑处理时，如果每个生成的</a:t>
            </a:r>
            <a:r>
              <a:rPr lang="en-US" altLang="zh-CN" dirty="0" smtClean="0"/>
              <a:t>Bean</a:t>
            </a:r>
            <a:r>
              <a:rPr lang="zh-CN" altLang="en-US" dirty="0" smtClean="0"/>
              <a:t>会再次执行</a:t>
            </a:r>
            <a:r>
              <a:rPr lang="en-US" altLang="zh-CN" dirty="0" smtClean="0"/>
              <a:t>parse</a:t>
            </a:r>
            <a:r>
              <a:rPr lang="zh-CN" altLang="en-US" dirty="0" smtClean="0"/>
              <a:t>方法，该方法会形成一个递归操作来生成所有需要的</a:t>
            </a:r>
            <a:r>
              <a:rPr lang="en-US" altLang="zh-CN" dirty="0" smtClean="0"/>
              <a:t>Bean</a:t>
            </a:r>
            <a:r>
              <a:rPr lang="zh-CN" altLang="en-US" dirty="0" smtClean="0"/>
              <a:t>。</a:t>
            </a:r>
            <a:endParaRPr lang="en-US" altLang="zh-CN" dirty="0" smtClean="0"/>
          </a:p>
          <a:p>
            <a:endParaRPr lang="en-US" altLang="zh-CN" dirty="0"/>
          </a:p>
          <a:p>
            <a:r>
              <a:rPr lang="zh-CN" altLang="en-US" dirty="0" smtClean="0"/>
              <a:t>而之前提到的自动加载的</a:t>
            </a:r>
            <a:r>
              <a:rPr lang="en-US" altLang="zh-CN" dirty="0" smtClean="0"/>
              <a:t>Bean</a:t>
            </a:r>
            <a:r>
              <a:rPr lang="zh-CN" altLang="en-US" dirty="0" smtClean="0"/>
              <a:t>，是因为在生成</a:t>
            </a:r>
            <a:r>
              <a:rPr lang="en-US" altLang="zh-CN" dirty="0" smtClean="0"/>
              <a:t>Bean</a:t>
            </a:r>
            <a:r>
              <a:rPr lang="zh-CN" altLang="en-US" dirty="0" smtClean="0"/>
              <a:t>的时候每次都会判断是否有</a:t>
            </a:r>
            <a:r>
              <a:rPr lang="en-US" altLang="zh-CN" dirty="0" smtClean="0"/>
              <a:t>Conditional</a:t>
            </a:r>
            <a:r>
              <a:rPr lang="zh-CN" altLang="en-US" dirty="0" smtClean="0"/>
              <a:t>注解的结果</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819143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433617" y="0"/>
            <a:ext cx="6602591" cy="6789549"/>
          </a:xfrm>
          <a:prstGeom prst="rect">
            <a:avLst/>
          </a:prstGeom>
        </p:spPr>
      </p:pic>
    </p:spTree>
    <p:extLst>
      <p:ext uri="{BB962C8B-B14F-4D97-AF65-F5344CB8AC3E}">
        <p14:creationId xmlns:p14="http://schemas.microsoft.com/office/powerpoint/2010/main" val="1298196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795958" cy="369332"/>
          </a:xfrm>
          <a:prstGeom prst="rect">
            <a:avLst/>
          </a:prstGeom>
          <a:noFill/>
        </p:spPr>
        <p:txBody>
          <a:bodyPr wrap="none" rtlCol="0">
            <a:spAutoFit/>
          </a:bodyPr>
          <a:lstStyle/>
          <a:p>
            <a:r>
              <a:rPr kumimoji="1" lang="en-US" altLang="zh-CN" dirty="0" smtClean="0"/>
              <a:t>2.</a:t>
            </a:r>
            <a:r>
              <a:rPr kumimoji="1" lang="zh-CN" altLang="en-US" dirty="0" smtClean="0"/>
              <a:t> </a:t>
            </a:r>
            <a:r>
              <a:rPr kumimoji="1" lang="en-US" altLang="zh-CN" dirty="0" smtClean="0"/>
              <a:t>Eureka</a:t>
            </a:r>
            <a:r>
              <a:rPr kumimoji="1" lang="zh-CN" altLang="en-US" dirty="0" smtClean="0"/>
              <a:t> </a:t>
            </a:r>
            <a:r>
              <a:rPr kumimoji="1" lang="mr-IN" altLang="zh-CN" dirty="0" smtClean="0"/>
              <a:t>–</a:t>
            </a:r>
            <a:r>
              <a:rPr kumimoji="1" lang="zh-CN" altLang="en-US" dirty="0" smtClean="0"/>
              <a:t> 服务注册</a:t>
            </a:r>
            <a:r>
              <a:rPr kumimoji="1" lang="en-US" altLang="zh-CN" dirty="0" smtClean="0"/>
              <a:t>/</a:t>
            </a:r>
            <a:r>
              <a:rPr kumimoji="1" lang="zh-CN" altLang="en-US" dirty="0" smtClean="0"/>
              <a:t>发现</a:t>
            </a:r>
            <a:endParaRPr kumimoji="1" lang="zh-CN" altLang="en-US" dirty="0"/>
          </a:p>
        </p:txBody>
      </p:sp>
      <p:sp>
        <p:nvSpPr>
          <p:cNvPr id="2" name="矩形 1"/>
          <p:cNvSpPr/>
          <p:nvPr/>
        </p:nvSpPr>
        <p:spPr>
          <a:xfrm>
            <a:off x="911399" y="995834"/>
            <a:ext cx="9563819" cy="1200329"/>
          </a:xfrm>
          <a:prstGeom prst="rect">
            <a:avLst/>
          </a:prstGeom>
        </p:spPr>
        <p:txBody>
          <a:bodyPr wrap="square">
            <a:spAutoFit/>
          </a:bodyPr>
          <a:lstStyle/>
          <a:p>
            <a:r>
              <a:rPr lang="en-US" altLang="zh-CN" dirty="0">
                <a:solidFill>
                  <a:srgbClr val="4D4D4D"/>
                </a:solidFill>
              </a:rPr>
              <a:t>Spring Cloud Eureka</a:t>
            </a:r>
            <a:r>
              <a:rPr lang="zh-CN" altLang="en-US" dirty="0">
                <a:solidFill>
                  <a:srgbClr val="4D4D4D"/>
                </a:solidFill>
              </a:rPr>
              <a:t>是</a:t>
            </a:r>
            <a:r>
              <a:rPr lang="en-US" altLang="zh-CN" dirty="0">
                <a:solidFill>
                  <a:srgbClr val="4D4D4D"/>
                </a:solidFill>
              </a:rPr>
              <a:t>Spring Cloud Netflix </a:t>
            </a:r>
            <a:r>
              <a:rPr lang="zh-CN" altLang="en-US" dirty="0">
                <a:solidFill>
                  <a:srgbClr val="4D4D4D"/>
                </a:solidFill>
              </a:rPr>
              <a:t>微服务套件中的一部分，基于</a:t>
            </a:r>
            <a:r>
              <a:rPr lang="en-US" altLang="zh-CN" dirty="0">
                <a:solidFill>
                  <a:srgbClr val="4D4D4D"/>
                </a:solidFill>
              </a:rPr>
              <a:t>Netflix </a:t>
            </a:r>
            <a:r>
              <a:rPr lang="en-US" altLang="zh-CN" dirty="0" smtClean="0">
                <a:solidFill>
                  <a:srgbClr val="4D4D4D"/>
                </a:solidFill>
              </a:rPr>
              <a:t>Eureka</a:t>
            </a:r>
          </a:p>
          <a:p>
            <a:pPr>
              <a:lnSpc>
                <a:spcPct val="150000"/>
              </a:lnSpc>
            </a:pPr>
            <a:r>
              <a:rPr lang="zh-CN" altLang="en-US" dirty="0" smtClean="0">
                <a:solidFill>
                  <a:srgbClr val="4D4D4D"/>
                </a:solidFill>
              </a:rPr>
              <a:t>做</a:t>
            </a:r>
            <a:r>
              <a:rPr lang="zh-CN" altLang="en-US" dirty="0">
                <a:solidFill>
                  <a:srgbClr val="4D4D4D"/>
                </a:solidFill>
              </a:rPr>
              <a:t>了二次封装，主要是负责完成微服务中服务治理</a:t>
            </a:r>
            <a:r>
              <a:rPr lang="zh-CN" altLang="en-US" dirty="0" smtClean="0">
                <a:solidFill>
                  <a:srgbClr val="4D4D4D"/>
                </a:solidFill>
              </a:rPr>
              <a:t>功能。</a:t>
            </a:r>
            <a:endParaRPr lang="en-US" altLang="zh-CN" dirty="0">
              <a:solidFill>
                <a:srgbClr val="4D4D4D"/>
              </a:solidFill>
            </a:endParaRPr>
          </a:p>
          <a:p>
            <a:pPr>
              <a:lnSpc>
                <a:spcPct val="150000"/>
              </a:lnSpc>
            </a:pPr>
            <a:endParaRPr lang="en-US" altLang="zh-CN" dirty="0" smtClean="0">
              <a:solidFill>
                <a:srgbClr val="4D4D4D"/>
              </a:solidFill>
            </a:endParaRPr>
          </a:p>
        </p:txBody>
      </p:sp>
      <p:sp>
        <p:nvSpPr>
          <p:cNvPr id="5" name="文本框 4"/>
          <p:cNvSpPr txBox="1"/>
          <p:nvPr/>
        </p:nvSpPr>
        <p:spPr>
          <a:xfrm>
            <a:off x="795130" y="2619464"/>
            <a:ext cx="4625009" cy="2862322"/>
          </a:xfrm>
          <a:prstGeom prst="rect">
            <a:avLst/>
          </a:prstGeom>
          <a:noFill/>
        </p:spPr>
        <p:txBody>
          <a:bodyPr wrap="square" rtlCol="0">
            <a:spAutoFit/>
          </a:bodyPr>
          <a:lstStyle/>
          <a:p>
            <a:pPr>
              <a:lnSpc>
                <a:spcPct val="150000"/>
              </a:lnSpc>
            </a:pPr>
            <a:r>
              <a:rPr lang="zh-CN" altLang="en-US" dirty="0">
                <a:solidFill>
                  <a:srgbClr val="4D4D4D"/>
                </a:solidFill>
              </a:rPr>
              <a:t>服务发现：服务调用不再通过具体的实例地址来调用，而是通过服务名发起请求，由注册中心依据配置的服务发现策略，如轮换、负载均衡等进行服务调用，实际框架为了性能等因素，不会每次</a:t>
            </a:r>
            <a:r>
              <a:rPr lang="zh-CN" altLang="en-US" dirty="0" smtClean="0">
                <a:solidFill>
                  <a:srgbClr val="4D4D4D"/>
                </a:solidFill>
              </a:rPr>
              <a:t>都向注册</a:t>
            </a:r>
            <a:r>
              <a:rPr lang="zh-CN" altLang="en-US" dirty="0">
                <a:solidFill>
                  <a:srgbClr val="4D4D4D"/>
                </a:solidFill>
              </a:rPr>
              <a:t>中心获取服务的方式，会有一些实现策略来处理。</a:t>
            </a:r>
          </a:p>
          <a:p>
            <a:endParaRPr kumimoji="1" lang="zh-CN" altLang="en-US" dirty="0"/>
          </a:p>
        </p:txBody>
      </p:sp>
      <p:pic>
        <p:nvPicPr>
          <p:cNvPr id="7" name="图片 6"/>
          <p:cNvPicPr>
            <a:picLocks noChangeAspect="1"/>
          </p:cNvPicPr>
          <p:nvPr/>
        </p:nvPicPr>
        <p:blipFill>
          <a:blip r:embed="rId3"/>
          <a:stretch>
            <a:fillRect/>
          </a:stretch>
        </p:blipFill>
        <p:spPr>
          <a:xfrm>
            <a:off x="5975350" y="1897821"/>
            <a:ext cx="5727700" cy="4546600"/>
          </a:xfrm>
          <a:prstGeom prst="rect">
            <a:avLst/>
          </a:prstGeom>
        </p:spPr>
      </p:pic>
    </p:spTree>
    <p:extLst>
      <p:ext uri="{BB962C8B-B14F-4D97-AF65-F5344CB8AC3E}">
        <p14:creationId xmlns:p14="http://schemas.microsoft.com/office/powerpoint/2010/main" val="79381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247731" cy="369332"/>
          </a:xfrm>
          <a:prstGeom prst="rect">
            <a:avLst/>
          </a:prstGeom>
          <a:noFill/>
        </p:spPr>
        <p:txBody>
          <a:bodyPr wrap="none" rtlCol="0">
            <a:spAutoFit/>
          </a:bodyPr>
          <a:lstStyle/>
          <a:p>
            <a:r>
              <a:rPr kumimoji="1" lang="en-US" altLang="zh-CN" dirty="0" smtClean="0"/>
              <a:t>2.</a:t>
            </a:r>
            <a:r>
              <a:rPr kumimoji="1" lang="zh-CN" altLang="en-US" dirty="0" smtClean="0"/>
              <a:t> </a:t>
            </a:r>
            <a:r>
              <a:rPr kumimoji="1" lang="en-US" altLang="zh-CN" dirty="0" smtClean="0"/>
              <a:t>Eureka</a:t>
            </a:r>
            <a:r>
              <a:rPr kumimoji="1" lang="zh-CN" altLang="en-US" dirty="0" smtClean="0"/>
              <a:t> </a:t>
            </a:r>
            <a:r>
              <a:rPr kumimoji="1" lang="mr-IN" altLang="zh-CN" dirty="0" smtClean="0"/>
              <a:t>–</a:t>
            </a:r>
            <a:r>
              <a:rPr kumimoji="1" lang="zh-CN" altLang="en-US" dirty="0" smtClean="0"/>
              <a:t> 注册中心</a:t>
            </a:r>
            <a:endParaRPr kumimoji="1" lang="zh-CN" altLang="en-US" dirty="0"/>
          </a:p>
        </p:txBody>
      </p:sp>
      <p:sp>
        <p:nvSpPr>
          <p:cNvPr id="8" name="文本框 7"/>
          <p:cNvSpPr txBox="1"/>
          <p:nvPr/>
        </p:nvSpPr>
        <p:spPr>
          <a:xfrm>
            <a:off x="1257300" y="734377"/>
            <a:ext cx="8615363" cy="5909310"/>
          </a:xfrm>
          <a:prstGeom prst="rect">
            <a:avLst/>
          </a:prstGeom>
          <a:noFill/>
        </p:spPr>
        <p:txBody>
          <a:bodyPr wrap="square" rtlCol="0">
            <a:spAutoFit/>
          </a:bodyPr>
          <a:lstStyle/>
          <a:p>
            <a:r>
              <a:rPr kumimoji="1" lang="zh-CN" altLang="en-US" dirty="0" smtClean="0"/>
              <a:t>借助</a:t>
            </a:r>
            <a:r>
              <a:rPr kumimoji="1" lang="en-US" altLang="zh-CN" dirty="0" smtClean="0"/>
              <a:t>Spring</a:t>
            </a:r>
            <a:r>
              <a:rPr kumimoji="1" lang="zh-CN" altLang="en-US" dirty="0" smtClean="0"/>
              <a:t> </a:t>
            </a:r>
            <a:r>
              <a:rPr kumimoji="1" lang="en-US" altLang="zh-CN" dirty="0" smtClean="0"/>
              <a:t>Boot</a:t>
            </a:r>
            <a:r>
              <a:rPr kumimoji="1" lang="zh-CN" altLang="en-US" dirty="0" smtClean="0"/>
              <a:t>的便捷性，创建一个</a:t>
            </a:r>
            <a:r>
              <a:rPr kumimoji="1" lang="en-US" altLang="zh-CN" dirty="0" smtClean="0"/>
              <a:t>Eureka</a:t>
            </a:r>
            <a:r>
              <a:rPr kumimoji="1" lang="zh-CN" altLang="en-US" dirty="0" smtClean="0"/>
              <a:t>注册中心的服务相当便捷</a:t>
            </a:r>
            <a:endParaRPr kumimoji="1" lang="en-US" altLang="zh-CN" dirty="0" smtClean="0"/>
          </a:p>
          <a:p>
            <a:endParaRPr kumimoji="1" lang="en-US" altLang="zh-CN" dirty="0"/>
          </a:p>
          <a:p>
            <a:pPr>
              <a:lnSpc>
                <a:spcPct val="150000"/>
              </a:lnSpc>
            </a:pPr>
            <a:r>
              <a:rPr kumimoji="1" lang="zh-CN" altLang="en-US" dirty="0" smtClean="0"/>
              <a:t>一个依赖</a:t>
            </a:r>
            <a:endParaRPr kumimoji="1" lang="en-US" altLang="zh-CN" dirty="0" smtClean="0"/>
          </a:p>
          <a:p>
            <a:pPr lvl="1">
              <a:lnSpc>
                <a:spcPct val="150000"/>
              </a:lnSpc>
            </a:pPr>
            <a:r>
              <a:rPr lang="en-US" altLang="zh-CN" dirty="0"/>
              <a:t>&lt;dependency&gt;</a:t>
            </a:r>
            <a:br>
              <a:rPr lang="en-US" altLang="zh-CN" dirty="0"/>
            </a:br>
            <a:r>
              <a:rPr lang="en-US" altLang="zh-CN" dirty="0"/>
              <a:t>    &lt;</a:t>
            </a:r>
            <a:r>
              <a:rPr lang="en-US" altLang="zh-CN" dirty="0" err="1"/>
              <a:t>groupId</a:t>
            </a:r>
            <a:r>
              <a:rPr lang="en-US" altLang="zh-CN" dirty="0"/>
              <a:t>&gt;</a:t>
            </a:r>
            <a:r>
              <a:rPr lang="en-US" altLang="zh-CN" dirty="0" err="1"/>
              <a:t>org.springframework.cloud</a:t>
            </a:r>
            <a:r>
              <a:rPr lang="en-US" altLang="zh-CN" dirty="0"/>
              <a:t>&lt;/</a:t>
            </a:r>
            <a:r>
              <a:rPr lang="en-US" altLang="zh-CN" dirty="0" err="1"/>
              <a:t>groupId</a:t>
            </a:r>
            <a:r>
              <a:rPr lang="en-US" altLang="zh-CN" dirty="0"/>
              <a:t>&gt;</a:t>
            </a:r>
            <a:br>
              <a:rPr lang="en-US" altLang="zh-CN" dirty="0"/>
            </a:br>
            <a:r>
              <a:rPr lang="en-US" altLang="zh-CN" dirty="0"/>
              <a:t>    &lt;</a:t>
            </a:r>
            <a:r>
              <a:rPr lang="en-US" altLang="zh-CN" dirty="0" err="1"/>
              <a:t>artifactId</a:t>
            </a:r>
            <a:r>
              <a:rPr lang="en-US" altLang="zh-CN" dirty="0"/>
              <a:t>&gt;spring-cloud-starter-</a:t>
            </a:r>
            <a:r>
              <a:rPr lang="en-US" altLang="zh-CN" dirty="0" err="1"/>
              <a:t>netflix</a:t>
            </a:r>
            <a:r>
              <a:rPr lang="en-US" altLang="zh-CN" dirty="0"/>
              <a:t>-eureka-server&lt;/</a:t>
            </a:r>
            <a:r>
              <a:rPr lang="en-US" altLang="zh-CN" dirty="0" err="1"/>
              <a:t>artifactId</a:t>
            </a:r>
            <a:r>
              <a:rPr lang="en-US" altLang="zh-CN" dirty="0"/>
              <a:t>&gt;</a:t>
            </a:r>
            <a:br>
              <a:rPr lang="en-US" altLang="zh-CN" dirty="0"/>
            </a:br>
            <a:r>
              <a:rPr lang="en-US" altLang="zh-CN" dirty="0"/>
              <a:t>&lt;/dependency</a:t>
            </a:r>
            <a:r>
              <a:rPr lang="en-US" altLang="zh-CN" dirty="0" smtClean="0"/>
              <a:t>&gt;</a:t>
            </a:r>
            <a:endParaRPr kumimoji="1" lang="en-US" altLang="zh-CN" dirty="0"/>
          </a:p>
          <a:p>
            <a:pPr>
              <a:lnSpc>
                <a:spcPct val="150000"/>
              </a:lnSpc>
            </a:pPr>
            <a:r>
              <a:rPr kumimoji="1" lang="zh-CN" altLang="en-US" dirty="0" smtClean="0"/>
              <a:t>一个注解</a:t>
            </a:r>
            <a:r>
              <a:rPr lang="en-US" altLang="zh-CN" dirty="0"/>
              <a:t/>
            </a:r>
            <a:br>
              <a:rPr lang="en-US" altLang="zh-CN" dirty="0"/>
            </a:br>
            <a:r>
              <a:rPr lang="zh-CN" altLang="en-US" dirty="0"/>
              <a:t> </a:t>
            </a:r>
            <a:r>
              <a:rPr lang="zh-CN" altLang="en-US" dirty="0" smtClean="0"/>
              <a:t>      </a:t>
            </a:r>
            <a:r>
              <a:rPr lang="en-US" altLang="zh-CN" dirty="0" smtClean="0"/>
              <a:t>@</a:t>
            </a:r>
            <a:r>
              <a:rPr lang="en-US" altLang="zh-CN" dirty="0" err="1" smtClean="0"/>
              <a:t>EnableEurekaServer</a:t>
            </a:r>
            <a:r>
              <a:rPr lang="zh-CN" altLang="en-US" dirty="0" smtClean="0"/>
              <a:t>  </a:t>
            </a:r>
            <a:r>
              <a:rPr lang="en-US" altLang="zh-CN" dirty="0" smtClean="0"/>
              <a:t>--</a:t>
            </a:r>
            <a:r>
              <a:rPr lang="zh-CN" altLang="en-US" dirty="0" smtClean="0"/>
              <a:t> 表明自己是个注册服务</a:t>
            </a:r>
            <a:endParaRPr lang="en-US" altLang="zh-CN" dirty="0" smtClean="0"/>
          </a:p>
          <a:p>
            <a:pPr>
              <a:lnSpc>
                <a:spcPct val="150000"/>
              </a:lnSpc>
            </a:pPr>
            <a:r>
              <a:rPr kumimoji="1" lang="zh-CN" altLang="en-US" dirty="0" smtClean="0"/>
              <a:t>两个配置</a:t>
            </a:r>
            <a:endParaRPr kumimoji="1" lang="en-US" altLang="zh-CN" dirty="0"/>
          </a:p>
          <a:p>
            <a:pPr lvl="1">
              <a:lnSpc>
                <a:spcPct val="150000"/>
              </a:lnSpc>
            </a:pPr>
            <a:r>
              <a:rPr lang="en-US" altLang="zh-CN" dirty="0" err="1" smtClean="0"/>
              <a:t>Eureka.client</a:t>
            </a:r>
            <a:r>
              <a:rPr lang="en-US" altLang="zh-CN" dirty="0"/>
              <a:t>:</a:t>
            </a:r>
            <a:br>
              <a:rPr lang="en-US" altLang="zh-CN" dirty="0"/>
            </a:br>
            <a:r>
              <a:rPr lang="en-US" altLang="zh-CN" dirty="0"/>
              <a:t>    register-with-eureka: </a:t>
            </a:r>
            <a:r>
              <a:rPr lang="en-US" altLang="zh-CN" dirty="0" smtClean="0"/>
              <a:t>false</a:t>
            </a:r>
            <a:r>
              <a:rPr lang="zh-CN" altLang="en-US" dirty="0" smtClean="0"/>
              <a:t>   单实例服务配置为</a:t>
            </a:r>
            <a:r>
              <a:rPr lang="en-US" altLang="zh-CN" dirty="0" smtClean="0"/>
              <a:t>false</a:t>
            </a:r>
            <a:r>
              <a:rPr lang="zh-CN" altLang="en-US" dirty="0" smtClean="0"/>
              <a:t>，多实例高可用场景需要配置为</a:t>
            </a:r>
            <a:r>
              <a:rPr lang="en-US" altLang="zh-CN" dirty="0" smtClean="0"/>
              <a:t>true</a:t>
            </a:r>
            <a:r>
              <a:rPr lang="zh-CN" altLang="en-US" dirty="0" smtClean="0"/>
              <a:t>，并需要配置其余</a:t>
            </a:r>
            <a:r>
              <a:rPr lang="en-US" altLang="zh-CN" dirty="0" smtClean="0"/>
              <a:t>eureka</a:t>
            </a:r>
            <a:r>
              <a:rPr lang="zh-CN" altLang="en-US" dirty="0" smtClean="0"/>
              <a:t>服务的地址，进行服务注册信息复制</a:t>
            </a:r>
            <a:r>
              <a:rPr lang="en-US" altLang="zh-CN" dirty="0"/>
              <a:t/>
            </a:r>
            <a:br>
              <a:rPr lang="en-US" altLang="zh-CN" dirty="0"/>
            </a:br>
            <a:r>
              <a:rPr lang="en-US" altLang="zh-CN" dirty="0"/>
              <a:t>    fetch-registry: false</a:t>
            </a:r>
            <a:endParaRPr kumimoji="1" lang="en-US" altLang="zh-CN" dirty="0" smtClean="0"/>
          </a:p>
          <a:p>
            <a:endParaRPr kumimoji="1" lang="zh-CN" altLang="en-US" dirty="0"/>
          </a:p>
        </p:txBody>
      </p:sp>
    </p:spTree>
    <p:extLst>
      <p:ext uri="{BB962C8B-B14F-4D97-AF65-F5344CB8AC3E}">
        <p14:creationId xmlns:p14="http://schemas.microsoft.com/office/powerpoint/2010/main" val="80109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247731" cy="369332"/>
          </a:xfrm>
          <a:prstGeom prst="rect">
            <a:avLst/>
          </a:prstGeom>
          <a:noFill/>
        </p:spPr>
        <p:txBody>
          <a:bodyPr wrap="none" rtlCol="0">
            <a:spAutoFit/>
          </a:bodyPr>
          <a:lstStyle/>
          <a:p>
            <a:r>
              <a:rPr kumimoji="1" lang="en-US" altLang="zh-CN" dirty="0" smtClean="0"/>
              <a:t>2.</a:t>
            </a:r>
            <a:r>
              <a:rPr kumimoji="1" lang="zh-CN" altLang="en-US" dirty="0" smtClean="0"/>
              <a:t> </a:t>
            </a:r>
            <a:r>
              <a:rPr kumimoji="1" lang="en-US" altLang="zh-CN" dirty="0" smtClean="0"/>
              <a:t>Eureka</a:t>
            </a:r>
            <a:r>
              <a:rPr kumimoji="1" lang="zh-CN" altLang="en-US" dirty="0" smtClean="0"/>
              <a:t> </a:t>
            </a:r>
            <a:r>
              <a:rPr kumimoji="1" lang="mr-IN" altLang="zh-CN" dirty="0" smtClean="0"/>
              <a:t>–</a:t>
            </a:r>
            <a:r>
              <a:rPr kumimoji="1" lang="zh-CN" altLang="en-US" dirty="0" smtClean="0"/>
              <a:t> 服务注册</a:t>
            </a:r>
            <a:endParaRPr kumimoji="1" lang="zh-CN" altLang="en-US" dirty="0"/>
          </a:p>
        </p:txBody>
      </p:sp>
      <p:sp>
        <p:nvSpPr>
          <p:cNvPr id="2" name="文本框 1"/>
          <p:cNvSpPr txBox="1"/>
          <p:nvPr/>
        </p:nvSpPr>
        <p:spPr>
          <a:xfrm>
            <a:off x="1057275" y="815460"/>
            <a:ext cx="6341801" cy="369332"/>
          </a:xfrm>
          <a:prstGeom prst="rect">
            <a:avLst/>
          </a:prstGeom>
          <a:noFill/>
        </p:spPr>
        <p:txBody>
          <a:bodyPr wrap="none" rtlCol="0">
            <a:spAutoFit/>
          </a:bodyPr>
          <a:lstStyle/>
          <a:p>
            <a:r>
              <a:rPr kumimoji="1" lang="zh-CN" altLang="en-US" dirty="0" smtClean="0"/>
              <a:t>任意一个</a:t>
            </a:r>
            <a:r>
              <a:rPr kumimoji="1" lang="en-US" altLang="zh-CN" dirty="0" smtClean="0"/>
              <a:t>Web</a:t>
            </a:r>
            <a:r>
              <a:rPr kumimoji="1" lang="zh-CN" altLang="en-US" dirty="0" smtClean="0"/>
              <a:t>环境的</a:t>
            </a:r>
            <a:r>
              <a:rPr kumimoji="1" lang="en-US" altLang="zh-CN" dirty="0" smtClean="0"/>
              <a:t>Spring</a:t>
            </a:r>
            <a:r>
              <a:rPr kumimoji="1" lang="zh-CN" altLang="en-US" dirty="0" smtClean="0"/>
              <a:t> </a:t>
            </a:r>
            <a:r>
              <a:rPr kumimoji="1" lang="en-US" altLang="zh-CN" dirty="0" smtClean="0"/>
              <a:t>Boot</a:t>
            </a:r>
            <a:r>
              <a:rPr kumimoji="1" lang="zh-CN" altLang="en-US" dirty="0" smtClean="0"/>
              <a:t>项目都可以作为</a:t>
            </a:r>
            <a:r>
              <a:rPr kumimoji="1" lang="en-US" altLang="zh-CN" dirty="0" smtClean="0"/>
              <a:t>Eureka</a:t>
            </a:r>
            <a:r>
              <a:rPr kumimoji="1" lang="zh-CN" altLang="en-US" dirty="0" smtClean="0"/>
              <a:t> </a:t>
            </a:r>
            <a:r>
              <a:rPr kumimoji="1" lang="en-US" altLang="zh-CN" dirty="0" smtClean="0"/>
              <a:t>Client</a:t>
            </a:r>
            <a:endParaRPr kumimoji="1" lang="zh-CN" altLang="en-US" dirty="0"/>
          </a:p>
        </p:txBody>
      </p:sp>
      <p:sp>
        <p:nvSpPr>
          <p:cNvPr id="3" name="文本框 2"/>
          <p:cNvSpPr txBox="1"/>
          <p:nvPr/>
        </p:nvSpPr>
        <p:spPr>
          <a:xfrm>
            <a:off x="1057276" y="1427719"/>
            <a:ext cx="10009310" cy="4662815"/>
          </a:xfrm>
          <a:prstGeom prst="rect">
            <a:avLst/>
          </a:prstGeom>
          <a:noFill/>
        </p:spPr>
        <p:txBody>
          <a:bodyPr wrap="square" rtlCol="0">
            <a:spAutoFit/>
          </a:bodyPr>
          <a:lstStyle/>
          <a:p>
            <a:pPr>
              <a:lnSpc>
                <a:spcPct val="150000"/>
              </a:lnSpc>
            </a:pPr>
            <a:r>
              <a:rPr kumimoji="1" lang="zh-CN" altLang="en-US" dirty="0" smtClean="0"/>
              <a:t>一个依赖</a:t>
            </a:r>
            <a:endParaRPr kumimoji="1" lang="en-US" altLang="zh-CN" dirty="0" smtClean="0"/>
          </a:p>
          <a:p>
            <a:pPr lvl="1">
              <a:lnSpc>
                <a:spcPct val="150000"/>
              </a:lnSpc>
            </a:pPr>
            <a:r>
              <a:rPr lang="en-US" altLang="zh-CN" dirty="0"/>
              <a:t>&lt;dependency&gt;</a:t>
            </a:r>
            <a:br>
              <a:rPr lang="en-US" altLang="zh-CN" dirty="0"/>
            </a:br>
            <a:r>
              <a:rPr lang="en-US" altLang="zh-CN" dirty="0"/>
              <a:t>    &lt;</a:t>
            </a:r>
            <a:r>
              <a:rPr lang="en-US" altLang="zh-CN" dirty="0" err="1"/>
              <a:t>groupId</a:t>
            </a:r>
            <a:r>
              <a:rPr lang="en-US" altLang="zh-CN" dirty="0"/>
              <a:t>&gt;</a:t>
            </a:r>
            <a:r>
              <a:rPr lang="en-US" altLang="zh-CN" dirty="0" err="1"/>
              <a:t>org.springframework.cloud</a:t>
            </a:r>
            <a:r>
              <a:rPr lang="en-US" altLang="zh-CN" dirty="0"/>
              <a:t>&lt;/</a:t>
            </a:r>
            <a:r>
              <a:rPr lang="en-US" altLang="zh-CN" dirty="0" err="1"/>
              <a:t>groupId</a:t>
            </a:r>
            <a:r>
              <a:rPr lang="en-US" altLang="zh-CN" dirty="0"/>
              <a:t>&gt;</a:t>
            </a:r>
            <a:br>
              <a:rPr lang="en-US" altLang="zh-CN" dirty="0"/>
            </a:br>
            <a:r>
              <a:rPr lang="en-US" altLang="zh-CN" dirty="0"/>
              <a:t>    &lt;</a:t>
            </a:r>
            <a:r>
              <a:rPr lang="en-US" altLang="zh-CN" dirty="0" err="1"/>
              <a:t>artifactId</a:t>
            </a:r>
            <a:r>
              <a:rPr lang="en-US" altLang="zh-CN" dirty="0"/>
              <a:t>&gt;spring-cloud-starter-</a:t>
            </a:r>
            <a:r>
              <a:rPr lang="en-US" altLang="zh-CN" dirty="0" err="1"/>
              <a:t>netflix</a:t>
            </a:r>
            <a:r>
              <a:rPr lang="en-US" altLang="zh-CN" dirty="0"/>
              <a:t>-eureka-client&lt;/</a:t>
            </a:r>
            <a:r>
              <a:rPr lang="en-US" altLang="zh-CN" dirty="0" err="1"/>
              <a:t>artifactId</a:t>
            </a:r>
            <a:r>
              <a:rPr lang="en-US" altLang="zh-CN" dirty="0"/>
              <a:t>&gt;</a:t>
            </a:r>
            <a:br>
              <a:rPr lang="en-US" altLang="zh-CN" dirty="0"/>
            </a:br>
            <a:r>
              <a:rPr lang="en-US" altLang="zh-CN" dirty="0"/>
              <a:t>&lt;/dependency</a:t>
            </a:r>
            <a:r>
              <a:rPr lang="en-US" altLang="zh-CN" dirty="0" smtClean="0"/>
              <a:t>&gt;</a:t>
            </a:r>
          </a:p>
          <a:p>
            <a:pPr>
              <a:lnSpc>
                <a:spcPct val="150000"/>
              </a:lnSpc>
            </a:pPr>
            <a:r>
              <a:rPr kumimoji="1" lang="zh-CN" altLang="en-US" dirty="0" smtClean="0"/>
              <a:t>一个注解</a:t>
            </a:r>
            <a:endParaRPr kumimoji="1" lang="en-US" altLang="zh-CN" dirty="0" smtClean="0"/>
          </a:p>
          <a:p>
            <a:pPr>
              <a:lnSpc>
                <a:spcPct val="150000"/>
              </a:lnSpc>
            </a:pPr>
            <a:r>
              <a:rPr lang="zh-CN" altLang="en-US" dirty="0" smtClean="0"/>
              <a:t>        </a:t>
            </a:r>
            <a:r>
              <a:rPr lang="en-US" altLang="zh-CN" dirty="0" smtClean="0"/>
              <a:t>@</a:t>
            </a:r>
            <a:r>
              <a:rPr lang="en-US" altLang="zh-CN" dirty="0" err="1" smtClean="0"/>
              <a:t>EnableEurekaClient</a:t>
            </a:r>
            <a:r>
              <a:rPr lang="zh-CN" altLang="en-US" dirty="0" smtClean="0"/>
              <a:t> </a:t>
            </a:r>
            <a:r>
              <a:rPr lang="mr-IN" altLang="zh-CN" dirty="0" smtClean="0"/>
              <a:t>–</a:t>
            </a:r>
            <a:r>
              <a:rPr lang="zh-CN" altLang="en-US" dirty="0" smtClean="0"/>
              <a:t> 表明自己是服务实际提供方，需要向注册中心注册</a:t>
            </a:r>
            <a:endParaRPr lang="en-US" altLang="zh-CN" dirty="0" smtClean="0"/>
          </a:p>
          <a:p>
            <a:pPr>
              <a:lnSpc>
                <a:spcPct val="150000"/>
              </a:lnSpc>
            </a:pPr>
            <a:r>
              <a:rPr kumimoji="1" lang="zh-CN" altLang="en-US" dirty="0" smtClean="0"/>
              <a:t>两个配置</a:t>
            </a:r>
            <a:endParaRPr kumimoji="1" lang="en-US" altLang="zh-CN" dirty="0" smtClean="0"/>
          </a:p>
          <a:p>
            <a:pPr lvl="1">
              <a:lnSpc>
                <a:spcPct val="150000"/>
              </a:lnSpc>
            </a:pPr>
            <a:r>
              <a:rPr lang="en-US" altLang="zh-CN" dirty="0" err="1" smtClean="0"/>
              <a:t>Eureka.client.service</a:t>
            </a:r>
            <a:r>
              <a:rPr lang="en-US" altLang="zh-CN" dirty="0" smtClean="0"/>
              <a:t>-</a:t>
            </a:r>
            <a:r>
              <a:rPr lang="en-US" altLang="zh-CN" dirty="0" err="1" smtClean="0"/>
              <a:t>url.default</a:t>
            </a:r>
            <a:r>
              <a:rPr lang="en-US" altLang="zh-CN" dirty="0" smtClean="0"/>
              <a:t>-zone</a:t>
            </a:r>
            <a:r>
              <a:rPr lang="en-US" altLang="zh-CN" dirty="0"/>
              <a:t>: </a:t>
            </a:r>
            <a:r>
              <a:rPr lang="en-US" altLang="zh-CN" dirty="0">
                <a:hlinkClick r:id="rId3"/>
              </a:rPr>
              <a:t>http://localhost:8761/eureka</a:t>
            </a:r>
            <a:r>
              <a:rPr lang="en-US" altLang="zh-CN" dirty="0" smtClean="0">
                <a:hlinkClick r:id="rId3"/>
              </a:rPr>
              <a:t>/</a:t>
            </a:r>
            <a:r>
              <a:rPr lang="zh-CN" altLang="en-US" dirty="0" smtClean="0"/>
              <a:t>   </a:t>
            </a:r>
            <a:r>
              <a:rPr lang="en-US" altLang="zh-CN" dirty="0" smtClean="0"/>
              <a:t>--</a:t>
            </a:r>
            <a:r>
              <a:rPr lang="zh-CN" altLang="en-US" dirty="0" smtClean="0"/>
              <a:t> </a:t>
            </a:r>
            <a:r>
              <a:rPr lang="en-US" altLang="zh-CN" dirty="0" smtClean="0"/>
              <a:t>Eureka</a:t>
            </a:r>
            <a:r>
              <a:rPr lang="zh-CN" altLang="en-US" dirty="0" smtClean="0"/>
              <a:t> </a:t>
            </a:r>
            <a:r>
              <a:rPr lang="en-US" altLang="zh-CN" dirty="0" smtClean="0"/>
              <a:t>Server</a:t>
            </a:r>
            <a:r>
              <a:rPr lang="zh-CN" altLang="en-US" dirty="0" smtClean="0"/>
              <a:t>的地址，可配置多个</a:t>
            </a:r>
            <a:r>
              <a:rPr lang="en-US" altLang="zh-CN" dirty="0"/>
              <a:t/>
            </a:r>
            <a:br>
              <a:rPr lang="en-US" altLang="zh-CN" dirty="0"/>
            </a:br>
            <a:r>
              <a:rPr lang="en-US" altLang="zh-CN" dirty="0" err="1" smtClean="0"/>
              <a:t>spring.application.name</a:t>
            </a:r>
            <a:r>
              <a:rPr lang="en-US" altLang="zh-CN" dirty="0"/>
              <a:t>: </a:t>
            </a:r>
            <a:r>
              <a:rPr lang="en-US" altLang="zh-CN" dirty="0" smtClean="0"/>
              <a:t>server-hi</a:t>
            </a:r>
            <a:r>
              <a:rPr lang="zh-CN" altLang="en-US" dirty="0" smtClean="0"/>
              <a:t> </a:t>
            </a:r>
            <a:r>
              <a:rPr lang="mr-IN" altLang="zh-CN" dirty="0" smtClean="0"/>
              <a:t>–</a:t>
            </a:r>
            <a:r>
              <a:rPr lang="zh-CN" altLang="en-US" dirty="0" smtClean="0"/>
              <a:t> 服务名，即注册中心向外暴露的服务名称</a:t>
            </a:r>
            <a:endParaRPr kumimoji="1" lang="en-US" altLang="zh-CN" dirty="0"/>
          </a:p>
        </p:txBody>
      </p:sp>
    </p:spTree>
    <p:extLst>
      <p:ext uri="{BB962C8B-B14F-4D97-AF65-F5344CB8AC3E}">
        <p14:creationId xmlns:p14="http://schemas.microsoft.com/office/powerpoint/2010/main" val="201138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3063659" cy="369332"/>
          </a:xfrm>
          <a:prstGeom prst="rect">
            <a:avLst/>
          </a:prstGeom>
          <a:noFill/>
        </p:spPr>
        <p:txBody>
          <a:bodyPr wrap="none" rtlCol="0">
            <a:spAutoFit/>
          </a:bodyPr>
          <a:lstStyle/>
          <a:p>
            <a:r>
              <a:rPr kumimoji="1" lang="en-US" altLang="zh-CN" dirty="0" smtClean="0"/>
              <a:t>3.</a:t>
            </a:r>
            <a:r>
              <a:rPr kumimoji="1" lang="zh-CN" altLang="en-US" dirty="0" smtClean="0"/>
              <a:t> </a:t>
            </a:r>
            <a:r>
              <a:rPr kumimoji="1" lang="en-US" altLang="zh-CN" dirty="0" smtClean="0"/>
              <a:t>Feign,</a:t>
            </a:r>
            <a:r>
              <a:rPr kumimoji="1" lang="zh-CN" altLang="en-US" dirty="0" smtClean="0"/>
              <a:t> </a:t>
            </a:r>
            <a:r>
              <a:rPr kumimoji="1" lang="en-US" altLang="zh-CN" dirty="0" smtClean="0"/>
              <a:t>Ribbon</a:t>
            </a:r>
            <a:r>
              <a:rPr kumimoji="1" lang="zh-CN" altLang="en-US" dirty="0" smtClean="0"/>
              <a:t> </a:t>
            </a:r>
            <a:r>
              <a:rPr kumimoji="1" lang="en-US" altLang="zh-CN" dirty="0" smtClean="0"/>
              <a:t>--</a:t>
            </a:r>
            <a:r>
              <a:rPr kumimoji="1" lang="zh-CN" altLang="en-US" dirty="0" smtClean="0"/>
              <a:t> 服务消费</a:t>
            </a:r>
            <a:endParaRPr kumimoji="1" lang="zh-CN" altLang="en-US" dirty="0"/>
          </a:p>
        </p:txBody>
      </p:sp>
      <p:sp>
        <p:nvSpPr>
          <p:cNvPr id="2" name="文本框 1"/>
          <p:cNvSpPr txBox="1"/>
          <p:nvPr/>
        </p:nvSpPr>
        <p:spPr>
          <a:xfrm>
            <a:off x="738553" y="765475"/>
            <a:ext cx="10503877" cy="5770811"/>
          </a:xfrm>
          <a:prstGeom prst="rect">
            <a:avLst/>
          </a:prstGeom>
          <a:noFill/>
        </p:spPr>
        <p:txBody>
          <a:bodyPr wrap="square" rtlCol="0">
            <a:spAutoFit/>
          </a:bodyPr>
          <a:lstStyle/>
          <a:p>
            <a:pPr>
              <a:lnSpc>
                <a:spcPct val="150000"/>
              </a:lnSpc>
            </a:pPr>
            <a:r>
              <a:rPr kumimoji="1" lang="en-US" altLang="zh-CN" dirty="0" smtClean="0"/>
              <a:t>Ribbon</a:t>
            </a:r>
            <a:r>
              <a:rPr kumimoji="1" lang="zh-CN" altLang="en-US" dirty="0" smtClean="0"/>
              <a:t>是一个提供负载均衡功能的组件。提供连接超时，重试，服务列表轮询算法等等的配置。</a:t>
            </a:r>
            <a:endParaRPr kumimoji="1" lang="en-US" altLang="zh-CN" dirty="0" smtClean="0"/>
          </a:p>
          <a:p>
            <a:pPr>
              <a:lnSpc>
                <a:spcPct val="150000"/>
              </a:lnSpc>
            </a:pPr>
            <a:r>
              <a:rPr kumimoji="1" lang="zh-CN" altLang="en-US" dirty="0" smtClean="0"/>
              <a:t>可以单独使用，也可以配合</a:t>
            </a:r>
            <a:r>
              <a:rPr kumimoji="1" lang="en-US" altLang="zh-CN" dirty="0" smtClean="0"/>
              <a:t>Eureka</a:t>
            </a:r>
            <a:r>
              <a:rPr kumimoji="1" lang="zh-CN" altLang="en-US" dirty="0" smtClean="0"/>
              <a:t>来使用。</a:t>
            </a:r>
            <a:endParaRPr kumimoji="1" lang="en-US" altLang="zh-CN" dirty="0" smtClean="0"/>
          </a:p>
          <a:p>
            <a:pPr>
              <a:lnSpc>
                <a:spcPct val="150000"/>
              </a:lnSpc>
            </a:pPr>
            <a:endParaRPr kumimoji="1" lang="en-US" altLang="zh-CN" dirty="0"/>
          </a:p>
          <a:p>
            <a:pPr>
              <a:lnSpc>
                <a:spcPct val="150000"/>
              </a:lnSpc>
            </a:pPr>
            <a:r>
              <a:rPr kumimoji="1" lang="en-US" altLang="zh-CN" dirty="0" smtClean="0"/>
              <a:t>Feign</a:t>
            </a:r>
            <a:r>
              <a:rPr kumimoji="1" lang="zh-CN" altLang="en-US" dirty="0" smtClean="0"/>
              <a:t>是一个声明式的</a:t>
            </a:r>
            <a:r>
              <a:rPr kumimoji="1" lang="en-US" altLang="zh-CN" dirty="0" smtClean="0"/>
              <a:t>HTTP</a:t>
            </a:r>
            <a:r>
              <a:rPr kumimoji="1" lang="zh-CN" altLang="en-US" dirty="0" smtClean="0"/>
              <a:t>客户端，</a:t>
            </a:r>
            <a:r>
              <a:rPr lang="en-US" altLang="zh-CN" dirty="0"/>
              <a:t>Feign</a:t>
            </a:r>
            <a:r>
              <a:rPr lang="zh-CN" altLang="en-US" dirty="0"/>
              <a:t>提供了</a:t>
            </a:r>
            <a:r>
              <a:rPr lang="en-US" altLang="zh-CN" dirty="0"/>
              <a:t>HTTP</a:t>
            </a:r>
            <a:r>
              <a:rPr lang="zh-CN" altLang="en-US" dirty="0"/>
              <a:t>请求的模板，通过编写简单的接口和插入注解，就可以定义好</a:t>
            </a:r>
            <a:r>
              <a:rPr lang="en-US" altLang="zh-CN" dirty="0"/>
              <a:t>HTTP</a:t>
            </a:r>
            <a:r>
              <a:rPr lang="zh-CN" altLang="en-US" dirty="0"/>
              <a:t>请求的参数、格式、地址等信息</a:t>
            </a:r>
            <a:r>
              <a:rPr lang="zh-CN" altLang="en-US" dirty="0" smtClean="0"/>
              <a:t>。它会完全代理</a:t>
            </a:r>
            <a:r>
              <a:rPr lang="en-US" altLang="zh-CN" dirty="0" smtClean="0"/>
              <a:t>HTTP</a:t>
            </a:r>
            <a:r>
              <a:rPr lang="zh-CN" altLang="en-US" dirty="0" smtClean="0"/>
              <a:t>请求，可以像调用一个方法一样完成一个</a:t>
            </a:r>
            <a:r>
              <a:rPr lang="en-US" altLang="zh-CN" dirty="0" smtClean="0"/>
              <a:t>HTTP</a:t>
            </a:r>
            <a:r>
              <a:rPr lang="zh-CN" altLang="en-US" dirty="0" smtClean="0"/>
              <a:t>的服务请求和结果处理。</a:t>
            </a:r>
            <a:endParaRPr lang="en-US" altLang="zh-CN" dirty="0" smtClean="0"/>
          </a:p>
          <a:p>
            <a:pPr>
              <a:lnSpc>
                <a:spcPct val="150000"/>
              </a:lnSpc>
            </a:pPr>
            <a:r>
              <a:rPr kumimoji="1" lang="en-US" altLang="zh-CN" dirty="0" smtClean="0"/>
              <a:t>Feign</a:t>
            </a:r>
            <a:r>
              <a:rPr kumimoji="1" lang="zh-CN" altLang="en-US" dirty="0" smtClean="0"/>
              <a:t>整合了</a:t>
            </a:r>
            <a:r>
              <a:rPr kumimoji="1" lang="en-US" altLang="zh-CN" dirty="0" smtClean="0"/>
              <a:t>Ribbon</a:t>
            </a:r>
            <a:r>
              <a:rPr kumimoji="1" lang="zh-CN" altLang="en-US" dirty="0" smtClean="0"/>
              <a:t>和</a:t>
            </a:r>
            <a:r>
              <a:rPr kumimoji="1" lang="en-US" altLang="zh-CN" dirty="0" err="1" smtClean="0"/>
              <a:t>Hystrix</a:t>
            </a:r>
            <a:r>
              <a:rPr kumimoji="1" lang="zh-CN" altLang="en-US" dirty="0" smtClean="0"/>
              <a:t>（断路器），可以实现负载均衡和服务熔断，可以单独使用也可以配合</a:t>
            </a:r>
            <a:r>
              <a:rPr kumimoji="1" lang="en-US" altLang="zh-CN" dirty="0" smtClean="0"/>
              <a:t>Eureka</a:t>
            </a:r>
            <a:r>
              <a:rPr kumimoji="1" lang="zh-CN" altLang="en-US" dirty="0" smtClean="0"/>
              <a:t>使用</a:t>
            </a:r>
            <a:r>
              <a:rPr kumimoji="1" lang="zh-CN" altLang="en-US" dirty="0"/>
              <a:t>。</a:t>
            </a:r>
            <a:r>
              <a:rPr kumimoji="1" lang="zh-CN" altLang="en-US" dirty="0" smtClean="0"/>
              <a:t>总结一下</a:t>
            </a:r>
            <a:r>
              <a:rPr kumimoji="1" lang="en-US" altLang="zh-CN" dirty="0" smtClean="0"/>
              <a:t>Feign</a:t>
            </a:r>
            <a:r>
              <a:rPr kumimoji="1" lang="zh-CN" altLang="en-US" dirty="0" smtClean="0"/>
              <a:t>的优点：</a:t>
            </a:r>
            <a:endParaRPr kumimoji="1" lang="en-US" altLang="zh-CN" dirty="0" smtClean="0"/>
          </a:p>
          <a:p>
            <a:pPr marL="285750" indent="-285750">
              <a:lnSpc>
                <a:spcPct val="150000"/>
              </a:lnSpc>
              <a:buFont typeface="Arial" charset="0"/>
              <a:buChar char="•"/>
            </a:pPr>
            <a:r>
              <a:rPr lang="zh-CN" altLang="en-US" dirty="0" smtClean="0"/>
              <a:t>可</a:t>
            </a:r>
            <a:r>
              <a:rPr lang="zh-CN" altLang="en-US" dirty="0"/>
              <a:t>插拔的注解支持，包括</a:t>
            </a:r>
            <a:r>
              <a:rPr lang="en-US" altLang="zh-CN" dirty="0"/>
              <a:t>Feign</a:t>
            </a:r>
            <a:r>
              <a:rPr lang="zh-CN" altLang="en-US" dirty="0"/>
              <a:t>注解和</a:t>
            </a:r>
            <a:r>
              <a:rPr lang="en-US" altLang="zh-CN" dirty="0"/>
              <a:t>JAX-RS</a:t>
            </a:r>
            <a:r>
              <a:rPr lang="zh-CN" altLang="en-US" dirty="0"/>
              <a:t>注解</a:t>
            </a:r>
            <a:r>
              <a:rPr lang="en-US" altLang="zh-CN" dirty="0"/>
              <a:t>;</a:t>
            </a:r>
          </a:p>
          <a:p>
            <a:pPr marL="285750" indent="-285750">
              <a:lnSpc>
                <a:spcPct val="150000"/>
              </a:lnSpc>
              <a:buFont typeface="Arial" charset="0"/>
              <a:buChar char="•"/>
            </a:pPr>
            <a:r>
              <a:rPr lang="zh-CN" altLang="en-US" dirty="0"/>
              <a:t>支持可插拔的</a:t>
            </a:r>
            <a:r>
              <a:rPr lang="en-US" altLang="zh-CN" dirty="0"/>
              <a:t>HTTP</a:t>
            </a:r>
            <a:r>
              <a:rPr lang="zh-CN" altLang="en-US" dirty="0"/>
              <a:t>编码器和解码器</a:t>
            </a:r>
            <a:r>
              <a:rPr lang="en-US" altLang="zh-CN" dirty="0"/>
              <a:t>;</a:t>
            </a:r>
          </a:p>
          <a:p>
            <a:pPr marL="285750" indent="-285750">
              <a:lnSpc>
                <a:spcPct val="150000"/>
              </a:lnSpc>
              <a:buFont typeface="Arial" charset="0"/>
              <a:buChar char="•"/>
            </a:pPr>
            <a:r>
              <a:rPr lang="zh-CN" altLang="en-US" dirty="0"/>
              <a:t>支持</a:t>
            </a:r>
            <a:r>
              <a:rPr lang="en-US" altLang="zh-CN" dirty="0" err="1"/>
              <a:t>Hystrix</a:t>
            </a:r>
            <a:r>
              <a:rPr lang="zh-CN" altLang="en-US" dirty="0"/>
              <a:t>和它的</a:t>
            </a:r>
            <a:r>
              <a:rPr lang="en-US" altLang="zh-CN" dirty="0"/>
              <a:t>Fallback;</a:t>
            </a:r>
          </a:p>
          <a:p>
            <a:pPr marL="285750" indent="-285750">
              <a:lnSpc>
                <a:spcPct val="150000"/>
              </a:lnSpc>
              <a:buFont typeface="Arial" charset="0"/>
              <a:buChar char="•"/>
            </a:pPr>
            <a:r>
              <a:rPr lang="zh-CN" altLang="en-US" dirty="0"/>
              <a:t>支持</a:t>
            </a:r>
            <a:r>
              <a:rPr lang="en-US" altLang="zh-CN" dirty="0"/>
              <a:t>Ribbon</a:t>
            </a:r>
            <a:r>
              <a:rPr lang="zh-CN" altLang="en-US" dirty="0"/>
              <a:t>的负载均衡</a:t>
            </a:r>
            <a:r>
              <a:rPr lang="en-US" altLang="zh-CN" dirty="0"/>
              <a:t>;</a:t>
            </a:r>
          </a:p>
          <a:p>
            <a:pPr marL="285750" indent="-285750">
              <a:lnSpc>
                <a:spcPct val="150000"/>
              </a:lnSpc>
              <a:buFont typeface="Arial" charset="0"/>
              <a:buChar char="•"/>
            </a:pPr>
            <a:r>
              <a:rPr lang="zh-CN" altLang="en-US" dirty="0"/>
              <a:t>支持</a:t>
            </a:r>
            <a:r>
              <a:rPr lang="en-US" altLang="zh-CN" dirty="0"/>
              <a:t>HTTP</a:t>
            </a:r>
            <a:r>
              <a:rPr lang="zh-CN" altLang="en-US" dirty="0"/>
              <a:t>请求和响应的压缩。</a:t>
            </a:r>
          </a:p>
          <a:p>
            <a:endParaRPr kumimoji="1" lang="en-US" altLang="zh-CN" dirty="0"/>
          </a:p>
        </p:txBody>
      </p:sp>
    </p:spTree>
    <p:extLst>
      <p:ext uri="{BB962C8B-B14F-4D97-AF65-F5344CB8AC3E}">
        <p14:creationId xmlns:p14="http://schemas.microsoft.com/office/powerpoint/2010/main" val="179748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1130438" cy="369332"/>
          </a:xfrm>
          <a:prstGeom prst="rect">
            <a:avLst/>
          </a:prstGeom>
          <a:noFill/>
        </p:spPr>
        <p:txBody>
          <a:bodyPr wrap="none" rtlCol="0">
            <a:spAutoFit/>
          </a:bodyPr>
          <a:lstStyle/>
          <a:p>
            <a:r>
              <a:rPr kumimoji="1" lang="en-US" altLang="zh-CN" dirty="0" smtClean="0"/>
              <a:t>3.</a:t>
            </a:r>
            <a:r>
              <a:rPr kumimoji="1" lang="zh-CN" altLang="en-US" dirty="0" smtClean="0"/>
              <a:t> </a:t>
            </a:r>
            <a:r>
              <a:rPr kumimoji="1" lang="en-US" altLang="zh-CN" dirty="0" smtClean="0"/>
              <a:t>Ribbon</a:t>
            </a:r>
            <a:endParaRPr kumimoji="1" lang="zh-CN" altLang="en-US" dirty="0"/>
          </a:p>
        </p:txBody>
      </p:sp>
      <p:sp>
        <p:nvSpPr>
          <p:cNvPr id="3" name="TextBox 2"/>
          <p:cNvSpPr txBox="1"/>
          <p:nvPr/>
        </p:nvSpPr>
        <p:spPr>
          <a:xfrm>
            <a:off x="963561" y="1130710"/>
            <a:ext cx="9055510" cy="2585323"/>
          </a:xfrm>
          <a:prstGeom prst="rect">
            <a:avLst/>
          </a:prstGeom>
          <a:noFill/>
        </p:spPr>
        <p:txBody>
          <a:bodyPr wrap="square" rtlCol="0">
            <a:spAutoFit/>
          </a:bodyPr>
          <a:lstStyle/>
          <a:p>
            <a:r>
              <a:rPr lang="zh-CN" altLang="en-US" dirty="0" smtClean="0"/>
              <a:t>使用</a:t>
            </a:r>
            <a:r>
              <a:rPr lang="en-US" altLang="zh-CN" dirty="0" smtClean="0"/>
              <a:t>Ribbon</a:t>
            </a:r>
            <a:r>
              <a:rPr lang="zh-CN" altLang="en-US" dirty="0" smtClean="0"/>
              <a:t>也很简单</a:t>
            </a:r>
            <a:endParaRPr lang="en-US" altLang="zh-CN" dirty="0" smtClean="0"/>
          </a:p>
          <a:p>
            <a:endParaRPr lang="en-US" altLang="zh-CN" dirty="0" smtClean="0"/>
          </a:p>
          <a:p>
            <a:r>
              <a:rPr lang="zh-CN" altLang="en-US" dirty="0" smtClean="0"/>
              <a:t>入口类添加注解</a:t>
            </a:r>
            <a:r>
              <a:rPr lang="en-US" dirty="0" smtClean="0"/>
              <a:t>@</a:t>
            </a:r>
            <a:r>
              <a:rPr lang="en-US" dirty="0" err="1" smtClean="0"/>
              <a:t>EnableDiscoveryClient</a:t>
            </a:r>
            <a:endParaRPr lang="en-US" dirty="0" smtClean="0"/>
          </a:p>
          <a:p>
            <a:endParaRPr lang="en-US" altLang="zh-CN" dirty="0" smtClean="0"/>
          </a:p>
          <a:p>
            <a:r>
              <a:rPr lang="zh-CN" altLang="en-US" dirty="0" smtClean="0"/>
              <a:t>创建一个</a:t>
            </a:r>
            <a:r>
              <a:rPr lang="en-US" altLang="zh-CN" dirty="0" err="1" smtClean="0"/>
              <a:t>RestTemplate</a:t>
            </a:r>
            <a:r>
              <a:rPr lang="zh-CN" altLang="en-US" dirty="0" smtClean="0"/>
              <a:t>的</a:t>
            </a:r>
            <a:r>
              <a:rPr lang="en-US" altLang="zh-CN" dirty="0" smtClean="0"/>
              <a:t>Bean</a:t>
            </a:r>
            <a:r>
              <a:rPr lang="zh-CN" altLang="en-US" dirty="0" smtClean="0"/>
              <a:t>，并添加</a:t>
            </a:r>
            <a:r>
              <a:rPr lang="en-US" altLang="zh-CN" dirty="0" smtClean="0"/>
              <a:t>@</a:t>
            </a:r>
            <a:r>
              <a:rPr lang="en-US" altLang="zh-CN" dirty="0" err="1" smtClean="0"/>
              <a:t>LoadBalanced</a:t>
            </a:r>
            <a:r>
              <a:rPr lang="zh-CN" altLang="en-US" dirty="0" smtClean="0"/>
              <a:t>注解，之后使用该</a:t>
            </a:r>
            <a:r>
              <a:rPr lang="en-US" altLang="zh-CN" dirty="0" smtClean="0"/>
              <a:t>bean</a:t>
            </a:r>
            <a:r>
              <a:rPr lang="zh-CN" altLang="en-US" dirty="0" smtClean="0"/>
              <a:t>执行</a:t>
            </a:r>
            <a:r>
              <a:rPr lang="en-US" altLang="zh-CN" dirty="0" smtClean="0"/>
              <a:t>Http</a:t>
            </a:r>
            <a:r>
              <a:rPr lang="zh-CN" altLang="en-US" dirty="0" smtClean="0"/>
              <a:t>请求，代码如下：</a:t>
            </a:r>
            <a:endParaRPr lang="en-US" altLang="zh-CN" dirty="0" smtClean="0"/>
          </a:p>
          <a:p>
            <a:endParaRPr lang="en-US" altLang="zh-CN" dirty="0" smtClean="0"/>
          </a:p>
          <a:p>
            <a:endParaRPr lang="en-US" altLang="zh-CN" dirty="0" smtClean="0"/>
          </a:p>
          <a:p>
            <a:endParaRPr lang="en-US" altLang="zh-CN" dirty="0" smtClean="0"/>
          </a:p>
        </p:txBody>
      </p:sp>
      <p:pic>
        <p:nvPicPr>
          <p:cNvPr id="2050" name="Picture 2"/>
          <p:cNvPicPr>
            <a:picLocks noChangeAspect="1" noChangeArrowheads="1"/>
          </p:cNvPicPr>
          <p:nvPr/>
        </p:nvPicPr>
        <p:blipFill>
          <a:blip r:embed="rId3"/>
          <a:srcRect/>
          <a:stretch>
            <a:fillRect/>
          </a:stretch>
        </p:blipFill>
        <p:spPr bwMode="auto">
          <a:xfrm>
            <a:off x="1262831" y="3040265"/>
            <a:ext cx="8972550" cy="3295650"/>
          </a:xfrm>
          <a:prstGeom prst="rect">
            <a:avLst/>
          </a:prstGeom>
          <a:noFill/>
          <a:ln w="9525">
            <a:noFill/>
            <a:miter lim="800000"/>
            <a:headEnd/>
            <a:tailEnd/>
          </a:ln>
          <a:effectLst/>
        </p:spPr>
      </p:pic>
    </p:spTree>
    <p:extLst>
      <p:ext uri="{BB962C8B-B14F-4D97-AF65-F5344CB8AC3E}">
        <p14:creationId xmlns:p14="http://schemas.microsoft.com/office/powerpoint/2010/main" val="201600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3424335" cy="369332"/>
          </a:xfrm>
          <a:prstGeom prst="rect">
            <a:avLst/>
          </a:prstGeom>
          <a:noFill/>
        </p:spPr>
        <p:txBody>
          <a:bodyPr wrap="none" rtlCol="0">
            <a:spAutoFit/>
          </a:bodyPr>
          <a:lstStyle/>
          <a:p>
            <a:r>
              <a:rPr kumimoji="1" lang="en-US" altLang="zh-CN" dirty="0" smtClean="0"/>
              <a:t>3. Ribbon – </a:t>
            </a:r>
            <a:r>
              <a:rPr kumimoji="1" lang="zh-CN" altLang="en-US" dirty="0" smtClean="0"/>
              <a:t>几</a:t>
            </a:r>
            <a:r>
              <a:rPr lang="zh-CN" altLang="en-US" dirty="0" smtClean="0"/>
              <a:t>种负载均衡策略</a:t>
            </a:r>
            <a:endParaRPr kumimoji="1" lang="zh-CN" altLang="en-US" dirty="0"/>
          </a:p>
        </p:txBody>
      </p:sp>
      <p:graphicFrame>
        <p:nvGraphicFramePr>
          <p:cNvPr id="8" name="表格 7"/>
          <p:cNvGraphicFramePr>
            <a:graphicFrameLocks noGrp="1"/>
          </p:cNvGraphicFramePr>
          <p:nvPr/>
        </p:nvGraphicFramePr>
        <p:xfrm>
          <a:off x="727589" y="1347019"/>
          <a:ext cx="10471355" cy="3307080"/>
        </p:xfrm>
        <a:graphic>
          <a:graphicData uri="http://schemas.openxmlformats.org/drawingml/2006/table">
            <a:tbl>
              <a:tblPr firstRow="1" bandRow="1">
                <a:tableStyleId>{5C22544A-7EE6-4342-B048-85BDC9FD1C3A}</a:tableStyleId>
              </a:tblPr>
              <a:tblGrid>
                <a:gridCol w="2822068"/>
                <a:gridCol w="1968021"/>
                <a:gridCol w="5681266"/>
              </a:tblGrid>
              <a:tr h="370840">
                <a:tc>
                  <a:txBody>
                    <a:bodyPr/>
                    <a:lstStyle/>
                    <a:p>
                      <a:r>
                        <a:rPr lang="zh-CN" altLang="en-US" dirty="0" smtClean="0"/>
                        <a:t>策略</a:t>
                      </a:r>
                      <a:endParaRPr lang="zh-CN" altLang="en-US" dirty="0"/>
                    </a:p>
                  </a:txBody>
                  <a:tcPr/>
                </a:tc>
                <a:tc>
                  <a:txBody>
                    <a:bodyPr/>
                    <a:lstStyle/>
                    <a:p>
                      <a:r>
                        <a:rPr lang="zh-CN" altLang="en-US" dirty="0" smtClean="0"/>
                        <a:t>名称</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sz="1800" b="0" i="0" kern="1200" dirty="0" err="1" smtClean="0">
                          <a:solidFill>
                            <a:schemeClr val="dk1"/>
                          </a:solidFill>
                          <a:latin typeface="+mn-lt"/>
                          <a:ea typeface="+mn-ea"/>
                          <a:cs typeface="+mn-cs"/>
                        </a:rPr>
                        <a:t>RandomRule</a:t>
                      </a:r>
                      <a:endParaRPr lang="zh-CN" altLang="en-US" dirty="0"/>
                    </a:p>
                  </a:txBody>
                  <a:tcPr/>
                </a:tc>
                <a:tc>
                  <a:txBody>
                    <a:bodyPr/>
                    <a:lstStyle/>
                    <a:p>
                      <a:r>
                        <a:rPr lang="zh-CN" altLang="en-US" dirty="0" smtClean="0"/>
                        <a:t>随机策略</a:t>
                      </a:r>
                      <a:endParaRPr lang="zh-CN" altLang="en-US" dirty="0"/>
                    </a:p>
                  </a:txBody>
                  <a:tcPr/>
                </a:tc>
                <a:tc>
                  <a:txBody>
                    <a:bodyPr/>
                    <a:lstStyle/>
                    <a:p>
                      <a:r>
                        <a:rPr lang="zh-CN" altLang="en-US" sz="1800" b="0" i="0" kern="1200" dirty="0" smtClean="0">
                          <a:solidFill>
                            <a:schemeClr val="dk1"/>
                          </a:solidFill>
                          <a:latin typeface="+mn-lt"/>
                          <a:ea typeface="+mn-ea"/>
                          <a:cs typeface="+mn-cs"/>
                        </a:rPr>
                        <a:t>随机选择 </a:t>
                      </a:r>
                      <a:r>
                        <a:rPr lang="en-US" sz="1800" b="0" i="0" kern="1200" dirty="0" smtClean="0">
                          <a:solidFill>
                            <a:schemeClr val="dk1"/>
                          </a:solidFill>
                          <a:latin typeface="+mn-lt"/>
                          <a:ea typeface="+mn-ea"/>
                          <a:cs typeface="+mn-cs"/>
                        </a:rPr>
                        <a:t>Server</a:t>
                      </a:r>
                      <a:endParaRPr lang="zh-CN" altLang="en-US" dirty="0"/>
                    </a:p>
                  </a:txBody>
                  <a:tcPr/>
                </a:tc>
              </a:tr>
              <a:tr h="370840">
                <a:tc>
                  <a:txBody>
                    <a:bodyPr/>
                    <a:lstStyle/>
                    <a:p>
                      <a:r>
                        <a:rPr lang="en-US" sz="1800" b="0" i="0" kern="1200" dirty="0" err="1" smtClean="0">
                          <a:solidFill>
                            <a:schemeClr val="dk1"/>
                          </a:solidFill>
                          <a:latin typeface="+mn-lt"/>
                          <a:ea typeface="+mn-ea"/>
                          <a:cs typeface="+mn-cs"/>
                        </a:rPr>
                        <a:t>RoundRobinRule</a:t>
                      </a:r>
                      <a:endParaRPr lang="zh-CN" altLang="en-US" dirty="0"/>
                    </a:p>
                  </a:txBody>
                  <a:tcPr/>
                </a:tc>
                <a:tc>
                  <a:txBody>
                    <a:bodyPr/>
                    <a:lstStyle/>
                    <a:p>
                      <a:r>
                        <a:rPr lang="zh-CN" altLang="en-US" dirty="0" smtClean="0"/>
                        <a:t>轮询策略</a:t>
                      </a:r>
                      <a:endParaRPr lang="zh-CN" altLang="en-US" dirty="0"/>
                    </a:p>
                  </a:txBody>
                  <a:tcPr/>
                </a:tc>
                <a:tc>
                  <a:txBody>
                    <a:bodyPr/>
                    <a:lstStyle/>
                    <a:p>
                      <a:r>
                        <a:rPr lang="zh-CN" altLang="en-US" sz="1800" b="0" i="0" kern="1200" dirty="0" smtClean="0">
                          <a:solidFill>
                            <a:schemeClr val="dk1"/>
                          </a:solidFill>
                          <a:latin typeface="+mn-lt"/>
                          <a:ea typeface="+mn-ea"/>
                          <a:cs typeface="+mn-cs"/>
                        </a:rPr>
                        <a:t>按顺序循环选择 </a:t>
                      </a:r>
                      <a:r>
                        <a:rPr lang="en-US" altLang="zh-CN" sz="1800" b="0" i="0" kern="1200" dirty="0" smtClean="0">
                          <a:solidFill>
                            <a:schemeClr val="dk1"/>
                          </a:solidFill>
                          <a:latin typeface="+mn-lt"/>
                          <a:ea typeface="+mn-ea"/>
                          <a:cs typeface="+mn-cs"/>
                        </a:rPr>
                        <a:t>Server</a:t>
                      </a:r>
                      <a:endParaRPr lang="zh-CN" altLang="en-US" dirty="0"/>
                    </a:p>
                  </a:txBody>
                  <a:tcPr/>
                </a:tc>
              </a:tr>
              <a:tr h="370840">
                <a:tc>
                  <a:txBody>
                    <a:bodyPr/>
                    <a:lstStyle/>
                    <a:p>
                      <a:r>
                        <a:rPr lang="en-US" sz="1800" b="0" i="0" kern="1200" dirty="0" err="1" smtClean="0">
                          <a:solidFill>
                            <a:schemeClr val="dk1"/>
                          </a:solidFill>
                          <a:latin typeface="+mn-lt"/>
                          <a:ea typeface="+mn-ea"/>
                          <a:cs typeface="+mn-cs"/>
                        </a:rPr>
                        <a:t>RetryRule</a:t>
                      </a:r>
                      <a:endParaRPr lang="zh-CN" altLang="en-US" dirty="0"/>
                    </a:p>
                  </a:txBody>
                  <a:tcPr/>
                </a:tc>
                <a:tc>
                  <a:txBody>
                    <a:bodyPr/>
                    <a:lstStyle/>
                    <a:p>
                      <a:r>
                        <a:rPr lang="zh-CN" altLang="en-US" dirty="0" smtClean="0"/>
                        <a:t>重试策略</a:t>
                      </a:r>
                      <a:endParaRPr lang="zh-CN" altLang="en-US" dirty="0"/>
                    </a:p>
                  </a:txBody>
                  <a:tcPr/>
                </a:tc>
                <a:tc>
                  <a:txBody>
                    <a:bodyPr/>
                    <a:lstStyle/>
                    <a:p>
                      <a:r>
                        <a:rPr lang="zh-CN" altLang="en-US" sz="1800" b="0" i="0" kern="1200" dirty="0" smtClean="0">
                          <a:solidFill>
                            <a:schemeClr val="dk1"/>
                          </a:solidFill>
                          <a:latin typeface="+mn-lt"/>
                          <a:ea typeface="+mn-ea"/>
                          <a:cs typeface="+mn-cs"/>
                        </a:rPr>
                        <a:t>在一个配置时间段内当选择 </a:t>
                      </a:r>
                      <a:r>
                        <a:rPr lang="en-US" altLang="zh-CN" sz="1800" b="0" i="0" kern="1200" dirty="0" smtClean="0">
                          <a:solidFill>
                            <a:schemeClr val="dk1"/>
                          </a:solidFill>
                          <a:latin typeface="+mn-lt"/>
                          <a:ea typeface="+mn-ea"/>
                          <a:cs typeface="+mn-cs"/>
                        </a:rPr>
                        <a:t>Server </a:t>
                      </a:r>
                      <a:r>
                        <a:rPr lang="zh-CN" altLang="en-US" sz="1800" b="0" i="0" kern="1200" dirty="0" smtClean="0">
                          <a:solidFill>
                            <a:schemeClr val="dk1"/>
                          </a:solidFill>
                          <a:latin typeface="+mn-lt"/>
                          <a:ea typeface="+mn-ea"/>
                          <a:cs typeface="+mn-cs"/>
                        </a:rPr>
                        <a:t>不成功，则一直尝试选择一个可用的 </a:t>
                      </a:r>
                      <a:r>
                        <a:rPr lang="en-US" altLang="zh-CN" sz="1800" b="0" i="0" kern="1200" dirty="0" smtClean="0">
                          <a:solidFill>
                            <a:schemeClr val="dk1"/>
                          </a:solidFill>
                          <a:latin typeface="+mn-lt"/>
                          <a:ea typeface="+mn-ea"/>
                          <a:cs typeface="+mn-cs"/>
                        </a:rPr>
                        <a:t>Server</a:t>
                      </a:r>
                      <a:endParaRPr lang="zh-CN" altLang="en-US" dirty="0"/>
                    </a:p>
                  </a:txBody>
                  <a:tcPr/>
                </a:tc>
              </a:tr>
              <a:tr h="370840">
                <a:tc>
                  <a:txBody>
                    <a:bodyPr/>
                    <a:lstStyle/>
                    <a:p>
                      <a:r>
                        <a:rPr lang="en-US" sz="1800" b="0" i="0" kern="1200" dirty="0" err="1" smtClean="0">
                          <a:solidFill>
                            <a:schemeClr val="dk1"/>
                          </a:solidFill>
                          <a:latin typeface="+mn-lt"/>
                          <a:ea typeface="+mn-ea"/>
                          <a:cs typeface="+mn-cs"/>
                        </a:rPr>
                        <a:t>BestAvailableRule</a:t>
                      </a:r>
                      <a:endParaRPr lang="zh-CN" altLang="en-US" dirty="0"/>
                    </a:p>
                  </a:txBody>
                  <a:tcPr/>
                </a:tc>
                <a:tc>
                  <a:txBody>
                    <a:bodyPr/>
                    <a:lstStyle/>
                    <a:p>
                      <a:r>
                        <a:rPr lang="zh-CN" altLang="en-US" dirty="0" smtClean="0"/>
                        <a:t>最低并发策略</a:t>
                      </a:r>
                      <a:endParaRPr lang="zh-CN" altLang="en-US" dirty="0"/>
                    </a:p>
                  </a:txBody>
                  <a:tcPr/>
                </a:tc>
                <a:tc>
                  <a:txBody>
                    <a:bodyPr/>
                    <a:lstStyle/>
                    <a:p>
                      <a:r>
                        <a:rPr lang="zh-CN" altLang="en-US" sz="1800" b="0" i="0" kern="1200" dirty="0" smtClean="0">
                          <a:solidFill>
                            <a:schemeClr val="dk1"/>
                          </a:solidFill>
                          <a:latin typeface="+mn-lt"/>
                          <a:ea typeface="+mn-ea"/>
                          <a:cs typeface="+mn-cs"/>
                        </a:rPr>
                        <a:t>逐个考察 </a:t>
                      </a:r>
                      <a:r>
                        <a:rPr lang="en-US" sz="1800" b="0" i="0" kern="1200" dirty="0" smtClean="0">
                          <a:solidFill>
                            <a:schemeClr val="dk1"/>
                          </a:solidFill>
                          <a:latin typeface="+mn-lt"/>
                          <a:ea typeface="+mn-ea"/>
                          <a:cs typeface="+mn-cs"/>
                        </a:rPr>
                        <a:t>Server，</a:t>
                      </a:r>
                      <a:r>
                        <a:rPr lang="zh-CN" altLang="en-US" sz="1800" b="0" i="0" kern="1200" dirty="0" smtClean="0">
                          <a:solidFill>
                            <a:schemeClr val="dk1"/>
                          </a:solidFill>
                          <a:latin typeface="+mn-lt"/>
                          <a:ea typeface="+mn-ea"/>
                          <a:cs typeface="+mn-cs"/>
                        </a:rPr>
                        <a:t>如果 </a:t>
                      </a:r>
                      <a:r>
                        <a:rPr lang="en-US" sz="1800" b="0" i="0" kern="1200" dirty="0" smtClean="0">
                          <a:solidFill>
                            <a:schemeClr val="dk1"/>
                          </a:solidFill>
                          <a:latin typeface="+mn-lt"/>
                          <a:ea typeface="+mn-ea"/>
                          <a:cs typeface="+mn-cs"/>
                        </a:rPr>
                        <a:t>Server </a:t>
                      </a:r>
                      <a:r>
                        <a:rPr lang="zh-CN" altLang="en-US" sz="1800" b="0" i="0" kern="1200" dirty="0" smtClean="0">
                          <a:solidFill>
                            <a:schemeClr val="dk1"/>
                          </a:solidFill>
                          <a:latin typeface="+mn-lt"/>
                          <a:ea typeface="+mn-ea"/>
                          <a:cs typeface="+mn-cs"/>
                        </a:rPr>
                        <a:t>断路器打开，则忽略，再选择其中并发连接最低的 </a:t>
                      </a:r>
                      <a:r>
                        <a:rPr lang="en-US" sz="1800" b="0" i="0" kern="1200" dirty="0" smtClean="0">
                          <a:solidFill>
                            <a:schemeClr val="dk1"/>
                          </a:solidFill>
                          <a:latin typeface="+mn-lt"/>
                          <a:ea typeface="+mn-ea"/>
                          <a:cs typeface="+mn-cs"/>
                        </a:rPr>
                        <a:t>Server</a:t>
                      </a:r>
                      <a:endParaRPr lang="zh-CN" altLang="en-US" dirty="0"/>
                    </a:p>
                  </a:txBody>
                  <a:tcPr/>
                </a:tc>
              </a:tr>
              <a:tr h="370840">
                <a:tc>
                  <a:txBody>
                    <a:bodyPr/>
                    <a:lstStyle/>
                    <a:p>
                      <a:r>
                        <a:rPr lang="en-US" sz="1800" b="0" i="0" kern="1200" dirty="0" err="1" smtClean="0">
                          <a:solidFill>
                            <a:schemeClr val="dk1"/>
                          </a:solidFill>
                          <a:latin typeface="+mn-lt"/>
                          <a:ea typeface="+mn-ea"/>
                          <a:cs typeface="+mn-cs"/>
                        </a:rPr>
                        <a:t>ResponseTimeWeightedRule</a:t>
                      </a:r>
                      <a:endParaRPr lang="zh-CN" altLang="en-US" dirty="0"/>
                    </a:p>
                  </a:txBody>
                  <a:tcPr/>
                </a:tc>
                <a:tc>
                  <a:txBody>
                    <a:bodyPr/>
                    <a:lstStyle/>
                    <a:p>
                      <a:r>
                        <a:rPr lang="zh-CN" altLang="en-US" sz="1800" b="0" i="0" kern="1200" dirty="0" smtClean="0">
                          <a:solidFill>
                            <a:schemeClr val="dk1"/>
                          </a:solidFill>
                          <a:latin typeface="+mn-lt"/>
                          <a:ea typeface="+mn-ea"/>
                          <a:cs typeface="+mn-cs"/>
                        </a:rPr>
                        <a:t>响应时间加权策略</a:t>
                      </a:r>
                      <a:endParaRPr lang="zh-CN" altLang="en-US" dirty="0"/>
                    </a:p>
                  </a:txBody>
                  <a:tcPr/>
                </a:tc>
                <a:tc>
                  <a:txBody>
                    <a:bodyPr/>
                    <a:lstStyle/>
                    <a:p>
                      <a:r>
                        <a:rPr lang="zh-CN" altLang="en-US" sz="1800" b="0" i="0" kern="1200" dirty="0" smtClean="0">
                          <a:solidFill>
                            <a:schemeClr val="dk1"/>
                          </a:solidFill>
                          <a:latin typeface="+mn-lt"/>
                          <a:ea typeface="+mn-ea"/>
                          <a:cs typeface="+mn-cs"/>
                        </a:rPr>
                        <a:t>根据 </a:t>
                      </a:r>
                      <a:r>
                        <a:rPr lang="en-US" altLang="zh-CN" sz="1800" b="0" i="0" kern="1200" dirty="0" smtClean="0">
                          <a:solidFill>
                            <a:schemeClr val="dk1"/>
                          </a:solidFill>
                          <a:latin typeface="+mn-lt"/>
                          <a:ea typeface="+mn-ea"/>
                          <a:cs typeface="+mn-cs"/>
                        </a:rPr>
                        <a:t>Server </a:t>
                      </a:r>
                      <a:r>
                        <a:rPr lang="zh-CN" altLang="en-US" sz="1800" b="0" i="0" kern="1200" dirty="0" smtClean="0">
                          <a:solidFill>
                            <a:schemeClr val="dk1"/>
                          </a:solidFill>
                          <a:latin typeface="+mn-lt"/>
                          <a:ea typeface="+mn-ea"/>
                          <a:cs typeface="+mn-cs"/>
                        </a:rPr>
                        <a:t>的响应时间分配权重。响应时间越长，权重越低，被选择到的概率就越低；响应时间越短，权重越高，被选择到的概率就越高。</a:t>
                      </a:r>
                      <a:endParaRPr lang="zh-CN" altLang="en-US" dirty="0"/>
                    </a:p>
                  </a:txBody>
                  <a:tcPr/>
                </a:tc>
              </a:tr>
            </a:tbl>
          </a:graphicData>
        </a:graphic>
      </p:graphicFrame>
    </p:spTree>
    <p:extLst>
      <p:ext uri="{BB962C8B-B14F-4D97-AF65-F5344CB8AC3E}">
        <p14:creationId xmlns:p14="http://schemas.microsoft.com/office/powerpoint/2010/main" val="200935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427268" cy="369332"/>
          </a:xfrm>
          <a:prstGeom prst="rect">
            <a:avLst/>
          </a:prstGeom>
          <a:noFill/>
        </p:spPr>
        <p:txBody>
          <a:bodyPr wrap="none" rtlCol="0">
            <a:spAutoFit/>
          </a:bodyPr>
          <a:lstStyle/>
          <a:p>
            <a:r>
              <a:rPr kumimoji="1" lang="en-US" altLang="zh-CN" dirty="0" smtClean="0"/>
              <a:t>3. Ribbon – </a:t>
            </a:r>
            <a:r>
              <a:rPr kumimoji="1" lang="zh-CN" altLang="en-US" dirty="0" smtClean="0"/>
              <a:t>策略配置</a:t>
            </a:r>
            <a:endParaRPr kumimoji="1" lang="zh-CN" altLang="en-US" dirty="0"/>
          </a:p>
        </p:txBody>
      </p:sp>
      <p:sp>
        <p:nvSpPr>
          <p:cNvPr id="3" name="TextBox 2"/>
          <p:cNvSpPr txBox="1"/>
          <p:nvPr/>
        </p:nvSpPr>
        <p:spPr>
          <a:xfrm>
            <a:off x="1179871" y="1278194"/>
            <a:ext cx="7418185" cy="1289905"/>
          </a:xfrm>
          <a:prstGeom prst="rect">
            <a:avLst/>
          </a:prstGeom>
          <a:noFill/>
        </p:spPr>
        <p:txBody>
          <a:bodyPr wrap="none" rtlCol="0">
            <a:spAutoFit/>
          </a:bodyPr>
          <a:lstStyle/>
          <a:p>
            <a:pPr>
              <a:lnSpc>
                <a:spcPct val="150000"/>
              </a:lnSpc>
            </a:pPr>
            <a:r>
              <a:rPr lang="en-US" altLang="zh-CN" dirty="0" smtClean="0"/>
              <a:t>1. </a:t>
            </a:r>
            <a:r>
              <a:rPr lang="zh-CN" altLang="en-US" dirty="0" smtClean="0"/>
              <a:t>可以通过创建一个</a:t>
            </a:r>
            <a:r>
              <a:rPr lang="en-US" altLang="zh-CN" dirty="0" err="1" smtClean="0"/>
              <a:t>IRule</a:t>
            </a:r>
            <a:r>
              <a:rPr lang="zh-CN" altLang="en-US" dirty="0" smtClean="0"/>
              <a:t>的</a:t>
            </a:r>
            <a:r>
              <a:rPr lang="en-US" altLang="zh-CN" dirty="0" smtClean="0"/>
              <a:t>Bean</a:t>
            </a:r>
            <a:r>
              <a:rPr lang="zh-CN" altLang="en-US" dirty="0" smtClean="0"/>
              <a:t>来完成全局策略配置</a:t>
            </a:r>
            <a:endParaRPr lang="en-US" altLang="zh-CN" dirty="0" smtClean="0"/>
          </a:p>
          <a:p>
            <a:pPr>
              <a:lnSpc>
                <a:spcPct val="150000"/>
              </a:lnSpc>
            </a:pPr>
            <a:r>
              <a:rPr lang="en-US" altLang="zh-CN" dirty="0" smtClean="0"/>
              <a:t>2. </a:t>
            </a:r>
            <a:r>
              <a:rPr lang="zh-CN" altLang="en-US" dirty="0" smtClean="0"/>
              <a:t>通过</a:t>
            </a:r>
            <a:r>
              <a:rPr lang="en-US" altLang="zh-CN" dirty="0" smtClean="0"/>
              <a:t>@</a:t>
            </a:r>
            <a:r>
              <a:rPr lang="en-US" altLang="zh-CN" dirty="0" err="1" smtClean="0"/>
              <a:t>RobbinClient</a:t>
            </a:r>
            <a:r>
              <a:rPr lang="zh-CN" altLang="en-US" dirty="0" smtClean="0"/>
              <a:t>注解或者配置文件的方式来对指定服务配置策略</a:t>
            </a:r>
            <a:endParaRPr lang="en-US" altLang="zh-CN" dirty="0" smtClean="0"/>
          </a:p>
          <a:p>
            <a:pPr>
              <a:lnSpc>
                <a:spcPct val="150000"/>
              </a:lnSpc>
            </a:pPr>
            <a:r>
              <a:rPr lang="en-US" altLang="zh-CN" dirty="0" smtClean="0"/>
              <a:t>3. </a:t>
            </a:r>
            <a:r>
              <a:rPr lang="zh-CN" altLang="en-US" dirty="0" smtClean="0"/>
              <a:t>自定义策略</a:t>
            </a:r>
            <a:r>
              <a:rPr lang="en-US" altLang="zh-CN" dirty="0" smtClean="0"/>
              <a:t>,</a:t>
            </a:r>
            <a:r>
              <a:rPr lang="zh-CN" altLang="en-US" dirty="0" smtClean="0"/>
              <a:t>实现</a:t>
            </a:r>
            <a:r>
              <a:rPr lang="en-US" altLang="zh-CN" dirty="0" err="1" smtClean="0"/>
              <a:t>IRule</a:t>
            </a:r>
            <a:r>
              <a:rPr lang="zh-CN" altLang="en-US" dirty="0" smtClean="0"/>
              <a:t>接口，并生成一个对应的</a:t>
            </a:r>
            <a:r>
              <a:rPr lang="en-US" altLang="zh-CN" dirty="0" smtClean="0"/>
              <a:t>Bean</a:t>
            </a:r>
            <a:endParaRPr lang="zh-CN" altLang="en-US" dirty="0"/>
          </a:p>
        </p:txBody>
      </p:sp>
    </p:spTree>
    <p:extLst>
      <p:ext uri="{BB962C8B-B14F-4D97-AF65-F5344CB8AC3E}">
        <p14:creationId xmlns:p14="http://schemas.microsoft.com/office/powerpoint/2010/main" val="173009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1524776" cy="369332"/>
          </a:xfrm>
          <a:prstGeom prst="rect">
            <a:avLst/>
          </a:prstGeom>
          <a:noFill/>
        </p:spPr>
        <p:txBody>
          <a:bodyPr wrap="none" rtlCol="0">
            <a:spAutoFit/>
          </a:bodyPr>
          <a:lstStyle/>
          <a:p>
            <a:r>
              <a:rPr kumimoji="1" lang="en-US" altLang="zh-CN" dirty="0" smtClean="0"/>
              <a:t>3.</a:t>
            </a:r>
            <a:r>
              <a:rPr kumimoji="1" lang="zh-CN" altLang="en-US" dirty="0" smtClean="0"/>
              <a:t> </a:t>
            </a:r>
            <a:r>
              <a:rPr kumimoji="1" lang="en-US" altLang="zh-CN" dirty="0" err="1" smtClean="0"/>
              <a:t>FeignClient</a:t>
            </a:r>
            <a:endParaRPr kumimoji="1" lang="zh-CN" altLang="en-US" dirty="0"/>
          </a:p>
        </p:txBody>
      </p:sp>
      <p:sp>
        <p:nvSpPr>
          <p:cNvPr id="2" name="文本框 1"/>
          <p:cNvSpPr txBox="1"/>
          <p:nvPr/>
        </p:nvSpPr>
        <p:spPr>
          <a:xfrm>
            <a:off x="948513" y="834211"/>
            <a:ext cx="8565165" cy="1200329"/>
          </a:xfrm>
          <a:prstGeom prst="rect">
            <a:avLst/>
          </a:prstGeom>
          <a:noFill/>
        </p:spPr>
        <p:txBody>
          <a:bodyPr wrap="none" rtlCol="0">
            <a:spAutoFit/>
          </a:bodyPr>
          <a:lstStyle/>
          <a:p>
            <a:r>
              <a:rPr kumimoji="1" lang="zh-CN" altLang="en-US" dirty="0" smtClean="0"/>
              <a:t>使用</a:t>
            </a:r>
            <a:r>
              <a:rPr kumimoji="1" lang="en-US" altLang="zh-CN" dirty="0" err="1" smtClean="0"/>
              <a:t>FeignClient</a:t>
            </a:r>
            <a:r>
              <a:rPr kumimoji="1" lang="zh-CN" altLang="en-US" dirty="0" smtClean="0"/>
              <a:t>需要在程序入口类上添加</a:t>
            </a:r>
            <a:r>
              <a:rPr kumimoji="1" lang="en-US" altLang="zh-CN" b="1" dirty="0"/>
              <a:t>@</a:t>
            </a:r>
            <a:r>
              <a:rPr lang="en-US" altLang="zh-CN" b="1" dirty="0" err="1" smtClean="0"/>
              <a:t>EnableFeignClients</a:t>
            </a:r>
            <a:r>
              <a:rPr lang="zh-CN" altLang="en-US" dirty="0" smtClean="0"/>
              <a:t>注解来启用对应功能</a:t>
            </a:r>
            <a:endParaRPr kumimoji="1" lang="en-US" altLang="zh-CN" dirty="0" smtClean="0"/>
          </a:p>
          <a:p>
            <a:r>
              <a:rPr kumimoji="1" lang="zh-CN" altLang="en-US" dirty="0" smtClean="0"/>
              <a:t>创建一个接口，简单声明一下服务名称，接口路径和出入参数就完成了，如下：</a:t>
            </a:r>
            <a:endParaRPr kumimoji="1" lang="en-US" altLang="zh-CN" dirty="0" smtClean="0"/>
          </a:p>
          <a:p>
            <a:endParaRPr kumimoji="1" lang="en-US" altLang="zh-CN" dirty="0"/>
          </a:p>
          <a:p>
            <a:endParaRPr kumimoji="1" lang="en-US" altLang="zh-CN" dirty="0"/>
          </a:p>
        </p:txBody>
      </p:sp>
      <p:sp>
        <p:nvSpPr>
          <p:cNvPr id="3" name="文本框 2"/>
          <p:cNvSpPr txBox="1"/>
          <p:nvPr/>
        </p:nvSpPr>
        <p:spPr>
          <a:xfrm>
            <a:off x="1436087" y="1493979"/>
            <a:ext cx="7843838" cy="2031325"/>
          </a:xfrm>
          <a:prstGeom prst="rect">
            <a:avLst/>
          </a:prstGeom>
          <a:noFill/>
        </p:spPr>
        <p:txBody>
          <a:bodyPr wrap="square" rtlCol="0">
            <a:spAutoFit/>
          </a:bodyPr>
          <a:lstStyle/>
          <a:p>
            <a:r>
              <a:rPr lang="en-US" altLang="zh-CN" dirty="0"/>
              <a:t>@</a:t>
            </a:r>
            <a:r>
              <a:rPr lang="en-US" altLang="zh-CN" dirty="0" err="1"/>
              <a:t>FeignClient</a:t>
            </a:r>
            <a:r>
              <a:rPr lang="en-US" altLang="zh-CN" dirty="0"/>
              <a:t>(value = "server-hi")</a:t>
            </a:r>
            <a:br>
              <a:rPr lang="en-US" altLang="zh-CN" dirty="0"/>
            </a:br>
            <a:r>
              <a:rPr lang="en-US" altLang="zh-CN" dirty="0"/>
              <a:t>public interface </a:t>
            </a:r>
            <a:r>
              <a:rPr lang="en-US" altLang="zh-CN" dirty="0" err="1"/>
              <a:t>ServiceHi</a:t>
            </a:r>
            <a:r>
              <a:rPr lang="en-US" altLang="zh-CN" dirty="0"/>
              <a:t> {</a:t>
            </a:r>
            <a:br>
              <a:rPr lang="en-US" altLang="zh-CN" dirty="0"/>
            </a:br>
            <a:r>
              <a:rPr lang="en-US" altLang="zh-CN" dirty="0"/>
              <a:t/>
            </a:r>
            <a:br>
              <a:rPr lang="en-US" altLang="zh-CN" dirty="0"/>
            </a:br>
            <a:r>
              <a:rPr lang="en-US" altLang="zh-CN" dirty="0"/>
              <a:t>    @</a:t>
            </a:r>
            <a:r>
              <a:rPr lang="en-US" altLang="zh-CN" dirty="0" err="1"/>
              <a:t>RequestMapping</a:t>
            </a:r>
            <a:r>
              <a:rPr lang="en-US" altLang="zh-CN" dirty="0"/>
              <a:t>(value = "/</a:t>
            </a:r>
            <a:r>
              <a:rPr lang="en-US" altLang="zh-CN" dirty="0" err="1"/>
              <a:t>hi",method</a:t>
            </a:r>
            <a:r>
              <a:rPr lang="en-US" altLang="zh-CN" dirty="0"/>
              <a:t> = </a:t>
            </a:r>
            <a:r>
              <a:rPr lang="en-US" altLang="zh-CN" dirty="0" err="1"/>
              <a:t>RequestMethod.</a:t>
            </a:r>
            <a:r>
              <a:rPr lang="en-US" altLang="zh-CN" b="1" i="1" dirty="0" err="1"/>
              <a:t>GET</a:t>
            </a:r>
            <a:r>
              <a:rPr lang="en-US" altLang="zh-CN" dirty="0"/>
              <a:t>)</a:t>
            </a:r>
            <a:br>
              <a:rPr lang="en-US" altLang="zh-CN" dirty="0"/>
            </a:br>
            <a:r>
              <a:rPr lang="en-US" altLang="zh-CN" dirty="0"/>
              <a:t>    String </a:t>
            </a:r>
            <a:r>
              <a:rPr lang="en-US" altLang="zh-CN" dirty="0" err="1"/>
              <a:t>sayHiFromClient</a:t>
            </a:r>
            <a:r>
              <a:rPr lang="en-US" altLang="zh-CN" dirty="0"/>
              <a:t>(String name</a:t>
            </a:r>
            <a:r>
              <a:rPr lang="en-US" altLang="zh-CN" dirty="0" smtClean="0"/>
              <a:t>);</a:t>
            </a:r>
            <a:r>
              <a:rPr lang="en-US" altLang="zh-CN" dirty="0"/>
              <a:t/>
            </a:r>
            <a:br>
              <a:rPr lang="en-US" altLang="zh-CN" dirty="0"/>
            </a:br>
            <a:r>
              <a:rPr lang="en-US" altLang="zh-CN" dirty="0"/>
              <a:t/>
            </a:r>
            <a:br>
              <a:rPr lang="en-US" altLang="zh-CN" dirty="0"/>
            </a:br>
            <a:r>
              <a:rPr lang="en-US" altLang="zh-CN" dirty="0"/>
              <a:t>}</a:t>
            </a:r>
            <a:endParaRPr lang="zh-CN" altLang="zh-CN" dirty="0"/>
          </a:p>
        </p:txBody>
      </p:sp>
      <p:sp>
        <p:nvSpPr>
          <p:cNvPr id="5" name="文本框 4"/>
          <p:cNvSpPr txBox="1"/>
          <p:nvPr/>
        </p:nvSpPr>
        <p:spPr>
          <a:xfrm>
            <a:off x="948513" y="3581743"/>
            <a:ext cx="8675773" cy="646331"/>
          </a:xfrm>
          <a:prstGeom prst="rect">
            <a:avLst/>
          </a:prstGeom>
          <a:noFill/>
        </p:spPr>
        <p:txBody>
          <a:bodyPr wrap="none" rtlCol="0">
            <a:spAutoFit/>
          </a:bodyPr>
          <a:lstStyle/>
          <a:p>
            <a:r>
              <a:rPr kumimoji="1" lang="zh-CN" altLang="en-US" dirty="0" smtClean="0"/>
              <a:t>只看上面这个声明，觉得</a:t>
            </a:r>
            <a:r>
              <a:rPr kumimoji="1" lang="en-US" altLang="zh-CN" dirty="0" err="1" smtClean="0"/>
              <a:t>FeignClient</a:t>
            </a:r>
            <a:r>
              <a:rPr kumimoji="1" lang="zh-CN" altLang="en-US" dirty="0" smtClean="0"/>
              <a:t>没什么大不了的，但是再加个接口就会不一样了</a:t>
            </a:r>
            <a:endParaRPr kumimoji="1" lang="en-US" altLang="zh-CN" dirty="0"/>
          </a:p>
          <a:p>
            <a:endParaRPr kumimoji="1" lang="en-US" altLang="zh-CN" dirty="0"/>
          </a:p>
        </p:txBody>
      </p:sp>
      <p:sp>
        <p:nvSpPr>
          <p:cNvPr id="4" name="文本框 3"/>
          <p:cNvSpPr txBox="1"/>
          <p:nvPr/>
        </p:nvSpPr>
        <p:spPr>
          <a:xfrm>
            <a:off x="1371988" y="4021676"/>
            <a:ext cx="7972037" cy="2585323"/>
          </a:xfrm>
          <a:prstGeom prst="rect">
            <a:avLst/>
          </a:prstGeom>
          <a:noFill/>
        </p:spPr>
        <p:txBody>
          <a:bodyPr wrap="square" rtlCol="0">
            <a:spAutoFit/>
          </a:bodyPr>
          <a:lstStyle/>
          <a:p>
            <a:r>
              <a:rPr lang="en-US" altLang="zh-CN" dirty="0"/>
              <a:t>@</a:t>
            </a:r>
            <a:r>
              <a:rPr lang="en-US" altLang="zh-CN" dirty="0" err="1"/>
              <a:t>FeignClient</a:t>
            </a:r>
            <a:r>
              <a:rPr lang="en-US" altLang="zh-CN" dirty="0"/>
              <a:t>(value = </a:t>
            </a:r>
            <a:r>
              <a:rPr lang="en-US" altLang="zh-CN" dirty="0"/>
              <a:t>"server-hi"</a:t>
            </a:r>
            <a:r>
              <a:rPr lang="en-US" altLang="zh-CN" dirty="0"/>
              <a:t>)</a:t>
            </a:r>
            <a:br>
              <a:rPr lang="en-US" altLang="zh-CN" dirty="0"/>
            </a:br>
            <a:r>
              <a:rPr lang="en-US" altLang="zh-CN" dirty="0"/>
              <a:t>public interface </a:t>
            </a:r>
            <a:r>
              <a:rPr lang="en-US" altLang="zh-CN" dirty="0" err="1"/>
              <a:t>ServiceHi</a:t>
            </a:r>
            <a:r>
              <a:rPr lang="en-US" altLang="zh-CN" dirty="0"/>
              <a:t> </a:t>
            </a:r>
            <a:r>
              <a:rPr lang="en-US" altLang="zh-CN" dirty="0"/>
              <a:t>{</a:t>
            </a:r>
            <a:br>
              <a:rPr lang="en-US" altLang="zh-CN" dirty="0"/>
            </a:br>
            <a:r>
              <a:rPr lang="en-US" altLang="zh-CN" dirty="0"/>
              <a:t/>
            </a:r>
            <a:br>
              <a:rPr lang="en-US" altLang="zh-CN" dirty="0"/>
            </a:br>
            <a:r>
              <a:rPr lang="en-US" altLang="zh-CN" dirty="0"/>
              <a:t>    </a:t>
            </a:r>
            <a:r>
              <a:rPr lang="en-US" altLang="zh-CN" dirty="0"/>
              <a:t>@</a:t>
            </a:r>
            <a:r>
              <a:rPr lang="en-US" altLang="zh-CN" dirty="0" err="1"/>
              <a:t>RequestMapping</a:t>
            </a:r>
            <a:r>
              <a:rPr lang="en-US" altLang="zh-CN" dirty="0"/>
              <a:t>(value = </a:t>
            </a:r>
            <a:r>
              <a:rPr lang="en-US" altLang="zh-CN" dirty="0"/>
              <a:t>"/</a:t>
            </a:r>
            <a:r>
              <a:rPr lang="en-US" altLang="zh-CN" dirty="0" err="1"/>
              <a:t>hi"</a:t>
            </a:r>
            <a:r>
              <a:rPr lang="en-US" altLang="zh-CN" dirty="0" err="1"/>
              <a:t>,method</a:t>
            </a:r>
            <a:r>
              <a:rPr lang="en-US" altLang="zh-CN" dirty="0"/>
              <a:t> = </a:t>
            </a:r>
            <a:r>
              <a:rPr lang="en-US" altLang="zh-CN" dirty="0" err="1"/>
              <a:t>RequestMethod</a:t>
            </a:r>
            <a:r>
              <a:rPr lang="en-US" altLang="zh-CN" dirty="0" err="1"/>
              <a:t>.</a:t>
            </a:r>
            <a:r>
              <a:rPr lang="en-US" altLang="zh-CN" b="1" i="1" dirty="0" err="1"/>
              <a:t>GET</a:t>
            </a:r>
            <a:r>
              <a:rPr lang="en-US" altLang="zh-CN" dirty="0"/>
              <a:t>)</a:t>
            </a:r>
            <a:br>
              <a:rPr lang="en-US" altLang="zh-CN" dirty="0"/>
            </a:br>
            <a:r>
              <a:rPr lang="en-US" altLang="zh-CN" dirty="0"/>
              <a:t>    </a:t>
            </a:r>
            <a:r>
              <a:rPr lang="en-US" altLang="zh-CN" dirty="0"/>
              <a:t>String </a:t>
            </a:r>
            <a:r>
              <a:rPr lang="en-US" altLang="zh-CN" dirty="0" err="1"/>
              <a:t>sayHiFromClient</a:t>
            </a:r>
            <a:r>
              <a:rPr lang="en-US" altLang="zh-CN" dirty="0"/>
              <a:t>(</a:t>
            </a:r>
            <a:r>
              <a:rPr lang="en-US" altLang="zh-CN" dirty="0"/>
              <a:t>String name</a:t>
            </a:r>
            <a:r>
              <a:rPr lang="en-US" altLang="zh-CN" dirty="0"/>
              <a:t>);</a:t>
            </a:r>
            <a:br>
              <a:rPr lang="en-US" altLang="zh-CN" dirty="0"/>
            </a:br>
            <a:r>
              <a:rPr lang="en-US" altLang="zh-CN" dirty="0"/>
              <a:t/>
            </a:r>
            <a:br>
              <a:rPr lang="en-US" altLang="zh-CN" dirty="0"/>
            </a:br>
            <a:r>
              <a:rPr lang="en-US" altLang="zh-CN" dirty="0"/>
              <a:t>    </a:t>
            </a:r>
            <a:r>
              <a:rPr lang="en-US" altLang="zh-CN" dirty="0"/>
              <a:t>@</a:t>
            </a:r>
            <a:r>
              <a:rPr lang="en-US" altLang="zh-CN" dirty="0" err="1"/>
              <a:t>PostMapping</a:t>
            </a:r>
            <a:r>
              <a:rPr lang="en-US" altLang="zh-CN" dirty="0"/>
              <a:t>(value = </a:t>
            </a:r>
            <a:r>
              <a:rPr lang="en-US" altLang="zh-CN" dirty="0"/>
              <a:t>"/hello"</a:t>
            </a:r>
            <a:r>
              <a:rPr lang="en-US" altLang="zh-CN" dirty="0"/>
              <a:t>)</a:t>
            </a:r>
            <a:br>
              <a:rPr lang="en-US" altLang="zh-CN" dirty="0"/>
            </a:br>
            <a:r>
              <a:rPr lang="en-US" altLang="zh-CN" dirty="0"/>
              <a:t>    </a:t>
            </a:r>
            <a:r>
              <a:rPr lang="en-US" altLang="zh-CN" dirty="0"/>
              <a:t>Person </a:t>
            </a:r>
            <a:r>
              <a:rPr lang="en-US" altLang="zh-CN" dirty="0" err="1"/>
              <a:t>sayHelloFromClient</a:t>
            </a:r>
            <a:r>
              <a:rPr lang="en-US" altLang="zh-CN" dirty="0"/>
              <a:t>(</a:t>
            </a:r>
            <a:r>
              <a:rPr lang="en-US" altLang="zh-CN" dirty="0" err="1"/>
              <a:t>BaseRequest</a:t>
            </a:r>
            <a:r>
              <a:rPr lang="en-US" altLang="zh-CN" dirty="0"/>
              <a:t> name</a:t>
            </a:r>
            <a:r>
              <a:rPr lang="en-US" altLang="zh-CN" dirty="0" smtClean="0"/>
              <a:t>);</a:t>
            </a:r>
            <a:r>
              <a:rPr lang="en-US" altLang="zh-CN" dirty="0"/>
              <a:t/>
            </a:r>
            <a:br>
              <a:rPr lang="en-US" altLang="zh-CN" dirty="0"/>
            </a:br>
            <a:r>
              <a:rPr lang="en-US" altLang="zh-CN" dirty="0"/>
              <a:t>}</a:t>
            </a:r>
            <a:endParaRPr kumimoji="1" lang="zh-CN" altLang="en-US" dirty="0"/>
          </a:p>
        </p:txBody>
      </p:sp>
    </p:spTree>
    <p:extLst>
      <p:ext uri="{BB962C8B-B14F-4D97-AF65-F5344CB8AC3E}">
        <p14:creationId xmlns:p14="http://schemas.microsoft.com/office/powerpoint/2010/main" val="51035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1999265" cy="369332"/>
          </a:xfrm>
          <a:prstGeom prst="rect">
            <a:avLst/>
          </a:prstGeom>
          <a:noFill/>
        </p:spPr>
        <p:txBody>
          <a:bodyPr wrap="none" rtlCol="0">
            <a:spAutoFit/>
          </a:bodyPr>
          <a:lstStyle/>
          <a:p>
            <a:r>
              <a:rPr kumimoji="1" lang="en-US" altLang="zh-CN" dirty="0" smtClean="0"/>
              <a:t>Spring</a:t>
            </a:r>
            <a:r>
              <a:rPr kumimoji="1" lang="zh-CN" altLang="en-US" dirty="0" smtClean="0"/>
              <a:t> </a:t>
            </a:r>
            <a:r>
              <a:rPr kumimoji="1" lang="en-US" altLang="zh-CN" dirty="0" smtClean="0"/>
              <a:t>Cloud</a:t>
            </a:r>
            <a:r>
              <a:rPr kumimoji="1" lang="zh-CN" altLang="en-US" dirty="0" smtClean="0"/>
              <a:t> 简介</a:t>
            </a:r>
            <a:endParaRPr kumimoji="1" lang="zh-CN" altLang="en-US" dirty="0"/>
          </a:p>
        </p:txBody>
      </p:sp>
      <p:sp>
        <p:nvSpPr>
          <p:cNvPr id="3" name="文本框 2"/>
          <p:cNvSpPr txBox="1"/>
          <p:nvPr/>
        </p:nvSpPr>
        <p:spPr>
          <a:xfrm>
            <a:off x="1878793" y="1691720"/>
            <a:ext cx="8218311" cy="3000821"/>
          </a:xfrm>
          <a:prstGeom prst="rect">
            <a:avLst/>
          </a:prstGeom>
          <a:noFill/>
        </p:spPr>
        <p:txBody>
          <a:bodyPr wrap="square" rtlCol="0">
            <a:spAutoFit/>
          </a:bodyPr>
          <a:lstStyle/>
          <a:p>
            <a:pPr>
              <a:lnSpc>
                <a:spcPct val="150000"/>
              </a:lnSpc>
            </a:pPr>
            <a:r>
              <a:rPr kumimoji="1" lang="zh-CN" altLang="en-US" b="1" dirty="0" smtClean="0"/>
              <a:t>微服务</a:t>
            </a:r>
            <a:r>
              <a:rPr kumimoji="1" lang="zh-CN" altLang="en-US" dirty="0" smtClean="0"/>
              <a:t>：基于单一业务功能开发的服务单元，独立部署，使用轻量级的通信协议（</a:t>
            </a:r>
            <a:r>
              <a:rPr kumimoji="1" lang="en-US" altLang="zh-CN" dirty="0" smtClean="0"/>
              <a:t>HTTP</a:t>
            </a:r>
            <a:r>
              <a:rPr kumimoji="1" lang="zh-CN" altLang="en-US" dirty="0" smtClean="0"/>
              <a:t>），可以拥有独立数据库，可以使用不同编程语言，不同存储技术。</a:t>
            </a:r>
            <a:endParaRPr kumimoji="1" lang="en-US" altLang="zh-CN" dirty="0" smtClean="0"/>
          </a:p>
          <a:p>
            <a:pPr>
              <a:lnSpc>
                <a:spcPct val="150000"/>
              </a:lnSpc>
            </a:pPr>
            <a:endParaRPr kumimoji="1" lang="en-US" altLang="zh-CN" dirty="0"/>
          </a:p>
          <a:p>
            <a:pPr>
              <a:lnSpc>
                <a:spcPct val="150000"/>
              </a:lnSpc>
            </a:pPr>
            <a:r>
              <a:rPr kumimoji="1" lang="en-US" altLang="zh-CN" b="1" dirty="0" smtClean="0"/>
              <a:t>Spring</a:t>
            </a:r>
            <a:r>
              <a:rPr kumimoji="1" lang="zh-CN" altLang="en-US" b="1" dirty="0" smtClean="0"/>
              <a:t> </a:t>
            </a:r>
            <a:r>
              <a:rPr kumimoji="1" lang="en-US" altLang="zh-CN" b="1" dirty="0" smtClean="0"/>
              <a:t>Cloud</a:t>
            </a:r>
            <a:r>
              <a:rPr kumimoji="1" lang="zh-CN" altLang="en-US" dirty="0" smtClean="0"/>
              <a:t>：是一系列框架的有序集合，可以提供服务发现</a:t>
            </a:r>
            <a:r>
              <a:rPr kumimoji="1" lang="en-US" altLang="zh-CN" dirty="0" smtClean="0"/>
              <a:t>/</a:t>
            </a:r>
            <a:r>
              <a:rPr kumimoji="1" lang="zh-CN" altLang="en-US" dirty="0" smtClean="0"/>
              <a:t>注册，配置管理，断路器，路由，消息总线，链路监控等功能。能够满足微服务架构的所有要求，被称为</a:t>
            </a:r>
            <a:r>
              <a:rPr kumimoji="1" lang="en-US" altLang="zh-CN" dirty="0" smtClean="0"/>
              <a:t>Spring</a:t>
            </a:r>
            <a:r>
              <a:rPr kumimoji="1" lang="zh-CN" altLang="en-US" dirty="0" smtClean="0"/>
              <a:t> </a:t>
            </a:r>
            <a:r>
              <a:rPr kumimoji="1" lang="en-US" altLang="zh-CN" dirty="0" smtClean="0"/>
              <a:t>Cloud</a:t>
            </a:r>
            <a:r>
              <a:rPr kumimoji="1" lang="zh-CN" altLang="en-US" dirty="0" smtClean="0"/>
              <a:t>全家桶。</a:t>
            </a:r>
            <a:r>
              <a:rPr kumimoji="1" lang="en-US" altLang="zh-CN" dirty="0" smtClean="0"/>
              <a:t>Spring</a:t>
            </a:r>
            <a:r>
              <a:rPr kumimoji="1" lang="zh-CN" altLang="en-US" dirty="0" smtClean="0"/>
              <a:t> </a:t>
            </a:r>
            <a:r>
              <a:rPr kumimoji="1" lang="en-US" altLang="zh-CN" dirty="0" smtClean="0"/>
              <a:t>Cloud</a:t>
            </a:r>
            <a:r>
              <a:rPr kumimoji="1" lang="zh-CN" altLang="en-US" dirty="0" smtClean="0"/>
              <a:t>的各组件都是基于</a:t>
            </a:r>
            <a:r>
              <a:rPr kumimoji="1" lang="en-US" altLang="zh-CN" dirty="0" smtClean="0"/>
              <a:t>Spring</a:t>
            </a:r>
            <a:r>
              <a:rPr kumimoji="1" lang="zh-CN" altLang="en-US" dirty="0" smtClean="0"/>
              <a:t> </a:t>
            </a:r>
            <a:r>
              <a:rPr kumimoji="1" lang="en-US" altLang="zh-CN" dirty="0" smtClean="0"/>
              <a:t>Boot</a:t>
            </a:r>
            <a:r>
              <a:rPr kumimoji="1" lang="zh-CN" altLang="en-US" dirty="0" smtClean="0"/>
              <a:t>开发，</a:t>
            </a:r>
            <a:r>
              <a:rPr kumimoji="1" lang="en-US" altLang="zh-CN" dirty="0" smtClean="0"/>
              <a:t>Spring</a:t>
            </a:r>
            <a:r>
              <a:rPr kumimoji="1" lang="zh-CN" altLang="en-US" dirty="0" smtClean="0"/>
              <a:t> </a:t>
            </a:r>
            <a:r>
              <a:rPr kumimoji="1" lang="en-US" altLang="zh-CN" dirty="0" smtClean="0"/>
              <a:t>Boot</a:t>
            </a:r>
            <a:r>
              <a:rPr kumimoji="1" lang="zh-CN" altLang="en-US" dirty="0" smtClean="0"/>
              <a:t>又特别贴合微服务的概念，简化配置，快速开发。</a:t>
            </a:r>
            <a:endParaRPr kumimoji="1" lang="en-US" altLang="zh-CN" dirty="0" smtClean="0"/>
          </a:p>
        </p:txBody>
      </p:sp>
    </p:spTree>
    <p:extLst>
      <p:ext uri="{BB962C8B-B14F-4D97-AF65-F5344CB8AC3E}">
        <p14:creationId xmlns:p14="http://schemas.microsoft.com/office/powerpoint/2010/main" val="29691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1524776" cy="369332"/>
          </a:xfrm>
          <a:prstGeom prst="rect">
            <a:avLst/>
          </a:prstGeom>
          <a:noFill/>
        </p:spPr>
        <p:txBody>
          <a:bodyPr wrap="none" rtlCol="0">
            <a:spAutoFit/>
          </a:bodyPr>
          <a:lstStyle/>
          <a:p>
            <a:r>
              <a:rPr kumimoji="1" lang="en-US" altLang="zh-CN" dirty="0" smtClean="0"/>
              <a:t>3.</a:t>
            </a:r>
            <a:r>
              <a:rPr kumimoji="1" lang="zh-CN" altLang="en-US" dirty="0" smtClean="0"/>
              <a:t> </a:t>
            </a:r>
            <a:r>
              <a:rPr kumimoji="1" lang="en-US" altLang="zh-CN" dirty="0" err="1" smtClean="0"/>
              <a:t>FeignClient</a:t>
            </a:r>
            <a:endParaRPr kumimoji="1" lang="zh-CN" altLang="en-US" dirty="0"/>
          </a:p>
        </p:txBody>
      </p:sp>
      <p:sp>
        <p:nvSpPr>
          <p:cNvPr id="2" name="文本框 1"/>
          <p:cNvSpPr txBox="1"/>
          <p:nvPr/>
        </p:nvSpPr>
        <p:spPr>
          <a:xfrm>
            <a:off x="1477108" y="1195754"/>
            <a:ext cx="9202615" cy="2862322"/>
          </a:xfrm>
          <a:prstGeom prst="rect">
            <a:avLst/>
          </a:prstGeom>
          <a:noFill/>
        </p:spPr>
        <p:txBody>
          <a:bodyPr wrap="square" rtlCol="0">
            <a:spAutoFit/>
          </a:bodyPr>
          <a:lstStyle/>
          <a:p>
            <a:pPr marL="342900" indent="-342900">
              <a:buAutoNum type="arabicPeriod"/>
            </a:pPr>
            <a:r>
              <a:rPr kumimoji="1" lang="zh-CN" altLang="en-US" dirty="0" smtClean="0"/>
              <a:t>默认使用</a:t>
            </a:r>
            <a:r>
              <a:rPr lang="en-US" altLang="zh-CN" dirty="0" smtClean="0"/>
              <a:t>Jackson</a:t>
            </a:r>
            <a:r>
              <a:rPr lang="zh-CN" altLang="en-US" dirty="0" smtClean="0"/>
              <a:t>对复杂参数和返回值做序列化</a:t>
            </a:r>
            <a:endParaRPr lang="en-US" altLang="zh-CN" dirty="0" smtClean="0"/>
          </a:p>
          <a:p>
            <a:pPr marL="342900" indent="-342900">
              <a:buAutoNum type="arabicPeriod"/>
            </a:pPr>
            <a:endParaRPr kumimoji="1" lang="en-US" altLang="zh-CN" dirty="0" smtClean="0"/>
          </a:p>
          <a:p>
            <a:pPr marL="342900" indent="-342900">
              <a:buAutoNum type="arabicPeriod"/>
            </a:pPr>
            <a:r>
              <a:rPr kumimoji="1" lang="zh-CN" altLang="en-US" dirty="0" smtClean="0"/>
              <a:t>如果与</a:t>
            </a:r>
            <a:r>
              <a:rPr kumimoji="1" lang="en-US" altLang="zh-CN" dirty="0" smtClean="0"/>
              <a:t>Eureka</a:t>
            </a:r>
            <a:r>
              <a:rPr kumimoji="1" lang="zh-CN" altLang="en-US" dirty="0" smtClean="0"/>
              <a:t>一同使用并开启</a:t>
            </a:r>
            <a:r>
              <a:rPr kumimoji="1" lang="en-US" altLang="zh-CN" dirty="0" smtClean="0"/>
              <a:t>Ribbon</a:t>
            </a:r>
            <a:r>
              <a:rPr kumimoji="1" lang="zh-CN" altLang="en-US" dirty="0" smtClean="0"/>
              <a:t>功能，就可以声明一个相同</a:t>
            </a:r>
            <a:r>
              <a:rPr kumimoji="1" lang="en-US" altLang="zh-CN" dirty="0" smtClean="0"/>
              <a:t>name</a:t>
            </a:r>
            <a:r>
              <a:rPr kumimoji="1" lang="zh-CN" altLang="en-US" dirty="0" smtClean="0"/>
              <a:t>的</a:t>
            </a:r>
            <a:r>
              <a:rPr kumimoji="1" lang="en-US" altLang="zh-CN" dirty="0" smtClean="0"/>
              <a:t>Ribbon</a:t>
            </a:r>
            <a:r>
              <a:rPr kumimoji="1" lang="zh-CN" altLang="en-US" dirty="0" smtClean="0"/>
              <a:t> </a:t>
            </a:r>
            <a:r>
              <a:rPr kumimoji="1" lang="en-US" altLang="zh-CN" dirty="0" err="1" smtClean="0"/>
              <a:t>RestTemplete</a:t>
            </a:r>
            <a:r>
              <a:rPr kumimoji="1" lang="zh-CN" altLang="en-US" dirty="0" smtClean="0"/>
              <a:t>，实现负载均衡，并且</a:t>
            </a:r>
            <a:r>
              <a:rPr kumimoji="1" lang="en-US" altLang="zh-CN" dirty="0" smtClean="0"/>
              <a:t>name</a:t>
            </a:r>
            <a:r>
              <a:rPr kumimoji="1" lang="zh-CN" altLang="en-US" dirty="0" smtClean="0"/>
              <a:t>配置的值是在</a:t>
            </a:r>
            <a:r>
              <a:rPr kumimoji="1" lang="en-US" altLang="zh-CN" dirty="0" smtClean="0"/>
              <a:t>Eureka</a:t>
            </a:r>
            <a:r>
              <a:rPr kumimoji="1" lang="zh-CN" altLang="en-US" dirty="0" smtClean="0"/>
              <a:t>注册的服务名称</a:t>
            </a:r>
            <a:endParaRPr kumimoji="1" lang="en-US" altLang="zh-CN" dirty="0" smtClean="0"/>
          </a:p>
          <a:p>
            <a:pPr marL="342900" indent="-342900">
              <a:buAutoNum type="arabicPeriod"/>
            </a:pPr>
            <a:endParaRPr kumimoji="1" lang="en-US" altLang="zh-CN" dirty="0"/>
          </a:p>
          <a:p>
            <a:pPr marL="342900" indent="-342900">
              <a:buAutoNum type="arabicPeriod"/>
            </a:pPr>
            <a:r>
              <a:rPr kumimoji="1" lang="zh-CN" altLang="en-US" dirty="0" smtClean="0"/>
              <a:t>默认使用远程的</a:t>
            </a:r>
            <a:r>
              <a:rPr kumimoji="1" lang="en-US" altLang="zh-CN" dirty="0" err="1" smtClean="0"/>
              <a:t>URLConnection</a:t>
            </a:r>
            <a:r>
              <a:rPr kumimoji="1" lang="zh-CN" altLang="en-US" dirty="0" smtClean="0"/>
              <a:t>发送</a:t>
            </a:r>
            <a:r>
              <a:rPr kumimoji="1" lang="en-US" altLang="zh-CN" dirty="0" smtClean="0"/>
              <a:t>HTTP</a:t>
            </a:r>
            <a:r>
              <a:rPr kumimoji="1" lang="zh-CN" altLang="en-US" dirty="0" smtClean="0"/>
              <a:t>请求，可以配置为</a:t>
            </a:r>
            <a:r>
              <a:rPr kumimoji="1" lang="en-US" altLang="zh-CN" dirty="0" err="1" smtClean="0"/>
              <a:t>httpClient</a:t>
            </a:r>
            <a:r>
              <a:rPr kumimoji="1" lang="zh-CN" altLang="en-US" dirty="0" smtClean="0"/>
              <a:t>或者</a:t>
            </a:r>
            <a:r>
              <a:rPr kumimoji="1" lang="en-US" altLang="zh-CN" dirty="0" err="1" smtClean="0"/>
              <a:t>OKhttpClient</a:t>
            </a:r>
            <a:endParaRPr kumimoji="1" lang="en-US" altLang="zh-CN" dirty="0" smtClean="0"/>
          </a:p>
          <a:p>
            <a:pPr marL="342900" indent="-342900">
              <a:buAutoNum type="arabicPeriod"/>
            </a:pPr>
            <a:endParaRPr kumimoji="1" lang="en-US" altLang="zh-CN" dirty="0"/>
          </a:p>
          <a:p>
            <a:pPr marL="342900" indent="-342900">
              <a:buAutoNum type="arabicPeriod"/>
            </a:pPr>
            <a:r>
              <a:rPr kumimoji="1" lang="zh-CN" altLang="en-US" dirty="0" smtClean="0"/>
              <a:t>可以配置</a:t>
            </a:r>
            <a:r>
              <a:rPr kumimoji="1" lang="en-US" altLang="zh-CN" dirty="0" err="1" smtClean="0"/>
              <a:t>Hystrix</a:t>
            </a:r>
            <a:r>
              <a:rPr kumimoji="1" lang="zh-CN" altLang="en-US" dirty="0" smtClean="0"/>
              <a:t>，实现</a:t>
            </a:r>
            <a:r>
              <a:rPr kumimoji="1" lang="en-US" altLang="zh-CN" dirty="0" err="1" smtClean="0"/>
              <a:t>FeignClient</a:t>
            </a:r>
            <a:r>
              <a:rPr kumimoji="1" lang="zh-CN" altLang="en-US" dirty="0" smtClean="0"/>
              <a:t>对应的接口方法，然后配置</a:t>
            </a:r>
            <a:r>
              <a:rPr kumimoji="1" lang="en-US" altLang="zh-CN" dirty="0" err="1" smtClean="0"/>
              <a:t>FeignClient</a:t>
            </a:r>
            <a:r>
              <a:rPr kumimoji="1" lang="zh-CN" altLang="en-US" dirty="0" smtClean="0"/>
              <a:t>注解中</a:t>
            </a:r>
            <a:r>
              <a:rPr kumimoji="1" lang="en-US" altLang="zh-CN" dirty="0" err="1" smtClean="0"/>
              <a:t>rollBack</a:t>
            </a:r>
            <a:r>
              <a:rPr kumimoji="1" lang="zh-CN" altLang="en-US" dirty="0" smtClean="0"/>
              <a:t>属性为该实现类</a:t>
            </a:r>
            <a:endParaRPr kumimoji="1" lang="en-US" altLang="zh-CN" dirty="0"/>
          </a:p>
          <a:p>
            <a:pPr marL="342900" indent="-342900">
              <a:buAutoNum type="arabicPeriod"/>
            </a:pPr>
            <a:endParaRPr kumimoji="1" lang="zh-CN" altLang="en-US" dirty="0"/>
          </a:p>
        </p:txBody>
      </p:sp>
      <p:sp>
        <p:nvSpPr>
          <p:cNvPr id="3" name="文本框 2"/>
          <p:cNvSpPr txBox="1"/>
          <p:nvPr/>
        </p:nvSpPr>
        <p:spPr>
          <a:xfrm>
            <a:off x="3892062" y="4681297"/>
            <a:ext cx="3775393" cy="523220"/>
          </a:xfrm>
          <a:prstGeom prst="rect">
            <a:avLst/>
          </a:prstGeom>
          <a:noFill/>
        </p:spPr>
        <p:txBody>
          <a:bodyPr wrap="none" rtlCol="0">
            <a:spAutoFit/>
          </a:bodyPr>
          <a:lstStyle/>
          <a:p>
            <a:r>
              <a:rPr kumimoji="1" lang="zh-CN" altLang="en-US" sz="2800" dirty="0" smtClean="0"/>
              <a:t>写更加优雅简洁的代码</a:t>
            </a:r>
            <a:endParaRPr kumimoji="1" lang="zh-CN" altLang="en-US" sz="2800" dirty="0"/>
          </a:p>
        </p:txBody>
      </p:sp>
    </p:spTree>
    <p:extLst>
      <p:ext uri="{BB962C8B-B14F-4D97-AF65-F5344CB8AC3E}">
        <p14:creationId xmlns:p14="http://schemas.microsoft.com/office/powerpoint/2010/main" val="3027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020105" cy="369332"/>
          </a:xfrm>
          <a:prstGeom prst="rect">
            <a:avLst/>
          </a:prstGeom>
          <a:noFill/>
        </p:spPr>
        <p:txBody>
          <a:bodyPr wrap="none" rtlCol="0">
            <a:spAutoFit/>
          </a:bodyPr>
          <a:lstStyle/>
          <a:p>
            <a:r>
              <a:rPr kumimoji="1" lang="en-US" altLang="zh-CN" dirty="0" smtClean="0"/>
              <a:t>4.</a:t>
            </a:r>
            <a:r>
              <a:rPr kumimoji="1" lang="zh-CN" altLang="en-US" dirty="0" smtClean="0"/>
              <a:t> </a:t>
            </a:r>
            <a:r>
              <a:rPr kumimoji="1" lang="en-US" altLang="zh-CN" dirty="0" err="1" smtClean="0"/>
              <a:t>Hystrix</a:t>
            </a:r>
            <a:r>
              <a:rPr kumimoji="1" lang="zh-CN" altLang="en-US" dirty="0" smtClean="0"/>
              <a:t> </a:t>
            </a:r>
            <a:r>
              <a:rPr kumimoji="1" lang="mr-IN" altLang="zh-CN" dirty="0" smtClean="0"/>
              <a:t>–</a:t>
            </a:r>
            <a:r>
              <a:rPr kumimoji="1" lang="zh-CN" altLang="en-US" dirty="0" smtClean="0"/>
              <a:t> 断路器</a:t>
            </a:r>
            <a:endParaRPr kumimoji="1" lang="zh-CN" altLang="en-US" dirty="0"/>
          </a:p>
        </p:txBody>
      </p:sp>
      <p:sp>
        <p:nvSpPr>
          <p:cNvPr id="2" name="文本框 1"/>
          <p:cNvSpPr txBox="1"/>
          <p:nvPr/>
        </p:nvSpPr>
        <p:spPr>
          <a:xfrm>
            <a:off x="609600" y="1432778"/>
            <a:ext cx="10577513" cy="2169825"/>
          </a:xfrm>
          <a:prstGeom prst="rect">
            <a:avLst/>
          </a:prstGeom>
          <a:noFill/>
        </p:spPr>
        <p:txBody>
          <a:bodyPr wrap="square" rtlCol="0">
            <a:spAutoFit/>
          </a:bodyPr>
          <a:lstStyle/>
          <a:p>
            <a:pPr>
              <a:lnSpc>
                <a:spcPct val="150000"/>
              </a:lnSpc>
            </a:pPr>
            <a:r>
              <a:rPr lang="zh-CN" altLang="en-US" dirty="0" smtClean="0"/>
              <a:t>前言</a:t>
            </a:r>
            <a:r>
              <a:rPr lang="zh-CN" altLang="en-US" dirty="0"/>
              <a:t>：微服务架构应用的特点就是多服务，而服务层之间通过网络进行通信，从而支撑起整个应用系统，所以，各个微服务之间不可避免的存在耦合依赖关系。但任何的服务应用实例都不可能永远的健康或网络不可能永远的都相安无事，所以一旦某个服务或局部业务发生了故障，会导致系统的不可用，我们知道当故障累积到一定程度就会造成系统层面的灾害，也就是级联故障，也叫雪崩效应，所以微服务需要在故障累计到上限之前阻止或疏通这些故障以保证系统的稳固</a:t>
            </a:r>
            <a:r>
              <a:rPr lang="zh-CN" altLang="en-US" dirty="0" smtClean="0"/>
              <a:t>安全。</a:t>
            </a:r>
            <a:endParaRPr kumimoji="1" lang="zh-CN" altLang="en-US" dirty="0"/>
          </a:p>
        </p:txBody>
      </p:sp>
      <p:sp>
        <p:nvSpPr>
          <p:cNvPr id="3" name="文本框 2"/>
          <p:cNvSpPr txBox="1"/>
          <p:nvPr/>
        </p:nvSpPr>
        <p:spPr>
          <a:xfrm>
            <a:off x="609600" y="4109956"/>
            <a:ext cx="10315575" cy="923330"/>
          </a:xfrm>
          <a:prstGeom prst="rect">
            <a:avLst/>
          </a:prstGeom>
          <a:noFill/>
        </p:spPr>
        <p:txBody>
          <a:bodyPr wrap="square" rtlCol="0">
            <a:spAutoFit/>
          </a:bodyPr>
          <a:lstStyle/>
          <a:p>
            <a:pPr>
              <a:lnSpc>
                <a:spcPct val="150000"/>
              </a:lnSpc>
            </a:pPr>
            <a:r>
              <a:rPr kumimoji="1" lang="en-US" altLang="zh-CN" dirty="0" err="1" smtClean="0"/>
              <a:t>Hystrix</a:t>
            </a:r>
            <a:r>
              <a:rPr kumimoji="1" lang="zh-CN" altLang="en-US" dirty="0" smtClean="0"/>
              <a:t>是</a:t>
            </a:r>
            <a:r>
              <a:rPr kumimoji="1" lang="en-US" altLang="zh-CN" dirty="0" smtClean="0"/>
              <a:t>Netflix</a:t>
            </a:r>
            <a:r>
              <a:rPr kumimoji="1" lang="zh-CN" altLang="en-US" dirty="0" smtClean="0"/>
              <a:t>开源的延迟和容错库，用于隔离访问远程系统，服务或者第三方库，防止级联失败，提升系统可用性，可以单独使用也可以配合</a:t>
            </a:r>
            <a:r>
              <a:rPr kumimoji="1" lang="en-US" altLang="zh-CN" dirty="0" err="1" smtClean="0"/>
              <a:t>SpringCloud</a:t>
            </a:r>
            <a:r>
              <a:rPr kumimoji="1" lang="zh-CN" altLang="en-US" dirty="0" smtClean="0"/>
              <a:t>中的其他组件使用。</a:t>
            </a:r>
            <a:endParaRPr kumimoji="1" lang="zh-CN" altLang="en-US" dirty="0"/>
          </a:p>
        </p:txBody>
      </p:sp>
    </p:spTree>
    <p:extLst>
      <p:ext uri="{BB962C8B-B14F-4D97-AF65-F5344CB8AC3E}">
        <p14:creationId xmlns:p14="http://schemas.microsoft.com/office/powerpoint/2010/main" val="152003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712602" cy="369332"/>
          </a:xfrm>
          <a:prstGeom prst="rect">
            <a:avLst/>
          </a:prstGeom>
          <a:noFill/>
        </p:spPr>
        <p:txBody>
          <a:bodyPr wrap="none" rtlCol="0">
            <a:spAutoFit/>
          </a:bodyPr>
          <a:lstStyle/>
          <a:p>
            <a:r>
              <a:rPr kumimoji="1" lang="en-US" altLang="zh-CN" dirty="0" smtClean="0"/>
              <a:t>4.</a:t>
            </a:r>
            <a:r>
              <a:rPr kumimoji="1" lang="zh-CN" altLang="en-US" dirty="0" smtClean="0"/>
              <a:t> </a:t>
            </a:r>
            <a:r>
              <a:rPr kumimoji="1" lang="en-US" altLang="zh-CN" dirty="0" err="1" smtClean="0"/>
              <a:t>Hystrix</a:t>
            </a:r>
            <a:r>
              <a:rPr kumimoji="1" lang="zh-CN" altLang="en-US" dirty="0" smtClean="0"/>
              <a:t> </a:t>
            </a:r>
            <a:r>
              <a:rPr kumimoji="1" lang="mr-IN" altLang="zh-CN" dirty="0" smtClean="0"/>
              <a:t>–</a:t>
            </a:r>
            <a:r>
              <a:rPr kumimoji="1" lang="zh-CN" altLang="en-US" dirty="0" smtClean="0"/>
              <a:t> 熔断工作原理</a:t>
            </a:r>
            <a:endParaRPr kumimoji="1" lang="zh-CN" altLang="en-US" dirty="0"/>
          </a:p>
        </p:txBody>
      </p:sp>
      <p:pic>
        <p:nvPicPr>
          <p:cNvPr id="3" name="图片 2"/>
          <p:cNvPicPr>
            <a:picLocks noChangeAspect="1"/>
          </p:cNvPicPr>
          <p:nvPr/>
        </p:nvPicPr>
        <p:blipFill>
          <a:blip r:embed="rId3"/>
          <a:stretch>
            <a:fillRect/>
          </a:stretch>
        </p:blipFill>
        <p:spPr>
          <a:xfrm>
            <a:off x="361950" y="1029733"/>
            <a:ext cx="11096626" cy="5636944"/>
          </a:xfrm>
          <a:prstGeom prst="rect">
            <a:avLst/>
          </a:prstGeom>
        </p:spPr>
      </p:pic>
    </p:spTree>
    <p:extLst>
      <p:ext uri="{BB962C8B-B14F-4D97-AF65-F5344CB8AC3E}">
        <p14:creationId xmlns:p14="http://schemas.microsoft.com/office/powerpoint/2010/main" val="57997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4356" y="200018"/>
            <a:ext cx="2098651" cy="369332"/>
          </a:xfrm>
          <a:prstGeom prst="rect">
            <a:avLst/>
          </a:prstGeom>
          <a:noFill/>
        </p:spPr>
        <p:txBody>
          <a:bodyPr wrap="none" rtlCol="0">
            <a:spAutoFit/>
          </a:bodyPr>
          <a:lstStyle/>
          <a:p>
            <a:r>
              <a:rPr kumimoji="1" lang="en-US" altLang="zh-CN" dirty="0" smtClean="0"/>
              <a:t>4.</a:t>
            </a:r>
            <a:r>
              <a:rPr kumimoji="1" lang="zh-CN" altLang="en-US" dirty="0" smtClean="0"/>
              <a:t> </a:t>
            </a:r>
            <a:r>
              <a:rPr kumimoji="1" lang="en-US" altLang="zh-CN" dirty="0" err="1" smtClean="0"/>
              <a:t>Hystrix</a:t>
            </a:r>
            <a:r>
              <a:rPr kumimoji="1" lang="zh-CN" altLang="en-US" dirty="0" smtClean="0"/>
              <a:t> </a:t>
            </a:r>
            <a:r>
              <a:rPr kumimoji="1" lang="mr-IN" altLang="zh-CN" dirty="0" smtClean="0"/>
              <a:t>–</a:t>
            </a:r>
            <a:r>
              <a:rPr kumimoji="1" lang="zh-CN" altLang="en-US" dirty="0" smtClean="0"/>
              <a:t> 熔断器</a:t>
            </a:r>
            <a:endParaRPr kumimoji="1" lang="zh-CN" altLang="en-US" dirty="0"/>
          </a:p>
        </p:txBody>
      </p:sp>
      <p:sp>
        <p:nvSpPr>
          <p:cNvPr id="3" name="文本框 2"/>
          <p:cNvSpPr txBox="1"/>
          <p:nvPr/>
        </p:nvSpPr>
        <p:spPr>
          <a:xfrm>
            <a:off x="971550" y="1028701"/>
            <a:ext cx="10487025" cy="5036122"/>
          </a:xfrm>
          <a:prstGeom prst="rect">
            <a:avLst/>
          </a:prstGeom>
          <a:noFill/>
        </p:spPr>
        <p:txBody>
          <a:bodyPr wrap="square" rtlCol="0">
            <a:spAutoFit/>
          </a:bodyPr>
          <a:lstStyle/>
          <a:p>
            <a:pPr>
              <a:lnSpc>
                <a:spcPct val="150000"/>
              </a:lnSpc>
            </a:pPr>
            <a:r>
              <a:rPr lang="zh-CN" altLang="en-US" dirty="0"/>
              <a:t>　　</a:t>
            </a:r>
            <a:r>
              <a:rPr lang="en-US" altLang="zh-CN" dirty="0"/>
              <a:t>1</a:t>
            </a:r>
            <a:r>
              <a:rPr lang="zh-CN" altLang="en-US" dirty="0"/>
              <a:t>、包裹请求：使用</a:t>
            </a:r>
            <a:r>
              <a:rPr lang="en-US" altLang="zh-CN" dirty="0" err="1"/>
              <a:t>HystrixCommand</a:t>
            </a:r>
            <a:r>
              <a:rPr lang="zh-CN" altLang="en-US" dirty="0"/>
              <a:t>包裹对依赖的调用逻辑，每个命令在独立的线程中执行，使用了设计模式中的“命令模式”；</a:t>
            </a:r>
            <a:r>
              <a:rPr lang="zh-CN" altLang="en-US" dirty="0"/>
              <a:t/>
            </a:r>
            <a:br>
              <a:rPr lang="zh-CN" altLang="en-US" dirty="0"/>
            </a:br>
            <a:r>
              <a:rPr lang="zh-CN" altLang="en-US" dirty="0"/>
              <a:t>　　</a:t>
            </a:r>
            <a:r>
              <a:rPr lang="en-US" altLang="zh-CN" dirty="0"/>
              <a:t>2</a:t>
            </a:r>
            <a:r>
              <a:rPr lang="zh-CN" altLang="en-US" dirty="0"/>
              <a:t>、跳闸机制：当某服务的错误率超过一定阈值时，</a:t>
            </a:r>
            <a:r>
              <a:rPr lang="en-US" altLang="zh-CN" dirty="0" err="1"/>
              <a:t>Hystrix</a:t>
            </a:r>
            <a:r>
              <a:rPr lang="zh-CN" altLang="en-US" dirty="0"/>
              <a:t>可以自动或者手动跳闸，停止请求该服务一段时间；</a:t>
            </a:r>
            <a:r>
              <a:rPr lang="zh-CN" altLang="en-US" dirty="0"/>
              <a:t/>
            </a:r>
            <a:br>
              <a:rPr lang="zh-CN" altLang="en-US" dirty="0"/>
            </a:br>
            <a:r>
              <a:rPr lang="zh-CN" altLang="en-US" dirty="0"/>
              <a:t>　　</a:t>
            </a:r>
            <a:r>
              <a:rPr lang="en-US" altLang="zh-CN" dirty="0"/>
              <a:t>3</a:t>
            </a:r>
            <a:r>
              <a:rPr lang="zh-CN" altLang="en-US" dirty="0"/>
              <a:t>、资源隔离：</a:t>
            </a:r>
            <a:r>
              <a:rPr lang="en-US" altLang="zh-CN" dirty="0" err="1"/>
              <a:t>Hystrix</a:t>
            </a:r>
            <a:r>
              <a:rPr lang="zh-CN" altLang="en-US" dirty="0"/>
              <a:t>为每个依赖都维护了一个小型的线程池（或者信号量）。如果该线程已满，则发向该依赖的请求就会被立即拒绝，而不是排队等候，从而加速失败判定；</a:t>
            </a:r>
            <a:r>
              <a:rPr lang="zh-CN" altLang="en-US" dirty="0"/>
              <a:t/>
            </a:r>
            <a:br>
              <a:rPr lang="zh-CN" altLang="en-US" dirty="0"/>
            </a:br>
            <a:r>
              <a:rPr lang="zh-CN" altLang="en-US" dirty="0"/>
              <a:t>　　</a:t>
            </a:r>
            <a:r>
              <a:rPr lang="en-US" altLang="zh-CN" dirty="0"/>
              <a:t>4</a:t>
            </a:r>
            <a:r>
              <a:rPr lang="zh-CN" altLang="en-US" dirty="0"/>
              <a:t>、监控：</a:t>
            </a:r>
            <a:r>
              <a:rPr lang="en-US" altLang="zh-CN" dirty="0" err="1"/>
              <a:t>Hystrix</a:t>
            </a:r>
            <a:r>
              <a:rPr lang="zh-CN" altLang="en-US" dirty="0"/>
              <a:t>可以近乎实时地监控运行指标和配置的变化，例如成功、失败、超时、以及被拒绝的请求等；</a:t>
            </a:r>
            <a:r>
              <a:rPr lang="zh-CN" altLang="en-US" dirty="0"/>
              <a:t/>
            </a:r>
            <a:br>
              <a:rPr lang="zh-CN" altLang="en-US" dirty="0"/>
            </a:br>
            <a:r>
              <a:rPr lang="zh-CN" altLang="en-US" dirty="0"/>
              <a:t>　　</a:t>
            </a:r>
            <a:r>
              <a:rPr lang="en-US" altLang="zh-CN" dirty="0"/>
              <a:t>5</a:t>
            </a:r>
            <a:r>
              <a:rPr lang="zh-CN" altLang="en-US" dirty="0"/>
              <a:t>、回退机制：当请求失败、超时、被拒绝，或当断路器打开时，执行回退逻辑，回退逻辑由开发人员自行提供，如返回一个缺省值；</a:t>
            </a:r>
            <a:r>
              <a:rPr lang="zh-CN" altLang="en-US" dirty="0"/>
              <a:t/>
            </a:r>
            <a:br>
              <a:rPr lang="zh-CN" altLang="en-US" dirty="0"/>
            </a:br>
            <a:r>
              <a:rPr lang="zh-CN" altLang="en-US" dirty="0"/>
              <a:t>　　</a:t>
            </a:r>
            <a:r>
              <a:rPr lang="en-US" altLang="zh-CN" dirty="0"/>
              <a:t>6</a:t>
            </a:r>
            <a:r>
              <a:rPr lang="zh-CN" altLang="en-US" dirty="0"/>
              <a:t>、自我修复：断路器打开一段时间后，会自动进入“半开”状态，此时断路器可允许一个请求访问依赖的服务，若请求成功，则断路器关闭，否则断路器转为“打开”状态；</a:t>
            </a:r>
            <a:endParaRPr kumimoji="1" lang="zh-CN" altLang="en-US" dirty="0"/>
          </a:p>
        </p:txBody>
      </p:sp>
    </p:spTree>
    <p:extLst>
      <p:ext uri="{BB962C8B-B14F-4D97-AF65-F5344CB8AC3E}">
        <p14:creationId xmlns:p14="http://schemas.microsoft.com/office/powerpoint/2010/main" val="31636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828018" cy="369332"/>
          </a:xfrm>
          <a:prstGeom prst="rect">
            <a:avLst/>
          </a:prstGeom>
          <a:noFill/>
        </p:spPr>
        <p:txBody>
          <a:bodyPr wrap="none" rtlCol="0">
            <a:spAutoFit/>
          </a:bodyPr>
          <a:lstStyle/>
          <a:p>
            <a:r>
              <a:rPr kumimoji="1" lang="en-US" altLang="zh-CN" dirty="0"/>
              <a:t>4</a:t>
            </a:r>
            <a:r>
              <a:rPr kumimoji="1" lang="en-US" altLang="zh-CN" dirty="0" smtClean="0"/>
              <a:t>.</a:t>
            </a:r>
            <a:r>
              <a:rPr kumimoji="1" lang="zh-CN" altLang="en-US" dirty="0" smtClean="0"/>
              <a:t> </a:t>
            </a:r>
            <a:r>
              <a:rPr kumimoji="1" lang="en-US" altLang="zh-CN" dirty="0" err="1" smtClean="0"/>
              <a:t>Hystrix</a:t>
            </a:r>
            <a:r>
              <a:rPr kumimoji="1" lang="zh-CN" altLang="en-US" dirty="0" smtClean="0"/>
              <a:t> </a:t>
            </a:r>
            <a:r>
              <a:rPr kumimoji="1" lang="mr-IN" altLang="zh-CN" dirty="0" smtClean="0"/>
              <a:t>–</a:t>
            </a:r>
            <a:r>
              <a:rPr kumimoji="1" lang="zh-CN" altLang="en-US" dirty="0" smtClean="0"/>
              <a:t> 实践</a:t>
            </a:r>
            <a:r>
              <a:rPr kumimoji="1" lang="en-US" altLang="zh-CN" dirty="0" smtClean="0"/>
              <a:t>-</a:t>
            </a:r>
            <a:r>
              <a:rPr kumimoji="1" lang="zh-CN" altLang="en-US" dirty="0" smtClean="0"/>
              <a:t>通用用法</a:t>
            </a:r>
            <a:endParaRPr kumimoji="1" lang="zh-CN" altLang="en-US" dirty="0"/>
          </a:p>
        </p:txBody>
      </p:sp>
      <p:sp>
        <p:nvSpPr>
          <p:cNvPr id="3" name="文本框 2"/>
          <p:cNvSpPr txBox="1"/>
          <p:nvPr/>
        </p:nvSpPr>
        <p:spPr>
          <a:xfrm>
            <a:off x="715186" y="738553"/>
            <a:ext cx="10925829" cy="7017306"/>
          </a:xfrm>
          <a:prstGeom prst="rect">
            <a:avLst/>
          </a:prstGeom>
          <a:noFill/>
        </p:spPr>
        <p:txBody>
          <a:bodyPr wrap="square" rtlCol="0">
            <a:spAutoFit/>
          </a:bodyPr>
          <a:lstStyle/>
          <a:p>
            <a:pPr>
              <a:lnSpc>
                <a:spcPct val="150000"/>
              </a:lnSpc>
            </a:pPr>
            <a:r>
              <a:rPr kumimoji="1" lang="zh-CN" altLang="en-US" sz="1600" dirty="0" smtClean="0"/>
              <a:t>程序入口类添加</a:t>
            </a:r>
            <a:r>
              <a:rPr lang="en-US" altLang="zh-CN" sz="1600" dirty="0"/>
              <a:t>@</a:t>
            </a:r>
            <a:r>
              <a:rPr lang="en-US" altLang="zh-CN" sz="1600" dirty="0" err="1"/>
              <a:t>EnableHystrix</a:t>
            </a:r>
            <a:r>
              <a:rPr lang="zh-CN" altLang="en-US" sz="1600" dirty="0"/>
              <a:t>或</a:t>
            </a:r>
            <a:r>
              <a:rPr lang="en-US" altLang="zh-CN" sz="1600" dirty="0"/>
              <a:t>@</a:t>
            </a:r>
            <a:r>
              <a:rPr lang="en-US" altLang="zh-CN" sz="1600" dirty="0" err="1" smtClean="0"/>
              <a:t>EnableCircuitBreaker</a:t>
            </a:r>
            <a:r>
              <a:rPr lang="zh-CN" altLang="en-US" sz="1600" dirty="0" smtClean="0"/>
              <a:t>注解，在开启熔断的</a:t>
            </a:r>
            <a:r>
              <a:rPr lang="en-US" altLang="zh-CN" sz="1600" dirty="0" smtClean="0"/>
              <a:t>Controller</a:t>
            </a:r>
            <a:r>
              <a:rPr lang="zh-CN" altLang="en-US" sz="1600" dirty="0" smtClean="0"/>
              <a:t>中，添加熔断方法，并且在对应</a:t>
            </a:r>
            <a:r>
              <a:rPr lang="en-US" altLang="zh-CN" sz="1600" dirty="0" smtClean="0"/>
              <a:t>Request</a:t>
            </a:r>
            <a:r>
              <a:rPr lang="zh-CN" altLang="en-US" sz="1600" dirty="0" smtClean="0"/>
              <a:t>方法上添加</a:t>
            </a:r>
            <a:r>
              <a:rPr lang="en-US" altLang="zh-CN" sz="1600" dirty="0" smtClean="0"/>
              <a:t>@</a:t>
            </a:r>
            <a:r>
              <a:rPr lang="en-US" altLang="zh-CN" sz="1600" dirty="0" err="1"/>
              <a:t>HystrixCommand</a:t>
            </a:r>
            <a:r>
              <a:rPr lang="en-US" altLang="zh-CN" sz="1600" dirty="0"/>
              <a:t>(</a:t>
            </a:r>
            <a:r>
              <a:rPr lang="en-US" altLang="zh-CN" sz="1600" dirty="0" err="1"/>
              <a:t>fallbackMethod</a:t>
            </a:r>
            <a:r>
              <a:rPr lang="en-US" altLang="zh-CN" sz="1600" dirty="0"/>
              <a:t> = </a:t>
            </a:r>
            <a:r>
              <a:rPr lang="en-US" altLang="zh-CN" sz="1600" dirty="0" smtClean="0"/>
              <a:t>“ </a:t>
            </a:r>
            <a:r>
              <a:rPr lang="en-US" altLang="zh-CN" sz="1600" dirty="0"/>
              <a:t>fallback </a:t>
            </a:r>
            <a:r>
              <a:rPr lang="en-US" altLang="zh-CN" sz="1600" dirty="0" smtClean="0"/>
              <a:t>”)</a:t>
            </a:r>
            <a:r>
              <a:rPr lang="zh-CN" altLang="en-US" sz="1600" dirty="0" smtClean="0"/>
              <a:t>注解即可对该方法开启熔断机制。如下：</a:t>
            </a:r>
            <a:r>
              <a:rPr lang="en-US" altLang="zh-CN" dirty="0" smtClean="0"/>
              <a:t/>
            </a:r>
            <a:br>
              <a:rPr lang="en-US" altLang="zh-CN" dirty="0" smtClean="0"/>
            </a:br>
            <a:r>
              <a:rPr lang="en-US" altLang="zh-CN" sz="1400" dirty="0" smtClean="0"/>
              <a:t>@</a:t>
            </a:r>
            <a:r>
              <a:rPr lang="en-US" altLang="zh-CN" sz="1400" dirty="0" err="1"/>
              <a:t>HystrixCommand</a:t>
            </a:r>
            <a:r>
              <a:rPr lang="en-US" altLang="zh-CN" sz="1400" dirty="0"/>
              <a:t>(</a:t>
            </a:r>
            <a:r>
              <a:rPr lang="en-US" altLang="zh-CN" sz="1400" dirty="0" err="1"/>
              <a:t>fallbackMethod</a:t>
            </a:r>
            <a:r>
              <a:rPr lang="en-US" altLang="zh-CN" sz="1400" dirty="0"/>
              <a:t> = </a:t>
            </a:r>
            <a:r>
              <a:rPr lang="en-US" altLang="zh-CN" sz="1400" dirty="0"/>
              <a:t>"fallback"</a:t>
            </a:r>
            <a:r>
              <a:rPr lang="en-US" altLang="zh-CN" sz="1400" dirty="0"/>
              <a:t>)</a:t>
            </a:r>
            <a:br>
              <a:rPr lang="en-US" altLang="zh-CN" sz="1400" dirty="0"/>
            </a:br>
            <a:r>
              <a:rPr lang="en-US" altLang="zh-CN" sz="1400" dirty="0"/>
              <a:t>@</a:t>
            </a:r>
            <a:r>
              <a:rPr lang="en-US" altLang="zh-CN" sz="1400" dirty="0" err="1"/>
              <a:t>RequestMapping</a:t>
            </a:r>
            <a:r>
              <a:rPr lang="en-US" altLang="zh-CN" sz="1400" dirty="0"/>
              <a:t>(</a:t>
            </a:r>
            <a:r>
              <a:rPr lang="en-US" altLang="zh-CN" sz="1400" dirty="0"/>
              <a:t>"/</a:t>
            </a:r>
            <a:r>
              <a:rPr lang="en-US" altLang="zh-CN" sz="1400" dirty="0" err="1"/>
              <a:t>fhello</a:t>
            </a:r>
            <a:r>
              <a:rPr lang="en-US" altLang="zh-CN" sz="1400" dirty="0"/>
              <a:t>"</a:t>
            </a:r>
            <a:r>
              <a:rPr lang="en-US" altLang="zh-CN" sz="1400" dirty="0"/>
              <a:t>)</a:t>
            </a:r>
            <a:br>
              <a:rPr lang="en-US" altLang="zh-CN" sz="1400" dirty="0"/>
            </a:br>
            <a:r>
              <a:rPr lang="en-US" altLang="zh-CN" sz="1400" dirty="0"/>
              <a:t>public Person </a:t>
            </a:r>
            <a:r>
              <a:rPr lang="en-US" altLang="zh-CN" sz="1400" dirty="0" err="1"/>
              <a:t>sayHelloFeign</a:t>
            </a:r>
            <a:r>
              <a:rPr lang="en-US" altLang="zh-CN" sz="1400" dirty="0"/>
              <a:t>(</a:t>
            </a:r>
            <a:r>
              <a:rPr lang="en-US" altLang="zh-CN" sz="1400" dirty="0"/>
              <a:t>String name</a:t>
            </a:r>
            <a:r>
              <a:rPr lang="en-US" altLang="zh-CN" sz="1400" dirty="0"/>
              <a:t>) {</a:t>
            </a:r>
            <a:br>
              <a:rPr lang="en-US" altLang="zh-CN" sz="1400" dirty="0"/>
            </a:br>
            <a:r>
              <a:rPr lang="en-US" altLang="zh-CN" sz="1400" dirty="0"/>
              <a:t>    </a:t>
            </a:r>
            <a:r>
              <a:rPr lang="en-US" altLang="zh-CN" sz="1400" dirty="0"/>
              <a:t>return </a:t>
            </a:r>
            <a:r>
              <a:rPr lang="en-US" altLang="zh-CN" sz="1400" dirty="0" err="1"/>
              <a:t>serviceHi</a:t>
            </a:r>
            <a:r>
              <a:rPr lang="en-US" altLang="zh-CN" sz="1400" dirty="0" err="1"/>
              <a:t>.sayHelloFromClient</a:t>
            </a:r>
            <a:r>
              <a:rPr lang="en-US" altLang="zh-CN" sz="1400" dirty="0"/>
              <a:t>(</a:t>
            </a:r>
            <a:r>
              <a:rPr lang="en-US" altLang="zh-CN" sz="1400" dirty="0" err="1"/>
              <a:t>BaseRequest</a:t>
            </a:r>
            <a:r>
              <a:rPr lang="en-US" altLang="zh-CN" sz="1400" dirty="0" err="1"/>
              <a:t>.</a:t>
            </a:r>
            <a:r>
              <a:rPr lang="en-US" altLang="zh-CN" sz="1400" dirty="0" err="1"/>
              <a:t>builder</a:t>
            </a:r>
            <a:r>
              <a:rPr lang="en-US" altLang="zh-CN" sz="1400" dirty="0"/>
              <a:t>().</a:t>
            </a:r>
            <a:r>
              <a:rPr lang="en-US" altLang="zh-CN" sz="1400" dirty="0" err="1"/>
              <a:t>param</a:t>
            </a:r>
            <a:r>
              <a:rPr lang="en-US" altLang="zh-CN" sz="1400" dirty="0"/>
              <a:t>(</a:t>
            </a:r>
            <a:r>
              <a:rPr lang="en-US" altLang="zh-CN" sz="1400" dirty="0"/>
              <a:t>name</a:t>
            </a:r>
            <a:r>
              <a:rPr lang="en-US" altLang="zh-CN" sz="1400" dirty="0"/>
              <a:t>).build());</a:t>
            </a:r>
            <a:br>
              <a:rPr lang="en-US" altLang="zh-CN" sz="1400" dirty="0"/>
            </a:br>
            <a:r>
              <a:rPr lang="en-US" altLang="zh-CN" sz="1400" dirty="0" smtClean="0"/>
              <a:t>}</a:t>
            </a:r>
            <a:r>
              <a:rPr lang="en-US" altLang="zh-CN" sz="1400" dirty="0"/>
              <a:t/>
            </a:r>
            <a:br>
              <a:rPr lang="en-US" altLang="zh-CN" sz="1400" dirty="0"/>
            </a:br>
            <a:r>
              <a:rPr lang="en-US" altLang="zh-CN" sz="1400" dirty="0"/>
              <a:t>public Person </a:t>
            </a:r>
            <a:r>
              <a:rPr lang="en-US" altLang="zh-CN" sz="1400" dirty="0"/>
              <a:t>fallback(){</a:t>
            </a:r>
            <a:br>
              <a:rPr lang="en-US" altLang="zh-CN" sz="1400" dirty="0"/>
            </a:br>
            <a:r>
              <a:rPr lang="en-US" altLang="zh-CN" sz="1400" dirty="0"/>
              <a:t>    </a:t>
            </a:r>
            <a:r>
              <a:rPr lang="en-US" altLang="zh-CN" sz="1400" dirty="0"/>
              <a:t>return </a:t>
            </a:r>
            <a:r>
              <a:rPr lang="en-US" altLang="zh-CN" sz="1400" dirty="0" err="1"/>
              <a:t>Person</a:t>
            </a:r>
            <a:r>
              <a:rPr lang="en-US" altLang="zh-CN" sz="1400" dirty="0" err="1"/>
              <a:t>.</a:t>
            </a:r>
            <a:r>
              <a:rPr lang="en-US" altLang="zh-CN" sz="1400" dirty="0" err="1"/>
              <a:t>builder</a:t>
            </a:r>
            <a:r>
              <a:rPr lang="en-US" altLang="zh-CN" sz="1400" dirty="0"/>
              <a:t>().build();</a:t>
            </a:r>
            <a:br>
              <a:rPr lang="en-US" altLang="zh-CN" sz="1400" dirty="0"/>
            </a:br>
            <a:r>
              <a:rPr lang="en-US" altLang="zh-CN" sz="1400" dirty="0"/>
              <a:t>} </a:t>
            </a:r>
            <a:endParaRPr lang="en-US" altLang="zh-CN" sz="1400" dirty="0" smtClean="0"/>
          </a:p>
          <a:p>
            <a:pPr>
              <a:lnSpc>
                <a:spcPct val="150000"/>
              </a:lnSpc>
            </a:pPr>
            <a:r>
              <a:rPr kumimoji="1" lang="en-US" altLang="zh-CN" sz="1600" dirty="0" smtClean="0"/>
              <a:t>OR</a:t>
            </a:r>
          </a:p>
          <a:p>
            <a:pPr>
              <a:lnSpc>
                <a:spcPct val="150000"/>
              </a:lnSpc>
            </a:pPr>
            <a:r>
              <a:rPr lang="en-US" altLang="zh-CN" sz="1400" dirty="0"/>
              <a:t>@</a:t>
            </a:r>
            <a:r>
              <a:rPr lang="en-US" altLang="zh-CN" sz="1400" dirty="0" err="1"/>
              <a:t>HystrixCommand</a:t>
            </a:r>
            <a:r>
              <a:rPr lang="en-US" altLang="zh-CN" sz="1400" dirty="0"/>
              <a:t>(</a:t>
            </a:r>
            <a:r>
              <a:rPr lang="en-US" altLang="zh-CN" sz="1400" dirty="0" err="1"/>
              <a:t>fallbackMethod</a:t>
            </a:r>
            <a:r>
              <a:rPr lang="en-US" altLang="zh-CN" sz="1400" dirty="0"/>
              <a:t> = </a:t>
            </a:r>
            <a:r>
              <a:rPr lang="en-US" altLang="zh-CN" sz="1400" dirty="0"/>
              <a:t>"</a:t>
            </a:r>
            <a:r>
              <a:rPr lang="en-US" altLang="zh-CN" sz="1400" dirty="0" err="1"/>
              <a:t>hiError</a:t>
            </a:r>
            <a:r>
              <a:rPr lang="en-US" altLang="zh-CN" sz="1400" dirty="0"/>
              <a:t>"</a:t>
            </a:r>
            <a:r>
              <a:rPr lang="en-US" altLang="zh-CN" sz="1400" dirty="0"/>
              <a:t>)</a:t>
            </a:r>
            <a:br>
              <a:rPr lang="en-US" altLang="zh-CN" sz="1400" dirty="0"/>
            </a:br>
            <a:r>
              <a:rPr lang="en-US" altLang="zh-CN" sz="1400" dirty="0"/>
              <a:t>public String </a:t>
            </a:r>
            <a:r>
              <a:rPr lang="en-US" altLang="zh-CN" sz="1400" dirty="0" err="1"/>
              <a:t>sayHi</a:t>
            </a:r>
            <a:r>
              <a:rPr lang="en-US" altLang="zh-CN" sz="1400" dirty="0"/>
              <a:t>(</a:t>
            </a:r>
            <a:r>
              <a:rPr lang="en-US" altLang="zh-CN" sz="1400" dirty="0"/>
              <a:t>String name</a:t>
            </a:r>
            <a:r>
              <a:rPr lang="en-US" altLang="zh-CN" sz="1400" dirty="0"/>
              <a:t>) {</a:t>
            </a:r>
            <a:br>
              <a:rPr lang="en-US" altLang="zh-CN" sz="1400" dirty="0"/>
            </a:br>
            <a:r>
              <a:rPr lang="en-US" altLang="zh-CN" sz="1400" dirty="0"/>
              <a:t>    </a:t>
            </a:r>
            <a:r>
              <a:rPr lang="en-US" altLang="zh-CN" sz="1400" dirty="0"/>
              <a:t>return </a:t>
            </a:r>
            <a:r>
              <a:rPr lang="en-US" altLang="zh-CN" sz="1400" dirty="0" err="1"/>
              <a:t>restTemplate</a:t>
            </a:r>
            <a:r>
              <a:rPr lang="en-US" altLang="zh-CN" sz="1400" dirty="0" err="1"/>
              <a:t>.getForObject</a:t>
            </a:r>
            <a:r>
              <a:rPr lang="en-US" altLang="zh-CN" sz="1400" dirty="0"/>
              <a:t>(</a:t>
            </a:r>
            <a:r>
              <a:rPr lang="en-US" altLang="zh-CN" sz="1400" dirty="0"/>
              <a:t>"http://SERVER-HI/</a:t>
            </a:r>
            <a:r>
              <a:rPr lang="en-US" altLang="zh-CN" sz="1400" dirty="0" err="1"/>
              <a:t>hi?name</a:t>
            </a:r>
            <a:r>
              <a:rPr lang="en-US" altLang="zh-CN" sz="1400" dirty="0"/>
              <a:t>=" </a:t>
            </a:r>
            <a:r>
              <a:rPr lang="en-US" altLang="zh-CN" sz="1400" dirty="0"/>
              <a:t>+ </a:t>
            </a:r>
            <a:r>
              <a:rPr lang="en-US" altLang="zh-CN" sz="1400" dirty="0"/>
              <a:t>name</a:t>
            </a:r>
            <a:r>
              <a:rPr lang="en-US" altLang="zh-CN" sz="1400" dirty="0"/>
              <a:t>, </a:t>
            </a:r>
            <a:r>
              <a:rPr lang="en-US" altLang="zh-CN" sz="1400" dirty="0" err="1"/>
              <a:t>String</a:t>
            </a:r>
            <a:r>
              <a:rPr lang="en-US" altLang="zh-CN" sz="1400" dirty="0" err="1"/>
              <a:t>.</a:t>
            </a:r>
            <a:r>
              <a:rPr lang="en-US" altLang="zh-CN" sz="1400" dirty="0" err="1"/>
              <a:t>class</a:t>
            </a:r>
            <a:r>
              <a:rPr lang="en-US" altLang="zh-CN" sz="1400" dirty="0"/>
              <a:t>);</a:t>
            </a:r>
            <a:br>
              <a:rPr lang="en-US" altLang="zh-CN" sz="1400" dirty="0"/>
            </a:br>
            <a:r>
              <a:rPr lang="en-US" altLang="zh-CN" sz="1400" dirty="0" smtClean="0"/>
              <a:t>}</a:t>
            </a:r>
            <a:r>
              <a:rPr lang="en-US" altLang="zh-CN" sz="1400" dirty="0"/>
              <a:t/>
            </a:r>
            <a:br>
              <a:rPr lang="en-US" altLang="zh-CN" sz="1400" dirty="0"/>
            </a:br>
            <a:r>
              <a:rPr lang="en-US" altLang="zh-CN" sz="1400" dirty="0"/>
              <a:t>public String </a:t>
            </a:r>
            <a:r>
              <a:rPr lang="en-US" altLang="zh-CN" sz="1400" dirty="0" err="1"/>
              <a:t>hiError</a:t>
            </a:r>
            <a:r>
              <a:rPr lang="en-US" altLang="zh-CN" sz="1400" dirty="0"/>
              <a:t>(</a:t>
            </a:r>
            <a:r>
              <a:rPr lang="en-US" altLang="zh-CN" sz="1400" dirty="0"/>
              <a:t>String name</a:t>
            </a:r>
            <a:r>
              <a:rPr lang="en-US" altLang="zh-CN" sz="1400" dirty="0"/>
              <a:t>) {</a:t>
            </a:r>
            <a:br>
              <a:rPr lang="en-US" altLang="zh-CN" sz="1400" dirty="0"/>
            </a:br>
            <a:r>
              <a:rPr lang="en-US" altLang="zh-CN" sz="1400" dirty="0"/>
              <a:t>    </a:t>
            </a:r>
            <a:r>
              <a:rPr lang="en-US" altLang="zh-CN" sz="1400" dirty="0"/>
              <a:t>return "hi," </a:t>
            </a:r>
            <a:r>
              <a:rPr lang="en-US" altLang="zh-CN" sz="1400" dirty="0"/>
              <a:t>+ </a:t>
            </a:r>
            <a:r>
              <a:rPr lang="en-US" altLang="zh-CN" sz="1400" dirty="0"/>
              <a:t>name </a:t>
            </a:r>
            <a:r>
              <a:rPr lang="en-US" altLang="zh-CN" sz="1400" dirty="0"/>
              <a:t>+ </a:t>
            </a:r>
            <a:r>
              <a:rPr lang="en-US" altLang="zh-CN" sz="1400" dirty="0"/>
              <a:t>",sorry, there is a error"</a:t>
            </a:r>
            <a:r>
              <a:rPr lang="en-US" altLang="zh-CN" sz="1400" dirty="0"/>
              <a:t>;</a:t>
            </a:r>
            <a:br>
              <a:rPr lang="en-US" altLang="zh-CN" sz="1400" dirty="0"/>
            </a:br>
            <a:r>
              <a:rPr lang="en-US" altLang="zh-CN" sz="1400" dirty="0"/>
              <a:t>} </a:t>
            </a:r>
            <a:r>
              <a:rPr kumimoji="1" lang="en-US" altLang="zh-CN" dirty="0" smtClean="0"/>
              <a:t/>
            </a:r>
            <a:br>
              <a:rPr kumimoji="1" lang="en-US" altLang="zh-CN" dirty="0" smtClean="0"/>
            </a:br>
            <a:endParaRPr kumimoji="1" lang="en-US" altLang="zh-CN" dirty="0"/>
          </a:p>
          <a:p>
            <a:pPr marL="342900" indent="-342900">
              <a:buAutoNum type="arabicPeriod"/>
            </a:pPr>
            <a:endParaRPr kumimoji="1" lang="en-US" altLang="zh-CN" dirty="0" smtClean="0"/>
          </a:p>
          <a:p>
            <a:pPr marL="342900" indent="-342900">
              <a:buAutoNum type="arabicPeriod"/>
            </a:pPr>
            <a:endParaRPr kumimoji="1" lang="en-US" altLang="zh-CN" dirty="0" smtClean="0"/>
          </a:p>
        </p:txBody>
      </p:sp>
    </p:spTree>
    <p:extLst>
      <p:ext uri="{BB962C8B-B14F-4D97-AF65-F5344CB8AC3E}">
        <p14:creationId xmlns:p14="http://schemas.microsoft.com/office/powerpoint/2010/main" val="197794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3701654" cy="369332"/>
          </a:xfrm>
          <a:prstGeom prst="rect">
            <a:avLst/>
          </a:prstGeom>
          <a:noFill/>
        </p:spPr>
        <p:txBody>
          <a:bodyPr wrap="none" rtlCol="0">
            <a:spAutoFit/>
          </a:bodyPr>
          <a:lstStyle/>
          <a:p>
            <a:r>
              <a:rPr kumimoji="1" lang="en-US" altLang="zh-CN" dirty="0" smtClean="0"/>
              <a:t>4.</a:t>
            </a:r>
            <a:r>
              <a:rPr kumimoji="1" lang="zh-CN" altLang="en-US" dirty="0" smtClean="0"/>
              <a:t> </a:t>
            </a:r>
            <a:r>
              <a:rPr kumimoji="1" lang="en-US" altLang="zh-CN" dirty="0" err="1"/>
              <a:t>Hystrix</a:t>
            </a:r>
            <a:r>
              <a:rPr kumimoji="1" lang="zh-CN" altLang="en-US" dirty="0"/>
              <a:t> </a:t>
            </a:r>
            <a:r>
              <a:rPr kumimoji="1" lang="mr-IN" altLang="zh-CN" dirty="0"/>
              <a:t>–</a:t>
            </a:r>
            <a:r>
              <a:rPr kumimoji="1" lang="zh-CN" altLang="en-US" dirty="0"/>
              <a:t> 实践</a:t>
            </a:r>
            <a:r>
              <a:rPr kumimoji="1" lang="en-US" altLang="zh-CN" dirty="0" smtClean="0"/>
              <a:t>-</a:t>
            </a:r>
            <a:r>
              <a:rPr kumimoji="1" lang="zh-CN" altLang="en-US" dirty="0" smtClean="0"/>
              <a:t>与</a:t>
            </a:r>
            <a:r>
              <a:rPr kumimoji="1" lang="en-US" altLang="zh-CN" dirty="0" err="1" smtClean="0"/>
              <a:t>FeignClient</a:t>
            </a:r>
            <a:r>
              <a:rPr kumimoji="1" lang="zh-CN" altLang="en-US" dirty="0" smtClean="0"/>
              <a:t>结合</a:t>
            </a:r>
            <a:endParaRPr kumimoji="1" lang="zh-CN" altLang="en-US" dirty="0"/>
          </a:p>
        </p:txBody>
      </p:sp>
      <p:sp>
        <p:nvSpPr>
          <p:cNvPr id="2" name="文本框 1"/>
          <p:cNvSpPr txBox="1"/>
          <p:nvPr/>
        </p:nvSpPr>
        <p:spPr>
          <a:xfrm>
            <a:off x="1066800" y="996462"/>
            <a:ext cx="9495692" cy="5355312"/>
          </a:xfrm>
          <a:prstGeom prst="rect">
            <a:avLst/>
          </a:prstGeom>
          <a:noFill/>
        </p:spPr>
        <p:txBody>
          <a:bodyPr wrap="square" rtlCol="0">
            <a:spAutoFit/>
          </a:bodyPr>
          <a:lstStyle/>
          <a:p>
            <a:pPr>
              <a:lnSpc>
                <a:spcPct val="150000"/>
              </a:lnSpc>
            </a:pPr>
            <a:r>
              <a:rPr kumimoji="1" lang="en-US" altLang="zh-CN" dirty="0" smtClean="0"/>
              <a:t>Feign</a:t>
            </a:r>
            <a:r>
              <a:rPr kumimoji="1" lang="zh-CN" altLang="en-US" dirty="0" smtClean="0"/>
              <a:t>中整合了</a:t>
            </a:r>
            <a:r>
              <a:rPr kumimoji="1" lang="en-US" altLang="zh-CN" dirty="0" err="1" smtClean="0"/>
              <a:t>Hystrix</a:t>
            </a:r>
            <a:r>
              <a:rPr kumimoji="1" lang="zh-CN" altLang="en-US" dirty="0" smtClean="0"/>
              <a:t>，</a:t>
            </a:r>
            <a:r>
              <a:rPr kumimoji="1" lang="zh-CN" altLang="en-US" dirty="0"/>
              <a:t>实现</a:t>
            </a:r>
            <a:r>
              <a:rPr kumimoji="1" lang="en-US" altLang="zh-CN" dirty="0" err="1"/>
              <a:t>FeignClient</a:t>
            </a:r>
            <a:r>
              <a:rPr kumimoji="1" lang="zh-CN" altLang="en-US" dirty="0"/>
              <a:t>对应的接口方法，然后配置</a:t>
            </a:r>
            <a:r>
              <a:rPr kumimoji="1" lang="en-US" altLang="zh-CN" dirty="0" err="1"/>
              <a:t>FeignClient</a:t>
            </a:r>
            <a:r>
              <a:rPr kumimoji="1" lang="zh-CN" altLang="en-US" dirty="0"/>
              <a:t>注解中</a:t>
            </a:r>
            <a:r>
              <a:rPr kumimoji="1" lang="en-US" altLang="zh-CN" dirty="0" err="1"/>
              <a:t>rollBack</a:t>
            </a:r>
            <a:r>
              <a:rPr kumimoji="1" lang="zh-CN" altLang="en-US" dirty="0"/>
              <a:t>属性为该实现</a:t>
            </a:r>
            <a:r>
              <a:rPr kumimoji="1" lang="zh-CN" altLang="en-US" dirty="0" smtClean="0"/>
              <a:t>类即可。</a:t>
            </a:r>
            <a:endParaRPr kumimoji="1" lang="en-US" altLang="zh-CN" dirty="0"/>
          </a:p>
          <a:p>
            <a:pPr>
              <a:lnSpc>
                <a:spcPct val="150000"/>
              </a:lnSpc>
            </a:pPr>
            <a:r>
              <a:rPr lang="en-US" altLang="zh-CN" sz="1600" dirty="0"/>
              <a:t>@</a:t>
            </a:r>
            <a:r>
              <a:rPr lang="en-US" altLang="zh-CN" sz="1600" dirty="0" err="1"/>
              <a:t>FeignClient</a:t>
            </a:r>
            <a:r>
              <a:rPr lang="en-US" altLang="zh-CN" sz="1600" dirty="0"/>
              <a:t>(value = </a:t>
            </a:r>
            <a:r>
              <a:rPr lang="en-US" altLang="zh-CN" sz="1600" dirty="0"/>
              <a:t>"server-</a:t>
            </a:r>
            <a:r>
              <a:rPr lang="en-US" altLang="zh-CN" sz="1600" dirty="0" err="1"/>
              <a:t>hi"</a:t>
            </a:r>
            <a:r>
              <a:rPr lang="en-US" altLang="zh-CN" sz="1600" dirty="0" err="1"/>
              <a:t>,fallback</a:t>
            </a:r>
            <a:r>
              <a:rPr lang="en-US" altLang="zh-CN" sz="1600" dirty="0"/>
              <a:t> = </a:t>
            </a:r>
            <a:r>
              <a:rPr lang="en-US" altLang="zh-CN" sz="1600" dirty="0" err="1"/>
              <a:t>ServiceHiHystrix</a:t>
            </a:r>
            <a:r>
              <a:rPr lang="en-US" altLang="zh-CN" sz="1600" dirty="0" err="1"/>
              <a:t>.</a:t>
            </a:r>
            <a:r>
              <a:rPr lang="en-US" altLang="zh-CN" sz="1600" dirty="0" err="1"/>
              <a:t>class</a:t>
            </a:r>
            <a:r>
              <a:rPr lang="en-US" altLang="zh-CN" sz="1600" dirty="0"/>
              <a:t>)</a:t>
            </a:r>
            <a:br>
              <a:rPr lang="en-US" altLang="zh-CN" sz="1600" dirty="0"/>
            </a:br>
            <a:r>
              <a:rPr lang="en-US" altLang="zh-CN" sz="1600" dirty="0"/>
              <a:t>public interface </a:t>
            </a:r>
            <a:r>
              <a:rPr lang="en-US" altLang="zh-CN" sz="1600" dirty="0" err="1"/>
              <a:t>ServiceHi</a:t>
            </a:r>
            <a:r>
              <a:rPr lang="en-US" altLang="zh-CN" sz="1600" dirty="0"/>
              <a:t> </a:t>
            </a:r>
            <a:r>
              <a:rPr lang="en-US" altLang="zh-CN" sz="1600" dirty="0" smtClean="0"/>
              <a:t>{</a:t>
            </a:r>
            <a:r>
              <a:rPr lang="en-US" altLang="zh-CN" sz="1600" dirty="0"/>
              <a:t/>
            </a:r>
            <a:br>
              <a:rPr lang="en-US" altLang="zh-CN" sz="1600" dirty="0"/>
            </a:br>
            <a:r>
              <a:rPr lang="en-US" altLang="zh-CN" sz="1600" dirty="0"/>
              <a:t>    </a:t>
            </a:r>
            <a:r>
              <a:rPr lang="en-US" altLang="zh-CN" sz="1600" dirty="0"/>
              <a:t>@</a:t>
            </a:r>
            <a:r>
              <a:rPr lang="en-US" altLang="zh-CN" sz="1600" dirty="0" err="1"/>
              <a:t>RequestMapping</a:t>
            </a:r>
            <a:r>
              <a:rPr lang="en-US" altLang="zh-CN" sz="1600" dirty="0"/>
              <a:t>(value = </a:t>
            </a:r>
            <a:r>
              <a:rPr lang="en-US" altLang="zh-CN" sz="1600" dirty="0"/>
              <a:t>"</a:t>
            </a:r>
            <a:r>
              <a:rPr lang="en-US" altLang="zh-CN" sz="1600" dirty="0" err="1"/>
              <a:t>hi"</a:t>
            </a:r>
            <a:r>
              <a:rPr lang="en-US" altLang="zh-CN" sz="1600" dirty="0" err="1"/>
              <a:t>,method</a:t>
            </a:r>
            <a:r>
              <a:rPr lang="en-US" altLang="zh-CN" sz="1600" dirty="0"/>
              <a:t> = </a:t>
            </a:r>
            <a:r>
              <a:rPr lang="en-US" altLang="zh-CN" sz="1600" dirty="0" err="1"/>
              <a:t>RequestMethod</a:t>
            </a:r>
            <a:r>
              <a:rPr lang="en-US" altLang="zh-CN" sz="1600" dirty="0" err="1"/>
              <a:t>.</a:t>
            </a:r>
            <a:r>
              <a:rPr lang="en-US" altLang="zh-CN" sz="1600" b="1" i="1" dirty="0" err="1"/>
              <a:t>GET</a:t>
            </a:r>
            <a:r>
              <a:rPr lang="en-US" altLang="zh-CN" sz="1600" dirty="0"/>
              <a:t>)</a:t>
            </a:r>
            <a:br>
              <a:rPr lang="en-US" altLang="zh-CN" sz="1600" dirty="0"/>
            </a:br>
            <a:r>
              <a:rPr lang="en-US" altLang="zh-CN" sz="1600" dirty="0"/>
              <a:t>    </a:t>
            </a:r>
            <a:r>
              <a:rPr lang="en-US" altLang="zh-CN" sz="1600" dirty="0"/>
              <a:t>String </a:t>
            </a:r>
            <a:r>
              <a:rPr lang="en-US" altLang="zh-CN" sz="1600" dirty="0" err="1"/>
              <a:t>sayHiFromClient</a:t>
            </a:r>
            <a:r>
              <a:rPr lang="en-US" altLang="zh-CN" sz="1600" dirty="0"/>
              <a:t>(</a:t>
            </a:r>
            <a:r>
              <a:rPr lang="en-US" altLang="zh-CN" sz="1600" dirty="0"/>
              <a:t>String name</a:t>
            </a:r>
            <a:r>
              <a:rPr lang="en-US" altLang="zh-CN" sz="1600" dirty="0" smtClean="0"/>
              <a:t>);</a:t>
            </a:r>
            <a:r>
              <a:rPr lang="en-US" altLang="zh-CN" sz="1600" dirty="0"/>
              <a:t/>
            </a:r>
            <a:br>
              <a:rPr lang="en-US" altLang="zh-CN" sz="1600" dirty="0"/>
            </a:br>
            <a:r>
              <a:rPr lang="en-US" altLang="zh-CN" sz="1600" dirty="0" smtClean="0"/>
              <a:t>}</a:t>
            </a:r>
            <a:endParaRPr kumimoji="1" lang="en-US" altLang="zh-CN" sz="1600" dirty="0"/>
          </a:p>
          <a:p>
            <a:pPr>
              <a:lnSpc>
                <a:spcPct val="150000"/>
              </a:lnSpc>
            </a:pPr>
            <a:r>
              <a:rPr lang="en-US" altLang="zh-CN" sz="1600" dirty="0"/>
              <a:t>@Component</a:t>
            </a:r>
            <a:br>
              <a:rPr lang="en-US" altLang="zh-CN" sz="1600" dirty="0"/>
            </a:br>
            <a:r>
              <a:rPr lang="en-US" altLang="zh-CN" sz="1600" dirty="0"/>
              <a:t>public class </a:t>
            </a:r>
            <a:r>
              <a:rPr lang="en-US" altLang="zh-CN" sz="1600" dirty="0" err="1"/>
              <a:t>ServiceHiHystrix</a:t>
            </a:r>
            <a:r>
              <a:rPr lang="en-US" altLang="zh-CN" sz="1600" dirty="0"/>
              <a:t> implements </a:t>
            </a:r>
            <a:r>
              <a:rPr lang="en-US" altLang="zh-CN" sz="1600" dirty="0" err="1"/>
              <a:t>ServiceHi</a:t>
            </a:r>
            <a:r>
              <a:rPr lang="en-US" altLang="zh-CN" sz="1600" dirty="0"/>
              <a:t> </a:t>
            </a:r>
            <a:r>
              <a:rPr lang="en-US" altLang="zh-CN" sz="1600" dirty="0"/>
              <a:t>{</a:t>
            </a:r>
            <a:br>
              <a:rPr lang="en-US" altLang="zh-CN" sz="1600" dirty="0"/>
            </a:br>
            <a:r>
              <a:rPr lang="en-US" altLang="zh-CN" sz="1600" dirty="0"/>
              <a:t>    </a:t>
            </a:r>
            <a:r>
              <a:rPr lang="en-US" altLang="zh-CN" sz="1600" dirty="0"/>
              <a:t>@Override</a:t>
            </a:r>
            <a:br>
              <a:rPr lang="en-US" altLang="zh-CN" sz="1600" dirty="0"/>
            </a:br>
            <a:r>
              <a:rPr lang="en-US" altLang="zh-CN" sz="1600" dirty="0"/>
              <a:t>    public String </a:t>
            </a:r>
            <a:r>
              <a:rPr lang="en-US" altLang="zh-CN" sz="1600" dirty="0" err="1"/>
              <a:t>sayHiFromClient</a:t>
            </a:r>
            <a:r>
              <a:rPr lang="en-US" altLang="zh-CN" sz="1600" dirty="0"/>
              <a:t>(</a:t>
            </a:r>
            <a:r>
              <a:rPr lang="en-US" altLang="zh-CN" sz="1600" dirty="0"/>
              <a:t>String name</a:t>
            </a:r>
            <a:r>
              <a:rPr lang="en-US" altLang="zh-CN" sz="1600" dirty="0"/>
              <a:t>) {</a:t>
            </a:r>
            <a:br>
              <a:rPr lang="en-US" altLang="zh-CN" sz="1600" dirty="0"/>
            </a:br>
            <a:r>
              <a:rPr lang="en-US" altLang="zh-CN" sz="1600" dirty="0"/>
              <a:t>        </a:t>
            </a:r>
            <a:r>
              <a:rPr lang="en-US" altLang="zh-CN" sz="1600" dirty="0"/>
              <a:t>return "sorry," </a:t>
            </a:r>
            <a:r>
              <a:rPr lang="en-US" altLang="zh-CN" sz="1600" dirty="0"/>
              <a:t>+ </a:t>
            </a:r>
            <a:r>
              <a:rPr lang="en-US" altLang="zh-CN" sz="1600" dirty="0"/>
              <a:t>name </a:t>
            </a:r>
            <a:r>
              <a:rPr lang="en-US" altLang="zh-CN" sz="1600" dirty="0"/>
              <a:t>+ </a:t>
            </a:r>
            <a:r>
              <a:rPr lang="en-US" altLang="zh-CN" sz="1600" dirty="0"/>
              <a:t>",there is a error"</a:t>
            </a:r>
            <a:r>
              <a:rPr lang="en-US" altLang="zh-CN" sz="1600" dirty="0"/>
              <a:t>;</a:t>
            </a:r>
            <a:br>
              <a:rPr lang="en-US" altLang="zh-CN" sz="1600" dirty="0"/>
            </a:br>
            <a:r>
              <a:rPr lang="en-US" altLang="zh-CN" sz="1600" dirty="0"/>
              <a:t>    }</a:t>
            </a:r>
            <a:br>
              <a:rPr lang="en-US" altLang="zh-CN" sz="1600" dirty="0"/>
            </a:br>
            <a:r>
              <a:rPr lang="en-US" altLang="zh-CN" sz="1600" dirty="0"/>
              <a:t>}</a:t>
            </a:r>
            <a:endParaRPr kumimoji="1" lang="zh-CN" altLang="en-US" sz="1600" dirty="0"/>
          </a:p>
        </p:txBody>
      </p:sp>
    </p:spTree>
    <p:extLst>
      <p:ext uri="{BB962C8B-B14F-4D97-AF65-F5344CB8AC3E}">
        <p14:creationId xmlns:p14="http://schemas.microsoft.com/office/powerpoint/2010/main" val="946785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020105" cy="369332"/>
          </a:xfrm>
          <a:prstGeom prst="rect">
            <a:avLst/>
          </a:prstGeom>
          <a:noFill/>
        </p:spPr>
        <p:txBody>
          <a:bodyPr wrap="none" rtlCol="0">
            <a:spAutoFit/>
          </a:bodyPr>
          <a:lstStyle/>
          <a:p>
            <a:r>
              <a:rPr kumimoji="1" lang="en-US" altLang="zh-CN" dirty="0"/>
              <a:t>5</a:t>
            </a:r>
            <a:r>
              <a:rPr kumimoji="1" lang="en-US" altLang="zh-CN" dirty="0" smtClean="0"/>
              <a:t>.</a:t>
            </a:r>
            <a:r>
              <a:rPr kumimoji="1" lang="zh-CN" altLang="en-US" dirty="0" smtClean="0"/>
              <a:t> </a:t>
            </a:r>
            <a:r>
              <a:rPr kumimoji="1" lang="en-US" altLang="zh-CN" dirty="0" err="1" smtClean="0"/>
              <a:t>Zuul</a:t>
            </a:r>
            <a:r>
              <a:rPr kumimoji="1" lang="zh-CN" altLang="en-US" dirty="0" smtClean="0"/>
              <a:t> </a:t>
            </a:r>
            <a:r>
              <a:rPr kumimoji="1" lang="mr-IN" altLang="zh-CN" dirty="0" smtClean="0"/>
              <a:t>–</a:t>
            </a:r>
            <a:r>
              <a:rPr kumimoji="1" lang="zh-CN" altLang="en-US" dirty="0" smtClean="0"/>
              <a:t> 网关服务</a:t>
            </a:r>
            <a:endParaRPr kumimoji="1" lang="zh-CN" altLang="en-US" dirty="0"/>
          </a:p>
        </p:txBody>
      </p:sp>
      <p:sp>
        <p:nvSpPr>
          <p:cNvPr id="2" name="文本框 1"/>
          <p:cNvSpPr txBox="1"/>
          <p:nvPr/>
        </p:nvSpPr>
        <p:spPr>
          <a:xfrm>
            <a:off x="1008185" y="926123"/>
            <a:ext cx="10097636" cy="784830"/>
          </a:xfrm>
          <a:prstGeom prst="rect">
            <a:avLst/>
          </a:prstGeom>
          <a:noFill/>
        </p:spPr>
        <p:txBody>
          <a:bodyPr wrap="none" rtlCol="0">
            <a:spAutoFit/>
          </a:bodyPr>
          <a:lstStyle/>
          <a:p>
            <a:r>
              <a:rPr kumimoji="1" lang="en-US" altLang="zh-CN" dirty="0" err="1" smtClean="0"/>
              <a:t>Zuul</a:t>
            </a:r>
            <a:r>
              <a:rPr kumimoji="1" lang="zh-CN" altLang="en-US" dirty="0" smtClean="0"/>
              <a:t>是</a:t>
            </a:r>
            <a:r>
              <a:rPr kumimoji="1" lang="en-US" altLang="zh-CN" dirty="0" smtClean="0"/>
              <a:t>Netflix</a:t>
            </a:r>
            <a:r>
              <a:rPr kumimoji="1" lang="zh-CN" altLang="en-US" dirty="0" smtClean="0"/>
              <a:t>开源的微服务网关，可以与</a:t>
            </a:r>
            <a:r>
              <a:rPr kumimoji="1" lang="en-US" altLang="zh-CN" dirty="0" err="1" smtClean="0"/>
              <a:t>SpringCloud</a:t>
            </a:r>
            <a:r>
              <a:rPr kumimoji="1" lang="zh-CN" altLang="en-US" dirty="0" smtClean="0"/>
              <a:t>组件配合使用，主要功能是路由转发和过滤。</a:t>
            </a:r>
            <a:endParaRPr kumimoji="1" lang="en-US" altLang="zh-CN" dirty="0" smtClean="0"/>
          </a:p>
          <a:p>
            <a:pPr>
              <a:lnSpc>
                <a:spcPct val="150000"/>
              </a:lnSpc>
            </a:pPr>
            <a:r>
              <a:rPr kumimoji="1" lang="zh-CN" altLang="en-US" dirty="0" smtClean="0"/>
              <a:t>也能与</a:t>
            </a:r>
            <a:r>
              <a:rPr kumimoji="1" lang="en-US" altLang="zh-CN" dirty="0" err="1" smtClean="0"/>
              <a:t>Shiro</a:t>
            </a:r>
            <a:r>
              <a:rPr kumimoji="1" lang="zh-CN" altLang="en-US" dirty="0" smtClean="0"/>
              <a:t>或者</a:t>
            </a:r>
            <a:r>
              <a:rPr kumimoji="1" lang="en-US" altLang="zh-CN" dirty="0" err="1" smtClean="0"/>
              <a:t>SpringSecurity</a:t>
            </a:r>
            <a:r>
              <a:rPr kumimoji="1" lang="zh-CN" altLang="en-US" dirty="0" smtClean="0"/>
              <a:t>配合完成权限验证等功能。</a:t>
            </a:r>
            <a:endParaRPr kumimoji="1" lang="zh-CN" altLang="en-US" dirty="0"/>
          </a:p>
        </p:txBody>
      </p:sp>
      <p:pic>
        <p:nvPicPr>
          <p:cNvPr id="3" name="图片 2"/>
          <p:cNvPicPr>
            <a:picLocks noChangeAspect="1"/>
          </p:cNvPicPr>
          <p:nvPr/>
        </p:nvPicPr>
        <p:blipFill>
          <a:blip r:embed="rId3"/>
          <a:stretch>
            <a:fillRect/>
          </a:stretch>
        </p:blipFill>
        <p:spPr>
          <a:xfrm>
            <a:off x="2401766" y="1883019"/>
            <a:ext cx="7011865" cy="4822506"/>
          </a:xfrm>
          <a:prstGeom prst="rect">
            <a:avLst/>
          </a:prstGeom>
        </p:spPr>
      </p:pic>
    </p:spTree>
    <p:extLst>
      <p:ext uri="{BB962C8B-B14F-4D97-AF65-F5344CB8AC3E}">
        <p14:creationId xmlns:p14="http://schemas.microsoft.com/office/powerpoint/2010/main" val="69246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1558440" cy="369332"/>
          </a:xfrm>
          <a:prstGeom prst="rect">
            <a:avLst/>
          </a:prstGeom>
          <a:noFill/>
        </p:spPr>
        <p:txBody>
          <a:bodyPr wrap="none" rtlCol="0">
            <a:spAutoFit/>
          </a:bodyPr>
          <a:lstStyle/>
          <a:p>
            <a:r>
              <a:rPr kumimoji="1" lang="en-US" altLang="zh-CN" dirty="0"/>
              <a:t>5</a:t>
            </a:r>
            <a:r>
              <a:rPr kumimoji="1" lang="en-US" altLang="zh-CN" dirty="0" smtClean="0"/>
              <a:t>.</a:t>
            </a:r>
            <a:r>
              <a:rPr kumimoji="1" lang="zh-CN" altLang="en-US" dirty="0" smtClean="0"/>
              <a:t> </a:t>
            </a:r>
            <a:r>
              <a:rPr kumimoji="1" lang="en-US" altLang="zh-CN" dirty="0" err="1" smtClean="0"/>
              <a:t>Zuul</a:t>
            </a:r>
            <a:r>
              <a:rPr kumimoji="1" lang="zh-CN" altLang="en-US" dirty="0" smtClean="0"/>
              <a:t> </a:t>
            </a:r>
            <a:r>
              <a:rPr kumimoji="1" lang="mr-IN" altLang="zh-CN" dirty="0" smtClean="0"/>
              <a:t>–</a:t>
            </a:r>
            <a:r>
              <a:rPr kumimoji="1" lang="zh-CN" altLang="en-US" dirty="0" smtClean="0"/>
              <a:t> 实践</a:t>
            </a:r>
            <a:endParaRPr kumimoji="1" lang="zh-CN" altLang="en-US" dirty="0"/>
          </a:p>
        </p:txBody>
      </p:sp>
      <p:sp>
        <p:nvSpPr>
          <p:cNvPr id="2" name="文本框 1"/>
          <p:cNvSpPr txBox="1"/>
          <p:nvPr/>
        </p:nvSpPr>
        <p:spPr>
          <a:xfrm>
            <a:off x="1113692" y="762000"/>
            <a:ext cx="2904962" cy="369332"/>
          </a:xfrm>
          <a:prstGeom prst="rect">
            <a:avLst/>
          </a:prstGeom>
          <a:noFill/>
        </p:spPr>
        <p:txBody>
          <a:bodyPr wrap="none" rtlCol="0">
            <a:spAutoFit/>
          </a:bodyPr>
          <a:lstStyle/>
          <a:p>
            <a:r>
              <a:rPr kumimoji="1" lang="en-US" altLang="zh-CN" dirty="0" smtClean="0"/>
              <a:t>1.</a:t>
            </a:r>
            <a:r>
              <a:rPr kumimoji="1" lang="zh-CN" altLang="en-US" dirty="0" smtClean="0"/>
              <a:t> 添加</a:t>
            </a:r>
            <a:r>
              <a:rPr kumimoji="1" lang="en-US" altLang="zh-CN" dirty="0" smtClean="0"/>
              <a:t>Eureka</a:t>
            </a:r>
            <a:r>
              <a:rPr kumimoji="1" lang="zh-CN" altLang="en-US" dirty="0" smtClean="0"/>
              <a:t>和</a:t>
            </a:r>
            <a:r>
              <a:rPr kumimoji="1" lang="en-US" altLang="zh-CN" dirty="0" err="1" smtClean="0"/>
              <a:t>Zuul</a:t>
            </a:r>
            <a:r>
              <a:rPr kumimoji="1" lang="zh-CN" altLang="en-US" dirty="0" smtClean="0"/>
              <a:t>的依赖</a:t>
            </a:r>
            <a:endParaRPr kumimoji="1" lang="zh-CN" altLang="en-US" dirty="0"/>
          </a:p>
        </p:txBody>
      </p:sp>
      <p:sp>
        <p:nvSpPr>
          <p:cNvPr id="5" name="文本框 4"/>
          <p:cNvSpPr txBox="1"/>
          <p:nvPr/>
        </p:nvSpPr>
        <p:spPr>
          <a:xfrm>
            <a:off x="1365374" y="1131332"/>
            <a:ext cx="8921262" cy="2062103"/>
          </a:xfrm>
          <a:prstGeom prst="rect">
            <a:avLst/>
          </a:prstGeom>
          <a:noFill/>
        </p:spPr>
        <p:txBody>
          <a:bodyPr wrap="square" rtlCol="0">
            <a:spAutoFit/>
          </a:bodyPr>
          <a:lstStyle/>
          <a:p>
            <a:r>
              <a:rPr lang="en-US" altLang="zh-CN" sz="1600" dirty="0"/>
              <a:t>&lt;</a:t>
            </a:r>
            <a:r>
              <a:rPr lang="en-US" altLang="zh-CN" sz="1600" dirty="0"/>
              <a:t>dependency</a:t>
            </a:r>
            <a:r>
              <a:rPr lang="en-US" altLang="zh-CN" sz="1600" dirty="0"/>
              <a:t>&gt;</a:t>
            </a:r>
            <a:br>
              <a:rPr lang="en-US" altLang="zh-CN" sz="1600" dirty="0"/>
            </a:br>
            <a:r>
              <a:rPr lang="en-US" altLang="zh-CN" sz="1600" dirty="0"/>
              <a:t>    &lt;</a:t>
            </a:r>
            <a:r>
              <a:rPr lang="en-US" altLang="zh-CN" sz="1600" dirty="0" err="1"/>
              <a:t>groupId</a:t>
            </a:r>
            <a:r>
              <a:rPr lang="en-US" altLang="zh-CN" sz="1600" dirty="0"/>
              <a:t>&gt;</a:t>
            </a:r>
            <a:r>
              <a:rPr lang="en-US" altLang="zh-CN" sz="1600" dirty="0" err="1"/>
              <a:t>org.springframework.cloud</a:t>
            </a:r>
            <a:r>
              <a:rPr lang="en-US" altLang="zh-CN" sz="1600" dirty="0"/>
              <a:t>&lt;/</a:t>
            </a:r>
            <a:r>
              <a:rPr lang="en-US" altLang="zh-CN" sz="1600" dirty="0" err="1"/>
              <a:t>groupId</a:t>
            </a:r>
            <a:r>
              <a:rPr lang="en-US" altLang="zh-CN" sz="1600" dirty="0"/>
              <a:t>&gt;</a:t>
            </a:r>
            <a:br>
              <a:rPr lang="en-US" altLang="zh-CN" sz="1600" dirty="0"/>
            </a:br>
            <a:r>
              <a:rPr lang="en-US" altLang="zh-CN" sz="1600" dirty="0"/>
              <a:t>    &lt;</a:t>
            </a:r>
            <a:r>
              <a:rPr lang="en-US" altLang="zh-CN" sz="1600" dirty="0" err="1"/>
              <a:t>artifactId</a:t>
            </a:r>
            <a:r>
              <a:rPr lang="en-US" altLang="zh-CN" sz="1600" dirty="0"/>
              <a:t>&gt;spring-cloud-starter-eureka&lt;/</a:t>
            </a:r>
            <a:r>
              <a:rPr lang="en-US" altLang="zh-CN" sz="1600" dirty="0" err="1"/>
              <a:t>artifactId</a:t>
            </a:r>
            <a:r>
              <a:rPr lang="en-US" altLang="zh-CN" sz="1600" dirty="0"/>
              <a:t>&gt;</a:t>
            </a:r>
            <a:br>
              <a:rPr lang="en-US" altLang="zh-CN" sz="1600" dirty="0"/>
            </a:br>
            <a:r>
              <a:rPr lang="en-US" altLang="zh-CN" sz="1600" dirty="0"/>
              <a:t>&lt;/</a:t>
            </a:r>
            <a:r>
              <a:rPr lang="en-US" altLang="zh-CN" sz="1600" dirty="0"/>
              <a:t>dependency</a:t>
            </a:r>
            <a:r>
              <a:rPr lang="en-US" altLang="zh-CN" sz="1600" dirty="0"/>
              <a:t>&gt;</a:t>
            </a:r>
            <a:br>
              <a:rPr lang="en-US" altLang="zh-CN" sz="1600" dirty="0"/>
            </a:br>
            <a:r>
              <a:rPr lang="en-US" altLang="zh-CN" sz="1600" dirty="0"/>
              <a:t>&lt;</a:t>
            </a:r>
            <a:r>
              <a:rPr lang="en-US" altLang="zh-CN" sz="1600" dirty="0"/>
              <a:t>dependency</a:t>
            </a:r>
            <a:r>
              <a:rPr lang="en-US" altLang="zh-CN" sz="1600" dirty="0"/>
              <a:t>&gt;</a:t>
            </a:r>
            <a:br>
              <a:rPr lang="en-US" altLang="zh-CN" sz="1600" dirty="0"/>
            </a:br>
            <a:r>
              <a:rPr lang="en-US" altLang="zh-CN" sz="1600" dirty="0"/>
              <a:t>    &lt;</a:t>
            </a:r>
            <a:r>
              <a:rPr lang="en-US" altLang="zh-CN" sz="1600" dirty="0" err="1"/>
              <a:t>groupId</a:t>
            </a:r>
            <a:r>
              <a:rPr lang="en-US" altLang="zh-CN" sz="1600" dirty="0"/>
              <a:t>&gt;</a:t>
            </a:r>
            <a:r>
              <a:rPr lang="en-US" altLang="zh-CN" sz="1600" dirty="0" err="1"/>
              <a:t>org.springframework.cloud</a:t>
            </a:r>
            <a:r>
              <a:rPr lang="en-US" altLang="zh-CN" sz="1600" dirty="0"/>
              <a:t>&lt;/</a:t>
            </a:r>
            <a:r>
              <a:rPr lang="en-US" altLang="zh-CN" sz="1600" dirty="0" err="1"/>
              <a:t>groupId</a:t>
            </a:r>
            <a:r>
              <a:rPr lang="en-US" altLang="zh-CN" sz="1600" dirty="0"/>
              <a:t>&gt;</a:t>
            </a:r>
            <a:br>
              <a:rPr lang="en-US" altLang="zh-CN" sz="1600" dirty="0"/>
            </a:br>
            <a:r>
              <a:rPr lang="en-US" altLang="zh-CN" sz="1600" dirty="0"/>
              <a:t>    &lt;</a:t>
            </a:r>
            <a:r>
              <a:rPr lang="en-US" altLang="zh-CN" sz="1600" dirty="0" err="1"/>
              <a:t>artifactId</a:t>
            </a:r>
            <a:r>
              <a:rPr lang="en-US" altLang="zh-CN" sz="1600" dirty="0"/>
              <a:t>&gt;spring-cloud-starter-</a:t>
            </a:r>
            <a:r>
              <a:rPr lang="en-US" altLang="zh-CN" sz="1600" dirty="0" err="1"/>
              <a:t>zuul</a:t>
            </a:r>
            <a:r>
              <a:rPr lang="en-US" altLang="zh-CN" sz="1600" dirty="0"/>
              <a:t>&lt;/</a:t>
            </a:r>
            <a:r>
              <a:rPr lang="en-US" altLang="zh-CN" sz="1600" dirty="0" err="1"/>
              <a:t>artifactId</a:t>
            </a:r>
            <a:r>
              <a:rPr lang="en-US" altLang="zh-CN" sz="1600" dirty="0"/>
              <a:t>&gt;</a:t>
            </a:r>
            <a:br>
              <a:rPr lang="en-US" altLang="zh-CN" sz="1600" dirty="0"/>
            </a:br>
            <a:r>
              <a:rPr lang="en-US" altLang="zh-CN" sz="1600" dirty="0"/>
              <a:t>&lt;/</a:t>
            </a:r>
            <a:r>
              <a:rPr lang="en-US" altLang="zh-CN" sz="1600" dirty="0"/>
              <a:t>dependency</a:t>
            </a:r>
            <a:r>
              <a:rPr lang="en-US" altLang="zh-CN" sz="1600" dirty="0"/>
              <a:t>&gt;</a:t>
            </a:r>
            <a:endParaRPr kumimoji="1" lang="zh-CN" altLang="en-US" sz="1600" dirty="0"/>
          </a:p>
        </p:txBody>
      </p:sp>
      <p:sp>
        <p:nvSpPr>
          <p:cNvPr id="7" name="文本框 6"/>
          <p:cNvSpPr txBox="1"/>
          <p:nvPr/>
        </p:nvSpPr>
        <p:spPr>
          <a:xfrm>
            <a:off x="1113692" y="3193435"/>
            <a:ext cx="6237605" cy="923330"/>
          </a:xfrm>
          <a:prstGeom prst="rect">
            <a:avLst/>
          </a:prstGeom>
          <a:noFill/>
        </p:spPr>
        <p:txBody>
          <a:bodyPr wrap="none" rtlCol="0">
            <a:spAutoFit/>
          </a:bodyPr>
          <a:lstStyle/>
          <a:p>
            <a:r>
              <a:rPr kumimoji="1" lang="en-US" altLang="zh-CN" dirty="0"/>
              <a:t>2</a:t>
            </a:r>
            <a:r>
              <a:rPr kumimoji="1" lang="en-US" altLang="zh-CN" dirty="0" smtClean="0"/>
              <a:t>.</a:t>
            </a:r>
            <a:r>
              <a:rPr kumimoji="1" lang="zh-CN" altLang="en-US" dirty="0" smtClean="0"/>
              <a:t> 入口类添加</a:t>
            </a:r>
            <a:r>
              <a:rPr lang="en-US" altLang="zh-CN" dirty="0"/>
              <a:t>@</a:t>
            </a:r>
            <a:r>
              <a:rPr lang="en-US" altLang="zh-CN" dirty="0" err="1" smtClean="0"/>
              <a:t>EnableEurekaClient</a:t>
            </a:r>
            <a:r>
              <a:rPr lang="zh-CN" altLang="en-US" dirty="0" smtClean="0"/>
              <a:t>和</a:t>
            </a:r>
            <a:r>
              <a:rPr lang="en-US" altLang="zh-CN" dirty="0" smtClean="0"/>
              <a:t>@</a:t>
            </a:r>
            <a:r>
              <a:rPr lang="en-US" altLang="zh-CN" dirty="0" err="1" smtClean="0"/>
              <a:t>EnableZuulProxy</a:t>
            </a:r>
            <a:r>
              <a:rPr lang="zh-CN" altLang="en-US" dirty="0" smtClean="0"/>
              <a:t>注解</a:t>
            </a:r>
            <a:endParaRPr lang="en-US" altLang="zh-CN" dirty="0" smtClean="0"/>
          </a:p>
          <a:p>
            <a:endParaRPr kumimoji="1" lang="en-US" altLang="zh-CN" dirty="0"/>
          </a:p>
          <a:p>
            <a:r>
              <a:rPr kumimoji="1" lang="en-US" altLang="zh-CN" dirty="0" smtClean="0"/>
              <a:t>3.</a:t>
            </a:r>
            <a:r>
              <a:rPr kumimoji="1" lang="zh-CN" altLang="en-US" dirty="0" smtClean="0"/>
              <a:t> 配置文件配置</a:t>
            </a:r>
            <a:r>
              <a:rPr kumimoji="1" lang="en-US" altLang="zh-CN" dirty="0" smtClean="0"/>
              <a:t>Eureka</a:t>
            </a:r>
            <a:r>
              <a:rPr kumimoji="1" lang="zh-CN" altLang="en-US" dirty="0" smtClean="0"/>
              <a:t>注册中心地址以及路由规则</a:t>
            </a:r>
            <a:endParaRPr kumimoji="1" lang="zh-CN" altLang="en-US" dirty="0"/>
          </a:p>
        </p:txBody>
      </p:sp>
      <p:sp>
        <p:nvSpPr>
          <p:cNvPr id="8" name="文本框 7"/>
          <p:cNvSpPr txBox="1"/>
          <p:nvPr/>
        </p:nvSpPr>
        <p:spPr>
          <a:xfrm>
            <a:off x="1564666" y="4200902"/>
            <a:ext cx="8721970" cy="1815882"/>
          </a:xfrm>
          <a:prstGeom prst="rect">
            <a:avLst/>
          </a:prstGeom>
          <a:noFill/>
        </p:spPr>
        <p:txBody>
          <a:bodyPr wrap="square" rtlCol="0">
            <a:spAutoFit/>
          </a:bodyPr>
          <a:lstStyle/>
          <a:p>
            <a:r>
              <a:rPr lang="en-US" altLang="zh-CN" sz="1600" dirty="0" err="1"/>
              <a:t>z</a:t>
            </a:r>
            <a:r>
              <a:rPr lang="en-US" altLang="zh-CN" sz="1600" dirty="0" err="1" smtClean="0"/>
              <a:t>uul.routes</a:t>
            </a:r>
            <a:r>
              <a:rPr lang="en-US" altLang="zh-CN" sz="1600" dirty="0"/>
              <a:t>:</a:t>
            </a:r>
            <a:br>
              <a:rPr lang="en-US" altLang="zh-CN" sz="1600" dirty="0"/>
            </a:br>
            <a:r>
              <a:rPr lang="en-US" altLang="zh-CN" sz="1600" dirty="0"/>
              <a:t>    </a:t>
            </a:r>
            <a:r>
              <a:rPr lang="en-US" altLang="zh-CN" sz="1600" dirty="0" err="1"/>
              <a:t>api</a:t>
            </a:r>
            <a:r>
              <a:rPr lang="en-US" altLang="zh-CN" sz="1600" dirty="0"/>
              <a:t>-a:</a:t>
            </a:r>
            <a:br>
              <a:rPr lang="en-US" altLang="zh-CN" sz="1600" dirty="0"/>
            </a:br>
            <a:r>
              <a:rPr lang="en-US" altLang="zh-CN" sz="1600" dirty="0"/>
              <a:t>      path: </a:t>
            </a:r>
            <a:r>
              <a:rPr lang="en-US" altLang="zh-CN" sz="1600" dirty="0"/>
              <a:t>/</a:t>
            </a:r>
            <a:r>
              <a:rPr lang="en-US" altLang="zh-CN" sz="1600" dirty="0" err="1"/>
              <a:t>api</a:t>
            </a:r>
            <a:r>
              <a:rPr lang="en-US" altLang="zh-CN" sz="1600" dirty="0"/>
              <a:t>-a/**</a:t>
            </a:r>
            <a:br>
              <a:rPr lang="en-US" altLang="zh-CN" sz="1600" dirty="0"/>
            </a:br>
            <a:r>
              <a:rPr lang="en-US" altLang="zh-CN" sz="1600" dirty="0"/>
              <a:t>      </a:t>
            </a:r>
            <a:r>
              <a:rPr lang="en-US" altLang="zh-CN" sz="1600" dirty="0" err="1"/>
              <a:t>serviceId</a:t>
            </a:r>
            <a:r>
              <a:rPr lang="en-US" altLang="zh-CN" sz="1600" dirty="0"/>
              <a:t>: </a:t>
            </a:r>
            <a:r>
              <a:rPr lang="en-US" altLang="zh-CN" sz="1600" dirty="0"/>
              <a:t>service-ribbon-</a:t>
            </a:r>
            <a:r>
              <a:rPr lang="en-US" altLang="zh-CN" sz="1600" dirty="0" err="1"/>
              <a:t>hystrix</a:t>
            </a:r>
            <a:r>
              <a:rPr lang="en-US" altLang="zh-CN" sz="1600" dirty="0"/>
              <a:t/>
            </a:r>
            <a:br>
              <a:rPr lang="en-US" altLang="zh-CN" sz="1600" dirty="0"/>
            </a:br>
            <a:r>
              <a:rPr lang="en-US" altLang="zh-CN" sz="1600" dirty="0"/>
              <a:t>    </a:t>
            </a:r>
            <a:r>
              <a:rPr lang="en-US" altLang="zh-CN" sz="1600" dirty="0" err="1"/>
              <a:t>api</a:t>
            </a:r>
            <a:r>
              <a:rPr lang="en-US" altLang="zh-CN" sz="1600" dirty="0"/>
              <a:t>-b:</a:t>
            </a:r>
            <a:br>
              <a:rPr lang="en-US" altLang="zh-CN" sz="1600" dirty="0"/>
            </a:br>
            <a:r>
              <a:rPr lang="en-US" altLang="zh-CN" sz="1600" dirty="0"/>
              <a:t>      path: </a:t>
            </a:r>
            <a:r>
              <a:rPr lang="en-US" altLang="zh-CN" sz="1600" dirty="0"/>
              <a:t>/</a:t>
            </a:r>
            <a:r>
              <a:rPr lang="en-US" altLang="zh-CN" sz="1600" dirty="0" err="1"/>
              <a:t>api</a:t>
            </a:r>
            <a:r>
              <a:rPr lang="en-US" altLang="zh-CN" sz="1600" dirty="0"/>
              <a:t>-b/**</a:t>
            </a:r>
            <a:br>
              <a:rPr lang="en-US" altLang="zh-CN" sz="1600" dirty="0"/>
            </a:br>
            <a:r>
              <a:rPr lang="en-US" altLang="zh-CN" sz="1600" dirty="0"/>
              <a:t>      </a:t>
            </a:r>
            <a:r>
              <a:rPr lang="en-US" altLang="zh-CN" sz="1600" dirty="0" err="1"/>
              <a:t>serviceId</a:t>
            </a:r>
            <a:r>
              <a:rPr lang="en-US" altLang="zh-CN" sz="1600" dirty="0"/>
              <a:t>: </a:t>
            </a:r>
            <a:r>
              <a:rPr lang="en-US" altLang="zh-CN" sz="1600" dirty="0"/>
              <a:t>service-feign-</a:t>
            </a:r>
            <a:r>
              <a:rPr lang="en-US" altLang="zh-CN" sz="1600" dirty="0" err="1"/>
              <a:t>hystrix</a:t>
            </a:r>
            <a:endParaRPr kumimoji="1" lang="zh-CN" altLang="en-US" sz="1600" dirty="0"/>
          </a:p>
        </p:txBody>
      </p:sp>
      <p:sp>
        <p:nvSpPr>
          <p:cNvPr id="9" name="文本框 8"/>
          <p:cNvSpPr txBox="1"/>
          <p:nvPr/>
        </p:nvSpPr>
        <p:spPr>
          <a:xfrm>
            <a:off x="1113692" y="6295292"/>
            <a:ext cx="5264583" cy="369332"/>
          </a:xfrm>
          <a:prstGeom prst="rect">
            <a:avLst/>
          </a:prstGeom>
          <a:noFill/>
        </p:spPr>
        <p:txBody>
          <a:bodyPr wrap="none" rtlCol="0">
            <a:spAutoFit/>
          </a:bodyPr>
          <a:lstStyle/>
          <a:p>
            <a:r>
              <a:rPr kumimoji="1" lang="en-US" altLang="zh-CN" dirty="0" smtClean="0"/>
              <a:t>4.</a:t>
            </a:r>
            <a:r>
              <a:rPr kumimoji="1" lang="zh-CN" altLang="en-US" dirty="0" smtClean="0"/>
              <a:t> 继承</a:t>
            </a:r>
            <a:r>
              <a:rPr kumimoji="1" lang="en-US" altLang="zh-CN" dirty="0" err="1" smtClean="0"/>
              <a:t>ZuulFilter</a:t>
            </a:r>
            <a:r>
              <a:rPr kumimoji="1" lang="zh-CN" altLang="en-US" dirty="0" smtClean="0"/>
              <a:t>类实现自定义的路由规则就可以啦</a:t>
            </a:r>
            <a:endParaRPr kumimoji="1" lang="zh-CN" altLang="en-US" dirty="0"/>
          </a:p>
        </p:txBody>
      </p:sp>
    </p:spTree>
    <p:extLst>
      <p:ext uri="{BB962C8B-B14F-4D97-AF65-F5344CB8AC3E}">
        <p14:creationId xmlns:p14="http://schemas.microsoft.com/office/powerpoint/2010/main" val="1104567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1558440" cy="369332"/>
          </a:xfrm>
          <a:prstGeom prst="rect">
            <a:avLst/>
          </a:prstGeom>
          <a:noFill/>
        </p:spPr>
        <p:txBody>
          <a:bodyPr wrap="none" rtlCol="0">
            <a:spAutoFit/>
          </a:bodyPr>
          <a:lstStyle/>
          <a:p>
            <a:r>
              <a:rPr kumimoji="1" lang="en-US" altLang="zh-CN" dirty="0"/>
              <a:t>5</a:t>
            </a:r>
            <a:r>
              <a:rPr kumimoji="1" lang="en-US" altLang="zh-CN" dirty="0" smtClean="0"/>
              <a:t>.</a:t>
            </a:r>
            <a:r>
              <a:rPr kumimoji="1" lang="zh-CN" altLang="en-US" dirty="0" smtClean="0"/>
              <a:t> </a:t>
            </a:r>
            <a:r>
              <a:rPr kumimoji="1" lang="en-US" altLang="zh-CN" dirty="0" err="1" smtClean="0"/>
              <a:t>Zuul</a:t>
            </a:r>
            <a:r>
              <a:rPr kumimoji="1" lang="zh-CN" altLang="en-US" dirty="0" smtClean="0"/>
              <a:t> </a:t>
            </a:r>
            <a:r>
              <a:rPr kumimoji="1" lang="mr-IN" altLang="zh-CN" dirty="0" smtClean="0"/>
              <a:t>–</a:t>
            </a:r>
            <a:r>
              <a:rPr kumimoji="1" lang="zh-CN" altLang="en-US" dirty="0" smtClean="0"/>
              <a:t> 总结</a:t>
            </a:r>
            <a:endParaRPr kumimoji="1" lang="zh-CN" altLang="en-US" dirty="0"/>
          </a:p>
        </p:txBody>
      </p:sp>
      <p:sp>
        <p:nvSpPr>
          <p:cNvPr id="2" name="文本框 1"/>
          <p:cNvSpPr txBox="1"/>
          <p:nvPr/>
        </p:nvSpPr>
        <p:spPr>
          <a:xfrm>
            <a:off x="1388820" y="2438400"/>
            <a:ext cx="8616461" cy="1712135"/>
          </a:xfrm>
          <a:prstGeom prst="rect">
            <a:avLst/>
          </a:prstGeom>
          <a:noFill/>
        </p:spPr>
        <p:txBody>
          <a:bodyPr wrap="square" rtlCol="0">
            <a:spAutoFit/>
          </a:bodyPr>
          <a:lstStyle/>
          <a:p>
            <a:pPr>
              <a:lnSpc>
                <a:spcPct val="150000"/>
              </a:lnSpc>
            </a:pPr>
            <a:r>
              <a:rPr kumimoji="1" lang="zh-CN" altLang="en-US" dirty="0" smtClean="0"/>
              <a:t>可以跟</a:t>
            </a:r>
            <a:r>
              <a:rPr kumimoji="1" lang="en-US" altLang="zh-CN" dirty="0" smtClean="0"/>
              <a:t>Eureka</a:t>
            </a:r>
            <a:r>
              <a:rPr kumimoji="1" lang="zh-CN" altLang="en-US" dirty="0" smtClean="0"/>
              <a:t>集成，主要功能是路由和请求过滤（权限控制）。路由功能与</a:t>
            </a:r>
            <a:r>
              <a:rPr kumimoji="1" lang="en-US" altLang="zh-CN" dirty="0" smtClean="0"/>
              <a:t>Nginx</a:t>
            </a:r>
            <a:r>
              <a:rPr kumimoji="1" lang="zh-CN" altLang="en-US" dirty="0" smtClean="0"/>
              <a:t>类似，并且常规使用方式也是先经过</a:t>
            </a:r>
            <a:r>
              <a:rPr kumimoji="1" lang="en-US" altLang="zh-CN" dirty="0" smtClean="0"/>
              <a:t>Nginx</a:t>
            </a:r>
            <a:r>
              <a:rPr kumimoji="1" lang="zh-CN" altLang="en-US" dirty="0" smtClean="0"/>
              <a:t>然后再使用</a:t>
            </a:r>
            <a:r>
              <a:rPr kumimoji="1" lang="en-US" altLang="zh-CN" dirty="0" err="1" smtClean="0"/>
              <a:t>Zuul+Eureka</a:t>
            </a:r>
            <a:r>
              <a:rPr kumimoji="1" lang="zh-CN" altLang="en-US" dirty="0" smtClean="0"/>
              <a:t>。权限控制方面感觉自由度要更高一些，而且更适合后端开发人员使用。</a:t>
            </a:r>
            <a:r>
              <a:rPr kumimoji="1" lang="en-US" altLang="zh-CN" dirty="0" smtClean="0"/>
              <a:t>Nginx</a:t>
            </a:r>
            <a:r>
              <a:rPr kumimoji="1" lang="zh-CN" altLang="en-US" dirty="0" smtClean="0"/>
              <a:t>实现相关权限配置过滤等复杂逻辑需要与</a:t>
            </a:r>
            <a:r>
              <a:rPr kumimoji="1" lang="en-US" altLang="zh-CN" dirty="0" err="1" smtClean="0"/>
              <a:t>lua</a:t>
            </a:r>
            <a:r>
              <a:rPr kumimoji="1" lang="zh-CN" altLang="en-US" dirty="0" smtClean="0"/>
              <a:t>配合（</a:t>
            </a:r>
            <a:r>
              <a:rPr kumimoji="1" lang="en-US" altLang="zh-CN" dirty="0" err="1" smtClean="0"/>
              <a:t>OpenResty</a:t>
            </a:r>
            <a:r>
              <a:rPr kumimoji="1" lang="zh-CN" altLang="en-US" dirty="0" smtClean="0"/>
              <a:t>）</a:t>
            </a:r>
            <a:r>
              <a:rPr kumimoji="1" lang="en-US" altLang="zh-CN" dirty="0" smtClean="0"/>
              <a:t>,</a:t>
            </a:r>
            <a:r>
              <a:rPr kumimoji="1" lang="zh-CN" altLang="en-US" dirty="0" smtClean="0"/>
              <a:t> 对</a:t>
            </a:r>
            <a:r>
              <a:rPr kumimoji="1" lang="en-US" altLang="zh-CN" dirty="0" smtClean="0"/>
              <a:t>Java</a:t>
            </a:r>
            <a:r>
              <a:rPr kumimoji="1" lang="zh-CN" altLang="en-US" dirty="0" smtClean="0"/>
              <a:t>开发人员不够友好</a:t>
            </a:r>
            <a:endParaRPr kumimoji="1" lang="zh-CN" altLang="en-US" dirty="0"/>
          </a:p>
        </p:txBody>
      </p:sp>
    </p:spTree>
    <p:extLst>
      <p:ext uri="{BB962C8B-B14F-4D97-AF65-F5344CB8AC3E}">
        <p14:creationId xmlns:p14="http://schemas.microsoft.com/office/powerpoint/2010/main" val="1065258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1805302" cy="369332"/>
          </a:xfrm>
          <a:prstGeom prst="rect">
            <a:avLst/>
          </a:prstGeom>
          <a:noFill/>
        </p:spPr>
        <p:txBody>
          <a:bodyPr wrap="none" rtlCol="0">
            <a:spAutoFit/>
          </a:bodyPr>
          <a:lstStyle/>
          <a:p>
            <a:r>
              <a:rPr kumimoji="1" lang="en-US" altLang="zh-CN" dirty="0" smtClean="0"/>
              <a:t>6.</a:t>
            </a:r>
            <a:r>
              <a:rPr kumimoji="1" lang="zh-CN" altLang="en-US" dirty="0" smtClean="0"/>
              <a:t> 其他组件介绍</a:t>
            </a:r>
            <a:endParaRPr kumimoji="1" lang="zh-CN" altLang="en-US" dirty="0"/>
          </a:p>
        </p:txBody>
      </p:sp>
      <p:sp>
        <p:nvSpPr>
          <p:cNvPr id="2" name="文本框 1"/>
          <p:cNvSpPr txBox="1"/>
          <p:nvPr/>
        </p:nvSpPr>
        <p:spPr>
          <a:xfrm>
            <a:off x="1312985" y="961292"/>
            <a:ext cx="9390184" cy="2169825"/>
          </a:xfrm>
          <a:prstGeom prst="rect">
            <a:avLst/>
          </a:prstGeom>
          <a:noFill/>
        </p:spPr>
        <p:txBody>
          <a:bodyPr wrap="square" rtlCol="0">
            <a:spAutoFit/>
          </a:bodyPr>
          <a:lstStyle/>
          <a:p>
            <a:pPr>
              <a:lnSpc>
                <a:spcPct val="150000"/>
              </a:lnSpc>
            </a:pPr>
            <a:r>
              <a:rPr kumimoji="1" lang="en-US" altLang="zh-CN" dirty="0" smtClean="0"/>
              <a:t>Spring</a:t>
            </a:r>
            <a:r>
              <a:rPr kumimoji="1" lang="zh-CN" altLang="en-US" dirty="0" smtClean="0"/>
              <a:t>的嫡系配置中心，对</a:t>
            </a:r>
            <a:r>
              <a:rPr kumimoji="1" lang="en-US" altLang="zh-CN" dirty="0" err="1" smtClean="0"/>
              <a:t>SpringBoot</a:t>
            </a:r>
            <a:r>
              <a:rPr kumimoji="1" lang="zh-CN" altLang="en-US" dirty="0" smtClean="0"/>
              <a:t>原生支持，可以将繁杂的配置进行统一管理。</a:t>
            </a:r>
            <a:endParaRPr kumimoji="1" lang="en-US" altLang="zh-CN" dirty="0" smtClean="0"/>
          </a:p>
          <a:p>
            <a:pPr>
              <a:lnSpc>
                <a:spcPct val="150000"/>
              </a:lnSpc>
            </a:pPr>
            <a:r>
              <a:rPr kumimoji="1" lang="zh-CN" altLang="en-US" dirty="0" smtClean="0"/>
              <a:t>可以与</a:t>
            </a:r>
            <a:r>
              <a:rPr kumimoji="1" lang="en-US" altLang="zh-CN" dirty="0" err="1" smtClean="0"/>
              <a:t>Git</a:t>
            </a:r>
            <a:r>
              <a:rPr kumimoji="1" lang="zh-CN" altLang="en-US" dirty="0" smtClean="0"/>
              <a:t>，</a:t>
            </a:r>
            <a:r>
              <a:rPr kumimoji="1" lang="en-US" altLang="zh-CN" dirty="0" err="1" smtClean="0"/>
              <a:t>SpringCloudBus</a:t>
            </a:r>
            <a:r>
              <a:rPr kumimoji="1" lang="en-US" altLang="zh-CN" dirty="0" smtClean="0"/>
              <a:t>(</a:t>
            </a:r>
            <a:r>
              <a:rPr kumimoji="1" lang="zh-CN" altLang="en-US" dirty="0" smtClean="0"/>
              <a:t>消息总线</a:t>
            </a:r>
            <a:r>
              <a:rPr kumimoji="1" lang="en-US" altLang="zh-CN" dirty="0" smtClean="0"/>
              <a:t>)</a:t>
            </a:r>
            <a:r>
              <a:rPr kumimoji="1" lang="zh-CN" altLang="en-US" dirty="0" smtClean="0"/>
              <a:t>，</a:t>
            </a:r>
            <a:r>
              <a:rPr kumimoji="1" lang="en-US" altLang="zh-CN" dirty="0" err="1" smtClean="0"/>
              <a:t>Mq</a:t>
            </a:r>
            <a:r>
              <a:rPr kumimoji="1" lang="zh-CN" altLang="en-US" dirty="0" smtClean="0"/>
              <a:t>配合实现配置更新推送。</a:t>
            </a:r>
            <a:endParaRPr kumimoji="1" lang="en-US" altLang="zh-CN" dirty="0" smtClean="0"/>
          </a:p>
          <a:p>
            <a:pPr>
              <a:lnSpc>
                <a:spcPct val="150000"/>
              </a:lnSpc>
            </a:pPr>
            <a:r>
              <a:rPr kumimoji="1" lang="zh-CN" altLang="en-US" dirty="0" smtClean="0"/>
              <a:t>缺点是没有配置界面，更新配置需要重启才能生效。</a:t>
            </a:r>
            <a:endParaRPr kumimoji="1" lang="en-US" altLang="zh-CN" dirty="0" smtClean="0"/>
          </a:p>
          <a:p>
            <a:pPr>
              <a:lnSpc>
                <a:spcPct val="150000"/>
              </a:lnSpc>
            </a:pPr>
            <a:endParaRPr kumimoji="1" lang="en-US" altLang="zh-CN" dirty="0"/>
          </a:p>
          <a:p>
            <a:pPr>
              <a:lnSpc>
                <a:spcPct val="150000"/>
              </a:lnSpc>
            </a:pPr>
            <a:r>
              <a:rPr kumimoji="1" lang="zh-CN" altLang="en-US" dirty="0" smtClean="0"/>
              <a:t>所以。。想用配置中心还是用公司自研的吧。</a:t>
            </a:r>
            <a:endParaRPr kumimoji="1" lang="en-US" altLang="zh-CN" dirty="0"/>
          </a:p>
        </p:txBody>
      </p:sp>
      <p:sp>
        <p:nvSpPr>
          <p:cNvPr id="3" name="文本框 2"/>
          <p:cNvSpPr txBox="1"/>
          <p:nvPr/>
        </p:nvSpPr>
        <p:spPr>
          <a:xfrm>
            <a:off x="1312985" y="3364523"/>
            <a:ext cx="8194431" cy="3000821"/>
          </a:xfrm>
          <a:prstGeom prst="rect">
            <a:avLst/>
          </a:prstGeom>
          <a:noFill/>
        </p:spPr>
        <p:txBody>
          <a:bodyPr wrap="square" rtlCol="0">
            <a:spAutoFit/>
          </a:bodyPr>
          <a:lstStyle/>
          <a:p>
            <a:pPr>
              <a:lnSpc>
                <a:spcPct val="150000"/>
              </a:lnSpc>
            </a:pPr>
            <a:r>
              <a:rPr kumimoji="1" lang="en-US" altLang="zh-CN" dirty="0"/>
              <a:t>Consul</a:t>
            </a:r>
            <a:r>
              <a:rPr kumimoji="1" lang="zh-CN" altLang="en-US" dirty="0"/>
              <a:t>：封装了</a:t>
            </a:r>
            <a:r>
              <a:rPr kumimoji="1" lang="en-US" altLang="zh-CN" dirty="0"/>
              <a:t>Consul</a:t>
            </a:r>
            <a:r>
              <a:rPr kumimoji="1" lang="zh-CN" altLang="en-US" dirty="0"/>
              <a:t>操作，</a:t>
            </a:r>
            <a:r>
              <a:rPr kumimoji="1" lang="en-US" altLang="zh-CN" dirty="0"/>
              <a:t>consul</a:t>
            </a:r>
            <a:r>
              <a:rPr kumimoji="1" lang="zh-CN" altLang="en-US" dirty="0"/>
              <a:t>是一个服务发现与配置工具，与</a:t>
            </a:r>
            <a:r>
              <a:rPr kumimoji="1" lang="en-US" altLang="zh-CN" dirty="0"/>
              <a:t>Docker</a:t>
            </a:r>
            <a:r>
              <a:rPr kumimoji="1" lang="zh-CN" altLang="en-US" dirty="0"/>
              <a:t>容器可以无缝集成</a:t>
            </a:r>
            <a:r>
              <a:rPr kumimoji="1" lang="zh-CN" altLang="en-US" dirty="0" smtClean="0"/>
              <a:t>。</a:t>
            </a:r>
            <a:endParaRPr kumimoji="1" lang="en-US" altLang="zh-CN" dirty="0" smtClean="0"/>
          </a:p>
          <a:p>
            <a:pPr>
              <a:lnSpc>
                <a:spcPct val="150000"/>
              </a:lnSpc>
            </a:pPr>
            <a:r>
              <a:rPr kumimoji="1" lang="en-US" altLang="zh-CN" dirty="0" smtClean="0"/>
              <a:t>Bus</a:t>
            </a:r>
            <a:r>
              <a:rPr kumimoji="1" lang="zh-CN" altLang="en-US" dirty="0" smtClean="0"/>
              <a:t> </a:t>
            </a:r>
            <a:r>
              <a:rPr kumimoji="1" lang="en-US" altLang="zh-CN" dirty="0" smtClean="0"/>
              <a:t>:</a:t>
            </a:r>
            <a:r>
              <a:rPr kumimoji="1" lang="zh-CN" altLang="en-US" dirty="0" smtClean="0"/>
              <a:t> </a:t>
            </a:r>
            <a:r>
              <a:rPr lang="zh-CN" altLang="en-US" dirty="0" smtClean="0"/>
              <a:t>事件</a:t>
            </a:r>
            <a:r>
              <a:rPr lang="zh-CN" altLang="en-US" dirty="0"/>
              <a:t>，消息总线，用于集群中传播状态改变，可以与</a:t>
            </a:r>
            <a:r>
              <a:rPr lang="en-US" altLang="zh-CN" dirty="0" err="1"/>
              <a:t>Config</a:t>
            </a:r>
            <a:r>
              <a:rPr lang="zh-CN" altLang="en-US" dirty="0"/>
              <a:t>配合动态更新服务</a:t>
            </a:r>
            <a:r>
              <a:rPr lang="zh-CN" altLang="en-US" dirty="0" smtClean="0"/>
              <a:t>配置</a:t>
            </a:r>
            <a:endParaRPr lang="en-US" altLang="zh-CN" dirty="0" smtClean="0"/>
          </a:p>
          <a:p>
            <a:pPr>
              <a:lnSpc>
                <a:spcPct val="150000"/>
              </a:lnSpc>
            </a:pPr>
            <a:r>
              <a:rPr kumimoji="1" lang="en-US" altLang="zh-CN" dirty="0" smtClean="0"/>
              <a:t>Sleuth</a:t>
            </a:r>
            <a:r>
              <a:rPr kumimoji="1" lang="zh-CN" altLang="en-US" dirty="0"/>
              <a:t>：日志收集工具包，封装了</a:t>
            </a:r>
            <a:r>
              <a:rPr kumimoji="1" lang="en-US" altLang="zh-CN" dirty="0"/>
              <a:t>Dapper</a:t>
            </a:r>
            <a:r>
              <a:rPr kumimoji="1" lang="zh-CN" altLang="en-US" dirty="0"/>
              <a:t>和</a:t>
            </a:r>
            <a:r>
              <a:rPr kumimoji="1" lang="en-US" altLang="zh-CN" dirty="0"/>
              <a:t>log-based</a:t>
            </a:r>
            <a:r>
              <a:rPr kumimoji="1" lang="zh-CN" altLang="en-US" dirty="0"/>
              <a:t>追踪以及</a:t>
            </a:r>
            <a:r>
              <a:rPr kumimoji="1" lang="en-US" altLang="zh-CN" dirty="0" err="1"/>
              <a:t>Zipkin</a:t>
            </a:r>
            <a:r>
              <a:rPr kumimoji="1" lang="zh-CN" altLang="en-US" dirty="0"/>
              <a:t>和</a:t>
            </a:r>
            <a:r>
              <a:rPr kumimoji="1" lang="en-US" altLang="zh-CN" dirty="0" err="1"/>
              <a:t>HTrace</a:t>
            </a:r>
            <a:r>
              <a:rPr kumimoji="1" lang="zh-CN" altLang="en-US" dirty="0"/>
              <a:t>操作，为</a:t>
            </a:r>
            <a:r>
              <a:rPr kumimoji="1" lang="en-US" altLang="zh-CN" dirty="0" err="1"/>
              <a:t>SpringCloud</a:t>
            </a:r>
            <a:r>
              <a:rPr kumimoji="1" lang="zh-CN" altLang="en-US" dirty="0"/>
              <a:t>应用实现了一种分布式追踪解决</a:t>
            </a:r>
            <a:r>
              <a:rPr kumimoji="1" lang="zh-CN" altLang="en-US" dirty="0" smtClean="0"/>
              <a:t>方案</a:t>
            </a:r>
            <a:endParaRPr kumimoji="1" lang="en-US" altLang="zh-CN" dirty="0" smtClean="0"/>
          </a:p>
          <a:p>
            <a:pPr>
              <a:lnSpc>
                <a:spcPct val="150000"/>
              </a:lnSpc>
            </a:pPr>
            <a:r>
              <a:rPr kumimoji="1" lang="en-US" altLang="zh-CN" dirty="0" smtClean="0"/>
              <a:t>Security</a:t>
            </a:r>
            <a:r>
              <a:rPr kumimoji="1" lang="zh-CN" altLang="en-US" dirty="0"/>
              <a:t>：基于</a:t>
            </a:r>
            <a:r>
              <a:rPr kumimoji="1" lang="en-US" altLang="zh-CN" dirty="0"/>
              <a:t>spring security</a:t>
            </a:r>
            <a:r>
              <a:rPr kumimoji="1" lang="zh-CN" altLang="en-US" dirty="0"/>
              <a:t>的安全工具包，为你的应用程序添加安全控制</a:t>
            </a:r>
            <a:r>
              <a:rPr kumimoji="1" lang="zh-CN" altLang="en-US" dirty="0" smtClean="0"/>
              <a:t>。</a:t>
            </a:r>
            <a:endParaRPr kumimoji="1" lang="zh-CN" altLang="en-US" dirty="0"/>
          </a:p>
        </p:txBody>
      </p:sp>
    </p:spTree>
    <p:extLst>
      <p:ext uri="{BB962C8B-B14F-4D97-AF65-F5344CB8AC3E}">
        <p14:creationId xmlns:p14="http://schemas.microsoft.com/office/powerpoint/2010/main" val="106525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spring.io/img/homepage/diagram-distributed-systems.sv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spring.io/img/homepage/diagram-distributed-systems.svg"/>
          <p:cNvSpPr>
            <a:spLocks noChangeAspect="1" noChangeArrowheads="1"/>
          </p:cNvSpPr>
          <p:nvPr/>
        </p:nvSpPr>
        <p:spPr bwMode="auto">
          <a:xfrm>
            <a:off x="152400" y="152400"/>
            <a:ext cx="6662468" cy="66624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https://spring.io/img/homepage/diagram-distributed-systems.sv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0" y="110894"/>
            <a:ext cx="12192000" cy="6686721"/>
          </a:xfrm>
          <a:prstGeom prst="rect">
            <a:avLst/>
          </a:prstGeom>
        </p:spPr>
      </p:pic>
    </p:spTree>
    <p:extLst>
      <p:ext uri="{BB962C8B-B14F-4D97-AF65-F5344CB8AC3E}">
        <p14:creationId xmlns:p14="http://schemas.microsoft.com/office/powerpoint/2010/main" val="1695394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0646" y="203201"/>
            <a:ext cx="646331" cy="369332"/>
          </a:xfrm>
          <a:prstGeom prst="rect">
            <a:avLst/>
          </a:prstGeom>
          <a:noFill/>
        </p:spPr>
        <p:txBody>
          <a:bodyPr wrap="none" rtlCol="0">
            <a:spAutoFit/>
          </a:bodyPr>
          <a:lstStyle/>
          <a:p>
            <a:r>
              <a:rPr kumimoji="1" lang="zh-CN" altLang="en-US" dirty="0" smtClean="0"/>
              <a:t>参考</a:t>
            </a:r>
            <a:endParaRPr kumimoji="1" lang="zh-CN" altLang="en-US" dirty="0"/>
          </a:p>
        </p:txBody>
      </p:sp>
      <p:sp>
        <p:nvSpPr>
          <p:cNvPr id="2" name="文本框 1"/>
          <p:cNvSpPr txBox="1"/>
          <p:nvPr/>
        </p:nvSpPr>
        <p:spPr>
          <a:xfrm>
            <a:off x="1126977" y="1207477"/>
            <a:ext cx="9991838" cy="4524315"/>
          </a:xfrm>
          <a:prstGeom prst="rect">
            <a:avLst/>
          </a:prstGeom>
          <a:noFill/>
        </p:spPr>
        <p:txBody>
          <a:bodyPr wrap="none" rtlCol="0">
            <a:spAutoFit/>
          </a:bodyPr>
          <a:lstStyle/>
          <a:p>
            <a:r>
              <a:rPr lang="en-US" altLang="zh-CN" dirty="0" smtClean="0"/>
              <a:t>Spring</a:t>
            </a:r>
            <a:r>
              <a:rPr lang="zh-CN" altLang="en-US" dirty="0" smtClean="0"/>
              <a:t> </a:t>
            </a:r>
            <a:r>
              <a:rPr lang="en-US" altLang="zh-CN" dirty="0" smtClean="0"/>
              <a:t>Boot </a:t>
            </a:r>
            <a:r>
              <a:rPr lang="en-US" altLang="zh-CN" dirty="0"/>
              <a:t>: </a:t>
            </a:r>
            <a:r>
              <a:rPr lang="en-US" altLang="zh-CN" dirty="0">
                <a:hlinkClick r:id="rId3"/>
              </a:rPr>
              <a:t>https://blog.csdn.net/tongtong_use/article/details/78651737</a:t>
            </a:r>
            <a:r>
              <a:rPr lang="en-US" altLang="zh-CN" dirty="0"/>
              <a:t> </a:t>
            </a:r>
            <a:br>
              <a:rPr lang="en-US" altLang="zh-CN" dirty="0"/>
            </a:br>
            <a:endParaRPr lang="en-US" altLang="zh-CN" dirty="0"/>
          </a:p>
          <a:p>
            <a:r>
              <a:rPr lang="en-US" altLang="zh-CN" dirty="0"/>
              <a:t>Eureka : </a:t>
            </a:r>
            <a:r>
              <a:rPr lang="en-US" altLang="zh-CN" dirty="0">
                <a:hlinkClick r:id="rId4"/>
              </a:rPr>
              <a:t>https://blog.csdn.net/csolo/article/details/80540359</a:t>
            </a:r>
            <a:r>
              <a:rPr lang="en-US" altLang="zh-CN" dirty="0"/>
              <a:t> </a:t>
            </a:r>
          </a:p>
          <a:p>
            <a:endParaRPr lang="en-US" altLang="zh-CN" dirty="0"/>
          </a:p>
          <a:p>
            <a:r>
              <a:rPr lang="en-US" altLang="zh-CN" dirty="0"/>
              <a:t>Ribbon : </a:t>
            </a:r>
            <a:r>
              <a:rPr lang="en-US" altLang="zh-CN" dirty="0">
                <a:hlinkClick r:id="rId5"/>
              </a:rPr>
              <a:t>https://www.cnblogs.com/senlinyang/p/8595370.html</a:t>
            </a:r>
            <a:r>
              <a:rPr lang="en-US" altLang="zh-CN" dirty="0"/>
              <a:t> </a:t>
            </a:r>
            <a:br>
              <a:rPr lang="en-US" altLang="zh-CN" dirty="0"/>
            </a:br>
            <a:endParaRPr lang="en-US" altLang="zh-CN" dirty="0"/>
          </a:p>
          <a:p>
            <a:r>
              <a:rPr lang="en-US" altLang="zh-CN" dirty="0" err="1"/>
              <a:t>FeignClient</a:t>
            </a:r>
            <a:r>
              <a:rPr lang="en-US" altLang="zh-CN" dirty="0"/>
              <a:t> : </a:t>
            </a:r>
            <a:r>
              <a:rPr lang="en-US" altLang="zh-CN" dirty="0">
                <a:hlinkClick r:id="rId6"/>
              </a:rPr>
              <a:t>http://www.360linker.com/wfw/394.jhtml</a:t>
            </a:r>
            <a:r>
              <a:rPr lang="en-US" altLang="zh-CN" dirty="0"/>
              <a:t> </a:t>
            </a:r>
          </a:p>
          <a:p>
            <a:endParaRPr lang="en-US" altLang="zh-CN" dirty="0"/>
          </a:p>
          <a:p>
            <a:r>
              <a:rPr lang="en-US" altLang="zh-CN" dirty="0" err="1"/>
              <a:t>Hystrix</a:t>
            </a:r>
            <a:r>
              <a:rPr lang="en-US" altLang="zh-CN" dirty="0"/>
              <a:t> : </a:t>
            </a:r>
            <a:r>
              <a:rPr lang="en-US" altLang="zh-CN" dirty="0">
                <a:hlinkClick r:id="rId7"/>
              </a:rPr>
              <a:t>https://www.cnblogs.com/lexiaofei/p/7761982.html</a:t>
            </a:r>
            <a:r>
              <a:rPr lang="en-US" altLang="zh-CN" dirty="0"/>
              <a:t> </a:t>
            </a:r>
          </a:p>
          <a:p>
            <a:r>
              <a:rPr lang="en-US" altLang="zh-CN" dirty="0">
                <a:hlinkClick r:id="rId8"/>
              </a:rPr>
              <a:t>https://</a:t>
            </a:r>
            <a:r>
              <a:rPr lang="en-US" altLang="zh-CN" dirty="0" smtClean="0">
                <a:hlinkClick r:id="rId8"/>
              </a:rPr>
              <a:t>www.cnblogs.com/lfalex0831/p/9199459.html</a:t>
            </a:r>
            <a:r>
              <a:rPr lang="en-US" altLang="zh-CN" dirty="0"/>
              <a:t/>
            </a:r>
            <a:br>
              <a:rPr lang="en-US" altLang="zh-CN" dirty="0"/>
            </a:br>
            <a:endParaRPr lang="en-US" altLang="zh-CN" dirty="0"/>
          </a:p>
          <a:p>
            <a:r>
              <a:rPr lang="en-US" altLang="zh-CN" dirty="0" err="1"/>
              <a:t>SpringCloud</a:t>
            </a:r>
            <a:r>
              <a:rPr lang="en-US" altLang="zh-CN" dirty="0"/>
              <a:t> : </a:t>
            </a:r>
            <a:r>
              <a:rPr lang="en-US" altLang="zh-CN" dirty="0">
                <a:hlinkClick r:id="rId9"/>
              </a:rPr>
              <a:t>https://www.zhihu.com/question/47304987</a:t>
            </a:r>
            <a:r>
              <a:rPr lang="en-US" altLang="zh-CN" dirty="0"/>
              <a:t> </a:t>
            </a:r>
          </a:p>
          <a:p>
            <a:r>
              <a:rPr lang="en-US" altLang="zh-CN" dirty="0">
                <a:hlinkClick r:id="rId10"/>
              </a:rPr>
              <a:t>http://www.ityouknow.com/springcloud/2017/05/01/simple-springcloud.html</a:t>
            </a:r>
            <a:endParaRPr lang="en-US" altLang="zh-CN" dirty="0"/>
          </a:p>
          <a:p>
            <a:r>
              <a:rPr lang="en-US" altLang="zh-CN" dirty="0">
                <a:hlinkClick r:id="rId11"/>
              </a:rPr>
              <a:t>https://springcloud.cc/spring-cloud-dalston.html#spring-cloud-eureka-server-zones-and-regions</a:t>
            </a:r>
            <a:endParaRPr lang="en-US" altLang="zh-CN" dirty="0"/>
          </a:p>
          <a:p>
            <a:r>
              <a:rPr lang="en-US" altLang="zh-CN" dirty="0">
                <a:hlinkClick r:id="rId12"/>
              </a:rPr>
              <a:t>https://blog.csdn.net/rickiyeat/article/details/59172258</a:t>
            </a:r>
            <a:endParaRPr lang="en-US" altLang="zh-CN" dirty="0"/>
          </a:p>
          <a:p>
            <a:endParaRPr kumimoji="1" lang="zh-CN" altLang="en-US" dirty="0"/>
          </a:p>
        </p:txBody>
      </p:sp>
    </p:spTree>
    <p:extLst>
      <p:ext uri="{BB962C8B-B14F-4D97-AF65-F5344CB8AC3E}">
        <p14:creationId xmlns:p14="http://schemas.microsoft.com/office/powerpoint/2010/main" val="1581216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15583" y="2381182"/>
            <a:ext cx="2871299" cy="923330"/>
          </a:xfrm>
          <a:prstGeom prst="rect">
            <a:avLst/>
          </a:prstGeom>
          <a:noFill/>
        </p:spPr>
        <p:txBody>
          <a:bodyPr wrap="none" lIns="91440" tIns="45720" rIns="91440" bIns="45720">
            <a:spAutoFit/>
          </a:bodyPr>
          <a:lstStyle/>
          <a:p>
            <a:pPr algn="ctr"/>
            <a:r>
              <a:rPr lang="en-US" altLang="zh-CN" sz="5400" b="1" cap="none" spc="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5319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30400" y="1048253"/>
            <a:ext cx="8229599" cy="4524315"/>
          </a:xfrm>
          <a:prstGeom prst="rect">
            <a:avLst/>
          </a:prstGeom>
          <a:noFill/>
        </p:spPr>
        <p:txBody>
          <a:bodyPr wrap="square" rtlCol="0">
            <a:spAutoFit/>
          </a:bodyPr>
          <a:lstStyle/>
          <a:p>
            <a:pPr marL="342900" indent="-342900">
              <a:lnSpc>
                <a:spcPct val="150000"/>
              </a:lnSpc>
              <a:buAutoNum type="arabicPeriod"/>
            </a:pPr>
            <a:r>
              <a:rPr kumimoji="1" lang="en-US" altLang="zh-CN" sz="3200" dirty="0" smtClean="0"/>
              <a:t> Spring</a:t>
            </a:r>
            <a:r>
              <a:rPr kumimoji="1" lang="zh-CN" altLang="en-US" sz="3200" dirty="0" smtClean="0"/>
              <a:t> </a:t>
            </a:r>
            <a:r>
              <a:rPr kumimoji="1" lang="en-US" altLang="zh-CN" sz="3200" dirty="0" smtClean="0"/>
              <a:t>Boot -- </a:t>
            </a:r>
            <a:r>
              <a:rPr kumimoji="1" lang="zh-CN" altLang="en-US" sz="3200" dirty="0" smtClean="0"/>
              <a:t>基础</a:t>
            </a:r>
            <a:endParaRPr kumimoji="1" lang="en-US" altLang="zh-CN" sz="3200" dirty="0" smtClean="0"/>
          </a:p>
          <a:p>
            <a:pPr marL="342900" indent="-342900">
              <a:lnSpc>
                <a:spcPct val="150000"/>
              </a:lnSpc>
              <a:buAutoNum type="arabicPeriod"/>
            </a:pPr>
            <a:r>
              <a:rPr kumimoji="1" lang="en-US" altLang="zh-CN" sz="3200" dirty="0" smtClean="0"/>
              <a:t> Eureka -- </a:t>
            </a:r>
            <a:r>
              <a:rPr kumimoji="1" lang="zh-CN" altLang="en-US" sz="3200" dirty="0" smtClean="0"/>
              <a:t>服务注册发现</a:t>
            </a:r>
            <a:endParaRPr kumimoji="1" lang="en-US" altLang="zh-CN" sz="3200" dirty="0" smtClean="0"/>
          </a:p>
          <a:p>
            <a:pPr marL="342900" indent="-342900">
              <a:lnSpc>
                <a:spcPct val="150000"/>
              </a:lnSpc>
              <a:buAutoNum type="arabicPeriod"/>
            </a:pPr>
            <a:r>
              <a:rPr kumimoji="1" lang="en-US" altLang="zh-CN" sz="3200" dirty="0" smtClean="0"/>
              <a:t> Feign</a:t>
            </a:r>
            <a:r>
              <a:rPr kumimoji="1" lang="zh-CN" altLang="en-US" sz="3200" dirty="0" smtClean="0"/>
              <a:t> </a:t>
            </a:r>
            <a:r>
              <a:rPr kumimoji="1" lang="en-US" altLang="zh-CN" sz="3200" dirty="0" smtClean="0"/>
              <a:t>and</a:t>
            </a:r>
            <a:r>
              <a:rPr kumimoji="1" lang="zh-CN" altLang="en-US" sz="3200" dirty="0" smtClean="0"/>
              <a:t> </a:t>
            </a:r>
            <a:r>
              <a:rPr kumimoji="1" lang="en-US" altLang="zh-CN" sz="3200" dirty="0" smtClean="0"/>
              <a:t>Ribbon -- </a:t>
            </a:r>
            <a:r>
              <a:rPr kumimoji="1" lang="zh-CN" altLang="en-US" sz="3200" dirty="0" smtClean="0"/>
              <a:t>服务消费</a:t>
            </a:r>
            <a:endParaRPr kumimoji="1" lang="en-US" altLang="zh-CN" sz="3200" dirty="0" smtClean="0"/>
          </a:p>
          <a:p>
            <a:pPr marL="342900" indent="-342900">
              <a:lnSpc>
                <a:spcPct val="150000"/>
              </a:lnSpc>
              <a:buAutoNum type="arabicPeriod"/>
            </a:pPr>
            <a:r>
              <a:rPr kumimoji="1" lang="en-US" altLang="zh-CN" sz="3200" dirty="0" smtClean="0"/>
              <a:t> </a:t>
            </a:r>
            <a:r>
              <a:rPr kumimoji="1" lang="en-US" altLang="zh-CN" sz="3200" dirty="0" err="1" smtClean="0"/>
              <a:t>Hystrix</a:t>
            </a:r>
            <a:r>
              <a:rPr kumimoji="1" lang="en-US" altLang="zh-CN" sz="3200" dirty="0" smtClean="0"/>
              <a:t> -- </a:t>
            </a:r>
            <a:r>
              <a:rPr kumimoji="1" lang="zh-CN" altLang="en-US" sz="3200" dirty="0" smtClean="0"/>
              <a:t>断路器</a:t>
            </a:r>
            <a:endParaRPr kumimoji="1" lang="en-US" altLang="zh-CN" sz="3200" dirty="0" smtClean="0"/>
          </a:p>
          <a:p>
            <a:pPr marL="342900" indent="-342900">
              <a:lnSpc>
                <a:spcPct val="150000"/>
              </a:lnSpc>
              <a:buAutoNum type="arabicPeriod"/>
            </a:pPr>
            <a:r>
              <a:rPr kumimoji="1" lang="en-US" altLang="zh-CN" sz="3200" dirty="0" smtClean="0"/>
              <a:t> </a:t>
            </a:r>
            <a:r>
              <a:rPr kumimoji="1" lang="en-US" altLang="zh-CN" sz="3200" dirty="0" err="1" smtClean="0"/>
              <a:t>Zuul</a:t>
            </a:r>
            <a:r>
              <a:rPr kumimoji="1" lang="en-US" altLang="zh-CN" sz="3200" dirty="0" smtClean="0"/>
              <a:t> -- </a:t>
            </a:r>
            <a:r>
              <a:rPr kumimoji="1" lang="zh-CN" altLang="en-US" sz="3200" dirty="0" smtClean="0"/>
              <a:t>路由</a:t>
            </a:r>
            <a:endParaRPr kumimoji="1" lang="en-US" altLang="zh-CN" sz="3200" dirty="0" smtClean="0"/>
          </a:p>
          <a:p>
            <a:pPr marL="342900" indent="-342900">
              <a:lnSpc>
                <a:spcPct val="150000"/>
              </a:lnSpc>
              <a:buAutoNum type="arabicPeriod"/>
            </a:pPr>
            <a:r>
              <a:rPr kumimoji="1" lang="en-US" altLang="zh-CN" sz="3200" dirty="0" smtClean="0"/>
              <a:t> </a:t>
            </a:r>
            <a:r>
              <a:rPr kumimoji="1" lang="en-US" altLang="zh-CN" sz="3200" dirty="0" err="1" smtClean="0"/>
              <a:t>Config</a:t>
            </a:r>
            <a:r>
              <a:rPr kumimoji="1" lang="zh-CN" altLang="en-US" sz="3200" dirty="0" smtClean="0"/>
              <a:t>及其他</a:t>
            </a:r>
            <a:r>
              <a:rPr kumimoji="1" lang="en-US" altLang="zh-CN" sz="3200" dirty="0" smtClean="0"/>
              <a:t>-- </a:t>
            </a:r>
            <a:r>
              <a:rPr kumimoji="1" lang="zh-CN" altLang="en-US" sz="3200" dirty="0" smtClean="0"/>
              <a:t>配置</a:t>
            </a:r>
            <a:endParaRPr kumimoji="1" lang="zh-CN" altLang="en-US" sz="3200" dirty="0"/>
          </a:p>
        </p:txBody>
      </p:sp>
    </p:spTree>
    <p:extLst>
      <p:ext uri="{BB962C8B-B14F-4D97-AF65-F5344CB8AC3E}">
        <p14:creationId xmlns:p14="http://schemas.microsoft.com/office/powerpoint/2010/main" val="1054622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3047629" cy="369332"/>
          </a:xfrm>
          <a:prstGeom prst="rect">
            <a:avLst/>
          </a:prstGeom>
          <a:noFill/>
        </p:spPr>
        <p:txBody>
          <a:bodyPr wrap="none" rtlCol="0">
            <a:spAutoFit/>
          </a:bodyPr>
          <a:lstStyle/>
          <a:p>
            <a:r>
              <a:rPr kumimoji="1" lang="en-US" altLang="zh-CN" dirty="0" smtClean="0"/>
              <a:t>1.</a:t>
            </a:r>
            <a:r>
              <a:rPr kumimoji="1" lang="zh-CN" altLang="en-US" dirty="0" smtClean="0"/>
              <a:t> </a:t>
            </a:r>
            <a:r>
              <a:rPr kumimoji="1" lang="en-US" altLang="zh-CN" dirty="0" smtClean="0"/>
              <a:t>Spring</a:t>
            </a:r>
            <a:r>
              <a:rPr kumimoji="1" lang="zh-CN" altLang="en-US" dirty="0" smtClean="0"/>
              <a:t> </a:t>
            </a:r>
            <a:r>
              <a:rPr kumimoji="1" lang="en-US" altLang="zh-CN" dirty="0" smtClean="0"/>
              <a:t>Boot-</a:t>
            </a:r>
            <a:r>
              <a:rPr kumimoji="1" lang="en-US" altLang="zh-CN" dirty="0" err="1" smtClean="0"/>
              <a:t>start.spring.io</a:t>
            </a:r>
            <a:endParaRPr kumimoji="1" lang="zh-CN" altLang="en-US" dirty="0"/>
          </a:p>
        </p:txBody>
      </p:sp>
      <p:pic>
        <p:nvPicPr>
          <p:cNvPr id="4" name="图片 3"/>
          <p:cNvPicPr>
            <a:picLocks noChangeAspect="1"/>
          </p:cNvPicPr>
          <p:nvPr/>
        </p:nvPicPr>
        <p:blipFill>
          <a:blip r:embed="rId3"/>
          <a:stretch>
            <a:fillRect/>
          </a:stretch>
        </p:blipFill>
        <p:spPr>
          <a:xfrm>
            <a:off x="609600" y="1059465"/>
            <a:ext cx="9745538" cy="5319564"/>
          </a:xfrm>
          <a:prstGeom prst="rect">
            <a:avLst/>
          </a:prstGeom>
        </p:spPr>
      </p:pic>
    </p:spTree>
    <p:extLst>
      <p:ext uri="{BB962C8B-B14F-4D97-AF65-F5344CB8AC3E}">
        <p14:creationId xmlns:p14="http://schemas.microsoft.com/office/powerpoint/2010/main" val="38714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1592103" cy="369332"/>
          </a:xfrm>
          <a:prstGeom prst="rect">
            <a:avLst/>
          </a:prstGeom>
          <a:noFill/>
        </p:spPr>
        <p:txBody>
          <a:bodyPr wrap="none" rtlCol="0">
            <a:spAutoFit/>
          </a:bodyPr>
          <a:lstStyle/>
          <a:p>
            <a:r>
              <a:rPr kumimoji="1" lang="en-US" altLang="zh-CN" dirty="0" smtClean="0"/>
              <a:t>1.</a:t>
            </a:r>
            <a:r>
              <a:rPr kumimoji="1" lang="zh-CN" altLang="en-US" dirty="0" smtClean="0"/>
              <a:t> </a:t>
            </a:r>
            <a:r>
              <a:rPr kumimoji="1" lang="en-US" altLang="zh-CN" dirty="0" smtClean="0"/>
              <a:t>Spring</a:t>
            </a:r>
            <a:r>
              <a:rPr kumimoji="1" lang="zh-CN" altLang="en-US" dirty="0" smtClean="0"/>
              <a:t> </a:t>
            </a:r>
            <a:r>
              <a:rPr kumimoji="1" lang="en-US" altLang="zh-CN" dirty="0"/>
              <a:t>B</a:t>
            </a:r>
            <a:r>
              <a:rPr kumimoji="1" lang="en-US" altLang="zh-CN" dirty="0" smtClean="0"/>
              <a:t>oot</a:t>
            </a:r>
            <a:endParaRPr kumimoji="1" lang="zh-CN" altLang="en-US" dirty="0"/>
          </a:p>
        </p:txBody>
      </p:sp>
      <p:sp>
        <p:nvSpPr>
          <p:cNvPr id="4" name="文本框 3"/>
          <p:cNvSpPr txBox="1"/>
          <p:nvPr/>
        </p:nvSpPr>
        <p:spPr>
          <a:xfrm>
            <a:off x="831833" y="1099252"/>
            <a:ext cx="9862458" cy="4801314"/>
          </a:xfrm>
          <a:prstGeom prst="rect">
            <a:avLst/>
          </a:prstGeom>
          <a:noFill/>
        </p:spPr>
        <p:txBody>
          <a:bodyPr wrap="square" rtlCol="0">
            <a:spAutoFit/>
          </a:bodyPr>
          <a:lstStyle/>
          <a:p>
            <a:r>
              <a:rPr kumimoji="1" lang="zh-CN" altLang="en-US" dirty="0" smtClean="0"/>
              <a:t> 简化</a:t>
            </a:r>
            <a:r>
              <a:rPr kumimoji="1" lang="en-US" altLang="zh-CN" dirty="0" smtClean="0"/>
              <a:t>Spring</a:t>
            </a:r>
            <a:r>
              <a:rPr kumimoji="1" lang="zh-CN" altLang="en-US" dirty="0" smtClean="0"/>
              <a:t>配置，约定大于配置</a:t>
            </a:r>
            <a:endParaRPr kumimoji="1" lang="en-US" altLang="zh-CN" dirty="0" smtClean="0"/>
          </a:p>
          <a:p>
            <a:endParaRPr kumimoji="1" lang="en-US" altLang="zh-CN" dirty="0" smtClean="0"/>
          </a:p>
          <a:p>
            <a:endParaRPr kumimoji="1" lang="en-US" altLang="zh-CN" dirty="0"/>
          </a:p>
          <a:p>
            <a:r>
              <a:rPr kumimoji="1" lang="en-US" altLang="zh-CN" dirty="0" smtClean="0"/>
              <a:t>1.</a:t>
            </a:r>
            <a:r>
              <a:rPr kumimoji="1" lang="zh-CN" altLang="en-US" dirty="0" smtClean="0"/>
              <a:t> 大家习惯这么配置，那么我觉得你也会这样配，所以我帮你做了个优化</a:t>
            </a:r>
            <a:endParaRPr kumimoji="1" lang="en-US" altLang="zh-CN" dirty="0" smtClean="0"/>
          </a:p>
          <a:p>
            <a:endParaRPr kumimoji="1" lang="en-US" altLang="zh-CN" dirty="0" smtClean="0"/>
          </a:p>
          <a:p>
            <a:r>
              <a:rPr kumimoji="1" lang="en-US" altLang="zh-CN" dirty="0" smtClean="0"/>
              <a:t>@</a:t>
            </a:r>
            <a:r>
              <a:rPr lang="en-US" altLang="zh-CN" dirty="0" err="1" smtClean="0"/>
              <a:t>SpringBootApplication</a:t>
            </a:r>
            <a:r>
              <a:rPr lang="zh-CN" altLang="en-US" dirty="0" smtClean="0"/>
              <a:t> </a:t>
            </a:r>
            <a:r>
              <a:rPr lang="en-US" altLang="zh-CN" dirty="0" smtClean="0"/>
              <a:t>=</a:t>
            </a:r>
            <a:r>
              <a:rPr lang="zh-CN" altLang="en-US" dirty="0" smtClean="0"/>
              <a:t> </a:t>
            </a:r>
            <a:r>
              <a:rPr lang="en-US" altLang="zh-CN" dirty="0" smtClean="0"/>
              <a:t>@Configuration</a:t>
            </a:r>
            <a:r>
              <a:rPr lang="zh-CN" altLang="en-US" dirty="0" smtClean="0"/>
              <a:t> </a:t>
            </a:r>
            <a:r>
              <a:rPr lang="en-US" altLang="zh-CN" dirty="0" smtClean="0"/>
              <a:t>+</a:t>
            </a:r>
            <a:r>
              <a:rPr lang="zh-CN" altLang="en-US" dirty="0" smtClean="0"/>
              <a:t> </a:t>
            </a:r>
            <a:r>
              <a:rPr lang="en-US" altLang="zh-CN" dirty="0" smtClean="0"/>
              <a:t>@</a:t>
            </a:r>
            <a:r>
              <a:rPr lang="en-US" altLang="zh-CN" dirty="0" err="1" smtClean="0"/>
              <a:t>ComponentScan</a:t>
            </a:r>
            <a:r>
              <a:rPr lang="zh-CN" altLang="en-US" dirty="0" smtClean="0"/>
              <a:t> </a:t>
            </a:r>
            <a:r>
              <a:rPr lang="en-US" altLang="zh-CN" dirty="0" smtClean="0"/>
              <a:t>+</a:t>
            </a:r>
            <a:r>
              <a:rPr lang="zh-CN" altLang="en-US" dirty="0" smtClean="0"/>
              <a:t> </a:t>
            </a:r>
            <a:r>
              <a:rPr lang="en-US" altLang="zh-CN" dirty="0" smtClean="0"/>
              <a:t>@</a:t>
            </a:r>
            <a:r>
              <a:rPr lang="en-US" altLang="zh-CN" dirty="0" err="1"/>
              <a:t>EnableAutoConfiguration</a:t>
            </a:r>
            <a:endParaRPr kumimoji="1" lang="en-US" altLang="zh-CN" dirty="0" smtClean="0"/>
          </a:p>
          <a:p>
            <a:endParaRPr kumimoji="1" lang="en-US" altLang="zh-CN" dirty="0" smtClean="0"/>
          </a:p>
          <a:p>
            <a:r>
              <a:rPr kumimoji="1" lang="en-US" altLang="zh-CN" dirty="0" smtClean="0"/>
              <a:t>2.</a:t>
            </a:r>
            <a:r>
              <a:rPr kumimoji="1" lang="zh-CN" altLang="en-US" dirty="0" smtClean="0"/>
              <a:t> 我猜你需要这个</a:t>
            </a:r>
            <a:r>
              <a:rPr kumimoji="1" lang="en-US" altLang="zh-CN" dirty="0" smtClean="0"/>
              <a:t>bean</a:t>
            </a:r>
            <a:r>
              <a:rPr kumimoji="1" lang="zh-CN" altLang="en-US" dirty="0" smtClean="0"/>
              <a:t>，所以我帮你创建了一个</a:t>
            </a:r>
            <a:endParaRPr kumimoji="1" lang="en-US" altLang="zh-CN" dirty="0" smtClean="0"/>
          </a:p>
          <a:p>
            <a:endParaRPr kumimoji="1" lang="en-US" altLang="zh-CN" dirty="0"/>
          </a:p>
          <a:p>
            <a:r>
              <a:rPr kumimoji="1" lang="en-US" altLang="zh-CN" dirty="0" err="1" smtClean="0"/>
              <a:t>pom</a:t>
            </a:r>
            <a:r>
              <a:rPr kumimoji="1" lang="zh-CN" altLang="en-US" dirty="0" smtClean="0"/>
              <a:t>文件引入了</a:t>
            </a:r>
            <a:r>
              <a:rPr lang="en-US" altLang="zh-CN" dirty="0" smtClean="0"/>
              <a:t>spring-boot-starter-data-</a:t>
            </a:r>
            <a:r>
              <a:rPr lang="en-US" altLang="zh-CN" dirty="0" err="1" smtClean="0"/>
              <a:t>redis</a:t>
            </a:r>
            <a:r>
              <a:rPr lang="zh-CN" altLang="en-US" dirty="0" smtClean="0"/>
              <a:t>，会自动创建</a:t>
            </a:r>
            <a:r>
              <a:rPr lang="en-US" altLang="zh-CN" dirty="0" err="1" smtClean="0"/>
              <a:t>RedisTemplete</a:t>
            </a:r>
            <a:r>
              <a:rPr lang="zh-CN" altLang="en-US" dirty="0" smtClean="0"/>
              <a:t>对应的</a:t>
            </a:r>
            <a:r>
              <a:rPr lang="en-US" altLang="zh-CN" dirty="0" smtClean="0"/>
              <a:t>bean</a:t>
            </a:r>
            <a:endParaRPr kumimoji="1" lang="en-US" altLang="zh-CN" dirty="0" smtClean="0"/>
          </a:p>
          <a:p>
            <a:endParaRPr kumimoji="1" lang="en-US" altLang="zh-CN" dirty="0"/>
          </a:p>
          <a:p>
            <a:r>
              <a:rPr kumimoji="1" lang="en-US" altLang="zh-CN" dirty="0" smtClean="0"/>
              <a:t>3.</a:t>
            </a:r>
            <a:r>
              <a:rPr kumimoji="1" lang="zh-CN" altLang="en-US" dirty="0" smtClean="0"/>
              <a:t> 默认一个程序会包含</a:t>
            </a:r>
            <a:r>
              <a:rPr kumimoji="1" lang="en-US" altLang="zh-CN" dirty="0" smtClean="0"/>
              <a:t>resources</a:t>
            </a:r>
            <a:r>
              <a:rPr kumimoji="1" lang="zh-CN" altLang="en-US" dirty="0" smtClean="0"/>
              <a:t>文件夹，并且配置文件在里面</a:t>
            </a:r>
            <a:endParaRPr kumimoji="1" lang="en-US" altLang="zh-CN" dirty="0" smtClean="0"/>
          </a:p>
          <a:p>
            <a:endParaRPr kumimoji="1" lang="en-US" altLang="zh-CN" dirty="0"/>
          </a:p>
          <a:p>
            <a:r>
              <a:rPr kumimoji="1" lang="en-US" altLang="zh-CN" dirty="0" smtClean="0"/>
              <a:t>4.</a:t>
            </a:r>
            <a:r>
              <a:rPr kumimoji="1" lang="zh-CN" altLang="en-US" dirty="0" smtClean="0"/>
              <a:t> 引入了</a:t>
            </a:r>
            <a:r>
              <a:rPr lang="en-US" altLang="zh-CN" dirty="0" smtClean="0"/>
              <a:t>spring-boot-starter-web</a:t>
            </a:r>
            <a:r>
              <a:rPr lang="zh-CN" altLang="en-US" dirty="0" smtClean="0"/>
              <a:t>后就会当做是一个</a:t>
            </a:r>
            <a:r>
              <a:rPr lang="en-US" altLang="zh-CN" dirty="0" smtClean="0"/>
              <a:t>web</a:t>
            </a:r>
            <a:r>
              <a:rPr lang="zh-CN" altLang="en-US" dirty="0" smtClean="0"/>
              <a:t>程序</a:t>
            </a:r>
            <a:endParaRPr lang="en-US" altLang="zh-CN" dirty="0" smtClean="0"/>
          </a:p>
          <a:p>
            <a:endParaRPr kumimoji="1" lang="en-US" altLang="zh-CN" dirty="0"/>
          </a:p>
          <a:p>
            <a:r>
              <a:rPr kumimoji="1" lang="en-US" altLang="zh-CN" dirty="0" smtClean="0"/>
              <a:t>5.</a:t>
            </a:r>
            <a:r>
              <a:rPr kumimoji="1" lang="zh-CN" altLang="en-US" dirty="0" smtClean="0"/>
              <a:t> 等等等</a:t>
            </a:r>
            <a:endParaRPr kumimoji="1" lang="en-US" altLang="zh-CN" dirty="0" smtClean="0"/>
          </a:p>
          <a:p>
            <a:endParaRPr kumimoji="1" lang="en-US" altLang="zh-CN" dirty="0"/>
          </a:p>
        </p:txBody>
      </p:sp>
    </p:spTree>
    <p:extLst>
      <p:ext uri="{BB962C8B-B14F-4D97-AF65-F5344CB8AC3E}">
        <p14:creationId xmlns:p14="http://schemas.microsoft.com/office/powerpoint/2010/main" val="38813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3244799" cy="369332"/>
          </a:xfrm>
          <a:prstGeom prst="rect">
            <a:avLst/>
          </a:prstGeom>
          <a:noFill/>
        </p:spPr>
        <p:txBody>
          <a:bodyPr wrap="none" rtlCol="0">
            <a:spAutoFit/>
          </a:bodyPr>
          <a:lstStyle/>
          <a:p>
            <a:r>
              <a:rPr kumimoji="1" lang="en-US" altLang="zh-CN" dirty="0" smtClean="0"/>
              <a:t>1.</a:t>
            </a:r>
            <a:r>
              <a:rPr kumimoji="1" lang="zh-CN" altLang="en-US" dirty="0" smtClean="0"/>
              <a:t> </a:t>
            </a:r>
            <a:r>
              <a:rPr kumimoji="1" lang="en-US" altLang="zh-CN" dirty="0" smtClean="0"/>
              <a:t>Spring</a:t>
            </a:r>
            <a:r>
              <a:rPr kumimoji="1" lang="zh-CN" altLang="en-US" dirty="0" smtClean="0"/>
              <a:t> </a:t>
            </a:r>
            <a:r>
              <a:rPr kumimoji="1" lang="en-US" altLang="zh-CN" dirty="0" smtClean="0"/>
              <a:t>Boot</a:t>
            </a:r>
            <a:r>
              <a:rPr kumimoji="1" lang="zh-CN" altLang="en-US" dirty="0" smtClean="0"/>
              <a:t> </a:t>
            </a:r>
            <a:r>
              <a:rPr kumimoji="1" lang="mr-IN" altLang="zh-CN" dirty="0" smtClean="0"/>
              <a:t>–</a:t>
            </a:r>
            <a:r>
              <a:rPr kumimoji="1" lang="zh-CN" altLang="en-US" dirty="0" smtClean="0"/>
              <a:t> </a:t>
            </a:r>
            <a:r>
              <a:rPr kumimoji="1" lang="en-US" altLang="zh-CN" dirty="0" smtClean="0"/>
              <a:t>Bean</a:t>
            </a:r>
            <a:r>
              <a:rPr kumimoji="1" lang="zh-CN" altLang="en-US" dirty="0" smtClean="0"/>
              <a:t>自动加载</a:t>
            </a:r>
            <a:endParaRPr kumimoji="1" lang="zh-CN" altLang="en-US" dirty="0"/>
          </a:p>
        </p:txBody>
      </p:sp>
      <p:sp>
        <p:nvSpPr>
          <p:cNvPr id="3" name="TextBox 2"/>
          <p:cNvSpPr txBox="1"/>
          <p:nvPr/>
        </p:nvSpPr>
        <p:spPr>
          <a:xfrm>
            <a:off x="1202665" y="934065"/>
            <a:ext cx="9614859" cy="4524315"/>
          </a:xfrm>
          <a:prstGeom prst="rect">
            <a:avLst/>
          </a:prstGeom>
          <a:noFill/>
        </p:spPr>
        <p:txBody>
          <a:bodyPr wrap="square" rtlCol="0">
            <a:spAutoFit/>
          </a:bodyPr>
          <a:lstStyle/>
          <a:p>
            <a:r>
              <a:rPr lang="zh-CN" altLang="en-US" dirty="0" smtClean="0"/>
              <a:t>自动注入的几个关键注解：</a:t>
            </a:r>
            <a:endParaRPr lang="en-US" altLang="zh-CN" dirty="0" smtClean="0"/>
          </a:p>
          <a:p>
            <a:endParaRPr lang="en-US" altLang="zh-CN" dirty="0" smtClean="0"/>
          </a:p>
          <a:p>
            <a:r>
              <a:rPr lang="en-US" altLang="zh-CN" dirty="0" smtClean="0"/>
              <a:t>@</a:t>
            </a:r>
            <a:r>
              <a:rPr lang="en-US" altLang="zh-CN" b="1" dirty="0" smtClean="0"/>
              <a:t>Conditional</a:t>
            </a:r>
            <a:r>
              <a:rPr lang="en-US" altLang="zh-CN" dirty="0" smtClean="0"/>
              <a:t>,</a:t>
            </a:r>
            <a:r>
              <a:rPr lang="zh-CN" altLang="en-US" dirty="0" smtClean="0"/>
              <a:t>  满足指定条件实例化对应的</a:t>
            </a:r>
            <a:r>
              <a:rPr lang="en-US" altLang="zh-CN" dirty="0" smtClean="0"/>
              <a:t>Bean</a:t>
            </a:r>
            <a:endParaRPr lang="en-US" altLang="zh-CN" b="1" dirty="0"/>
          </a:p>
          <a:p>
            <a:pPr>
              <a:lnSpc>
                <a:spcPct val="150000"/>
              </a:lnSpc>
            </a:pPr>
            <a:r>
              <a:rPr lang="en-US" altLang="zh-CN" dirty="0"/>
              <a:t>@</a:t>
            </a:r>
            <a:r>
              <a:rPr lang="en-US" altLang="zh-CN" b="1" dirty="0" err="1"/>
              <a:t>ConditionalOnBean</a:t>
            </a:r>
            <a:r>
              <a:rPr lang="zh-CN" altLang="en-US" dirty="0"/>
              <a:t>，仅在当前上下文中存在某个</a:t>
            </a:r>
            <a:r>
              <a:rPr lang="en-US" altLang="zh-CN" dirty="0"/>
              <a:t>bean</a:t>
            </a:r>
            <a:r>
              <a:rPr lang="zh-CN" altLang="en-US" dirty="0"/>
              <a:t>时，才会实例化这个</a:t>
            </a:r>
            <a:r>
              <a:rPr lang="en-US" altLang="zh-CN" dirty="0"/>
              <a:t>Bean</a:t>
            </a:r>
            <a:r>
              <a:rPr lang="zh-CN" altLang="en-US" dirty="0"/>
              <a:t>。</a:t>
            </a:r>
          </a:p>
          <a:p>
            <a:pPr>
              <a:lnSpc>
                <a:spcPct val="150000"/>
              </a:lnSpc>
            </a:pPr>
            <a:r>
              <a:rPr lang="en-US" altLang="zh-CN" dirty="0"/>
              <a:t>@</a:t>
            </a:r>
            <a:r>
              <a:rPr lang="en-US" altLang="zh-CN" b="1" dirty="0" err="1"/>
              <a:t>ConditionalOnClass</a:t>
            </a:r>
            <a:r>
              <a:rPr lang="zh-CN" altLang="en-US" dirty="0"/>
              <a:t>，某个</a:t>
            </a:r>
            <a:r>
              <a:rPr lang="en-US" altLang="zh-CN" dirty="0"/>
              <a:t>class</a:t>
            </a:r>
            <a:r>
              <a:rPr lang="zh-CN" altLang="en-US" dirty="0"/>
              <a:t>位于类路径上，才会实例化这个</a:t>
            </a:r>
            <a:r>
              <a:rPr lang="en-US" altLang="zh-CN" dirty="0"/>
              <a:t>Bean</a:t>
            </a:r>
            <a:r>
              <a:rPr lang="zh-CN" altLang="en-US" dirty="0"/>
              <a:t>。</a:t>
            </a:r>
          </a:p>
          <a:p>
            <a:pPr>
              <a:lnSpc>
                <a:spcPct val="150000"/>
              </a:lnSpc>
            </a:pPr>
            <a:r>
              <a:rPr lang="en-US" altLang="zh-CN" dirty="0"/>
              <a:t>@</a:t>
            </a:r>
            <a:r>
              <a:rPr lang="en-US" altLang="zh-CN" b="1" dirty="0" err="1"/>
              <a:t>ConditionalOnExpression</a:t>
            </a:r>
            <a:r>
              <a:rPr lang="zh-CN" altLang="en-US" dirty="0"/>
              <a:t>，当表达式为</a:t>
            </a:r>
            <a:r>
              <a:rPr lang="en-US" altLang="zh-CN" dirty="0"/>
              <a:t>true</a:t>
            </a:r>
            <a:r>
              <a:rPr lang="zh-CN" altLang="en-US" dirty="0"/>
              <a:t>的时候，才会实例化这个</a:t>
            </a:r>
            <a:r>
              <a:rPr lang="en-US" altLang="zh-CN" dirty="0"/>
              <a:t>Bean</a:t>
            </a:r>
            <a:r>
              <a:rPr lang="zh-CN" altLang="en-US" dirty="0"/>
              <a:t>。</a:t>
            </a:r>
          </a:p>
          <a:p>
            <a:pPr>
              <a:lnSpc>
                <a:spcPct val="150000"/>
              </a:lnSpc>
            </a:pPr>
            <a:r>
              <a:rPr lang="en-US" altLang="zh-CN" dirty="0"/>
              <a:t>@</a:t>
            </a:r>
            <a:r>
              <a:rPr lang="en-US" altLang="zh-CN" b="1" dirty="0" err="1"/>
              <a:t>ConditionalOnMissingBean</a:t>
            </a:r>
            <a:r>
              <a:rPr lang="zh-CN" altLang="en-US" dirty="0"/>
              <a:t>，仅在当前上下文中不存在某个</a:t>
            </a:r>
            <a:r>
              <a:rPr lang="en-US" altLang="zh-CN" dirty="0"/>
              <a:t>bean</a:t>
            </a:r>
            <a:r>
              <a:rPr lang="zh-CN" altLang="en-US" dirty="0"/>
              <a:t>时，才会实例化这个</a:t>
            </a:r>
            <a:r>
              <a:rPr lang="en-US" altLang="zh-CN" dirty="0"/>
              <a:t>Bean</a:t>
            </a:r>
            <a:r>
              <a:rPr lang="zh-CN" altLang="en-US" dirty="0"/>
              <a:t>。</a:t>
            </a:r>
          </a:p>
          <a:p>
            <a:pPr>
              <a:lnSpc>
                <a:spcPct val="150000"/>
              </a:lnSpc>
            </a:pPr>
            <a:r>
              <a:rPr lang="en-US" altLang="zh-CN" dirty="0"/>
              <a:t>@</a:t>
            </a:r>
            <a:r>
              <a:rPr lang="en-US" altLang="zh-CN" b="1" dirty="0" err="1"/>
              <a:t>ConditionalOnMissingClass</a:t>
            </a:r>
            <a:r>
              <a:rPr lang="zh-CN" altLang="en-US" dirty="0"/>
              <a:t>，某个</a:t>
            </a:r>
            <a:r>
              <a:rPr lang="en-US" altLang="zh-CN" dirty="0"/>
              <a:t>class</a:t>
            </a:r>
            <a:r>
              <a:rPr lang="zh-CN" altLang="en-US" dirty="0"/>
              <a:t>在类路径上不存在的时候，才会实例化这个</a:t>
            </a:r>
            <a:r>
              <a:rPr lang="en-US" altLang="zh-CN" dirty="0"/>
              <a:t>Bean</a:t>
            </a:r>
            <a:r>
              <a:rPr lang="zh-CN" altLang="en-US" dirty="0"/>
              <a:t>。</a:t>
            </a:r>
          </a:p>
          <a:p>
            <a:pPr>
              <a:lnSpc>
                <a:spcPct val="150000"/>
              </a:lnSpc>
            </a:pPr>
            <a:r>
              <a:rPr lang="en-US" altLang="zh-CN" dirty="0"/>
              <a:t>@</a:t>
            </a:r>
            <a:r>
              <a:rPr lang="en-US" altLang="zh-CN" b="1" dirty="0" err="1"/>
              <a:t>ConditionalOnNotWebApplication</a:t>
            </a:r>
            <a:r>
              <a:rPr lang="zh-CN" altLang="en-US" dirty="0"/>
              <a:t>，不是</a:t>
            </a:r>
            <a:r>
              <a:rPr lang="en-US" altLang="zh-CN" dirty="0"/>
              <a:t>web</a:t>
            </a:r>
            <a:r>
              <a:rPr lang="zh-CN" altLang="en-US" dirty="0"/>
              <a:t>应用时才会实例化这个</a:t>
            </a:r>
            <a:r>
              <a:rPr lang="en-US" altLang="zh-CN" dirty="0"/>
              <a:t>Bean</a:t>
            </a:r>
            <a:r>
              <a:rPr lang="zh-CN" altLang="en-US" dirty="0"/>
              <a:t>。</a:t>
            </a:r>
          </a:p>
          <a:p>
            <a:pPr>
              <a:lnSpc>
                <a:spcPct val="150000"/>
              </a:lnSpc>
            </a:pPr>
            <a:r>
              <a:rPr lang="en-US" altLang="zh-CN" dirty="0"/>
              <a:t>@</a:t>
            </a:r>
            <a:r>
              <a:rPr lang="en-US" altLang="zh-CN" b="1" dirty="0" err="1"/>
              <a:t>AutoConfigureAfter</a:t>
            </a:r>
            <a:r>
              <a:rPr lang="zh-CN" altLang="en-US" dirty="0"/>
              <a:t>，在某个</a:t>
            </a:r>
            <a:r>
              <a:rPr lang="en-US" altLang="zh-CN" dirty="0"/>
              <a:t>bean</a:t>
            </a:r>
            <a:r>
              <a:rPr lang="zh-CN" altLang="en-US" dirty="0"/>
              <a:t>完成自动配置后实例化这个</a:t>
            </a:r>
            <a:r>
              <a:rPr lang="en-US" altLang="zh-CN" dirty="0"/>
              <a:t>bean</a:t>
            </a:r>
            <a:r>
              <a:rPr lang="zh-CN" altLang="en-US" dirty="0"/>
              <a:t>。</a:t>
            </a:r>
          </a:p>
          <a:p>
            <a:pPr>
              <a:lnSpc>
                <a:spcPct val="150000"/>
              </a:lnSpc>
            </a:pPr>
            <a:r>
              <a:rPr lang="en-US" altLang="zh-CN" dirty="0"/>
              <a:t>@</a:t>
            </a:r>
            <a:r>
              <a:rPr lang="en-US" altLang="zh-CN" b="1" dirty="0" err="1"/>
              <a:t>AutoConfigureBefore</a:t>
            </a:r>
            <a:r>
              <a:rPr lang="zh-CN" altLang="en-US" dirty="0"/>
              <a:t>，在某个</a:t>
            </a:r>
            <a:r>
              <a:rPr lang="en-US" altLang="zh-CN" dirty="0"/>
              <a:t>bean</a:t>
            </a:r>
            <a:r>
              <a:rPr lang="zh-CN" altLang="en-US" dirty="0"/>
              <a:t>完成自动配置前实例化这个</a:t>
            </a:r>
            <a:r>
              <a:rPr lang="en-US" altLang="zh-CN" dirty="0"/>
              <a:t>bean</a:t>
            </a:r>
            <a:r>
              <a:rPr lang="zh-CN" altLang="en-US" dirty="0"/>
              <a:t>。</a:t>
            </a:r>
          </a:p>
          <a:p>
            <a:endParaRPr lang="zh-CN" altLang="en-US" dirty="0"/>
          </a:p>
        </p:txBody>
      </p:sp>
    </p:spTree>
    <p:extLst>
      <p:ext uri="{BB962C8B-B14F-4D97-AF65-F5344CB8AC3E}">
        <p14:creationId xmlns:p14="http://schemas.microsoft.com/office/powerpoint/2010/main" val="1190188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1800493" cy="369332"/>
          </a:xfrm>
          <a:prstGeom prst="rect">
            <a:avLst/>
          </a:prstGeom>
          <a:noFill/>
        </p:spPr>
        <p:txBody>
          <a:bodyPr wrap="none" rtlCol="0">
            <a:spAutoFit/>
          </a:bodyPr>
          <a:lstStyle/>
          <a:p>
            <a:r>
              <a:rPr kumimoji="1" lang="zh-CN" altLang="en-US" dirty="0" smtClean="0"/>
              <a:t>注解类的关系图</a:t>
            </a:r>
            <a:endParaRPr kumimoji="1" lang="zh-CN" altLang="en-US" dirty="0"/>
          </a:p>
        </p:txBody>
      </p:sp>
      <p:pic>
        <p:nvPicPr>
          <p:cNvPr id="1026" name="Picture 2" descr="E:\工作文档\IdeaProjects\ClassDiagram\Conditional.png"/>
          <p:cNvPicPr>
            <a:picLocks noChangeAspect="1" noChangeArrowheads="1"/>
          </p:cNvPicPr>
          <p:nvPr/>
        </p:nvPicPr>
        <p:blipFill>
          <a:blip r:embed="rId3"/>
          <a:srcRect/>
          <a:stretch>
            <a:fillRect/>
          </a:stretch>
        </p:blipFill>
        <p:spPr bwMode="auto">
          <a:xfrm>
            <a:off x="352425" y="1201994"/>
            <a:ext cx="11487150" cy="1524000"/>
          </a:xfrm>
          <a:prstGeom prst="rect">
            <a:avLst/>
          </a:prstGeom>
          <a:noFill/>
        </p:spPr>
      </p:pic>
      <p:pic>
        <p:nvPicPr>
          <p:cNvPr id="1027" name="Picture 3" descr="E:\工作文档\IdeaProjects\ClassDiagram\SpringBootApplication.png"/>
          <p:cNvPicPr>
            <a:picLocks noChangeAspect="1" noChangeArrowheads="1"/>
          </p:cNvPicPr>
          <p:nvPr/>
        </p:nvPicPr>
        <p:blipFill>
          <a:blip r:embed="rId4"/>
          <a:srcRect/>
          <a:stretch>
            <a:fillRect/>
          </a:stretch>
        </p:blipFill>
        <p:spPr bwMode="auto">
          <a:xfrm>
            <a:off x="1034231" y="2860265"/>
            <a:ext cx="9867900" cy="3143250"/>
          </a:xfrm>
          <a:prstGeom prst="rect">
            <a:avLst/>
          </a:prstGeom>
          <a:noFill/>
        </p:spPr>
      </p:pic>
    </p:spTree>
    <p:extLst>
      <p:ext uri="{BB962C8B-B14F-4D97-AF65-F5344CB8AC3E}">
        <p14:creationId xmlns:p14="http://schemas.microsoft.com/office/powerpoint/2010/main" val="36606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203201"/>
            <a:ext cx="2783134" cy="369332"/>
          </a:xfrm>
          <a:prstGeom prst="rect">
            <a:avLst/>
          </a:prstGeom>
          <a:noFill/>
        </p:spPr>
        <p:txBody>
          <a:bodyPr wrap="none" rtlCol="0">
            <a:spAutoFit/>
          </a:bodyPr>
          <a:lstStyle/>
          <a:p>
            <a:r>
              <a:rPr kumimoji="1" lang="en-US" altLang="zh-CN" dirty="0" smtClean="0"/>
              <a:t>1.</a:t>
            </a:r>
            <a:r>
              <a:rPr kumimoji="1" lang="zh-CN" altLang="en-US" dirty="0" smtClean="0"/>
              <a:t> </a:t>
            </a:r>
            <a:r>
              <a:rPr kumimoji="1" lang="en-US" altLang="zh-CN" dirty="0" smtClean="0"/>
              <a:t>Spring</a:t>
            </a:r>
            <a:r>
              <a:rPr kumimoji="1" lang="zh-CN" altLang="en-US" dirty="0" smtClean="0"/>
              <a:t> </a:t>
            </a:r>
            <a:r>
              <a:rPr kumimoji="1" lang="en-US" altLang="zh-CN" dirty="0" smtClean="0"/>
              <a:t>Boot</a:t>
            </a:r>
            <a:r>
              <a:rPr kumimoji="1" lang="zh-CN" altLang="en-US" dirty="0" smtClean="0"/>
              <a:t> </a:t>
            </a:r>
            <a:r>
              <a:rPr kumimoji="1" lang="mr-IN" altLang="zh-CN" dirty="0" smtClean="0"/>
              <a:t>–</a:t>
            </a:r>
            <a:r>
              <a:rPr kumimoji="1" lang="zh-CN" altLang="en-US" dirty="0" smtClean="0"/>
              <a:t> </a:t>
            </a:r>
            <a:r>
              <a:rPr kumimoji="1" lang="en-US" altLang="zh-CN" dirty="0" smtClean="0"/>
              <a:t>Bean</a:t>
            </a:r>
            <a:r>
              <a:rPr kumimoji="1" lang="zh-CN" altLang="en-US" dirty="0" smtClean="0"/>
              <a:t>加载</a:t>
            </a:r>
            <a:endParaRPr kumimoji="1" lang="zh-CN" altLang="en-US" dirty="0"/>
          </a:p>
        </p:txBody>
      </p:sp>
      <p:sp>
        <p:nvSpPr>
          <p:cNvPr id="5" name="文本框 4"/>
          <p:cNvSpPr txBox="1"/>
          <p:nvPr/>
        </p:nvSpPr>
        <p:spPr>
          <a:xfrm>
            <a:off x="1086927" y="1155939"/>
            <a:ext cx="10317193" cy="4801314"/>
          </a:xfrm>
          <a:prstGeom prst="rect">
            <a:avLst/>
          </a:prstGeom>
          <a:noFill/>
        </p:spPr>
        <p:txBody>
          <a:bodyPr wrap="square" rtlCol="0">
            <a:spAutoFit/>
          </a:bodyPr>
          <a:lstStyle/>
          <a:p>
            <a:endParaRPr kumimoji="1" lang="en-US" altLang="zh-CN" dirty="0" smtClean="0"/>
          </a:p>
          <a:p>
            <a:r>
              <a:rPr kumimoji="1" lang="zh-CN" altLang="en-US" dirty="0" smtClean="0"/>
              <a:t>简单看一些代码，关键方法：</a:t>
            </a:r>
            <a:endParaRPr kumimoji="1" lang="en-US" altLang="zh-CN" dirty="0" smtClean="0"/>
          </a:p>
          <a:p>
            <a:endParaRPr kumimoji="1" lang="en-US" altLang="zh-CN" dirty="0"/>
          </a:p>
          <a:p>
            <a:r>
              <a:rPr kumimoji="1" lang="zh-CN" altLang="en-US" dirty="0" smtClean="0"/>
              <a:t>程序入口：</a:t>
            </a:r>
            <a:r>
              <a:rPr lang="en-US" altLang="zh-CN" dirty="0" err="1" smtClean="0"/>
              <a:t>SpringApplication.run</a:t>
            </a:r>
            <a:r>
              <a:rPr lang="en-US" altLang="zh-CN" dirty="0"/>
              <a:t>(</a:t>
            </a:r>
            <a:r>
              <a:rPr lang="en-US" altLang="zh-CN" dirty="0" smtClean="0"/>
              <a:t>)</a:t>
            </a:r>
          </a:p>
          <a:p>
            <a:endParaRPr lang="en-US" altLang="zh-CN" dirty="0" smtClean="0"/>
          </a:p>
          <a:p>
            <a:r>
              <a:rPr lang="zh-CN" altLang="en-US" dirty="0" smtClean="0"/>
              <a:t>生成入口程序对应的</a:t>
            </a:r>
            <a:r>
              <a:rPr lang="en-US" altLang="zh-CN" dirty="0" smtClean="0"/>
              <a:t>Bean</a:t>
            </a:r>
            <a:r>
              <a:rPr lang="zh-CN" altLang="en-US" dirty="0" smtClean="0"/>
              <a:t>：</a:t>
            </a:r>
            <a:r>
              <a:rPr lang="en-US" altLang="zh-CN" dirty="0" err="1" smtClean="0"/>
              <a:t>SpringApplication.prepareContext</a:t>
            </a:r>
            <a:r>
              <a:rPr lang="en-US" altLang="zh-CN" dirty="0" smtClean="0"/>
              <a:t>()</a:t>
            </a:r>
          </a:p>
          <a:p>
            <a:endParaRPr kumimoji="1" lang="en-US" altLang="zh-CN" dirty="0" smtClean="0">
              <a:sym typeface="Wingdings"/>
            </a:endParaRPr>
          </a:p>
          <a:p>
            <a:r>
              <a:rPr kumimoji="1" lang="zh-CN" altLang="en-US" dirty="0" smtClean="0">
                <a:sym typeface="Wingdings"/>
              </a:rPr>
              <a:t>生成其他</a:t>
            </a:r>
            <a:r>
              <a:rPr kumimoji="1" lang="en-US" altLang="zh-CN" dirty="0" smtClean="0">
                <a:sym typeface="Wingdings"/>
              </a:rPr>
              <a:t>Bean</a:t>
            </a:r>
            <a:r>
              <a:rPr kumimoji="1" lang="zh-CN" altLang="en-US" dirty="0" smtClean="0">
                <a:sym typeface="Wingdings"/>
              </a:rPr>
              <a:t> ： </a:t>
            </a:r>
            <a:r>
              <a:rPr kumimoji="1" lang="en-US" altLang="zh-CN" dirty="0" err="1" smtClean="0">
                <a:sym typeface="Wingdings"/>
              </a:rPr>
              <a:t>SpringApplication.</a:t>
            </a:r>
            <a:r>
              <a:rPr lang="en-US" altLang="zh-CN" dirty="0" err="1" smtClean="0"/>
              <a:t>refresh</a:t>
            </a:r>
            <a:r>
              <a:rPr lang="en-US" altLang="zh-CN" dirty="0" smtClean="0"/>
              <a:t>()</a:t>
            </a:r>
            <a:r>
              <a:rPr lang="zh-CN" altLang="en-US" dirty="0" smtClean="0"/>
              <a:t> </a:t>
            </a:r>
            <a:endParaRPr lang="en-US" altLang="zh-CN" dirty="0" smtClean="0"/>
          </a:p>
          <a:p>
            <a:endParaRPr lang="en-US" altLang="zh-CN" dirty="0" smtClean="0"/>
          </a:p>
          <a:p>
            <a:r>
              <a:rPr kumimoji="1" lang="en-US" altLang="zh-CN" dirty="0" smtClean="0">
                <a:sym typeface="Wingdings"/>
              </a:rPr>
              <a:t></a:t>
            </a:r>
            <a:r>
              <a:rPr kumimoji="1" lang="zh-CN" altLang="en-US" dirty="0" smtClean="0">
                <a:sym typeface="Wingdings"/>
              </a:rPr>
              <a:t> </a:t>
            </a:r>
            <a:r>
              <a:rPr kumimoji="1" lang="en-US" altLang="zh-CN" dirty="0" err="1" smtClean="0"/>
              <a:t>AbstractApplicationContext</a:t>
            </a:r>
            <a:r>
              <a:rPr kumimoji="1" lang="en-US" altLang="zh-CN" dirty="0" smtClean="0"/>
              <a:t>.</a:t>
            </a:r>
            <a:r>
              <a:rPr lang="en-US" altLang="zh-CN" dirty="0"/>
              <a:t> </a:t>
            </a:r>
            <a:r>
              <a:rPr lang="en-US" altLang="zh-CN" dirty="0" err="1" smtClean="0"/>
              <a:t>invokeBeanFactoryPostProcessors</a:t>
            </a:r>
            <a:r>
              <a:rPr lang="en-US" altLang="zh-CN" dirty="0" smtClean="0"/>
              <a:t>()</a:t>
            </a:r>
            <a:r>
              <a:rPr lang="zh-CN" altLang="en-US" dirty="0" smtClean="0"/>
              <a:t> </a:t>
            </a:r>
            <a:endParaRPr lang="en-US" altLang="zh-CN" dirty="0" smtClean="0"/>
          </a:p>
          <a:p>
            <a:endParaRPr lang="en-US" altLang="zh-CN" dirty="0">
              <a:sym typeface="Wingdings"/>
            </a:endParaRPr>
          </a:p>
          <a:p>
            <a:r>
              <a:rPr lang="zh-CN" altLang="en-US" dirty="0" smtClean="0">
                <a:sym typeface="Wingdings"/>
              </a:rPr>
              <a:t> </a:t>
            </a:r>
            <a:r>
              <a:rPr lang="en-US" altLang="zh-CN" dirty="0" smtClean="0"/>
              <a:t>PostProcessorRegistrationDelegate.invokeBeanFactoryPostProcessors()</a:t>
            </a:r>
          </a:p>
          <a:p>
            <a:endParaRPr lang="en-US" altLang="zh-CN" dirty="0"/>
          </a:p>
          <a:p>
            <a:pPr marL="285750" indent="-285750">
              <a:buFont typeface="Wingdings" charset="2"/>
              <a:buChar char="à"/>
            </a:pPr>
            <a:r>
              <a:rPr lang="en-US" altLang="zh-CN" dirty="0" err="1" smtClean="0"/>
              <a:t>ConfigurationClassPostProcessor.processConfigBeanDefinitions</a:t>
            </a:r>
            <a:r>
              <a:rPr lang="en-US" altLang="zh-CN" dirty="0" smtClean="0"/>
              <a:t>()</a:t>
            </a:r>
          </a:p>
          <a:p>
            <a:pPr marL="285750" indent="-285750">
              <a:buFont typeface="Wingdings" charset="2"/>
              <a:buChar char="à"/>
            </a:pPr>
            <a:endParaRPr lang="en-US" altLang="zh-CN" dirty="0"/>
          </a:p>
          <a:p>
            <a:pPr marL="285750" indent="-285750">
              <a:buFont typeface="Wingdings" charset="2"/>
              <a:buChar char="à"/>
            </a:pPr>
            <a:r>
              <a:rPr lang="en-US" altLang="zh-CN" dirty="0" err="1" smtClean="0"/>
              <a:t>ConfigurationClassParser.parse</a:t>
            </a:r>
            <a:r>
              <a:rPr lang="en-US" altLang="zh-CN" dirty="0" smtClean="0"/>
              <a:t>()</a:t>
            </a:r>
          </a:p>
          <a:p>
            <a:endParaRPr kumimoji="1" lang="en-US" altLang="zh-CN" dirty="0"/>
          </a:p>
        </p:txBody>
      </p:sp>
    </p:spTree>
    <p:extLst>
      <p:ext uri="{BB962C8B-B14F-4D97-AF65-F5344CB8AC3E}">
        <p14:creationId xmlns:p14="http://schemas.microsoft.com/office/powerpoint/2010/main" val="2020817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4146</TotalTime>
  <Words>2205</Words>
  <Application>Microsoft Macintosh PowerPoint</Application>
  <PresentationFormat>宽屏</PresentationFormat>
  <Paragraphs>241</Paragraphs>
  <Slides>31</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DengXian</vt:lpstr>
      <vt:lpstr>DengXian Light</vt:lpstr>
      <vt:lpstr>Mangal</vt:lpstr>
      <vt:lpstr>Wingdings</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87</cp:revision>
  <dcterms:created xsi:type="dcterms:W3CDTF">2019-07-08T12:22:03Z</dcterms:created>
  <dcterms:modified xsi:type="dcterms:W3CDTF">2019-07-12T11:54:59Z</dcterms:modified>
</cp:coreProperties>
</file>