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287" r:id="rId3"/>
    <p:sldId id="258" r:id="rId4"/>
    <p:sldId id="259" r:id="rId5"/>
    <p:sldId id="260" r:id="rId6"/>
    <p:sldId id="261" r:id="rId7"/>
    <p:sldId id="290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569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9T18:04:29.95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D174F-304D-224F-BC03-F8462C1EB24A}" type="datetimeFigureOut">
              <a:rPr kumimoji="1" lang="zh-CN" altLang="en-US" smtClean="0"/>
              <a:pPr/>
              <a:t>2019/7/10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06C10-6454-8743-A1CD-543F9C6B47D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558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6C10-6454-8743-A1CD-543F9C6B47DD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264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575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Eureka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端和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端。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端提供服务注册和发现，可以支持多实例实现高可用。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是实际的服务提供方，但是会被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透明，暴露给调用方的只有一个服务名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210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至此服务注册完成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20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688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123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036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75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405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86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8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347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15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27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648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43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6333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628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210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426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964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37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8719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1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创建一个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项目很简单，而且目的明确，比如一个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项目，需要数据库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，那么直接选择对应的组件，使用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提供的默认配置项中增加数据库和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的配置，配好项目端口，一个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项目便创建成功了，而且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所有的配置都有默认值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79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探究下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boot</a:t>
            </a:r>
            <a:r>
              <a:rPr lang="zh-CN" altLang="en-US" dirty="0" smtClean="0"/>
              <a:t>什么时候，怎样执行的这些操作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519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137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简要看一下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Boot</a:t>
            </a:r>
            <a:r>
              <a:rPr lang="zh-CN" altLang="en-US" dirty="0" smtClean="0"/>
              <a:t>加载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的过程，如何使用上述注解的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47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看一些代码，</a:t>
            </a:r>
            <a:r>
              <a:rPr lang="en-US" altLang="zh-CN" dirty="0" smtClean="0"/>
              <a:t>POM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240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全家桶各组件结合图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3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896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00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1143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内页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1351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49300"/>
            <a:ext cx="8796867" cy="668338"/>
          </a:xfrm>
        </p:spPr>
        <p:txBody>
          <a:bodyPr>
            <a:noAutofit/>
          </a:bodyPr>
          <a:lstStyle>
            <a:lvl1pPr algn="l">
              <a:defRPr sz="3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184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5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82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05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63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60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76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18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79C3-00D7-F745-B9D2-30B876F2505C}" type="datetimeFigureOut">
              <a:rPr kumimoji="1" lang="zh-CN" altLang="en-US" smtClean="0"/>
              <a:pPr/>
              <a:t>2019/7/10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75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localhost:8761/eureka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封面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3" y="444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7700" y="2362201"/>
            <a:ext cx="478155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Cloud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实践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			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0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spring.io/img/homepage/diagram-distributed-systems.sv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s://spring.io/img/homepage/diagram-distributed-systems.svg"/>
          <p:cNvSpPr>
            <a:spLocks noChangeAspect="1" noChangeArrowheads="1"/>
          </p:cNvSpPr>
          <p:nvPr/>
        </p:nvSpPr>
        <p:spPr bwMode="auto">
          <a:xfrm>
            <a:off x="152400" y="152400"/>
            <a:ext cx="6662468" cy="666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https://spring.io/img/homepage/diagram-distributed-systems.sv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894"/>
            <a:ext cx="12192000" cy="668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9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Eureka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服务注册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发现</a:t>
            </a:r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11399" y="995834"/>
            <a:ext cx="95638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D4D4D"/>
                </a:solidFill>
              </a:rPr>
              <a:t>Spring Cloud Eureka</a:t>
            </a:r>
            <a:r>
              <a:rPr lang="zh-CN" altLang="en-US" dirty="0">
                <a:solidFill>
                  <a:srgbClr val="4D4D4D"/>
                </a:solidFill>
              </a:rPr>
              <a:t>是</a:t>
            </a:r>
            <a:r>
              <a:rPr lang="en-US" altLang="zh-CN" dirty="0">
                <a:solidFill>
                  <a:srgbClr val="4D4D4D"/>
                </a:solidFill>
              </a:rPr>
              <a:t>Spring Cloud Netflix </a:t>
            </a:r>
            <a:r>
              <a:rPr lang="zh-CN" altLang="en-US" dirty="0">
                <a:solidFill>
                  <a:srgbClr val="4D4D4D"/>
                </a:solidFill>
              </a:rPr>
              <a:t>微服务套件中的一部分，基于</a:t>
            </a:r>
            <a:r>
              <a:rPr lang="en-US" altLang="zh-CN" dirty="0">
                <a:solidFill>
                  <a:srgbClr val="4D4D4D"/>
                </a:solidFill>
              </a:rPr>
              <a:t>Netflix </a:t>
            </a:r>
            <a:r>
              <a:rPr lang="en-US" altLang="zh-CN" dirty="0" smtClean="0">
                <a:solidFill>
                  <a:srgbClr val="4D4D4D"/>
                </a:solidFill>
              </a:rPr>
              <a:t>Eureka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4D4D4D"/>
                </a:solidFill>
              </a:rPr>
              <a:t>做</a:t>
            </a:r>
            <a:r>
              <a:rPr lang="zh-CN" altLang="en-US" dirty="0">
                <a:solidFill>
                  <a:srgbClr val="4D4D4D"/>
                </a:solidFill>
              </a:rPr>
              <a:t>了二次封装，主要是负责完成微服务中服务治理</a:t>
            </a:r>
            <a:r>
              <a:rPr lang="zh-CN" altLang="en-US" dirty="0" smtClean="0">
                <a:solidFill>
                  <a:srgbClr val="4D4D4D"/>
                </a:solidFill>
              </a:rPr>
              <a:t>功能。</a:t>
            </a:r>
            <a:endParaRPr lang="en-US" altLang="zh-CN" dirty="0">
              <a:solidFill>
                <a:srgbClr val="4D4D4D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4D4D4D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5130" y="2619464"/>
            <a:ext cx="46250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D4D4D"/>
                </a:solidFill>
              </a:rPr>
              <a:t>服务发现：服务调用不再通过具体的实例地址来调用，而是通过服务名发起请求，由注册中心依据配置的服务发现策略，如轮换、负载均衡等进行服务调用，实际框架为了性能等因素，不会每次</a:t>
            </a:r>
            <a:r>
              <a:rPr lang="zh-CN" altLang="en-US" dirty="0" smtClean="0">
                <a:solidFill>
                  <a:srgbClr val="4D4D4D"/>
                </a:solidFill>
              </a:rPr>
              <a:t>都向注册</a:t>
            </a:r>
            <a:r>
              <a:rPr lang="zh-CN" altLang="en-US" dirty="0">
                <a:solidFill>
                  <a:srgbClr val="4D4D4D"/>
                </a:solidFill>
              </a:rPr>
              <a:t>中心获取服务的方式，会有一些实现策略来处理。</a:t>
            </a:r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50" y="1897821"/>
            <a:ext cx="57277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1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Eureka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注册中心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57300" y="734377"/>
            <a:ext cx="861536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借助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</a:t>
            </a:r>
            <a:r>
              <a:rPr kumimoji="1" lang="zh-CN" altLang="en-US" dirty="0" smtClean="0"/>
              <a:t>的便捷性，创建一个</a:t>
            </a:r>
            <a:r>
              <a:rPr kumimoji="1" lang="en-US" altLang="zh-CN" dirty="0" smtClean="0"/>
              <a:t>Eureka</a:t>
            </a:r>
            <a:r>
              <a:rPr kumimoji="1" lang="zh-CN" altLang="en-US" dirty="0" smtClean="0"/>
              <a:t>注册中心的服务相当便捷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一个依赖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&lt;</a:t>
            </a:r>
            <a:r>
              <a:rPr lang="en-US" altLang="zh-CN" dirty="0"/>
              <a:t>dependency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org.springframework.cloud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&gt;spring-cloud-starter-</a:t>
            </a:r>
            <a:r>
              <a:rPr lang="en-US" altLang="zh-CN" dirty="0" err="1"/>
              <a:t>netflix</a:t>
            </a:r>
            <a:r>
              <a:rPr lang="en-US" altLang="zh-CN" dirty="0"/>
              <a:t>-eureka-server&lt;/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&lt;/</a:t>
            </a:r>
            <a:r>
              <a:rPr lang="en-US" altLang="zh-CN" dirty="0"/>
              <a:t>dependency</a:t>
            </a:r>
            <a:r>
              <a:rPr lang="en-US" altLang="zh-CN" dirty="0" smtClean="0"/>
              <a:t>&gt;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一个注解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 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EnableEurekaServer</a:t>
            </a:r>
            <a:r>
              <a:rPr lang="zh-CN" altLang="en-US" dirty="0" smtClean="0"/>
              <a:t>  </a:t>
            </a:r>
            <a:r>
              <a:rPr lang="en-US" altLang="zh-CN" dirty="0" smtClean="0"/>
              <a:t>--</a:t>
            </a:r>
            <a:r>
              <a:rPr lang="zh-CN" altLang="en-US" dirty="0" smtClean="0"/>
              <a:t> 表明自己是个注册服务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两个配置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Eureka.client</a:t>
            </a:r>
            <a:r>
              <a:rPr lang="en-US" altLang="zh-CN" dirty="0"/>
              <a:t>: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register-with-eureka: 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   单实例服务配置为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，多实例高可用场景需要配置为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，并需要配置其余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服务的地址，进行服务注册信息复制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fetch-registry: false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09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Eureka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服务注册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57275" y="815460"/>
            <a:ext cx="634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任意一个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环境的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</a:t>
            </a:r>
            <a:r>
              <a:rPr kumimoji="1" lang="zh-CN" altLang="en-US" dirty="0" smtClean="0"/>
              <a:t>项目都可以作为</a:t>
            </a:r>
            <a:r>
              <a:rPr kumimoji="1" lang="en-US" altLang="zh-CN" dirty="0" smtClean="0"/>
              <a:t>Eureka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Client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57276" y="1427719"/>
            <a:ext cx="1000931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一个依赖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&lt;</a:t>
            </a:r>
            <a:r>
              <a:rPr lang="en-US" altLang="zh-CN" dirty="0"/>
              <a:t>dependency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org.springframework.cloud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&gt;spring-cloud-starter-</a:t>
            </a:r>
            <a:r>
              <a:rPr lang="en-US" altLang="zh-CN" dirty="0" err="1"/>
              <a:t>netflix</a:t>
            </a:r>
            <a:r>
              <a:rPr lang="en-US" altLang="zh-CN" dirty="0"/>
              <a:t>-eureka-client&lt;/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&lt;/</a:t>
            </a:r>
            <a:r>
              <a:rPr lang="en-US" altLang="zh-CN" dirty="0"/>
              <a:t>dependency</a:t>
            </a:r>
            <a:r>
              <a:rPr lang="en-US" altLang="zh-CN" dirty="0" smtClean="0"/>
              <a:t>&gt;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一个注解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EnableEurekaClient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表明自己是服务实际提供方，需要向注册中心注册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两个配置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Eureka.client.service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url.default</a:t>
            </a:r>
            <a:r>
              <a:rPr lang="en-US" altLang="zh-CN" dirty="0" smtClean="0"/>
              <a:t>-zone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http://localhost:8761/eureka</a:t>
            </a:r>
            <a:r>
              <a:rPr lang="en-US" altLang="zh-CN" dirty="0" smtClean="0">
                <a:hlinkClick r:id="rId3"/>
              </a:rPr>
              <a:t>/</a:t>
            </a:r>
            <a:r>
              <a:rPr lang="zh-CN" altLang="en-US" dirty="0" smtClean="0"/>
              <a:t>   </a:t>
            </a:r>
            <a:r>
              <a:rPr lang="en-US" altLang="zh-CN" dirty="0" smtClean="0"/>
              <a:t>--</a:t>
            </a:r>
            <a:r>
              <a:rPr lang="zh-CN" altLang="en-US" dirty="0" smtClean="0"/>
              <a:t> 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的地址，可配置多个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spring.application.name</a:t>
            </a:r>
            <a:r>
              <a:rPr lang="en-US" altLang="zh-CN" dirty="0"/>
              <a:t>: </a:t>
            </a:r>
            <a:r>
              <a:rPr lang="en-US" altLang="zh-CN" dirty="0" smtClean="0"/>
              <a:t>server-hi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服务名，即注册中心向外暴露的服务名称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1383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Feign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Ribbon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服务消费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38553" y="765475"/>
            <a:ext cx="10503877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/>
              <a:t>Ribbon</a:t>
            </a:r>
            <a:r>
              <a:rPr kumimoji="1" lang="zh-CN" altLang="en-US" dirty="0" smtClean="0"/>
              <a:t>是一个提供负载均衡功能的组件。提供连接超时，重试，服务列表轮询算法等等的配置。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可以单独使用，也可以配合</a:t>
            </a:r>
            <a:r>
              <a:rPr kumimoji="1" lang="en-US" altLang="zh-CN" dirty="0" smtClean="0"/>
              <a:t>Eureka</a:t>
            </a:r>
            <a:r>
              <a:rPr kumimoji="1" lang="zh-CN" altLang="en-US" dirty="0" smtClean="0"/>
              <a:t>来使用。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Feign</a:t>
            </a:r>
            <a:r>
              <a:rPr kumimoji="1" lang="zh-CN" altLang="en-US" dirty="0" smtClean="0"/>
              <a:t>是一个声明式的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客户端，</a:t>
            </a:r>
            <a:r>
              <a:rPr lang="en-US" altLang="zh-CN" dirty="0"/>
              <a:t>Feign</a:t>
            </a:r>
            <a:r>
              <a:rPr lang="zh-CN" altLang="en-US" dirty="0"/>
              <a:t>提供了</a:t>
            </a:r>
            <a:r>
              <a:rPr lang="en-US" altLang="zh-CN" dirty="0"/>
              <a:t>HTTP</a:t>
            </a:r>
            <a:r>
              <a:rPr lang="zh-CN" altLang="en-US" dirty="0"/>
              <a:t>请求的模板，通过编写简单的接口和插入注解，就可以定义好</a:t>
            </a:r>
            <a:r>
              <a:rPr lang="en-US" altLang="zh-CN" dirty="0"/>
              <a:t>HTTP</a:t>
            </a:r>
            <a:r>
              <a:rPr lang="zh-CN" altLang="en-US" dirty="0"/>
              <a:t>请求的参数、格式、地址等信息</a:t>
            </a:r>
            <a:r>
              <a:rPr lang="zh-CN" altLang="en-US" dirty="0" smtClean="0"/>
              <a:t>。它会完全代理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请求，可以像调用一个方法一样完成一个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的服务请求和结果处理。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Feign</a:t>
            </a:r>
            <a:r>
              <a:rPr kumimoji="1" lang="zh-CN" altLang="en-US" dirty="0" smtClean="0"/>
              <a:t>整合了</a:t>
            </a:r>
            <a:r>
              <a:rPr kumimoji="1" lang="en-US" altLang="zh-CN" dirty="0" smtClean="0"/>
              <a:t>Ribbon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Hystrix</a:t>
            </a:r>
            <a:r>
              <a:rPr kumimoji="1" lang="zh-CN" altLang="en-US" dirty="0" smtClean="0"/>
              <a:t>（断路器），可以实现负载均衡和服务熔断，可以单独使用也可以配合</a:t>
            </a:r>
            <a:r>
              <a:rPr kumimoji="1" lang="en-US" altLang="zh-CN" dirty="0" smtClean="0"/>
              <a:t>Eureka</a:t>
            </a:r>
            <a:r>
              <a:rPr kumimoji="1" lang="zh-CN" altLang="en-US" dirty="0" smtClean="0"/>
              <a:t>使用</a:t>
            </a:r>
            <a:r>
              <a:rPr kumimoji="1" lang="zh-CN" altLang="en-US" dirty="0"/>
              <a:t>。</a:t>
            </a:r>
            <a:r>
              <a:rPr kumimoji="1" lang="zh-CN" altLang="en-US" dirty="0" smtClean="0"/>
              <a:t>总结一下</a:t>
            </a:r>
            <a:r>
              <a:rPr kumimoji="1" lang="en-US" altLang="zh-CN" dirty="0" smtClean="0"/>
              <a:t>Feign</a:t>
            </a:r>
            <a:r>
              <a:rPr kumimoji="1" lang="zh-CN" altLang="en-US" dirty="0" smtClean="0"/>
              <a:t>的优点：</a:t>
            </a:r>
            <a:endParaRPr kumimoji="1" lang="en-US" altLang="zh-CN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/>
              <a:t>可</a:t>
            </a:r>
            <a:r>
              <a:rPr lang="zh-CN" altLang="en-US" dirty="0"/>
              <a:t>插拔的注解支持，包括</a:t>
            </a:r>
            <a:r>
              <a:rPr lang="en-US" altLang="zh-CN" dirty="0"/>
              <a:t>Feign</a:t>
            </a:r>
            <a:r>
              <a:rPr lang="zh-CN" altLang="en-US" dirty="0"/>
              <a:t>注解和</a:t>
            </a:r>
            <a:r>
              <a:rPr lang="en-US" altLang="zh-CN" dirty="0"/>
              <a:t>JAX-RS</a:t>
            </a:r>
            <a:r>
              <a:rPr lang="zh-CN" altLang="en-US" dirty="0"/>
              <a:t>注解</a:t>
            </a:r>
            <a:r>
              <a:rPr lang="en-US" altLang="zh-CN" dirty="0"/>
              <a:t>;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/>
              <a:t>支持可插拔的</a:t>
            </a:r>
            <a:r>
              <a:rPr lang="en-US" altLang="zh-CN" dirty="0"/>
              <a:t>HTTP</a:t>
            </a:r>
            <a:r>
              <a:rPr lang="zh-CN" altLang="en-US" dirty="0"/>
              <a:t>编码器和解码器</a:t>
            </a:r>
            <a:r>
              <a:rPr lang="en-US" altLang="zh-CN" dirty="0"/>
              <a:t>;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/>
              <a:t>支持</a:t>
            </a:r>
            <a:r>
              <a:rPr lang="en-US" altLang="zh-CN" dirty="0" err="1"/>
              <a:t>Hystrix</a:t>
            </a:r>
            <a:r>
              <a:rPr lang="zh-CN" altLang="en-US" dirty="0"/>
              <a:t>和它的</a:t>
            </a:r>
            <a:r>
              <a:rPr lang="en-US" altLang="zh-CN" dirty="0"/>
              <a:t>Fallback;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/>
              <a:t>支持</a:t>
            </a:r>
            <a:r>
              <a:rPr lang="en-US" altLang="zh-CN" dirty="0"/>
              <a:t>Ribbon</a:t>
            </a:r>
            <a:r>
              <a:rPr lang="zh-CN" altLang="en-US" dirty="0"/>
              <a:t>的负载均衡</a:t>
            </a:r>
            <a:r>
              <a:rPr lang="en-US" altLang="zh-CN" dirty="0"/>
              <a:t>;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/>
              <a:t>支持</a:t>
            </a:r>
            <a:r>
              <a:rPr lang="en-US" altLang="zh-CN" dirty="0"/>
              <a:t>HTTP</a:t>
            </a:r>
            <a:r>
              <a:rPr lang="zh-CN" altLang="en-US" dirty="0"/>
              <a:t>请求和响应的压缩。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7483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Ribbon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6002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60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9350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099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035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Cloud</a:t>
            </a:r>
            <a:r>
              <a:rPr kumimoji="1" lang="zh-CN" altLang="en-US" dirty="0" smtClean="0"/>
              <a:t> 简介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78793" y="1691720"/>
            <a:ext cx="821831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 smtClean="0"/>
              <a:t>微服务</a:t>
            </a:r>
            <a:r>
              <a:rPr kumimoji="1" lang="zh-CN" altLang="en-US" dirty="0" smtClean="0"/>
              <a:t>：基于单一业务功能开发的服务单元，独立部署，使用轻量级的通信协议（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），可以拥有独立数据库，可以使用不同编程语言，不同存储技术。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b="1" dirty="0" smtClean="0"/>
              <a:t>Spring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Cloud</a:t>
            </a:r>
            <a:r>
              <a:rPr kumimoji="1" lang="zh-CN" altLang="en-US" dirty="0" smtClean="0"/>
              <a:t>：是一系列框架的有序集合，可以提供服务发现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注册，配置管理，断路器，路由，消息总线，链路监控等功能。能够满足微服务架构的所有要求，被称为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Cloud</a:t>
            </a:r>
            <a:r>
              <a:rPr kumimoji="1" lang="zh-CN" altLang="en-US" dirty="0" smtClean="0"/>
              <a:t>全家桶。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Cloud</a:t>
            </a:r>
            <a:r>
              <a:rPr kumimoji="1" lang="zh-CN" altLang="en-US" dirty="0" smtClean="0"/>
              <a:t>的各组件都是基于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</a:t>
            </a:r>
            <a:r>
              <a:rPr kumimoji="1" lang="zh-CN" altLang="en-US" dirty="0" smtClean="0"/>
              <a:t>开发，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</a:t>
            </a:r>
            <a:r>
              <a:rPr kumimoji="1" lang="zh-CN" altLang="en-US" dirty="0" smtClean="0"/>
              <a:t>又特别贴合微服务的概念，简化配置，快速开发。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69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759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30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975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36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794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785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462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4567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258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81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30400" y="1048253"/>
            <a:ext cx="82295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3200" dirty="0" smtClean="0"/>
              <a:t> Spring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Boot -- </a:t>
            </a:r>
            <a:r>
              <a:rPr kumimoji="1" lang="zh-CN" altLang="en-US" sz="3200" dirty="0" smtClean="0"/>
              <a:t>基础</a:t>
            </a:r>
            <a:endParaRPr kumimoji="1" lang="en-US" altLang="zh-CN" sz="3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3200" dirty="0" smtClean="0"/>
              <a:t> Eureka -- </a:t>
            </a:r>
            <a:r>
              <a:rPr kumimoji="1" lang="zh-CN" altLang="en-US" sz="3200" dirty="0" smtClean="0"/>
              <a:t>服务注册发现</a:t>
            </a:r>
            <a:endParaRPr kumimoji="1" lang="en-US" altLang="zh-CN" sz="3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3200" dirty="0" smtClean="0"/>
              <a:t> Feign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and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Ribbon -- </a:t>
            </a:r>
            <a:r>
              <a:rPr kumimoji="1" lang="zh-CN" altLang="en-US" sz="3200" dirty="0" smtClean="0"/>
              <a:t>服务消费</a:t>
            </a:r>
            <a:endParaRPr kumimoji="1" lang="en-US" altLang="zh-CN" sz="3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3200" dirty="0" smtClean="0"/>
              <a:t> </a:t>
            </a:r>
            <a:r>
              <a:rPr kumimoji="1" lang="en-US" altLang="zh-CN" sz="3200" dirty="0" err="1" smtClean="0"/>
              <a:t>Hystrix</a:t>
            </a:r>
            <a:r>
              <a:rPr kumimoji="1" lang="en-US" altLang="zh-CN" sz="3200" dirty="0" smtClean="0"/>
              <a:t> -- </a:t>
            </a:r>
            <a:r>
              <a:rPr kumimoji="1" lang="zh-CN" altLang="en-US" sz="3200" dirty="0" smtClean="0"/>
              <a:t>断路器</a:t>
            </a:r>
            <a:endParaRPr kumimoji="1" lang="en-US" altLang="zh-CN" sz="3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3200" dirty="0" smtClean="0"/>
              <a:t> </a:t>
            </a:r>
            <a:r>
              <a:rPr kumimoji="1" lang="en-US" altLang="zh-CN" sz="3200" dirty="0" err="1" smtClean="0"/>
              <a:t>Zuul</a:t>
            </a:r>
            <a:r>
              <a:rPr kumimoji="1" lang="en-US" altLang="zh-CN" sz="3200" dirty="0" smtClean="0"/>
              <a:t> -- </a:t>
            </a:r>
            <a:r>
              <a:rPr kumimoji="1" lang="zh-CN" altLang="en-US" sz="3200" dirty="0" smtClean="0"/>
              <a:t>路由</a:t>
            </a:r>
            <a:endParaRPr kumimoji="1" lang="en-US" altLang="zh-CN" sz="3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3200" dirty="0" smtClean="0"/>
              <a:t> </a:t>
            </a:r>
            <a:r>
              <a:rPr kumimoji="1" lang="en-US" altLang="zh-CN" sz="3200" dirty="0" err="1" smtClean="0"/>
              <a:t>Config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and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Bus -- </a:t>
            </a:r>
            <a:r>
              <a:rPr kumimoji="1" lang="zh-CN" altLang="en-US" sz="3200" dirty="0" smtClean="0"/>
              <a:t>配置，总线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5462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216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319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Boot-</a:t>
            </a:r>
            <a:r>
              <a:rPr kumimoji="1" lang="en-US" altLang="zh-CN" dirty="0" err="1" smtClean="0"/>
              <a:t>start.spring.io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59465"/>
            <a:ext cx="9745538" cy="53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oot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1833" y="1099252"/>
            <a:ext cx="98624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简化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配置，约定大于</a:t>
            </a:r>
            <a:r>
              <a:rPr kumimoji="1" lang="zh-CN" altLang="en-US" dirty="0" smtClean="0"/>
              <a:t>配置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大家习惯这么配置，那么我觉得你也会这样配，所以我帮你做了个优化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@</a:t>
            </a:r>
            <a:r>
              <a:rPr lang="en-US" altLang="zh-CN" dirty="0" err="1" smtClean="0"/>
              <a:t>SpringBootApplication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@Configuration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ComponentScan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@</a:t>
            </a:r>
            <a:r>
              <a:rPr lang="en-US" altLang="zh-CN" dirty="0" err="1"/>
              <a:t>EnableAutoConfiguration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我猜你需要这个</a:t>
            </a:r>
            <a:r>
              <a:rPr kumimoji="1" lang="en-US" altLang="zh-CN" dirty="0" smtClean="0"/>
              <a:t>bean</a:t>
            </a:r>
            <a:r>
              <a:rPr kumimoji="1" lang="zh-CN" altLang="en-US" dirty="0" smtClean="0"/>
              <a:t>，所以我帮你创建了一个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pom</a:t>
            </a:r>
            <a:r>
              <a:rPr kumimoji="1" lang="zh-CN" altLang="en-US" dirty="0" smtClean="0"/>
              <a:t>文件引入了</a:t>
            </a:r>
            <a:r>
              <a:rPr lang="en-US" altLang="zh-CN" dirty="0" smtClean="0"/>
              <a:t>spring-boot-starter-data-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，会自动创建</a:t>
            </a:r>
            <a:r>
              <a:rPr lang="en-US" altLang="zh-CN" dirty="0" err="1" smtClean="0"/>
              <a:t>RedisTemplete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bean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默认一个程序会包含</a:t>
            </a:r>
            <a:r>
              <a:rPr kumimoji="1" lang="en-US" altLang="zh-CN" dirty="0" smtClean="0"/>
              <a:t>resources</a:t>
            </a:r>
            <a:r>
              <a:rPr kumimoji="1" lang="zh-CN" altLang="en-US" dirty="0" smtClean="0"/>
              <a:t>文件夹，并且配置文件在里面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引入了</a:t>
            </a:r>
            <a:r>
              <a:rPr lang="en-US" altLang="zh-CN" dirty="0" smtClean="0"/>
              <a:t>spring-boot-starter-web</a:t>
            </a:r>
            <a:r>
              <a:rPr lang="zh-CN" altLang="en-US" dirty="0" smtClean="0"/>
              <a:t>后就会当做是一个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 等等等</a:t>
            </a:r>
            <a:endParaRPr kumimoji="1" lang="en-US" altLang="zh-CN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13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Bean</a:t>
            </a:r>
            <a:r>
              <a:rPr kumimoji="1" lang="zh-CN" altLang="en-US" dirty="0" smtClean="0"/>
              <a:t>自动加载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2665" y="1267843"/>
            <a:ext cx="96148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自动注入的几个关键注解：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b="1" dirty="0" smtClean="0"/>
              <a:t>Conditional</a:t>
            </a:r>
            <a:r>
              <a:rPr lang="en-US" altLang="zh-CN" dirty="0" smtClean="0"/>
              <a:t>,</a:t>
            </a:r>
            <a:r>
              <a:rPr lang="zh-CN" altLang="en-US" dirty="0" smtClean="0"/>
              <a:t>  满足指定条件实例化对应的</a:t>
            </a:r>
            <a:r>
              <a:rPr lang="en-US" altLang="zh-CN" dirty="0" smtClean="0"/>
              <a:t>Bean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@</a:t>
            </a:r>
            <a:r>
              <a:rPr lang="en-US" altLang="zh-CN" b="1" dirty="0" err="1"/>
              <a:t>ConditionalOnBean</a:t>
            </a:r>
            <a:r>
              <a:rPr lang="zh-CN" altLang="en-US" dirty="0"/>
              <a:t>，仅在当前上下文中存在某个</a:t>
            </a:r>
            <a:r>
              <a:rPr lang="en-US" altLang="zh-CN" dirty="0"/>
              <a:t>bean</a:t>
            </a:r>
            <a:r>
              <a:rPr lang="zh-CN" altLang="en-US" dirty="0"/>
              <a:t>时，才会实例化这个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@</a:t>
            </a:r>
            <a:r>
              <a:rPr lang="en-US" altLang="zh-CN" b="1" dirty="0" err="1"/>
              <a:t>ConditionalOnClass</a:t>
            </a:r>
            <a:r>
              <a:rPr lang="zh-CN" altLang="en-US" dirty="0"/>
              <a:t>，某个</a:t>
            </a:r>
            <a:r>
              <a:rPr lang="en-US" altLang="zh-CN" dirty="0"/>
              <a:t>class</a:t>
            </a:r>
            <a:r>
              <a:rPr lang="zh-CN" altLang="en-US" dirty="0"/>
              <a:t>位于类路径上，才会实例化这个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@</a:t>
            </a:r>
            <a:r>
              <a:rPr lang="en-US" altLang="zh-CN" b="1" dirty="0" err="1"/>
              <a:t>ConditionalOnExpression</a:t>
            </a:r>
            <a:r>
              <a:rPr lang="zh-CN" altLang="en-US" dirty="0"/>
              <a:t>，当表达式为</a:t>
            </a:r>
            <a:r>
              <a:rPr lang="en-US" altLang="zh-CN" dirty="0"/>
              <a:t>true</a:t>
            </a:r>
            <a:r>
              <a:rPr lang="zh-CN" altLang="en-US" dirty="0"/>
              <a:t>的时候，才会实例化这个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@</a:t>
            </a:r>
            <a:r>
              <a:rPr lang="en-US" altLang="zh-CN" b="1" dirty="0" err="1"/>
              <a:t>ConditionalOnMissingBean</a:t>
            </a:r>
            <a:r>
              <a:rPr lang="zh-CN" altLang="en-US" dirty="0"/>
              <a:t>，仅在当前上下文中不存在某个</a:t>
            </a:r>
            <a:r>
              <a:rPr lang="en-US" altLang="zh-CN" dirty="0"/>
              <a:t>bean</a:t>
            </a:r>
            <a:r>
              <a:rPr lang="zh-CN" altLang="en-US" dirty="0"/>
              <a:t>时，才会实例化这个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@</a:t>
            </a:r>
            <a:r>
              <a:rPr lang="en-US" altLang="zh-CN" b="1" dirty="0" err="1"/>
              <a:t>ConditionalOnMissingClass</a:t>
            </a:r>
            <a:r>
              <a:rPr lang="zh-CN" altLang="en-US" dirty="0"/>
              <a:t>，某个</a:t>
            </a:r>
            <a:r>
              <a:rPr lang="en-US" altLang="zh-CN" dirty="0"/>
              <a:t>class</a:t>
            </a:r>
            <a:r>
              <a:rPr lang="zh-CN" altLang="en-US" dirty="0"/>
              <a:t>在类路径上不存在的时候，才会实例化这个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@</a:t>
            </a:r>
            <a:r>
              <a:rPr lang="en-US" altLang="zh-CN" b="1" dirty="0" err="1"/>
              <a:t>ConditionalOnNotWebApplication</a:t>
            </a:r>
            <a:r>
              <a:rPr lang="zh-CN" altLang="en-US" dirty="0"/>
              <a:t>，不是</a:t>
            </a:r>
            <a:r>
              <a:rPr lang="en-US" altLang="zh-CN" dirty="0"/>
              <a:t>web</a:t>
            </a:r>
            <a:r>
              <a:rPr lang="zh-CN" altLang="en-US" dirty="0"/>
              <a:t>应用时才会实例化这个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@</a:t>
            </a:r>
            <a:r>
              <a:rPr lang="en-US" altLang="zh-CN" b="1" dirty="0" err="1"/>
              <a:t>AutoConfigureAfter</a:t>
            </a:r>
            <a:r>
              <a:rPr lang="zh-CN" altLang="en-US" dirty="0"/>
              <a:t>，在某个</a:t>
            </a:r>
            <a:r>
              <a:rPr lang="en-US" altLang="zh-CN" dirty="0"/>
              <a:t>bean</a:t>
            </a:r>
            <a:r>
              <a:rPr lang="zh-CN" altLang="en-US" dirty="0"/>
              <a:t>完成自动配置后实例化这个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@</a:t>
            </a:r>
            <a:r>
              <a:rPr lang="en-US" altLang="zh-CN" b="1" dirty="0" err="1"/>
              <a:t>AutoConfigureBefore</a:t>
            </a:r>
            <a:r>
              <a:rPr lang="zh-CN" altLang="en-US" dirty="0"/>
              <a:t>，在某个</a:t>
            </a:r>
            <a:r>
              <a:rPr lang="en-US" altLang="zh-CN" dirty="0"/>
              <a:t>bean</a:t>
            </a:r>
            <a:r>
              <a:rPr lang="zh-CN" altLang="en-US" dirty="0"/>
              <a:t>完成自动配置前实例化这个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18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17" y="0"/>
            <a:ext cx="6602591" cy="678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9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Bean</a:t>
            </a:r>
            <a:r>
              <a:rPr kumimoji="1" lang="zh-CN" altLang="en-US" dirty="0" smtClean="0"/>
              <a:t>加载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86927" y="1155939"/>
            <a:ext cx="1031719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简单看一些代码，关键方法：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程序入口：</a:t>
            </a:r>
            <a:r>
              <a:rPr lang="en-US" altLang="zh-CN" dirty="0" err="1" smtClean="0"/>
              <a:t>SpringApplication.run</a:t>
            </a:r>
            <a:r>
              <a:rPr lang="en-US" altLang="zh-CN" dirty="0"/>
              <a:t>(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生成入口程序对应的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SpringApplication.prepareContext</a:t>
            </a:r>
            <a:r>
              <a:rPr lang="en-US" altLang="zh-CN" dirty="0" smtClean="0"/>
              <a:t>()</a:t>
            </a:r>
          </a:p>
          <a:p>
            <a:endParaRPr kumimoji="1" lang="en-US" altLang="zh-CN" dirty="0" smtClean="0">
              <a:sym typeface="Wingdings"/>
            </a:endParaRPr>
          </a:p>
          <a:p>
            <a:r>
              <a:rPr kumimoji="1" lang="zh-CN" altLang="en-US" dirty="0" smtClean="0">
                <a:sym typeface="Wingdings"/>
              </a:rPr>
              <a:t>生成其他</a:t>
            </a:r>
            <a:r>
              <a:rPr kumimoji="1" lang="en-US" altLang="zh-CN" dirty="0" smtClean="0">
                <a:sym typeface="Wingdings"/>
              </a:rPr>
              <a:t>Bean</a:t>
            </a:r>
            <a:r>
              <a:rPr kumimoji="1" lang="zh-CN" altLang="en-US" dirty="0" smtClean="0">
                <a:sym typeface="Wingdings"/>
              </a:rPr>
              <a:t> ： </a:t>
            </a:r>
            <a:r>
              <a:rPr kumimoji="1" lang="en-US" altLang="zh-CN" dirty="0" err="1" smtClean="0">
                <a:sym typeface="Wingdings"/>
              </a:rPr>
              <a:t>SpringApplication.</a:t>
            </a:r>
            <a:r>
              <a:rPr lang="en-US" altLang="zh-CN" dirty="0" err="1" smtClean="0"/>
              <a:t>refresh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kumimoji="1" lang="en-US" altLang="zh-CN" dirty="0" smtClean="0">
                <a:sym typeface="Wingdings"/>
              </a:rPr>
              <a:t>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err="1" smtClean="0"/>
              <a:t>AbstractApplicationContext</a:t>
            </a:r>
            <a:r>
              <a:rPr kumimoji="1"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 smtClean="0"/>
              <a:t>invokeBeanFactoryPostProcessors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>
              <a:sym typeface="Wingdings"/>
            </a:endParaRPr>
          </a:p>
          <a:p>
            <a:r>
              <a:rPr lang="zh-CN" altLang="en-US" dirty="0" smtClean="0">
                <a:sym typeface="Wingdings"/>
              </a:rPr>
              <a:t> </a:t>
            </a:r>
            <a:r>
              <a:rPr lang="en-US" altLang="zh-CN" dirty="0" smtClean="0"/>
              <a:t>PostProcessorRegistrationDelegate.invokeBeanFactoryPostProcessors()</a:t>
            </a:r>
          </a:p>
          <a:p>
            <a:endParaRPr lang="en-US" altLang="zh-CN" dirty="0"/>
          </a:p>
          <a:p>
            <a:pPr marL="285750" indent="-285750">
              <a:buFont typeface="Wingdings" charset="2"/>
              <a:buChar char="à"/>
            </a:pPr>
            <a:r>
              <a:rPr lang="en-US" altLang="zh-CN" dirty="0" err="1" smtClean="0"/>
              <a:t>ConfigurationClassPostProcessor.processConfigBeanDefinitions</a:t>
            </a:r>
            <a:r>
              <a:rPr lang="en-US" altLang="zh-CN" dirty="0" smtClean="0"/>
              <a:t>()</a:t>
            </a:r>
          </a:p>
          <a:p>
            <a:pPr marL="285750" indent="-285750">
              <a:buFont typeface="Wingdings" charset="2"/>
              <a:buChar char="à"/>
            </a:pPr>
            <a:endParaRPr lang="en-US" altLang="zh-CN" dirty="0"/>
          </a:p>
          <a:p>
            <a:pPr marL="285750" indent="-285750">
              <a:buFont typeface="Wingdings" charset="2"/>
              <a:buChar char="à"/>
            </a:pPr>
            <a:r>
              <a:rPr lang="en-US" altLang="zh-CN" dirty="0" err="1" smtClean="0"/>
              <a:t>ConfigurationClassParser.parse</a:t>
            </a:r>
            <a:r>
              <a:rPr lang="en-US" altLang="zh-CN" dirty="0" smtClean="0"/>
              <a:t>()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08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Bean</a:t>
            </a:r>
            <a:r>
              <a:rPr kumimoji="1" lang="zh-CN" altLang="en-US" dirty="0" smtClean="0"/>
              <a:t> 加载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31652" y="966158"/>
            <a:ext cx="93682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ConfigurationClassParser.parse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方法中会按照一下步骤执行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 解析</a:t>
            </a:r>
            <a:r>
              <a:rPr lang="en-US" altLang="zh-CN" dirty="0" smtClean="0"/>
              <a:t>Configuration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解析</a:t>
            </a:r>
            <a:r>
              <a:rPr lang="en-US" altLang="zh-CN" dirty="0" err="1" smtClean="0"/>
              <a:t>ComponentScan</a:t>
            </a:r>
            <a:r>
              <a:rPr lang="zh-CN" altLang="en-US" dirty="0" smtClean="0"/>
              <a:t>注解（入口类的）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解析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 解析</a:t>
            </a:r>
            <a:r>
              <a:rPr lang="en-US" altLang="zh-CN" dirty="0" err="1" smtClean="0"/>
              <a:t>ImportResource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 解析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上述逻辑处理时，如果每个生成的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会再次执行</a:t>
            </a:r>
            <a:r>
              <a:rPr lang="en-US" altLang="zh-CN" dirty="0" smtClean="0"/>
              <a:t>parse</a:t>
            </a:r>
            <a:r>
              <a:rPr lang="zh-CN" altLang="en-US" dirty="0" smtClean="0"/>
              <a:t>方法，该方法会形成一个递归操作来生成所有需要的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而之前提到的自动加载的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，是因为在生成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的时候每次都会判断是否有</a:t>
            </a:r>
            <a:r>
              <a:rPr lang="en-US" altLang="zh-CN" dirty="0" smtClean="0"/>
              <a:t>Conditional</a:t>
            </a:r>
            <a:r>
              <a:rPr lang="zh-CN" altLang="en-US" dirty="0" smtClean="0"/>
              <a:t>注解的结果</a:t>
            </a:r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14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3466</TotalTime>
  <Words>1155</Words>
  <Application>Microsoft Macintosh PowerPoint</Application>
  <PresentationFormat>宽屏</PresentationFormat>
  <Paragraphs>159</Paragraphs>
  <Slides>31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DengXian</vt:lpstr>
      <vt:lpstr>DengXian Light</vt:lpstr>
      <vt:lpstr>Mangal</vt:lpstr>
      <vt:lpstr>Wingdings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55</cp:revision>
  <dcterms:created xsi:type="dcterms:W3CDTF">2019-07-08T12:22:03Z</dcterms:created>
  <dcterms:modified xsi:type="dcterms:W3CDTF">2019-07-11T12:35:18Z</dcterms:modified>
</cp:coreProperties>
</file>