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75" r:id="rId4"/>
    <p:sldId id="262" r:id="rId5"/>
    <p:sldId id="280" r:id="rId6"/>
    <p:sldId id="270" r:id="rId7"/>
    <p:sldId id="274" r:id="rId8"/>
    <p:sldId id="272" r:id="rId9"/>
    <p:sldId id="273" r:id="rId10"/>
    <p:sldId id="281" r:id="rId11"/>
    <p:sldId id="279" r:id="rId12"/>
    <p:sldId id="282" r:id="rId13"/>
    <p:sldId id="277" r:id="rId14"/>
    <p:sldId id="28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44" y="-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2952D-A06D-4CD9-B4B6-2285CD5D48F9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A4FA96-DAE1-4EA9-BD49-3380DC51A18C}">
      <dgm:prSet/>
      <dgm:spPr/>
      <dgm:t>
        <a:bodyPr/>
        <a:lstStyle/>
        <a:p>
          <a:r>
            <a:rPr lang="pt-BR" dirty="0"/>
            <a:t>• Introdução e Problemática</a:t>
          </a:r>
          <a:endParaRPr lang="en-US" dirty="0"/>
        </a:p>
      </dgm:t>
    </dgm:pt>
    <dgm:pt modelId="{BEE3F425-9BE8-47C0-981E-8753514482B1}" type="parTrans" cxnId="{DB5D86A4-32EF-48BD-8987-BB5BD7122200}">
      <dgm:prSet/>
      <dgm:spPr/>
      <dgm:t>
        <a:bodyPr/>
        <a:lstStyle/>
        <a:p>
          <a:endParaRPr lang="en-US"/>
        </a:p>
      </dgm:t>
    </dgm:pt>
    <dgm:pt modelId="{D4446E48-7663-4BFC-B146-088F49E334FC}" type="sibTrans" cxnId="{DB5D86A4-32EF-48BD-8987-BB5BD7122200}">
      <dgm:prSet/>
      <dgm:spPr/>
      <dgm:t>
        <a:bodyPr/>
        <a:lstStyle/>
        <a:p>
          <a:endParaRPr lang="en-US"/>
        </a:p>
      </dgm:t>
    </dgm:pt>
    <dgm:pt modelId="{13169132-64A9-447F-9103-471A96375005}">
      <dgm:prSet/>
      <dgm:spPr/>
      <dgm:t>
        <a:bodyPr/>
        <a:lstStyle/>
        <a:p>
          <a:r>
            <a:rPr lang="pt-BR" dirty="0"/>
            <a:t>• Motivação e Objetivo</a:t>
          </a:r>
          <a:endParaRPr lang="en-US" dirty="0"/>
        </a:p>
      </dgm:t>
    </dgm:pt>
    <dgm:pt modelId="{6B87F795-6264-4D03-AEA5-6403E45D3D19}" type="parTrans" cxnId="{7CEEB0D1-C485-405C-B50D-9F93E91FE3A8}">
      <dgm:prSet/>
      <dgm:spPr/>
      <dgm:t>
        <a:bodyPr/>
        <a:lstStyle/>
        <a:p>
          <a:endParaRPr lang="en-US"/>
        </a:p>
      </dgm:t>
    </dgm:pt>
    <dgm:pt modelId="{A0B36059-2194-412F-B114-EE180A9A21DD}" type="sibTrans" cxnId="{7CEEB0D1-C485-405C-B50D-9F93E91FE3A8}">
      <dgm:prSet/>
      <dgm:spPr/>
      <dgm:t>
        <a:bodyPr/>
        <a:lstStyle/>
        <a:p>
          <a:endParaRPr lang="en-US"/>
        </a:p>
      </dgm:t>
    </dgm:pt>
    <dgm:pt modelId="{ACBBC0F6-8E92-4D00-892C-29615264DC61}">
      <dgm:prSet/>
      <dgm:spPr/>
      <dgm:t>
        <a:bodyPr/>
        <a:lstStyle/>
        <a:p>
          <a:r>
            <a:rPr lang="pt-BR" dirty="0"/>
            <a:t>• Possível Ferramental e (ou) Técnicas</a:t>
          </a:r>
          <a:endParaRPr lang="en-US" dirty="0"/>
        </a:p>
      </dgm:t>
    </dgm:pt>
    <dgm:pt modelId="{9535FAA8-070D-4549-8EE1-3B8DA46E48BA}" type="parTrans" cxnId="{00AB529A-3E38-4901-9A0D-772342651FAA}">
      <dgm:prSet/>
      <dgm:spPr/>
      <dgm:t>
        <a:bodyPr/>
        <a:lstStyle/>
        <a:p>
          <a:endParaRPr lang="en-US"/>
        </a:p>
      </dgm:t>
    </dgm:pt>
    <dgm:pt modelId="{87CE3B2C-8569-4C88-8E3E-778796528B0B}" type="sibTrans" cxnId="{00AB529A-3E38-4901-9A0D-772342651FAA}">
      <dgm:prSet/>
      <dgm:spPr/>
      <dgm:t>
        <a:bodyPr/>
        <a:lstStyle/>
        <a:p>
          <a:endParaRPr lang="en-US"/>
        </a:p>
      </dgm:t>
    </dgm:pt>
    <dgm:pt modelId="{D46D4B4B-3993-41A5-B8D7-4FEAFAFEE93F}">
      <dgm:prSet/>
      <dgm:spPr/>
      <dgm:t>
        <a:bodyPr/>
        <a:lstStyle/>
        <a:p>
          <a:r>
            <a:rPr lang="pt-BR" dirty="0"/>
            <a:t>• Considerações e Potencial</a:t>
          </a:r>
          <a:endParaRPr lang="en-US" dirty="0"/>
        </a:p>
      </dgm:t>
    </dgm:pt>
    <dgm:pt modelId="{5FFB7521-CAE1-4CA5-92FF-390D5035899F}" type="parTrans" cxnId="{993D5F6D-88A9-4D7A-942C-ADFF4FD4C093}">
      <dgm:prSet/>
      <dgm:spPr/>
      <dgm:t>
        <a:bodyPr/>
        <a:lstStyle/>
        <a:p>
          <a:endParaRPr lang="en-US"/>
        </a:p>
      </dgm:t>
    </dgm:pt>
    <dgm:pt modelId="{81746FEC-6C49-4409-910D-DFC5D64C1C4C}" type="sibTrans" cxnId="{993D5F6D-88A9-4D7A-942C-ADFF4FD4C093}">
      <dgm:prSet/>
      <dgm:spPr/>
      <dgm:t>
        <a:bodyPr/>
        <a:lstStyle/>
        <a:p>
          <a:endParaRPr lang="en-US"/>
        </a:p>
      </dgm:t>
    </dgm:pt>
    <dgm:pt modelId="{6A78A5FA-A6CD-4D78-A98C-D5A85305BD00}" type="pres">
      <dgm:prSet presAssocID="{EE42952D-A06D-4CD9-B4B6-2285CD5D48F9}" presName="linear" presStyleCnt="0">
        <dgm:presLayoutVars>
          <dgm:dir/>
          <dgm:animLvl val="lvl"/>
          <dgm:resizeHandles val="exact"/>
        </dgm:presLayoutVars>
      </dgm:prSet>
      <dgm:spPr/>
    </dgm:pt>
    <dgm:pt modelId="{4DBE12D9-D5B2-4BFD-9E26-0E72AF42D8A6}" type="pres">
      <dgm:prSet presAssocID="{0CA4FA96-DAE1-4EA9-BD49-3380DC51A18C}" presName="parentLin" presStyleCnt="0"/>
      <dgm:spPr/>
    </dgm:pt>
    <dgm:pt modelId="{7F20392B-E898-4FAF-AFBE-D14E98FFCEB5}" type="pres">
      <dgm:prSet presAssocID="{0CA4FA96-DAE1-4EA9-BD49-3380DC51A18C}" presName="parentLeftMargin" presStyleLbl="node1" presStyleIdx="0" presStyleCnt="4"/>
      <dgm:spPr/>
    </dgm:pt>
    <dgm:pt modelId="{E3F541D2-810B-47A2-BC75-93053401419A}" type="pres">
      <dgm:prSet presAssocID="{0CA4FA96-DAE1-4EA9-BD49-3380DC51A18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652E81A-4FB7-4637-95C0-C14CD0D9E262}" type="pres">
      <dgm:prSet presAssocID="{0CA4FA96-DAE1-4EA9-BD49-3380DC51A18C}" presName="negativeSpace" presStyleCnt="0"/>
      <dgm:spPr/>
    </dgm:pt>
    <dgm:pt modelId="{21F3411A-0F4A-4240-9C00-EB5F64D10203}" type="pres">
      <dgm:prSet presAssocID="{0CA4FA96-DAE1-4EA9-BD49-3380DC51A18C}" presName="childText" presStyleLbl="conFgAcc1" presStyleIdx="0" presStyleCnt="4">
        <dgm:presLayoutVars>
          <dgm:bulletEnabled val="1"/>
        </dgm:presLayoutVars>
      </dgm:prSet>
      <dgm:spPr/>
    </dgm:pt>
    <dgm:pt modelId="{368605F4-1B88-4208-9642-588D37EC7E35}" type="pres">
      <dgm:prSet presAssocID="{D4446E48-7663-4BFC-B146-088F49E334FC}" presName="spaceBetweenRectangles" presStyleCnt="0"/>
      <dgm:spPr/>
    </dgm:pt>
    <dgm:pt modelId="{8A3FCF9A-262D-4A82-AD7B-7B55AF1D4AF9}" type="pres">
      <dgm:prSet presAssocID="{13169132-64A9-447F-9103-471A96375005}" presName="parentLin" presStyleCnt="0"/>
      <dgm:spPr/>
    </dgm:pt>
    <dgm:pt modelId="{C0A0055F-AF6A-4DB1-97F3-4D954276376C}" type="pres">
      <dgm:prSet presAssocID="{13169132-64A9-447F-9103-471A96375005}" presName="parentLeftMargin" presStyleLbl="node1" presStyleIdx="0" presStyleCnt="4"/>
      <dgm:spPr/>
    </dgm:pt>
    <dgm:pt modelId="{BE74FE8C-3C21-4378-8C44-231302E7C97B}" type="pres">
      <dgm:prSet presAssocID="{13169132-64A9-447F-9103-471A9637500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036EC19-ED44-4537-B87E-9F887069AA13}" type="pres">
      <dgm:prSet presAssocID="{13169132-64A9-447F-9103-471A96375005}" presName="negativeSpace" presStyleCnt="0"/>
      <dgm:spPr/>
    </dgm:pt>
    <dgm:pt modelId="{E3BD0EAF-F514-4224-9DD5-D6ADFD6B961D}" type="pres">
      <dgm:prSet presAssocID="{13169132-64A9-447F-9103-471A96375005}" presName="childText" presStyleLbl="conFgAcc1" presStyleIdx="1" presStyleCnt="4">
        <dgm:presLayoutVars>
          <dgm:bulletEnabled val="1"/>
        </dgm:presLayoutVars>
      </dgm:prSet>
      <dgm:spPr/>
    </dgm:pt>
    <dgm:pt modelId="{678B6C67-B3B3-463B-B92C-153AD40C59FA}" type="pres">
      <dgm:prSet presAssocID="{A0B36059-2194-412F-B114-EE180A9A21DD}" presName="spaceBetweenRectangles" presStyleCnt="0"/>
      <dgm:spPr/>
    </dgm:pt>
    <dgm:pt modelId="{E5C3FC6A-4A6E-488F-B463-EAE0A552A796}" type="pres">
      <dgm:prSet presAssocID="{ACBBC0F6-8E92-4D00-892C-29615264DC61}" presName="parentLin" presStyleCnt="0"/>
      <dgm:spPr/>
    </dgm:pt>
    <dgm:pt modelId="{C27CE449-C6C0-43D0-8262-4D5CBDF0263C}" type="pres">
      <dgm:prSet presAssocID="{ACBBC0F6-8E92-4D00-892C-29615264DC61}" presName="parentLeftMargin" presStyleLbl="node1" presStyleIdx="1" presStyleCnt="4"/>
      <dgm:spPr/>
    </dgm:pt>
    <dgm:pt modelId="{251AA1C8-1C29-4550-8C0C-D52EEA785ACF}" type="pres">
      <dgm:prSet presAssocID="{ACBBC0F6-8E92-4D00-892C-29615264DC6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8B43EA3-AAD9-4F8D-B025-7EE7A2739E9D}" type="pres">
      <dgm:prSet presAssocID="{ACBBC0F6-8E92-4D00-892C-29615264DC61}" presName="negativeSpace" presStyleCnt="0"/>
      <dgm:spPr/>
    </dgm:pt>
    <dgm:pt modelId="{505303EE-ABD6-4F0D-9A1F-EE0F0F155C68}" type="pres">
      <dgm:prSet presAssocID="{ACBBC0F6-8E92-4D00-892C-29615264DC61}" presName="childText" presStyleLbl="conFgAcc1" presStyleIdx="2" presStyleCnt="4">
        <dgm:presLayoutVars>
          <dgm:bulletEnabled val="1"/>
        </dgm:presLayoutVars>
      </dgm:prSet>
      <dgm:spPr/>
    </dgm:pt>
    <dgm:pt modelId="{ED5EC112-D53E-48E6-BC77-5C57A18502D5}" type="pres">
      <dgm:prSet presAssocID="{87CE3B2C-8569-4C88-8E3E-778796528B0B}" presName="spaceBetweenRectangles" presStyleCnt="0"/>
      <dgm:spPr/>
    </dgm:pt>
    <dgm:pt modelId="{F59ED4B2-DEA5-4C41-B1FF-8168EEA60C63}" type="pres">
      <dgm:prSet presAssocID="{D46D4B4B-3993-41A5-B8D7-4FEAFAFEE93F}" presName="parentLin" presStyleCnt="0"/>
      <dgm:spPr/>
    </dgm:pt>
    <dgm:pt modelId="{B6E0BAD6-041F-4B45-B521-16D24A1E27BB}" type="pres">
      <dgm:prSet presAssocID="{D46D4B4B-3993-41A5-B8D7-4FEAFAFEE93F}" presName="parentLeftMargin" presStyleLbl="node1" presStyleIdx="2" presStyleCnt="4"/>
      <dgm:spPr/>
    </dgm:pt>
    <dgm:pt modelId="{FDECEC32-CAD6-4EB1-A441-4F5E12798DD3}" type="pres">
      <dgm:prSet presAssocID="{D46D4B4B-3993-41A5-B8D7-4FEAFAFEE93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2E761FE-792B-452B-8361-96939F245496}" type="pres">
      <dgm:prSet presAssocID="{D46D4B4B-3993-41A5-B8D7-4FEAFAFEE93F}" presName="negativeSpace" presStyleCnt="0"/>
      <dgm:spPr/>
    </dgm:pt>
    <dgm:pt modelId="{0E1BDE01-7454-4B59-845F-03FE42DD6562}" type="pres">
      <dgm:prSet presAssocID="{D46D4B4B-3993-41A5-B8D7-4FEAFAFEE93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A4EF301-26CA-4521-85F4-D5FE676CA079}" type="presOf" srcId="{0CA4FA96-DAE1-4EA9-BD49-3380DC51A18C}" destId="{E3F541D2-810B-47A2-BC75-93053401419A}" srcOrd="1" destOrd="0" presId="urn:microsoft.com/office/officeart/2005/8/layout/list1"/>
    <dgm:cxn modelId="{CD1A8F04-D7EE-4A99-818E-FE695B1D6832}" type="presOf" srcId="{EE42952D-A06D-4CD9-B4B6-2285CD5D48F9}" destId="{6A78A5FA-A6CD-4D78-A98C-D5A85305BD00}" srcOrd="0" destOrd="0" presId="urn:microsoft.com/office/officeart/2005/8/layout/list1"/>
    <dgm:cxn modelId="{8459242B-E21F-40BA-95CE-5E4EECAB570C}" type="presOf" srcId="{0CA4FA96-DAE1-4EA9-BD49-3380DC51A18C}" destId="{7F20392B-E898-4FAF-AFBE-D14E98FFCEB5}" srcOrd="0" destOrd="0" presId="urn:microsoft.com/office/officeart/2005/8/layout/list1"/>
    <dgm:cxn modelId="{BA9E585D-A3F5-4C8C-A70F-DCCF304126F3}" type="presOf" srcId="{ACBBC0F6-8E92-4D00-892C-29615264DC61}" destId="{C27CE449-C6C0-43D0-8262-4D5CBDF0263C}" srcOrd="0" destOrd="0" presId="urn:microsoft.com/office/officeart/2005/8/layout/list1"/>
    <dgm:cxn modelId="{14861961-5C6D-456A-B1B1-F0947504AD15}" type="presOf" srcId="{ACBBC0F6-8E92-4D00-892C-29615264DC61}" destId="{251AA1C8-1C29-4550-8C0C-D52EEA785ACF}" srcOrd="1" destOrd="0" presId="urn:microsoft.com/office/officeart/2005/8/layout/list1"/>
    <dgm:cxn modelId="{993D5F6D-88A9-4D7A-942C-ADFF4FD4C093}" srcId="{EE42952D-A06D-4CD9-B4B6-2285CD5D48F9}" destId="{D46D4B4B-3993-41A5-B8D7-4FEAFAFEE93F}" srcOrd="3" destOrd="0" parTransId="{5FFB7521-CAE1-4CA5-92FF-390D5035899F}" sibTransId="{81746FEC-6C49-4409-910D-DFC5D64C1C4C}"/>
    <dgm:cxn modelId="{00AB529A-3E38-4901-9A0D-772342651FAA}" srcId="{EE42952D-A06D-4CD9-B4B6-2285CD5D48F9}" destId="{ACBBC0F6-8E92-4D00-892C-29615264DC61}" srcOrd="2" destOrd="0" parTransId="{9535FAA8-070D-4549-8EE1-3B8DA46E48BA}" sibTransId="{87CE3B2C-8569-4C88-8E3E-778796528B0B}"/>
    <dgm:cxn modelId="{DB5D86A4-32EF-48BD-8987-BB5BD7122200}" srcId="{EE42952D-A06D-4CD9-B4B6-2285CD5D48F9}" destId="{0CA4FA96-DAE1-4EA9-BD49-3380DC51A18C}" srcOrd="0" destOrd="0" parTransId="{BEE3F425-9BE8-47C0-981E-8753514482B1}" sibTransId="{D4446E48-7663-4BFC-B146-088F49E334FC}"/>
    <dgm:cxn modelId="{D18F7FAF-F08D-41E3-A57F-FC322A794E2F}" type="presOf" srcId="{D46D4B4B-3993-41A5-B8D7-4FEAFAFEE93F}" destId="{B6E0BAD6-041F-4B45-B521-16D24A1E27BB}" srcOrd="0" destOrd="0" presId="urn:microsoft.com/office/officeart/2005/8/layout/list1"/>
    <dgm:cxn modelId="{40E1DCBD-41A4-4B9E-BDEF-B5FE6C64A7EB}" type="presOf" srcId="{13169132-64A9-447F-9103-471A96375005}" destId="{BE74FE8C-3C21-4378-8C44-231302E7C97B}" srcOrd="1" destOrd="0" presId="urn:microsoft.com/office/officeart/2005/8/layout/list1"/>
    <dgm:cxn modelId="{7CEEB0D1-C485-405C-B50D-9F93E91FE3A8}" srcId="{EE42952D-A06D-4CD9-B4B6-2285CD5D48F9}" destId="{13169132-64A9-447F-9103-471A96375005}" srcOrd="1" destOrd="0" parTransId="{6B87F795-6264-4D03-AEA5-6403E45D3D19}" sibTransId="{A0B36059-2194-412F-B114-EE180A9A21DD}"/>
    <dgm:cxn modelId="{9513C1E4-8436-4AB6-A890-458FF03D1879}" type="presOf" srcId="{D46D4B4B-3993-41A5-B8D7-4FEAFAFEE93F}" destId="{FDECEC32-CAD6-4EB1-A441-4F5E12798DD3}" srcOrd="1" destOrd="0" presId="urn:microsoft.com/office/officeart/2005/8/layout/list1"/>
    <dgm:cxn modelId="{70EEB0F6-231B-4877-8370-98470F1A62CE}" type="presOf" srcId="{13169132-64A9-447F-9103-471A96375005}" destId="{C0A0055F-AF6A-4DB1-97F3-4D954276376C}" srcOrd="0" destOrd="0" presId="urn:microsoft.com/office/officeart/2005/8/layout/list1"/>
    <dgm:cxn modelId="{0CBF9E65-A8B5-4842-A8C6-5FD43D10EF64}" type="presParOf" srcId="{6A78A5FA-A6CD-4D78-A98C-D5A85305BD00}" destId="{4DBE12D9-D5B2-4BFD-9E26-0E72AF42D8A6}" srcOrd="0" destOrd="0" presId="urn:microsoft.com/office/officeart/2005/8/layout/list1"/>
    <dgm:cxn modelId="{071716F5-29E8-4FB0-8635-D176A0A52295}" type="presParOf" srcId="{4DBE12D9-D5B2-4BFD-9E26-0E72AF42D8A6}" destId="{7F20392B-E898-4FAF-AFBE-D14E98FFCEB5}" srcOrd="0" destOrd="0" presId="urn:microsoft.com/office/officeart/2005/8/layout/list1"/>
    <dgm:cxn modelId="{51334BD0-0131-4F5A-AA3B-A61BFA8BCF36}" type="presParOf" srcId="{4DBE12D9-D5B2-4BFD-9E26-0E72AF42D8A6}" destId="{E3F541D2-810B-47A2-BC75-93053401419A}" srcOrd="1" destOrd="0" presId="urn:microsoft.com/office/officeart/2005/8/layout/list1"/>
    <dgm:cxn modelId="{B66BCEFB-1879-431A-8C5E-47485B6A9F95}" type="presParOf" srcId="{6A78A5FA-A6CD-4D78-A98C-D5A85305BD00}" destId="{7652E81A-4FB7-4637-95C0-C14CD0D9E262}" srcOrd="1" destOrd="0" presId="urn:microsoft.com/office/officeart/2005/8/layout/list1"/>
    <dgm:cxn modelId="{F2CAD0DF-2D75-409E-8008-5DB91BAD772F}" type="presParOf" srcId="{6A78A5FA-A6CD-4D78-A98C-D5A85305BD00}" destId="{21F3411A-0F4A-4240-9C00-EB5F64D10203}" srcOrd="2" destOrd="0" presId="urn:microsoft.com/office/officeart/2005/8/layout/list1"/>
    <dgm:cxn modelId="{E1C1909E-75C8-4478-A349-33968008C84B}" type="presParOf" srcId="{6A78A5FA-A6CD-4D78-A98C-D5A85305BD00}" destId="{368605F4-1B88-4208-9642-588D37EC7E35}" srcOrd="3" destOrd="0" presId="urn:microsoft.com/office/officeart/2005/8/layout/list1"/>
    <dgm:cxn modelId="{532A2054-F41C-484F-A228-13D98677DAC2}" type="presParOf" srcId="{6A78A5FA-A6CD-4D78-A98C-D5A85305BD00}" destId="{8A3FCF9A-262D-4A82-AD7B-7B55AF1D4AF9}" srcOrd="4" destOrd="0" presId="urn:microsoft.com/office/officeart/2005/8/layout/list1"/>
    <dgm:cxn modelId="{818419CC-890E-4C16-AEC7-A34514FF6D48}" type="presParOf" srcId="{8A3FCF9A-262D-4A82-AD7B-7B55AF1D4AF9}" destId="{C0A0055F-AF6A-4DB1-97F3-4D954276376C}" srcOrd="0" destOrd="0" presId="urn:microsoft.com/office/officeart/2005/8/layout/list1"/>
    <dgm:cxn modelId="{0FFBB87B-3723-4D9D-9F1B-8B5335416B59}" type="presParOf" srcId="{8A3FCF9A-262D-4A82-AD7B-7B55AF1D4AF9}" destId="{BE74FE8C-3C21-4378-8C44-231302E7C97B}" srcOrd="1" destOrd="0" presId="urn:microsoft.com/office/officeart/2005/8/layout/list1"/>
    <dgm:cxn modelId="{43208266-6DFC-4688-85DD-B62A9455D89C}" type="presParOf" srcId="{6A78A5FA-A6CD-4D78-A98C-D5A85305BD00}" destId="{2036EC19-ED44-4537-B87E-9F887069AA13}" srcOrd="5" destOrd="0" presId="urn:microsoft.com/office/officeart/2005/8/layout/list1"/>
    <dgm:cxn modelId="{F478379D-0C0B-483C-B78E-D4A36E1716EC}" type="presParOf" srcId="{6A78A5FA-A6CD-4D78-A98C-D5A85305BD00}" destId="{E3BD0EAF-F514-4224-9DD5-D6ADFD6B961D}" srcOrd="6" destOrd="0" presId="urn:microsoft.com/office/officeart/2005/8/layout/list1"/>
    <dgm:cxn modelId="{36C9047E-05B0-49BA-9E1B-6ADC3777665F}" type="presParOf" srcId="{6A78A5FA-A6CD-4D78-A98C-D5A85305BD00}" destId="{678B6C67-B3B3-463B-B92C-153AD40C59FA}" srcOrd="7" destOrd="0" presId="urn:microsoft.com/office/officeart/2005/8/layout/list1"/>
    <dgm:cxn modelId="{FE5A46B4-0E37-48E5-A543-6B6DEA10E121}" type="presParOf" srcId="{6A78A5FA-A6CD-4D78-A98C-D5A85305BD00}" destId="{E5C3FC6A-4A6E-488F-B463-EAE0A552A796}" srcOrd="8" destOrd="0" presId="urn:microsoft.com/office/officeart/2005/8/layout/list1"/>
    <dgm:cxn modelId="{C9A1E72F-99C2-4329-B6E7-0658D6272FA3}" type="presParOf" srcId="{E5C3FC6A-4A6E-488F-B463-EAE0A552A796}" destId="{C27CE449-C6C0-43D0-8262-4D5CBDF0263C}" srcOrd="0" destOrd="0" presId="urn:microsoft.com/office/officeart/2005/8/layout/list1"/>
    <dgm:cxn modelId="{31B8B74F-0B2C-420E-A99D-B9C284260A5B}" type="presParOf" srcId="{E5C3FC6A-4A6E-488F-B463-EAE0A552A796}" destId="{251AA1C8-1C29-4550-8C0C-D52EEA785ACF}" srcOrd="1" destOrd="0" presId="urn:microsoft.com/office/officeart/2005/8/layout/list1"/>
    <dgm:cxn modelId="{20DED86E-C84C-448E-B6E6-4EA9E5FB2972}" type="presParOf" srcId="{6A78A5FA-A6CD-4D78-A98C-D5A85305BD00}" destId="{98B43EA3-AAD9-4F8D-B025-7EE7A2739E9D}" srcOrd="9" destOrd="0" presId="urn:microsoft.com/office/officeart/2005/8/layout/list1"/>
    <dgm:cxn modelId="{7F435CC6-FC5E-40DA-9A08-C0C9342F1CDE}" type="presParOf" srcId="{6A78A5FA-A6CD-4D78-A98C-D5A85305BD00}" destId="{505303EE-ABD6-4F0D-9A1F-EE0F0F155C68}" srcOrd="10" destOrd="0" presId="urn:microsoft.com/office/officeart/2005/8/layout/list1"/>
    <dgm:cxn modelId="{01FDAF48-381A-4CDA-9441-772F1E351B1A}" type="presParOf" srcId="{6A78A5FA-A6CD-4D78-A98C-D5A85305BD00}" destId="{ED5EC112-D53E-48E6-BC77-5C57A18502D5}" srcOrd="11" destOrd="0" presId="urn:microsoft.com/office/officeart/2005/8/layout/list1"/>
    <dgm:cxn modelId="{F1D0941B-AB31-4770-93F1-86E5424CAEBF}" type="presParOf" srcId="{6A78A5FA-A6CD-4D78-A98C-D5A85305BD00}" destId="{F59ED4B2-DEA5-4C41-B1FF-8168EEA60C63}" srcOrd="12" destOrd="0" presId="urn:microsoft.com/office/officeart/2005/8/layout/list1"/>
    <dgm:cxn modelId="{8DB58248-75BF-4042-A8AD-F3A3BD42078A}" type="presParOf" srcId="{F59ED4B2-DEA5-4C41-B1FF-8168EEA60C63}" destId="{B6E0BAD6-041F-4B45-B521-16D24A1E27BB}" srcOrd="0" destOrd="0" presId="urn:microsoft.com/office/officeart/2005/8/layout/list1"/>
    <dgm:cxn modelId="{2FC10F4A-ABAD-486F-8FF7-E5BC82F5A86F}" type="presParOf" srcId="{F59ED4B2-DEA5-4C41-B1FF-8168EEA60C63}" destId="{FDECEC32-CAD6-4EB1-A441-4F5E12798DD3}" srcOrd="1" destOrd="0" presId="urn:microsoft.com/office/officeart/2005/8/layout/list1"/>
    <dgm:cxn modelId="{18832566-B34D-4884-85BD-F5AC88573E09}" type="presParOf" srcId="{6A78A5FA-A6CD-4D78-A98C-D5A85305BD00}" destId="{A2E761FE-792B-452B-8361-96939F245496}" srcOrd="13" destOrd="0" presId="urn:microsoft.com/office/officeart/2005/8/layout/list1"/>
    <dgm:cxn modelId="{0E809FAA-BBE8-458D-898B-D563C342A6CE}" type="presParOf" srcId="{6A78A5FA-A6CD-4D78-A98C-D5A85305BD00}" destId="{0E1BDE01-7454-4B59-845F-03FE42DD656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3411A-0F4A-4240-9C00-EB5F64D10203}">
      <dsp:nvSpPr>
        <dsp:cNvPr id="0" name=""/>
        <dsp:cNvSpPr/>
      </dsp:nvSpPr>
      <dsp:spPr>
        <a:xfrm>
          <a:off x="0" y="504113"/>
          <a:ext cx="7315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541D2-810B-47A2-BC75-93053401419A}">
      <dsp:nvSpPr>
        <dsp:cNvPr id="0" name=""/>
        <dsp:cNvSpPr/>
      </dsp:nvSpPr>
      <dsp:spPr>
        <a:xfrm>
          <a:off x="365760" y="149873"/>
          <a:ext cx="512064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• Introdução e Problemática</a:t>
          </a:r>
          <a:endParaRPr lang="en-US" sz="2400" kern="1200" dirty="0"/>
        </a:p>
      </dsp:txBody>
      <dsp:txXfrm>
        <a:off x="400345" y="184458"/>
        <a:ext cx="5051470" cy="639310"/>
      </dsp:txXfrm>
    </dsp:sp>
    <dsp:sp modelId="{E3BD0EAF-F514-4224-9DD5-D6ADFD6B961D}">
      <dsp:nvSpPr>
        <dsp:cNvPr id="0" name=""/>
        <dsp:cNvSpPr/>
      </dsp:nvSpPr>
      <dsp:spPr>
        <a:xfrm>
          <a:off x="0" y="1592753"/>
          <a:ext cx="7315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4FE8C-3C21-4378-8C44-231302E7C97B}">
      <dsp:nvSpPr>
        <dsp:cNvPr id="0" name=""/>
        <dsp:cNvSpPr/>
      </dsp:nvSpPr>
      <dsp:spPr>
        <a:xfrm>
          <a:off x="365760" y="1238513"/>
          <a:ext cx="5120640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• Motivação e Objetivo</a:t>
          </a:r>
          <a:endParaRPr lang="en-US" sz="2400" kern="1200" dirty="0"/>
        </a:p>
      </dsp:txBody>
      <dsp:txXfrm>
        <a:off x="400345" y="1273098"/>
        <a:ext cx="5051470" cy="639310"/>
      </dsp:txXfrm>
    </dsp:sp>
    <dsp:sp modelId="{505303EE-ABD6-4F0D-9A1F-EE0F0F155C68}">
      <dsp:nvSpPr>
        <dsp:cNvPr id="0" name=""/>
        <dsp:cNvSpPr/>
      </dsp:nvSpPr>
      <dsp:spPr>
        <a:xfrm>
          <a:off x="0" y="2681393"/>
          <a:ext cx="7315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AA1C8-1C29-4550-8C0C-D52EEA785ACF}">
      <dsp:nvSpPr>
        <dsp:cNvPr id="0" name=""/>
        <dsp:cNvSpPr/>
      </dsp:nvSpPr>
      <dsp:spPr>
        <a:xfrm>
          <a:off x="365760" y="2327153"/>
          <a:ext cx="5120640" cy="7084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• Possível Ferramental e (ou) Técnicas</a:t>
          </a:r>
          <a:endParaRPr lang="en-US" sz="2400" kern="1200" dirty="0"/>
        </a:p>
      </dsp:txBody>
      <dsp:txXfrm>
        <a:off x="400345" y="2361738"/>
        <a:ext cx="5051470" cy="639310"/>
      </dsp:txXfrm>
    </dsp:sp>
    <dsp:sp modelId="{0E1BDE01-7454-4B59-845F-03FE42DD6562}">
      <dsp:nvSpPr>
        <dsp:cNvPr id="0" name=""/>
        <dsp:cNvSpPr/>
      </dsp:nvSpPr>
      <dsp:spPr>
        <a:xfrm>
          <a:off x="0" y="3770033"/>
          <a:ext cx="7315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CEC32-CAD6-4EB1-A441-4F5E12798DD3}">
      <dsp:nvSpPr>
        <dsp:cNvPr id="0" name=""/>
        <dsp:cNvSpPr/>
      </dsp:nvSpPr>
      <dsp:spPr>
        <a:xfrm>
          <a:off x="365760" y="3415793"/>
          <a:ext cx="5120640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• Considerações e Potencial</a:t>
          </a:r>
          <a:endParaRPr lang="en-US" sz="2400" kern="1200" dirty="0"/>
        </a:p>
      </dsp:txBody>
      <dsp:txXfrm>
        <a:off x="400345" y="3450378"/>
        <a:ext cx="505147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CE963-D027-4FFB-A28C-9F34B8658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7DD4FF-F2AB-409E-91FE-7DA3B30C0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678FA-92E8-4B04-A070-608C1D68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F50E-9C96-4A07-AE49-4D66E4935CB4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AC0311-3313-4453-A232-93D9F604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37EAC9-96CA-4269-B011-EB2221F5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B9C9-C482-485F-AA96-477805866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9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BF908-6D8A-440C-931D-9D36B58E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5A3FF2-E7A4-40B9-A6C5-066389BC5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D98248-EF66-40CD-AC79-9EDA2E99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F50E-9C96-4A07-AE49-4D66E4935CB4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43A9FE-51AB-42FD-B9A9-44ED28B3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6AFBDC-6EE6-474A-A934-79D54BD8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B9C9-C482-485F-AA96-477805866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66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85C263-9278-4A95-BA31-42DF26C82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47D186-4A07-4941-BA89-D5125FADB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75739D-62CD-4765-B50E-E8F6CE07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F50E-9C96-4A07-AE49-4D66E4935CB4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ADD32F-56AB-4F0A-8523-EFA2A33B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010B02-68F8-46C1-8AC5-9FEAA711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B9C9-C482-485F-AA96-477805866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86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DE7A9-1549-4A60-9F2D-656EE3F6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AA26D-9626-400D-975B-B364224A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57B5AF-B7DF-45A1-BEAA-466D76D3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F50E-9C96-4A07-AE49-4D66E4935CB4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412A3F-624C-4267-BC5F-AF4FBC9C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A4A9CE-1925-4117-9C72-729F2025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B9C9-C482-485F-AA96-477805866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22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897AA-61CE-47BA-B1F0-AB80A110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521E2B-56F5-4D4B-8CDE-8BC4365FE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FD47C0-6820-4CD1-BCE0-5C3917C3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F50E-9C96-4A07-AE49-4D66E4935CB4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DAB9E-4DC9-4569-8874-A13FC95D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62FDBC-1417-4917-94F7-844A4173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B9C9-C482-485F-AA96-477805866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36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3B93B-B9AB-4406-93A0-E395EF1D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96AE9-4B4F-4BD2-A35C-EB70C558B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10C55B-DDE4-4659-B782-18B03FC49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4596C8-790F-471F-BEB1-FDA6D394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F50E-9C96-4A07-AE49-4D66E4935CB4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0380D9-08C3-49B3-8457-67B627A2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7319F-5669-4C6D-8D29-9853A46C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B9C9-C482-485F-AA96-477805866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18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D25BE-916A-4609-A3AA-0DD703C5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667A1C-F629-48DA-8B57-BA66F48A9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8AE763-C924-46A4-89D6-94C97E727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67AA23-D648-417B-99E8-DF5975CEC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92491D-E110-44C1-80BE-5DE1AE675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B3A9DB-D149-4853-8746-31BDFC6A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F50E-9C96-4A07-AE49-4D66E4935CB4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3FB456-048F-461B-859E-9234C6A8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A8924E-3C65-40F0-8E7A-E461A57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B9C9-C482-485F-AA96-477805866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22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7534A-E886-4899-A035-C839BF91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59FFD9-6841-4040-8437-4C7A244D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F50E-9C96-4A07-AE49-4D66E4935CB4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D7463E-DFC6-41FF-A592-E525A0D4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4C8550-B12D-4D45-BB84-DAABC234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B9C9-C482-485F-AA96-477805866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78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8D277B-D457-4B26-B6DD-FB9127F2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F50E-9C96-4A07-AE49-4D66E4935CB4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A97A77-FCD6-4687-AB72-AFB676A3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096D73-CBF5-42D1-B66C-2B0BFAD0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B9C9-C482-485F-AA96-477805866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43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47C69-07BE-41C5-B924-EEA520A3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64BE08-5565-4EA3-957F-1D90ECF0C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87226E-49F9-40DA-8A3A-CCC62C3E4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D43672-768A-4373-9A44-A7CAF227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F50E-9C96-4A07-AE49-4D66E4935CB4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2D9248-00F5-4201-93DD-3FD619E9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B9F42F-0920-4AFA-B24A-DF82DE9B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B9C9-C482-485F-AA96-477805866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03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9CC0A-7717-4BC3-B04A-761CCD3E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10C861-9B66-4420-8138-A0477A082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E048AA-980E-48B8-9612-F0681FF7C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0C51ED-B2F3-45E1-87AE-73711D48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F50E-9C96-4A07-AE49-4D66E4935CB4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82C4CA-238D-4525-8511-DD6F9254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86D10A-CBE0-48A0-8780-38AAA6EE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B9C9-C482-485F-AA96-477805866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72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406C1B-FEBA-4DE5-AB05-E319715E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56E3E4-F89D-42FF-B11B-A33580B2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ABC0F8-2A32-4855-BF5D-ED1D7CF77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4F50E-9C96-4A07-AE49-4D66E4935CB4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A2576D-7B09-49E7-BBA9-095A8311B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D9484A-7E26-45F8-A7E9-577712142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B9C9-C482-485F-AA96-477805866B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28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eeexplore.ieee.org/document/795092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orbes.com/sites/shephyken/2017/06/10/half-of-people-who-encounter-artificial-intelligence-dont-even-realize-it/#3fdcdcdf745f" TargetMode="External"/><Relationship Id="rId3" Type="http://schemas.openxmlformats.org/officeDocument/2006/relationships/hyperlink" Target="http://producao.usp.br/handle/BDPI/12691" TargetMode="External"/><Relationship Id="rId7" Type="http://schemas.openxmlformats.org/officeDocument/2006/relationships/hyperlink" Target="http://theinstitute.ieee.org/technology-topics/artificial-intelligence/jibo-the-friendly-robot-that-makes-you-feel-at-home" TargetMode="External"/><Relationship Id="rId12" Type="http://schemas.openxmlformats.org/officeDocument/2006/relationships/hyperlink" Target="https://ieeexplore.ieee.org/document/7950922" TargetMode="External"/><Relationship Id="rId2" Type="http://schemas.openxmlformats.org/officeDocument/2006/relationships/hyperlink" Target="https://www.mckinsey.com/~/media/McKinsey/Industries/Advanced%20Electronics/Our%20Insights/How%20artificial%20intelligence%20can%20deliver%20real%20value%20to%20companies/MGI-Artificial-Intelligence-Discussion-paper.ash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8263142" TargetMode="External"/><Relationship Id="rId11" Type="http://schemas.openxmlformats.org/officeDocument/2006/relationships/hyperlink" Target="https://transmitter.ieee.org/how-machine-learning-is-making-independent-living-safer-for-the-elderly/" TargetMode="External"/><Relationship Id="rId5" Type="http://schemas.openxmlformats.org/officeDocument/2006/relationships/hyperlink" Target="https://www.jornaldocomercio.com/_conteudo/2017/08/colunas/mercado_digital/577909-a-inteligencia-artificial-vai-cuidar-de-voce-na-terceira-idade.html" TargetMode="External"/><Relationship Id="rId10" Type="http://schemas.openxmlformats.org/officeDocument/2006/relationships/hyperlink" Target="https://transmitter.ieee.org/ai-2017/" TargetMode="External"/><Relationship Id="rId4" Type="http://schemas.openxmlformats.org/officeDocument/2006/relationships/hyperlink" Target="https://www.minhavida.com.br/saude/temas/alzheimer" TargetMode="External"/><Relationship Id="rId9" Type="http://schemas.openxmlformats.org/officeDocument/2006/relationships/hyperlink" Target="https://transmitter.ieee.org/artificial-intelligence-will-affect-next-generation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ducao.usp.br/handle/BDPI/12691" TargetMode="External"/><Relationship Id="rId2" Type="http://schemas.openxmlformats.org/officeDocument/2006/relationships/hyperlink" Target="https://www.minhavida.com.br/saude/temas/alzheim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kinsey.com/~/media/McKinsey/Industries/Advanced%20Electronics/Our%20Insights/How%20artificial%20intelligence%20can%20deliver%20real%20value%20to%20companies/MGI-Artificial-Intelligence-Discussion-paper.ash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ckinsey.com/~/media/McKinsey/Industries/Advanced%20Electronics/Our%20Insights/How%20artificial%20intelligence%20can%20deliver%20real%20value%20to%20companies/MGI-Artificial-Intelligence-Discussion-paper.ash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ckinsey.com/~/media/McKinsey/Industries/Advanced%20Electronics/Our%20Insights/How%20artificial%20intelligence%20can%20deliver%20real%20value%20to%20companies/MGI-Artificial-Intelligence-Discussion-paper.ash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336B1E41-3A2F-40BE-87D7-FF28F2E7846B}"/>
              </a:ext>
            </a:extLst>
          </p:cNvPr>
          <p:cNvSpPr txBox="1">
            <a:spLocks/>
          </p:cNvSpPr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FIAP – Turma 4IA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Introdução a Inteligência Artificial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Professor: Vinicius Soares da Silveira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Uma imagem contendo equipamentos eletrônicos&#10;&#10;Descrição gerada com muito alta confiança">
            <a:extLst>
              <a:ext uri="{FF2B5EF4-FFF2-40B4-BE49-F238E27FC236}">
                <a16:creationId xmlns:a16="http://schemas.microsoft.com/office/drawing/2014/main" id="{9DB2C04D-B7B8-4BE7-A151-576AD1EEC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8" r="7684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3509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F3E0B2-502E-44B3-A70D-5A44D3E41A27}"/>
              </a:ext>
            </a:extLst>
          </p:cNvPr>
          <p:cNvSpPr txBox="1"/>
          <p:nvPr/>
        </p:nvSpPr>
        <p:spPr>
          <a:xfrm>
            <a:off x="0" y="34966"/>
            <a:ext cx="4062643" cy="104340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Motivação e Objetivo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40CD145-5476-4E70-B664-782BDC803345}"/>
              </a:ext>
            </a:extLst>
          </p:cNvPr>
          <p:cNvSpPr/>
          <p:nvPr/>
        </p:nvSpPr>
        <p:spPr>
          <a:xfrm>
            <a:off x="5609220" y="97685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NewsGothicBT-Light"/>
              </a:rPr>
              <a:t>Através do uso de inteligência artificial garantir melhor qualidade de vida aos portadores da doença Alzheimer, auxiliando a lembrar a hora de tomar os remédios.</a:t>
            </a:r>
          </a:p>
          <a:p>
            <a:endParaRPr lang="pt-BR" dirty="0">
              <a:latin typeface="NewsGothicBT-Light"/>
            </a:endParaRPr>
          </a:p>
          <a:p>
            <a:r>
              <a:rPr lang="pt-BR" dirty="0">
                <a:latin typeface="NewsGothicBT-Light"/>
              </a:rPr>
              <a:t>Também será mantido o histórico do tratamento. As pessoas mais próximas receberão alertas avisando que o paciente não tomou o remédio.</a:t>
            </a:r>
          </a:p>
          <a:p>
            <a:endParaRPr lang="pt-BR" dirty="0">
              <a:latin typeface="NewsGothicBT-Light"/>
            </a:endParaRPr>
          </a:p>
          <a:p>
            <a:r>
              <a:rPr lang="pt-BR" dirty="0">
                <a:latin typeface="NewsGothicBT-Light"/>
              </a:rPr>
              <a:t>Nossa solução também visa um painel com </a:t>
            </a:r>
            <a:r>
              <a:rPr lang="pt-BR" dirty="0" err="1">
                <a:latin typeface="NewsGothicBT-Light"/>
              </a:rPr>
              <a:t>cards</a:t>
            </a:r>
            <a:r>
              <a:rPr lang="pt-BR" dirty="0">
                <a:latin typeface="NewsGothicBT-Light"/>
              </a:rPr>
              <a:t> (tiles) onde a pessoa consiga "resgatar" as memórias através de vídeos curtos (Categorias: Minha Família, Minha história, Meu tratamento...). </a:t>
            </a:r>
          </a:p>
          <a:p>
            <a:endParaRPr lang="pt-BR" dirty="0">
              <a:latin typeface="NewsGothicBT-Light"/>
            </a:endParaRPr>
          </a:p>
          <a:p>
            <a:r>
              <a:rPr lang="pt-BR" dirty="0">
                <a:latin typeface="NewsGothicBT-Light"/>
              </a:rPr>
              <a:t>No ambiente onde a pessoa vive teria esse monitor interativo. Também poderíamos abordar outras doenças que causam demência em menor escala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C24A575-F870-494C-901B-A74237B8BC83}"/>
              </a:ext>
            </a:extLst>
          </p:cNvPr>
          <p:cNvSpPr/>
          <p:nvPr/>
        </p:nvSpPr>
        <p:spPr>
          <a:xfrm>
            <a:off x="723004" y="1923219"/>
            <a:ext cx="1911912" cy="16342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Problemas Cognitivos</a:t>
            </a:r>
          </a:p>
        </p:txBody>
      </p:sp>
    </p:spTree>
    <p:extLst>
      <p:ext uri="{BB962C8B-B14F-4D97-AF65-F5344CB8AC3E}">
        <p14:creationId xmlns:p14="http://schemas.microsoft.com/office/powerpoint/2010/main" val="1451658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F3E0B2-502E-44B3-A70D-5A44D3E41A27}"/>
              </a:ext>
            </a:extLst>
          </p:cNvPr>
          <p:cNvSpPr txBox="1"/>
          <p:nvPr/>
        </p:nvSpPr>
        <p:spPr>
          <a:xfrm>
            <a:off x="0" y="34966"/>
            <a:ext cx="4062643" cy="104340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Ferramental e Tecnica</a:t>
            </a:r>
          </a:p>
        </p:txBody>
      </p:sp>
      <p:sp>
        <p:nvSpPr>
          <p:cNvPr id="19" name="CaixaDeTexto 18">
            <a:hlinkClick r:id="rId2"/>
            <a:extLst>
              <a:ext uri="{FF2B5EF4-FFF2-40B4-BE49-F238E27FC236}">
                <a16:creationId xmlns:a16="http://schemas.microsoft.com/office/drawing/2014/main" id="{E369C2EA-3AEF-4CBF-8A28-1887B6073DEB}"/>
              </a:ext>
            </a:extLst>
          </p:cNvPr>
          <p:cNvSpPr txBox="1"/>
          <p:nvPr/>
        </p:nvSpPr>
        <p:spPr>
          <a:xfrm>
            <a:off x="9146429" y="6488668"/>
            <a:ext cx="304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ieee.org/</a:t>
            </a:r>
            <a:r>
              <a:rPr lang="pt-BR" dirty="0" err="1"/>
              <a:t>document</a:t>
            </a:r>
            <a:r>
              <a:rPr lang="pt-BR" dirty="0"/>
              <a:t>/7950922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2A9ED73-3CEE-41D5-BA1A-28F18680A69E}"/>
              </a:ext>
            </a:extLst>
          </p:cNvPr>
          <p:cNvSpPr/>
          <p:nvPr/>
        </p:nvSpPr>
        <p:spPr>
          <a:xfrm>
            <a:off x="723004" y="1923219"/>
            <a:ext cx="1911912" cy="16342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Frequência para diferentes tipos de ação.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D393CCC-DD7C-466D-A97A-94E2FFCA6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229" y="635165"/>
            <a:ext cx="8170243" cy="558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77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F3E0B2-502E-44B3-A70D-5A44D3E41A27}"/>
              </a:ext>
            </a:extLst>
          </p:cNvPr>
          <p:cNvSpPr txBox="1"/>
          <p:nvPr/>
        </p:nvSpPr>
        <p:spPr>
          <a:xfrm>
            <a:off x="0" y="34966"/>
            <a:ext cx="4062643" cy="104340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Considerações e Potencial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C24A575-F870-494C-901B-A74237B8BC83}"/>
              </a:ext>
            </a:extLst>
          </p:cNvPr>
          <p:cNvSpPr/>
          <p:nvPr/>
        </p:nvSpPr>
        <p:spPr>
          <a:xfrm>
            <a:off x="723004" y="1923219"/>
            <a:ext cx="1911912" cy="16342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Roadmap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16CEE3E-3A8E-4679-9E12-A49EC8B03B83}"/>
              </a:ext>
            </a:extLst>
          </p:cNvPr>
          <p:cNvSpPr/>
          <p:nvPr/>
        </p:nvSpPr>
        <p:spPr>
          <a:xfrm>
            <a:off x="3196139" y="5567427"/>
            <a:ext cx="8748215" cy="4577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Potencial de Análise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4E68B4F6-4709-497E-A41F-4F0146E16110}"/>
              </a:ext>
            </a:extLst>
          </p:cNvPr>
          <p:cNvSpPr/>
          <p:nvPr/>
        </p:nvSpPr>
        <p:spPr>
          <a:xfrm rot="16200000">
            <a:off x="981261" y="3094744"/>
            <a:ext cx="4652449" cy="4596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Impacto de Negócio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BED0FF6-586D-47ED-9436-C8D95F46E707}"/>
              </a:ext>
            </a:extLst>
          </p:cNvPr>
          <p:cNvSpPr/>
          <p:nvPr/>
        </p:nvSpPr>
        <p:spPr>
          <a:xfrm>
            <a:off x="3196139" y="5962828"/>
            <a:ext cx="8461612" cy="2266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                     6 meses                                 1 Ano                      2 Anos          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AAEAAB2-B944-43AF-93B1-5FBDE16DA5AB}"/>
              </a:ext>
            </a:extLst>
          </p:cNvPr>
          <p:cNvSpPr/>
          <p:nvPr/>
        </p:nvSpPr>
        <p:spPr>
          <a:xfrm>
            <a:off x="3543808" y="3407679"/>
            <a:ext cx="1566862" cy="224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Mapeamento da casa e criação da técnicas de machine </a:t>
            </a:r>
            <a:r>
              <a:rPr lang="pt-BR" dirty="0" err="1"/>
              <a:t>learning</a:t>
            </a:r>
            <a:r>
              <a:rPr lang="pt-BR" dirty="0"/>
              <a:t>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3692940-73D6-41D5-A666-3914D7ECA6AE}"/>
              </a:ext>
            </a:extLst>
          </p:cNvPr>
          <p:cNvSpPr/>
          <p:nvPr/>
        </p:nvSpPr>
        <p:spPr>
          <a:xfrm>
            <a:off x="5540079" y="2365544"/>
            <a:ext cx="1566862" cy="224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Instalação das câmeras e implantação de RFID.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DB38D76-8234-4167-AC48-C2177B8D5C4E}"/>
              </a:ext>
            </a:extLst>
          </p:cNvPr>
          <p:cNvSpPr/>
          <p:nvPr/>
        </p:nvSpPr>
        <p:spPr>
          <a:xfrm>
            <a:off x="7613955" y="1791474"/>
            <a:ext cx="1566862" cy="224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Implantação do módulo para doenças cognitivas.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A817265-7377-472C-91E1-532C0220C7E8}"/>
              </a:ext>
            </a:extLst>
          </p:cNvPr>
          <p:cNvSpPr/>
          <p:nvPr/>
        </p:nvSpPr>
        <p:spPr>
          <a:xfrm>
            <a:off x="9736457" y="1243975"/>
            <a:ext cx="1566862" cy="224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Evolução das técnicas e inclusão do robô acompanhante.</a:t>
            </a:r>
          </a:p>
        </p:txBody>
      </p:sp>
    </p:spTree>
    <p:extLst>
      <p:ext uri="{BB962C8B-B14F-4D97-AF65-F5344CB8AC3E}">
        <p14:creationId xmlns:p14="http://schemas.microsoft.com/office/powerpoint/2010/main" val="4213971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CAC66C0B-186C-4822-8659-6823609BE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32" y="1017722"/>
            <a:ext cx="11210925" cy="5840278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r>
              <a:rPr lang="en-US" dirty="0"/>
              <a:t>McKinsey Global Institute Artificial intelligence: The next digital frontier? : </a:t>
            </a:r>
            <a:r>
              <a:rPr lang="en-US" dirty="0">
                <a:hlinkClick r:id="rId2"/>
              </a:rPr>
              <a:t>https://www.mckinsey.com/~/media/McKinsey/Industries/Advanced%20Electronics/Our%20Insights/How%20artificial%20intelligence%20can%20deliver%20real%20value%20to%20companies/MGI-Artificial-Intelligence-Discussion-paper.ashx</a:t>
            </a:r>
            <a:endParaRPr lang="en-US" dirty="0"/>
          </a:p>
          <a:p>
            <a:r>
              <a:rPr lang="pt-BR" dirty="0"/>
              <a:t>A importância das quedas no mesmo nível entre idosos no estado de são Paulo - Revista da Associação Médica Brasileira, v.56, n.2, p.162-167, 2010 - </a:t>
            </a:r>
            <a:r>
              <a:rPr lang="pt-BR" dirty="0">
                <a:hlinkClick r:id="rId3"/>
              </a:rPr>
              <a:t>http://producao.usp.br/handle/BDPI/12691</a:t>
            </a:r>
            <a:endParaRPr lang="pt-BR" dirty="0"/>
          </a:p>
          <a:p>
            <a:r>
              <a:rPr lang="pt-BR" dirty="0"/>
              <a:t>Minha Vida - Alzheimer - </a:t>
            </a:r>
            <a:r>
              <a:rPr lang="pt-BR" dirty="0">
                <a:hlinkClick r:id="rId4"/>
              </a:rPr>
              <a:t>https://www.minhavida.com.br/saude/temas/alzheimer</a:t>
            </a:r>
            <a:endParaRPr lang="pt-BR" dirty="0"/>
          </a:p>
          <a:p>
            <a:r>
              <a:rPr lang="pt-BR" dirty="0"/>
              <a:t>A inteligência artificial vai cuidar de você na terceira idade: </a:t>
            </a:r>
            <a:r>
              <a:rPr lang="pt-BR" dirty="0">
                <a:hlinkClick r:id="rId5"/>
              </a:rPr>
              <a:t>https://www.jornaldocomercio.com/_conteudo/2017/08/colunas/mercado_digital/577909-a-inteligencia-artificial-vai-cuidar-de-voce-na-terceira-idade.html</a:t>
            </a:r>
            <a:endParaRPr lang="pt-BR" dirty="0"/>
          </a:p>
          <a:p>
            <a:r>
              <a:rPr lang="en-US" b="1" dirty="0"/>
              <a:t>Wearable Inertial Sensors for Fall Risk Assessment and Prediction in Older Adults: A Systematic Review and Meta-Analysis: </a:t>
            </a:r>
            <a:r>
              <a:rPr lang="pt-BR" dirty="0">
                <a:hlinkClick r:id="rId6"/>
              </a:rPr>
              <a:t>https://ieeexplore.ieee.org/document/8263142</a:t>
            </a:r>
            <a:endParaRPr lang="pt-BR" dirty="0"/>
          </a:p>
          <a:p>
            <a:r>
              <a:rPr lang="en-US" b="1" dirty="0" err="1"/>
              <a:t>Jibo</a:t>
            </a:r>
            <a:r>
              <a:rPr lang="en-US" b="1" dirty="0"/>
              <a:t>: The Friendly Robot That Makes You Feel at Home: </a:t>
            </a:r>
            <a:r>
              <a:rPr lang="pt-BR" dirty="0">
                <a:hlinkClick r:id="rId7"/>
              </a:rPr>
              <a:t>http://theinstitute.ieee.org/technology-topics/artificial-intelligence/jibo-the-friendly-robot-that-makes-you-feel-at-home</a:t>
            </a:r>
            <a:endParaRPr lang="pt-BR" dirty="0"/>
          </a:p>
          <a:p>
            <a:r>
              <a:rPr lang="en-US" b="1" dirty="0"/>
              <a:t>Half Of People Who Encounter Artificial Intelligence Don't Even Realize It</a:t>
            </a:r>
          </a:p>
          <a:p>
            <a:pPr marL="0" indent="0">
              <a:buNone/>
            </a:pPr>
            <a:r>
              <a:rPr lang="pt-BR" dirty="0">
                <a:hlinkClick r:id="rId8"/>
              </a:rPr>
              <a:t>https://www.forbes.com/sites/shephyken/2017/06/10/half-of-people-who-encounter-artificial-intelligence-dont-even-realize-it/#3fdcdcdf745f</a:t>
            </a:r>
            <a:endParaRPr lang="pt-BR" dirty="0"/>
          </a:p>
          <a:p>
            <a:endParaRPr lang="pt-BR" dirty="0"/>
          </a:p>
          <a:p>
            <a:r>
              <a:rPr lang="en-US" b="1" dirty="0"/>
              <a:t>IEEE.ORG – Artificial Intelligence</a:t>
            </a:r>
          </a:p>
          <a:p>
            <a:r>
              <a:rPr lang="pt-BR" dirty="0">
                <a:hlinkClick r:id="rId9"/>
              </a:rPr>
              <a:t>https://transmitter.ieee.org/artificial-intelligence-will-affect-next-generation/</a:t>
            </a:r>
            <a:endParaRPr lang="pt-BR" dirty="0"/>
          </a:p>
          <a:p>
            <a:r>
              <a:rPr lang="pt-BR" dirty="0">
                <a:hlinkClick r:id="rId10"/>
              </a:rPr>
              <a:t>https://transmitter.ieee.org/ai-2017/</a:t>
            </a:r>
            <a:endParaRPr lang="pt-BR" dirty="0"/>
          </a:p>
          <a:p>
            <a:r>
              <a:rPr lang="pt-BR" dirty="0">
                <a:hlinkClick r:id="rId11"/>
              </a:rPr>
              <a:t>https://transmitter.ieee.org/how-machine-learning-is-making-independent-living-safer-for-the-elderly/</a:t>
            </a:r>
            <a:endParaRPr lang="pt-BR" dirty="0"/>
          </a:p>
          <a:p>
            <a:r>
              <a:rPr lang="pt-BR" dirty="0">
                <a:hlinkClick r:id="rId12"/>
              </a:rPr>
              <a:t>https://ieeexplore.ieee.org/document/7950922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CD5D0C2-CF03-41F3-A208-869EB201AB49}"/>
              </a:ext>
            </a:extLst>
          </p:cNvPr>
          <p:cNvSpPr txBox="1"/>
          <p:nvPr/>
        </p:nvSpPr>
        <p:spPr>
          <a:xfrm>
            <a:off x="152400" y="187366"/>
            <a:ext cx="4062643" cy="104340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Referência Bibliográfica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5028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336B1E41-3A2F-40BE-87D7-FF28F2E7846B}"/>
              </a:ext>
            </a:extLst>
          </p:cNvPr>
          <p:cNvSpPr txBox="1">
            <a:spLocks/>
          </p:cNvSpPr>
          <p:nvPr/>
        </p:nvSpPr>
        <p:spPr>
          <a:xfrm>
            <a:off x="762000" y="2886074"/>
            <a:ext cx="5314543" cy="2768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/>
              <a:t>Muito Obrigado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Uma imagem contendo equipamentos eletrônicos&#10;&#10;Descrição gerada com muito alta confiança">
            <a:extLst>
              <a:ext uri="{FF2B5EF4-FFF2-40B4-BE49-F238E27FC236}">
                <a16:creationId xmlns:a16="http://schemas.microsoft.com/office/drawing/2014/main" id="{9DB2C04D-B7B8-4BE7-A151-576AD1EEC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8" r="7684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898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CAC66C0B-186C-4822-8659-6823609BE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32" y="1825625"/>
            <a:ext cx="11210925" cy="306688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 RM 332999 – Alex Inácio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RM XXXXXX – Paulo Franco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RM XXXXXX – José Rueda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RM XXXXXX – Marcos Cordeiro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CD5D0C2-CF03-41F3-A208-869EB201AB49}"/>
              </a:ext>
            </a:extLst>
          </p:cNvPr>
          <p:cNvSpPr txBox="1"/>
          <p:nvPr/>
        </p:nvSpPr>
        <p:spPr>
          <a:xfrm>
            <a:off x="152400" y="187366"/>
            <a:ext cx="4062643" cy="104340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Grupo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1931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CAC66C0B-186C-4822-8659-6823609BE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32" y="1825625"/>
            <a:ext cx="11210925" cy="3066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dirty="0"/>
              <a:t> Potencial de Mercado 				Peso 8,25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Impacto social				        	Peso 7,00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Viabilidade técnica			 	Peso 8,25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9D82DA3-E4EA-46B6-92DA-81A60B6774E1}"/>
              </a:ext>
            </a:extLst>
          </p:cNvPr>
          <p:cNvSpPr txBox="1"/>
          <p:nvPr/>
        </p:nvSpPr>
        <p:spPr>
          <a:xfrm>
            <a:off x="556532" y="6214533"/>
            <a:ext cx="112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*Numa escala de 1 até 10, onde 1 é extremante baixo e 10 é imprescindível para continuidade do negócio. </a:t>
            </a:r>
          </a:p>
          <a:p>
            <a:pPr algn="just"/>
            <a:r>
              <a:rPr lang="pt-BR" dirty="0"/>
              <a:t>*Média ponderada entre os 4 membros do grupo.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CD5D0C2-CF03-41F3-A208-869EB201AB49}"/>
              </a:ext>
            </a:extLst>
          </p:cNvPr>
          <p:cNvSpPr txBox="1"/>
          <p:nvPr/>
        </p:nvSpPr>
        <p:spPr>
          <a:xfrm>
            <a:off x="152400" y="187366"/>
            <a:ext cx="4062643" cy="104340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C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ritérios</a:t>
            </a:r>
          </a:p>
        </p:txBody>
      </p:sp>
    </p:spTree>
    <p:extLst>
      <p:ext uri="{BB962C8B-B14F-4D97-AF65-F5344CB8AC3E}">
        <p14:creationId xmlns:p14="http://schemas.microsoft.com/office/powerpoint/2010/main" val="694256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F3E0B2-502E-44B3-A70D-5A44D3E41A27}"/>
              </a:ext>
            </a:extLst>
          </p:cNvPr>
          <p:cNvSpPr txBox="1"/>
          <p:nvPr/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46" name="Espaço Reservado para Conteúdo 7">
            <a:extLst>
              <a:ext uri="{FF2B5EF4-FFF2-40B4-BE49-F238E27FC236}">
                <a16:creationId xmlns:a16="http://schemas.microsoft.com/office/drawing/2014/main" id="{0B578A2B-8B4E-4D7D-B4AA-6F8EDAC4A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236444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79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F3E0B2-502E-44B3-A70D-5A44D3E41A27}"/>
              </a:ext>
            </a:extLst>
          </p:cNvPr>
          <p:cNvSpPr txBox="1"/>
          <p:nvPr/>
        </p:nvSpPr>
        <p:spPr>
          <a:xfrm>
            <a:off x="0" y="34966"/>
            <a:ext cx="4062643" cy="104340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 e Problemática</a:t>
            </a:r>
          </a:p>
        </p:txBody>
      </p:sp>
      <p:sp>
        <p:nvSpPr>
          <p:cNvPr id="19" name="CaixaDeTexto 18">
            <a:hlinkClick r:id="rId2"/>
            <a:extLst>
              <a:ext uri="{FF2B5EF4-FFF2-40B4-BE49-F238E27FC236}">
                <a16:creationId xmlns:a16="http://schemas.microsoft.com/office/drawing/2014/main" id="{E369C2EA-3AEF-4CBF-8A28-1887B6073DEB}"/>
              </a:ext>
            </a:extLst>
          </p:cNvPr>
          <p:cNvSpPr txBox="1"/>
          <p:nvPr/>
        </p:nvSpPr>
        <p:spPr>
          <a:xfrm>
            <a:off x="9132149" y="6488668"/>
            <a:ext cx="304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Minha vida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40CD145-5476-4E70-B664-782BDC803345}"/>
              </a:ext>
            </a:extLst>
          </p:cNvPr>
          <p:cNvSpPr/>
          <p:nvPr/>
        </p:nvSpPr>
        <p:spPr>
          <a:xfrm>
            <a:off x="5609220" y="97685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NewsGothicBT-Light"/>
              </a:rPr>
              <a:t>O crescimento da população de idosos, em números absolutos</a:t>
            </a:r>
          </a:p>
          <a:p>
            <a:r>
              <a:rPr lang="pt-BR" dirty="0">
                <a:latin typeface="NewsGothicBT-Light"/>
              </a:rPr>
              <a:t>e relativos, é um fenômeno mundial e está ocorrendo a</a:t>
            </a:r>
          </a:p>
          <a:p>
            <a:r>
              <a:rPr lang="pt-BR" dirty="0">
                <a:latin typeface="NewsGothicBT-Light"/>
              </a:rPr>
              <a:t>um nível sem precedentes. </a:t>
            </a:r>
            <a:r>
              <a:rPr lang="pt-BR" sz="800" dirty="0">
                <a:latin typeface="NewsGothicBT-Light"/>
              </a:rPr>
              <a:t> </a:t>
            </a:r>
            <a:r>
              <a:rPr lang="pt-BR" dirty="0">
                <a:latin typeface="NewsGothicBT-Light"/>
              </a:rPr>
              <a:t>Isto é considerado pela demografia</a:t>
            </a:r>
          </a:p>
          <a:p>
            <a:r>
              <a:rPr lang="pt-BR" dirty="0">
                <a:latin typeface="NewsGothicBT-Light"/>
              </a:rPr>
              <a:t>como um sinal de desenvolvimento e para a saúde pública uma</a:t>
            </a:r>
          </a:p>
          <a:p>
            <a:r>
              <a:rPr lang="pt-BR" dirty="0">
                <a:latin typeface="NewsGothicBT-Light"/>
              </a:rPr>
              <a:t>conquista, pois almejar vida longa é uma aspiração legítima de</a:t>
            </a:r>
          </a:p>
          <a:p>
            <a:r>
              <a:rPr lang="pt-BR" dirty="0">
                <a:latin typeface="NewsGothicBT-Light"/>
              </a:rPr>
              <a:t>todo ser humano. </a:t>
            </a:r>
          </a:p>
          <a:p>
            <a:r>
              <a:rPr lang="pt-BR" dirty="0">
                <a:latin typeface="NewsGothicBT-Light"/>
              </a:rPr>
              <a:t>Vários estudos nacionais</a:t>
            </a:r>
            <a:r>
              <a:rPr lang="pt-BR" sz="800" dirty="0">
                <a:latin typeface="NewsGothicBT-Light"/>
              </a:rPr>
              <a:t> </a:t>
            </a:r>
            <a:r>
              <a:rPr lang="pt-BR" dirty="0">
                <a:latin typeface="NewsGothicBT-Light"/>
              </a:rPr>
              <a:t>e internacionais </a:t>
            </a:r>
            <a:r>
              <a:rPr lang="pt-BR" sz="800" dirty="0">
                <a:latin typeface="NewsGothicBT-Light"/>
              </a:rPr>
              <a:t> </a:t>
            </a:r>
            <a:r>
              <a:rPr lang="pt-BR" dirty="0">
                <a:latin typeface="NewsGothicBT-Light"/>
              </a:rPr>
              <a:t>apontam</a:t>
            </a:r>
          </a:p>
          <a:p>
            <a:r>
              <a:rPr lang="pt-BR" dirty="0">
                <a:latin typeface="NewsGothicBT-Light"/>
              </a:rPr>
              <a:t>as quedas como importante causa de mortalidade, morbidade </a:t>
            </a:r>
            <a:r>
              <a:rPr lang="pt-BR" dirty="0"/>
              <a:t>e incapacitações entre a população idosa.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11D7C33-1D7C-478C-9D97-067FA8C28C4E}"/>
              </a:ext>
            </a:extLst>
          </p:cNvPr>
          <p:cNvSpPr/>
          <p:nvPr/>
        </p:nvSpPr>
        <p:spPr>
          <a:xfrm>
            <a:off x="336922" y="957440"/>
            <a:ext cx="1911912" cy="1634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Risco de Quedas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44514E-A8E8-4D30-B05F-EFAC327F0F09}"/>
              </a:ext>
            </a:extLst>
          </p:cNvPr>
          <p:cNvSpPr/>
          <p:nvPr/>
        </p:nvSpPr>
        <p:spPr>
          <a:xfrm>
            <a:off x="2669761" y="957440"/>
            <a:ext cx="1911912" cy="1634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Problemas cognitivos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8740852-84E7-40C4-B6B2-301C83B79808}"/>
              </a:ext>
            </a:extLst>
          </p:cNvPr>
          <p:cNvSpPr/>
          <p:nvPr/>
        </p:nvSpPr>
        <p:spPr>
          <a:xfrm>
            <a:off x="5609220" y="416820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NewsGothicBT-Light"/>
              </a:rPr>
              <a:t>O Alzheimer é uma doença neuro-degenerativa que provoca o declínio das funções cognitivas, reduzindo as capacidades de trabalho e relação social e interferindo no comportamento e na personalidade da pessoa.</a:t>
            </a:r>
            <a:endParaRPr lang="pt-BR" dirty="0"/>
          </a:p>
        </p:txBody>
      </p:sp>
      <p:sp>
        <p:nvSpPr>
          <p:cNvPr id="16" name="CaixaDeTexto 15">
            <a:hlinkClick r:id="rId3"/>
            <a:extLst>
              <a:ext uri="{FF2B5EF4-FFF2-40B4-BE49-F238E27FC236}">
                <a16:creationId xmlns:a16="http://schemas.microsoft.com/office/drawing/2014/main" id="{A517495D-C48D-4569-8941-176A8762715F}"/>
              </a:ext>
            </a:extLst>
          </p:cNvPr>
          <p:cNvSpPr txBox="1"/>
          <p:nvPr/>
        </p:nvSpPr>
        <p:spPr>
          <a:xfrm>
            <a:off x="9132148" y="6163270"/>
            <a:ext cx="304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/handle/BDPI/12691</a:t>
            </a:r>
          </a:p>
        </p:txBody>
      </p:sp>
    </p:spTree>
    <p:extLst>
      <p:ext uri="{BB962C8B-B14F-4D97-AF65-F5344CB8AC3E}">
        <p14:creationId xmlns:p14="http://schemas.microsoft.com/office/powerpoint/2010/main" val="306324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F3E0B2-502E-44B3-A70D-5A44D3E41A27}"/>
              </a:ext>
            </a:extLst>
          </p:cNvPr>
          <p:cNvSpPr txBox="1"/>
          <p:nvPr/>
        </p:nvSpPr>
        <p:spPr>
          <a:xfrm>
            <a:off x="0" y="34966"/>
            <a:ext cx="4062643" cy="104340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205CBE-CB29-4EE8-95F1-6AC9463F1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462" y="400050"/>
            <a:ext cx="5029584" cy="608861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986694D-E56F-4172-B533-55CC3D483219}"/>
              </a:ext>
            </a:extLst>
          </p:cNvPr>
          <p:cNvSpPr/>
          <p:nvPr/>
        </p:nvSpPr>
        <p:spPr>
          <a:xfrm>
            <a:off x="336922" y="957440"/>
            <a:ext cx="1911912" cy="1634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Adoção de IA nos cuidados com a saúde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855A401-C70B-4C9B-9713-89AA1DF3D9FC}"/>
              </a:ext>
            </a:extLst>
          </p:cNvPr>
          <p:cNvSpPr/>
          <p:nvPr/>
        </p:nvSpPr>
        <p:spPr>
          <a:xfrm>
            <a:off x="2669761" y="957440"/>
            <a:ext cx="1911912" cy="1634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Diagnósticos rápidos e com maior precisão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DD350D2-0DC1-4D7C-B9CA-483A64849D93}"/>
              </a:ext>
            </a:extLst>
          </p:cNvPr>
          <p:cNvSpPr/>
          <p:nvPr/>
        </p:nvSpPr>
        <p:spPr>
          <a:xfrm>
            <a:off x="336922" y="2827468"/>
            <a:ext cx="1911912" cy="16342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Tratamentos melhor planejados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30808A7-54AF-4B1D-8313-DC296F7BBF33}"/>
              </a:ext>
            </a:extLst>
          </p:cNvPr>
          <p:cNvSpPr/>
          <p:nvPr/>
        </p:nvSpPr>
        <p:spPr>
          <a:xfrm>
            <a:off x="2656505" y="2918131"/>
            <a:ext cx="1911912" cy="1543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Planos de saúde com melhores qualidade e preços</a:t>
            </a:r>
          </a:p>
        </p:txBody>
      </p:sp>
      <p:sp>
        <p:nvSpPr>
          <p:cNvPr id="19" name="CaixaDeTexto 18">
            <a:hlinkClick r:id="rId3"/>
            <a:extLst>
              <a:ext uri="{FF2B5EF4-FFF2-40B4-BE49-F238E27FC236}">
                <a16:creationId xmlns:a16="http://schemas.microsoft.com/office/drawing/2014/main" id="{E369C2EA-3AEF-4CBF-8A28-1887B6073DEB}"/>
              </a:ext>
            </a:extLst>
          </p:cNvPr>
          <p:cNvSpPr txBox="1"/>
          <p:nvPr/>
        </p:nvSpPr>
        <p:spPr>
          <a:xfrm>
            <a:off x="10422588" y="6488668"/>
            <a:ext cx="176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Pg63 - McKinsey</a:t>
            </a:r>
          </a:p>
        </p:txBody>
      </p:sp>
    </p:spTree>
    <p:extLst>
      <p:ext uri="{BB962C8B-B14F-4D97-AF65-F5344CB8AC3E}">
        <p14:creationId xmlns:p14="http://schemas.microsoft.com/office/powerpoint/2010/main" val="3130361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F3E0B2-502E-44B3-A70D-5A44D3E41A27}"/>
              </a:ext>
            </a:extLst>
          </p:cNvPr>
          <p:cNvSpPr txBox="1"/>
          <p:nvPr/>
        </p:nvSpPr>
        <p:spPr>
          <a:xfrm>
            <a:off x="0" y="34966"/>
            <a:ext cx="4062643" cy="104340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Motivação</a:t>
            </a:r>
          </a:p>
        </p:txBody>
      </p:sp>
      <p:sp>
        <p:nvSpPr>
          <p:cNvPr id="19" name="CaixaDeTexto 18">
            <a:hlinkClick r:id="rId2"/>
            <a:extLst>
              <a:ext uri="{FF2B5EF4-FFF2-40B4-BE49-F238E27FC236}">
                <a16:creationId xmlns:a16="http://schemas.microsoft.com/office/drawing/2014/main" id="{E369C2EA-3AEF-4CBF-8A28-1887B6073DEB}"/>
              </a:ext>
            </a:extLst>
          </p:cNvPr>
          <p:cNvSpPr txBox="1"/>
          <p:nvPr/>
        </p:nvSpPr>
        <p:spPr>
          <a:xfrm>
            <a:off x="10422588" y="6488668"/>
            <a:ext cx="176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Pg19 - McKinsey</a:t>
            </a:r>
          </a:p>
        </p:txBody>
      </p:sp>
      <p:pic>
        <p:nvPicPr>
          <p:cNvPr id="11" name="Imagem 10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D09EE716-9322-407E-9680-F0461A45D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123" y="592789"/>
            <a:ext cx="8147257" cy="5662346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2A9ED73-3CEE-41D5-BA1A-28F18680A69E}"/>
              </a:ext>
            </a:extLst>
          </p:cNvPr>
          <p:cNvSpPr/>
          <p:nvPr/>
        </p:nvSpPr>
        <p:spPr>
          <a:xfrm>
            <a:off x="723004" y="1923219"/>
            <a:ext cx="1911912" cy="16342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Adoção de IA - Cuidados com a Saúde e bem estar</a:t>
            </a:r>
          </a:p>
        </p:txBody>
      </p:sp>
    </p:spTree>
    <p:extLst>
      <p:ext uri="{BB962C8B-B14F-4D97-AF65-F5344CB8AC3E}">
        <p14:creationId xmlns:p14="http://schemas.microsoft.com/office/powerpoint/2010/main" val="2541862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F3E0B2-502E-44B3-A70D-5A44D3E41A27}"/>
              </a:ext>
            </a:extLst>
          </p:cNvPr>
          <p:cNvSpPr txBox="1"/>
          <p:nvPr/>
        </p:nvSpPr>
        <p:spPr>
          <a:xfrm>
            <a:off x="0" y="34966"/>
            <a:ext cx="4062643" cy="104340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Motivação</a:t>
            </a:r>
          </a:p>
        </p:txBody>
      </p:sp>
      <p:sp>
        <p:nvSpPr>
          <p:cNvPr id="19" name="CaixaDeTexto 18">
            <a:hlinkClick r:id="rId2"/>
            <a:extLst>
              <a:ext uri="{FF2B5EF4-FFF2-40B4-BE49-F238E27FC236}">
                <a16:creationId xmlns:a16="http://schemas.microsoft.com/office/drawing/2014/main" id="{E369C2EA-3AEF-4CBF-8A28-1887B6073DEB}"/>
              </a:ext>
            </a:extLst>
          </p:cNvPr>
          <p:cNvSpPr txBox="1"/>
          <p:nvPr/>
        </p:nvSpPr>
        <p:spPr>
          <a:xfrm>
            <a:off x="10422588" y="6488668"/>
            <a:ext cx="176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Pg24 - McKinsey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2A9ED73-3CEE-41D5-BA1A-28F18680A69E}"/>
              </a:ext>
            </a:extLst>
          </p:cNvPr>
          <p:cNvSpPr/>
          <p:nvPr/>
        </p:nvSpPr>
        <p:spPr>
          <a:xfrm>
            <a:off x="723004" y="1923219"/>
            <a:ext cx="1911912" cy="16342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Ganhos com IA na cadeia de Valores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De Saúde e bem estar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779FC30-EA4C-4304-A3D0-3F14132B5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123" y="602864"/>
            <a:ext cx="8171349" cy="562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50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F3E0B2-502E-44B3-A70D-5A44D3E41A27}"/>
              </a:ext>
            </a:extLst>
          </p:cNvPr>
          <p:cNvSpPr txBox="1"/>
          <p:nvPr/>
        </p:nvSpPr>
        <p:spPr>
          <a:xfrm>
            <a:off x="0" y="34966"/>
            <a:ext cx="4062643" cy="104340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369C2EA-3AEF-4CBF-8A28-1887B6073DEB}"/>
              </a:ext>
            </a:extLst>
          </p:cNvPr>
          <p:cNvSpPr txBox="1"/>
          <p:nvPr/>
        </p:nvSpPr>
        <p:spPr>
          <a:xfrm>
            <a:off x="10422588" y="6488668"/>
            <a:ext cx="176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Pg24 - McKinsey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2A9ED73-3CEE-41D5-BA1A-28F18680A69E}"/>
              </a:ext>
            </a:extLst>
          </p:cNvPr>
          <p:cNvSpPr/>
          <p:nvPr/>
        </p:nvSpPr>
        <p:spPr>
          <a:xfrm>
            <a:off x="723004" y="1923219"/>
            <a:ext cx="1911912" cy="16342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Os pais da geração “Millennial” preferem ser cuidados por IA ao invés dos filhos na melhor idade.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4833A85-2597-4237-86A2-807B8FBBB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123" y="602864"/>
            <a:ext cx="8171349" cy="561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81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776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NewsGothicBT-Light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Inacio da Silva</dc:creator>
  <cp:lastModifiedBy>Alex Inacio da Silva</cp:lastModifiedBy>
  <cp:revision>47</cp:revision>
  <dcterms:created xsi:type="dcterms:W3CDTF">2018-10-18T22:13:09Z</dcterms:created>
  <dcterms:modified xsi:type="dcterms:W3CDTF">2018-10-21T17:12:34Z</dcterms:modified>
</cp:coreProperties>
</file>