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67" r:id="rId2"/>
    <p:sldId id="266" r:id="rId3"/>
    <p:sldId id="265"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317EB-2101-456A-9941-1A0711DE5B29}" v="1000" dt="2023-10-10T16:37:44.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5033" autoAdjust="0"/>
  </p:normalViewPr>
  <p:slideViewPr>
    <p:cSldViewPr snapToGrid="0">
      <p:cViewPr>
        <p:scale>
          <a:sx n="66" d="100"/>
          <a:sy n="66" d="100"/>
        </p:scale>
        <p:origin x="499" y="3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16:13:11.670"/>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16:13:44.551"/>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16:14:55.967"/>
    </inkml:context>
    <inkml:brush xml:id="br0">
      <inkml:brushProperty name="width" value="0.05" units="cm"/>
      <inkml:brushProperty name="height" value="0.05" units="cm"/>
    </inkml:brush>
  </inkml:definitions>
  <inkml:trace contextRef="#ctx0" brushRef="#br0">0 0 24575,'5'1'0,"-1"-1"0,0 1 0,1 0 0,-1 0 0,1 0 0,-1 1 0,0-1 0,0 1 0,0 0 0,0 1 0,0-1 0,0 0 0,-1 1 0,1 0 0,5 6 0,5 6 0,-1 0 0,15 24 0,-8-10 0,-13-19 0,-1 0 0,0 0 0,-1 1 0,0-1 0,-1 1 0,0 0 0,0 1 0,-2-1 0,1 1 0,1 17 0,-2 13 0,-4 69 0,-1-34 0,4-52 0,-1-15 0,0 0 0,0 0 0,-1 0 0,-3 18 0,3-25 0,1-1 0,-1 1 0,0-1 0,0 1 0,-1-1 0,1 1 0,-1-1 0,1 0 0,-1 0 0,0 1 0,1-1 0,-1 0 0,0-1 0,0 1 0,-1 0 0,1-1 0,0 1 0,-1-1 0,1 0 0,0 1 0,-1-1 0,-3 1 0,1 0 0,9-1 0,16-2 0,-5-1 0,-32 0 0,-27 1-1365,20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16:15:17.975"/>
    </inkml:context>
    <inkml:brush xml:id="br0">
      <inkml:brushProperty name="width" value="0.05" units="cm"/>
      <inkml:brushProperty name="height" value="0.0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16:15:19.453"/>
    </inkml:context>
    <inkml:brush xml:id="br0">
      <inkml:brushProperty name="width" value="0.05" units="cm"/>
      <inkml:brushProperty name="height" value="0.05"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16:15:28.930"/>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4EBE-6030-D90B-3E44-D038CAF134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0E0202-4D67-2BC3-6A9D-93FEAFF92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C0224-B02E-E312-7BFE-F35BDA3F9FD8}"/>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5" name="Footer Placeholder 4">
            <a:extLst>
              <a:ext uri="{FF2B5EF4-FFF2-40B4-BE49-F238E27FC236}">
                <a16:creationId xmlns:a16="http://schemas.microsoft.com/office/drawing/2014/main" id="{BC6CEDDE-B6C1-8DDF-098C-A9FBAEC08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777C3-3A6E-95C0-045A-067778C12307}"/>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1352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7794-DAD9-0B02-DD16-82504D23C6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47C1A-CB12-A7E0-92F4-ADE5AA7BB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6FD99F-6491-8180-AFE9-609F7462CA94}"/>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5" name="Footer Placeholder 4">
            <a:extLst>
              <a:ext uri="{FF2B5EF4-FFF2-40B4-BE49-F238E27FC236}">
                <a16:creationId xmlns:a16="http://schemas.microsoft.com/office/drawing/2014/main" id="{BD23352D-969E-20D0-9553-C95A16254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C50FE-6241-63BF-A892-FBB26F7E1AF5}"/>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257096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7A0DE-4CB5-604B-376A-FC8A52B1C8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BCABD8-8CA9-1708-24A0-4BE87216D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810D2-7816-E8D5-55FF-6FD870709D5F}"/>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5" name="Footer Placeholder 4">
            <a:extLst>
              <a:ext uri="{FF2B5EF4-FFF2-40B4-BE49-F238E27FC236}">
                <a16:creationId xmlns:a16="http://schemas.microsoft.com/office/drawing/2014/main" id="{EE4CF931-7C17-48CC-B86B-D4A6894F5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B2675-6B67-30DA-B506-629CB9D52E39}"/>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141379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2F09-9434-F360-81EA-584D12656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DEF698-F990-7581-8965-0C9F6AC12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4234C-8251-EA23-FC99-E0BD7A1C68B7}"/>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5" name="Footer Placeholder 4">
            <a:extLst>
              <a:ext uri="{FF2B5EF4-FFF2-40B4-BE49-F238E27FC236}">
                <a16:creationId xmlns:a16="http://schemas.microsoft.com/office/drawing/2014/main" id="{99DCD6D3-D574-EC43-BD99-E4BE1C983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B6D77-43A5-F8BF-A97F-2F3F6861BE73}"/>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241116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8DAA-9F57-9D92-331F-5034FCAEF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721A1B-5964-C704-9531-D46D0ECAC3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992CFC-5EE9-A0EB-E378-80E7CE3C8F0F}"/>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5" name="Footer Placeholder 4">
            <a:extLst>
              <a:ext uri="{FF2B5EF4-FFF2-40B4-BE49-F238E27FC236}">
                <a16:creationId xmlns:a16="http://schemas.microsoft.com/office/drawing/2014/main" id="{58192588-AAC6-C9D8-30FF-038910D4F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47684-37FA-C25F-840B-10C361B8F2DC}"/>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327059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F269-0547-201D-AA5D-505C3937ED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C6F671-E8FB-57B3-E761-74662B8002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D47EE5-3DBE-6D65-3D45-F5D0FA9D6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8B8E28-34DA-7954-BBD6-FB17CEB90FE0}"/>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6" name="Footer Placeholder 5">
            <a:extLst>
              <a:ext uri="{FF2B5EF4-FFF2-40B4-BE49-F238E27FC236}">
                <a16:creationId xmlns:a16="http://schemas.microsoft.com/office/drawing/2014/main" id="{F3AAFD4E-6951-7A3E-7B67-286073B64D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874101-E491-5E9E-A561-39B57B12F268}"/>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214594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D6CA-C8A6-C506-3464-EFEFB8856B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17DF81-91D9-5A88-CD3E-FD9FFCE62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3A4B1-A4E7-57F1-6400-FE263DE81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1355E0-209E-6D29-A869-998ABEBA9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BB742-73BD-D41D-53CD-FBA5A866D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CA56F-12BA-2490-EFDD-FCD90C17F387}"/>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8" name="Footer Placeholder 7">
            <a:extLst>
              <a:ext uri="{FF2B5EF4-FFF2-40B4-BE49-F238E27FC236}">
                <a16:creationId xmlns:a16="http://schemas.microsoft.com/office/drawing/2014/main" id="{7101F3D9-6894-EA55-670C-0E4E39A1AA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19404-EA73-A919-8757-53BE382BE8F9}"/>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265509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2809-4C17-ED2D-537B-0195752352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361137-5F50-5BA5-9F77-84DB54D450E0}"/>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4" name="Footer Placeholder 3">
            <a:extLst>
              <a:ext uri="{FF2B5EF4-FFF2-40B4-BE49-F238E27FC236}">
                <a16:creationId xmlns:a16="http://schemas.microsoft.com/office/drawing/2014/main" id="{C43C90D2-0E2C-A7E7-D412-1BD59A2A3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DBC2DC-4444-A413-1A7F-1B89940698D2}"/>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100580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DB1A71-9CB0-4120-5388-1949EFF89DB9}"/>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3" name="Footer Placeholder 2">
            <a:extLst>
              <a:ext uri="{FF2B5EF4-FFF2-40B4-BE49-F238E27FC236}">
                <a16:creationId xmlns:a16="http://schemas.microsoft.com/office/drawing/2014/main" id="{914CB2F5-706A-9908-CB3A-0FF1BBCBDE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B2A9F5-908D-357C-487C-870DEBD87914}"/>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100056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6BA6-72F5-83D4-462A-DAC87E124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B3313F-0DA9-B307-61EE-607567CFE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A640B9-B631-8FB8-2201-0241700AF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E5EA4-1512-09A5-6B19-619D20E84DDD}"/>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6" name="Footer Placeholder 5">
            <a:extLst>
              <a:ext uri="{FF2B5EF4-FFF2-40B4-BE49-F238E27FC236}">
                <a16:creationId xmlns:a16="http://schemas.microsoft.com/office/drawing/2014/main" id="{14E0F126-B828-3168-1621-8DC15D2DB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C7BD1-656D-ACCC-F475-30888A89F0B4}"/>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247228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E44D-BACA-6584-2B4D-31BFA7DDD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443EFD-7DA9-3AEF-AB7D-963D6B3F3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5D0DBE-353A-EFBC-3FB7-4BF40FCC6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698A2-6008-A2C7-30B4-0A42A82E1230}"/>
              </a:ext>
            </a:extLst>
          </p:cNvPr>
          <p:cNvSpPr>
            <a:spLocks noGrp="1"/>
          </p:cNvSpPr>
          <p:nvPr>
            <p:ph type="dt" sz="half" idx="10"/>
          </p:nvPr>
        </p:nvSpPr>
        <p:spPr/>
        <p:txBody>
          <a:bodyPr/>
          <a:lstStyle/>
          <a:p>
            <a:fld id="{E0AB862D-BF55-4497-A022-C7BAF78A56CF}" type="datetimeFigureOut">
              <a:rPr lang="en-IN" smtClean="0"/>
              <a:t>10-10-2023</a:t>
            </a:fld>
            <a:endParaRPr lang="en-IN"/>
          </a:p>
        </p:txBody>
      </p:sp>
      <p:sp>
        <p:nvSpPr>
          <p:cNvPr id="6" name="Footer Placeholder 5">
            <a:extLst>
              <a:ext uri="{FF2B5EF4-FFF2-40B4-BE49-F238E27FC236}">
                <a16:creationId xmlns:a16="http://schemas.microsoft.com/office/drawing/2014/main" id="{66546158-8DA8-516C-C732-ADDE904A51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529BD-2421-C8A3-F4E3-06068E2FB5BE}"/>
              </a:ext>
            </a:extLst>
          </p:cNvPr>
          <p:cNvSpPr>
            <a:spLocks noGrp="1"/>
          </p:cNvSpPr>
          <p:nvPr>
            <p:ph type="sldNum" sz="quarter" idx="12"/>
          </p:nvPr>
        </p:nvSpPr>
        <p:spPr/>
        <p:txBody>
          <a:bodyPr/>
          <a:lstStyle/>
          <a:p>
            <a:fld id="{F124601F-F1FC-45E3-8501-78E7FB35B7AE}" type="slidenum">
              <a:rPr lang="en-IN" smtClean="0"/>
              <a:t>‹#›</a:t>
            </a:fld>
            <a:endParaRPr lang="en-IN"/>
          </a:p>
        </p:txBody>
      </p:sp>
    </p:spTree>
    <p:extLst>
      <p:ext uri="{BB962C8B-B14F-4D97-AF65-F5344CB8AC3E}">
        <p14:creationId xmlns:p14="http://schemas.microsoft.com/office/powerpoint/2010/main" val="247252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51786-65C4-D115-F018-60610A5D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583C70-1F6C-1A68-B299-7828A5DC4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7E9E2-5C96-C2E5-0278-9E8C9C814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B862D-BF55-4497-A022-C7BAF78A56CF}" type="datetimeFigureOut">
              <a:rPr lang="en-IN" smtClean="0"/>
              <a:t>10-10-2023</a:t>
            </a:fld>
            <a:endParaRPr lang="en-IN"/>
          </a:p>
        </p:txBody>
      </p:sp>
      <p:sp>
        <p:nvSpPr>
          <p:cNvPr id="5" name="Footer Placeholder 4">
            <a:extLst>
              <a:ext uri="{FF2B5EF4-FFF2-40B4-BE49-F238E27FC236}">
                <a16:creationId xmlns:a16="http://schemas.microsoft.com/office/drawing/2014/main" id="{1750AA8D-54B6-9493-5CAE-2B45DD079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BD2236-2492-2E04-39B4-C668D0B36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4601F-F1FC-45E3-8501-78E7FB35B7AE}" type="slidenum">
              <a:rPr lang="en-IN" smtClean="0"/>
              <a:t>‹#›</a:t>
            </a:fld>
            <a:endParaRPr lang="en-IN"/>
          </a:p>
        </p:txBody>
      </p:sp>
    </p:spTree>
    <p:extLst>
      <p:ext uri="{BB962C8B-B14F-4D97-AF65-F5344CB8AC3E}">
        <p14:creationId xmlns:p14="http://schemas.microsoft.com/office/powerpoint/2010/main" val="257768097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4494">
              <a:srgbClr val="DDE6F4"/>
            </a:gs>
            <a:gs pos="53132">
              <a:srgbClr val="C0D0EB"/>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8A70-A36D-DB0B-CF6D-957F06B89A86}"/>
              </a:ext>
            </a:extLst>
          </p:cNvPr>
          <p:cNvSpPr>
            <a:spLocks noGrp="1"/>
          </p:cNvSpPr>
          <p:nvPr>
            <p:ph type="title"/>
          </p:nvPr>
        </p:nvSpPr>
        <p:spPr>
          <a:xfrm>
            <a:off x="1115992" y="1198300"/>
            <a:ext cx="10515600" cy="4461399"/>
          </a:xfrm>
          <a:gradFill>
            <a:gsLst>
              <a:gs pos="24494">
                <a:srgbClr val="DDE6F4"/>
              </a:gs>
              <a:gs pos="53132">
                <a:srgbClr val="C0D0EB"/>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9600" dirty="0"/>
              <a:t>   </a:t>
            </a:r>
            <a:r>
              <a:rPr lang="en-US" sz="9600" dirty="0">
                <a:solidFill>
                  <a:schemeClr val="tx2">
                    <a:lumMod val="50000"/>
                  </a:schemeClr>
                </a:solidFill>
              </a:rPr>
              <a:t>SMART PARKING</a:t>
            </a:r>
            <a:br>
              <a:rPr lang="en-US" sz="9600" dirty="0">
                <a:solidFill>
                  <a:schemeClr val="tx2">
                    <a:lumMod val="50000"/>
                  </a:schemeClr>
                </a:solidFill>
              </a:rPr>
            </a:br>
            <a:r>
              <a:rPr lang="en-US" sz="9600" dirty="0">
                <a:solidFill>
                  <a:schemeClr val="tx2">
                    <a:lumMod val="50000"/>
                  </a:schemeClr>
                </a:solidFill>
              </a:rPr>
              <a:t>           PHASE-2</a:t>
            </a:r>
            <a:endParaRPr lang="en-IN" sz="9600" dirty="0">
              <a:solidFill>
                <a:schemeClr val="tx2">
                  <a:lumMod val="50000"/>
                </a:schemeClr>
              </a:solidFill>
            </a:endParaRPr>
          </a:p>
        </p:txBody>
      </p:sp>
    </p:spTree>
    <p:extLst>
      <p:ext uri="{BB962C8B-B14F-4D97-AF65-F5344CB8AC3E}">
        <p14:creationId xmlns:p14="http://schemas.microsoft.com/office/powerpoint/2010/main" val="382858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1D85-8C64-0CBF-1889-1E7DF733C134}"/>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536E7D26-1734-1A78-1C0E-385D64773FED}"/>
              </a:ext>
            </a:extLst>
          </p:cNvPr>
          <p:cNvSpPr>
            <a:spLocks noGrp="1"/>
          </p:cNvSpPr>
          <p:nvPr>
            <p:ph idx="1"/>
          </p:nvPr>
        </p:nvSpPr>
        <p:spPr/>
        <p:txBody>
          <a:bodyPr/>
          <a:lstStyle/>
          <a:p>
            <a:pPr marL="0" indent="0">
              <a:buNone/>
            </a:pPr>
            <a:r>
              <a:rPr lang="en-US" dirty="0"/>
              <a:t>The smart car parking system can be implemented in</a:t>
            </a:r>
          </a:p>
          <a:p>
            <a:pPr>
              <a:buFont typeface="Wingdings" panose="05000000000000000000" pitchFamily="2" charset="2"/>
              <a:buChar char="v"/>
            </a:pPr>
            <a:r>
              <a:rPr lang="en-US" dirty="0"/>
              <a:t> Shopping malls ..</a:t>
            </a:r>
          </a:p>
          <a:p>
            <a:pPr>
              <a:buFont typeface="Wingdings" panose="05000000000000000000" pitchFamily="2" charset="2"/>
              <a:buChar char="v"/>
            </a:pPr>
            <a:r>
              <a:rPr lang="en-US" dirty="0"/>
              <a:t>Restaurants</a:t>
            </a:r>
          </a:p>
          <a:p>
            <a:pPr>
              <a:buFont typeface="Wingdings" panose="05000000000000000000" pitchFamily="2" charset="2"/>
              <a:buChar char="v"/>
            </a:pPr>
            <a:r>
              <a:rPr lang="en-US" dirty="0"/>
              <a:t>Theatres        </a:t>
            </a:r>
            <a:endParaRPr lang="en-IN" dirty="0"/>
          </a:p>
        </p:txBody>
      </p:sp>
    </p:spTree>
    <p:extLst>
      <p:ext uri="{BB962C8B-B14F-4D97-AF65-F5344CB8AC3E}">
        <p14:creationId xmlns:p14="http://schemas.microsoft.com/office/powerpoint/2010/main" val="278395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793F-1D80-20C4-3920-69B3FC333F1B}"/>
              </a:ext>
            </a:extLst>
          </p:cNvPr>
          <p:cNvSpPr>
            <a:spLocks noGrp="1"/>
          </p:cNvSpPr>
          <p:nvPr>
            <p:ph type="title"/>
          </p:nvPr>
        </p:nvSpPr>
        <p:spPr/>
        <p:txBody>
          <a:bodyPr/>
          <a:lstStyle/>
          <a:p>
            <a:r>
              <a:rPr lang="en-US" b="1" dirty="0">
                <a:solidFill>
                  <a:schemeClr val="accent1">
                    <a:lumMod val="50000"/>
                  </a:schemeClr>
                </a:solidFill>
              </a:rPr>
              <a:t>Conclusion:</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41A58B3B-60F9-66F5-B4B6-DD5D0FBA548A}"/>
              </a:ext>
            </a:extLst>
          </p:cNvPr>
          <p:cNvSpPr>
            <a:spLocks noGrp="1"/>
          </p:cNvSpPr>
          <p:nvPr>
            <p:ph idx="1"/>
          </p:nvPr>
        </p:nvSpPr>
        <p:spPr/>
        <p:txBody>
          <a:bodyPr/>
          <a:lstStyle/>
          <a:p>
            <a:pPr>
              <a:buFont typeface="Wingdings" panose="05000000000000000000" pitchFamily="2" charset="2"/>
              <a:buChar char="Ø"/>
            </a:pPr>
            <a:r>
              <a:rPr lang="en-US" dirty="0"/>
              <a:t> This project focuses on implementation of car parking place detection using Internet of Things.</a:t>
            </a:r>
          </a:p>
          <a:p>
            <a:pPr>
              <a:buFont typeface="Wingdings" panose="05000000000000000000" pitchFamily="2" charset="2"/>
              <a:buChar char="Ø"/>
            </a:pPr>
            <a:r>
              <a:rPr lang="en-US" dirty="0"/>
              <a:t> The system benefits of smart parking go well beyond avoiding time wasting.</a:t>
            </a:r>
          </a:p>
          <a:p>
            <a:pPr>
              <a:buFont typeface="Wingdings" panose="05000000000000000000" pitchFamily="2" charset="2"/>
              <a:buChar char="Ø"/>
            </a:pPr>
            <a:r>
              <a:rPr lang="en-US" dirty="0"/>
              <a:t> Developing a smart parking solutions with in a city solves the pollution problem.</a:t>
            </a:r>
            <a:endParaRPr lang="en-IN" dirty="0"/>
          </a:p>
        </p:txBody>
      </p:sp>
    </p:spTree>
    <p:extLst>
      <p:ext uri="{BB962C8B-B14F-4D97-AF65-F5344CB8AC3E}">
        <p14:creationId xmlns:p14="http://schemas.microsoft.com/office/powerpoint/2010/main" val="57721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7742-F560-8BA2-A53D-45741EBB6227}"/>
              </a:ext>
            </a:extLst>
          </p:cNvPr>
          <p:cNvSpPr>
            <a:spLocks noGrp="1"/>
          </p:cNvSpPr>
          <p:nvPr>
            <p:ph type="title"/>
          </p:nvPr>
        </p:nvSpPr>
        <p:spPr>
          <a:xfrm>
            <a:off x="746760" y="53657"/>
            <a:ext cx="10515600" cy="1325563"/>
          </a:xfrm>
        </p:spPr>
        <p:txBody>
          <a:bodyPr>
            <a:normAutofit/>
          </a:bodyPr>
          <a:lstStyle/>
          <a:p>
            <a:r>
              <a:rPr lang="en-US" sz="4000" b="1" dirty="0">
                <a:solidFill>
                  <a:schemeClr val="accent1">
                    <a:lumMod val="50000"/>
                  </a:schemeClr>
                </a:solidFill>
              </a:rPr>
              <a:t>Problem Statement:</a:t>
            </a:r>
            <a:endParaRPr lang="en-IN" sz="4000" b="1" dirty="0">
              <a:solidFill>
                <a:schemeClr val="accent1">
                  <a:lumMod val="50000"/>
                </a:schemeClr>
              </a:solidFill>
            </a:endParaRPr>
          </a:p>
        </p:txBody>
      </p:sp>
      <p:sp>
        <p:nvSpPr>
          <p:cNvPr id="3" name="Content Placeholder 2">
            <a:extLst>
              <a:ext uri="{FF2B5EF4-FFF2-40B4-BE49-F238E27FC236}">
                <a16:creationId xmlns:a16="http://schemas.microsoft.com/office/drawing/2014/main" id="{3F8FC6D4-6D61-2FF5-86A7-82DB3E5ACF0E}"/>
              </a:ext>
            </a:extLst>
          </p:cNvPr>
          <p:cNvSpPr>
            <a:spLocks noGrp="1"/>
          </p:cNvSpPr>
          <p:nvPr>
            <p:ph idx="1"/>
          </p:nvPr>
        </p:nvSpPr>
        <p:spPr>
          <a:xfrm>
            <a:off x="838200" y="1379220"/>
            <a:ext cx="10515600" cy="4797743"/>
          </a:xfrm>
          <a:noFill/>
        </p:spPr>
        <p:txBody>
          <a:bodyPr>
            <a:normAutofit/>
          </a:bodyPr>
          <a:lstStyle/>
          <a:p>
            <a:pPr marL="0" indent="0">
              <a:buNone/>
            </a:pPr>
            <a:r>
              <a:rPr lang="en-US" dirty="0"/>
              <a:t>       In recent research in metropolitan cities the parking management problem can be viewed from various angles such as high vehicle density on roads. This results in annoying issues for the drivers to park their vehicles as it is very difficult to find a Parking slot. The drivers usually waste time and effort in finding parking space and end up parking Their vehicles finding a space on the street which further leads to space congestion. In Worst case, people fail to find any parking space especially during peak hours and Festive season.</a:t>
            </a:r>
            <a:endParaRPr lang="en-IN" dirty="0"/>
          </a:p>
        </p:txBody>
      </p:sp>
    </p:spTree>
    <p:extLst>
      <p:ext uri="{BB962C8B-B14F-4D97-AF65-F5344CB8AC3E}">
        <p14:creationId xmlns:p14="http://schemas.microsoft.com/office/powerpoint/2010/main" val="106035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C36F-5AA1-141D-5052-0CB8ABC78612}"/>
              </a:ext>
            </a:extLst>
          </p:cNvPr>
          <p:cNvSpPr>
            <a:spLocks noGrp="1"/>
          </p:cNvSpPr>
          <p:nvPr>
            <p:ph type="title"/>
          </p:nvPr>
        </p:nvSpPr>
        <p:spPr/>
        <p:txBody>
          <a:bodyPr/>
          <a:lstStyle/>
          <a:p>
            <a:r>
              <a:rPr lang="en-US" b="1" dirty="0">
                <a:solidFill>
                  <a:schemeClr val="accent1">
                    <a:lumMod val="50000"/>
                  </a:schemeClr>
                </a:solidFill>
              </a:rPr>
              <a:t>Project Planning:</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44875381-A15D-A1C8-974F-B88A63ECD3E2}"/>
              </a:ext>
            </a:extLst>
          </p:cNvPr>
          <p:cNvSpPr>
            <a:spLocks noGrp="1"/>
          </p:cNvSpPr>
          <p:nvPr>
            <p:ph idx="1"/>
          </p:nvPr>
        </p:nvSpPr>
        <p:spPr/>
        <p:txBody>
          <a:bodyPr/>
          <a:lstStyle/>
          <a:p>
            <a:pPr>
              <a:buFont typeface="Wingdings" panose="05000000000000000000" pitchFamily="2" charset="2"/>
              <a:buChar char="§"/>
            </a:pPr>
            <a:r>
              <a:rPr lang="en-US" dirty="0"/>
              <a:t> Implementation of the proposed system.</a:t>
            </a:r>
          </a:p>
          <a:p>
            <a:pPr>
              <a:buFont typeface="Wingdings" panose="05000000000000000000" pitchFamily="2" charset="2"/>
              <a:buChar char="§"/>
            </a:pPr>
            <a:r>
              <a:rPr lang="en-US" dirty="0"/>
              <a:t> To study Software &amp; Hardware components.</a:t>
            </a:r>
          </a:p>
          <a:p>
            <a:pPr>
              <a:buFont typeface="Wingdings" panose="05000000000000000000" pitchFamily="2" charset="2"/>
              <a:buChar char="§"/>
            </a:pPr>
            <a:r>
              <a:rPr lang="en-US" dirty="0"/>
              <a:t> Experimental setup of proposed design.</a:t>
            </a:r>
          </a:p>
          <a:p>
            <a:pPr>
              <a:buFont typeface="Wingdings" panose="05000000000000000000" pitchFamily="2" charset="2"/>
              <a:buChar char="§"/>
            </a:pPr>
            <a:r>
              <a:rPr lang="en-US" dirty="0"/>
              <a:t> Checking the output by writing appropriate code.</a:t>
            </a:r>
          </a:p>
          <a:p>
            <a:pPr>
              <a:buFont typeface="Wingdings" panose="05000000000000000000" pitchFamily="2" charset="2"/>
              <a:buChar char="§"/>
            </a:pPr>
            <a:r>
              <a:rPr lang="en-US" dirty="0"/>
              <a:t> Result &amp; Discussion.</a:t>
            </a:r>
            <a:endParaRPr lang="en-IN" dirty="0"/>
          </a:p>
        </p:txBody>
      </p:sp>
    </p:spTree>
    <p:extLst>
      <p:ext uri="{BB962C8B-B14F-4D97-AF65-F5344CB8AC3E}">
        <p14:creationId xmlns:p14="http://schemas.microsoft.com/office/powerpoint/2010/main" val="271507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C0E-8672-3BE1-8BF7-776E302187EB}"/>
              </a:ext>
            </a:extLst>
          </p:cNvPr>
          <p:cNvSpPr>
            <a:spLocks noGrp="1"/>
          </p:cNvSpPr>
          <p:nvPr>
            <p:ph type="title"/>
          </p:nvPr>
        </p:nvSpPr>
        <p:spPr>
          <a:xfrm>
            <a:off x="838200" y="365125"/>
            <a:ext cx="10515600" cy="989113"/>
          </a:xfrm>
        </p:spPr>
        <p:txBody>
          <a:bodyPr>
            <a:normAutofit/>
          </a:bodyPr>
          <a:lstStyle/>
          <a:p>
            <a:r>
              <a:rPr lang="en-US" b="1" dirty="0">
                <a:solidFill>
                  <a:schemeClr val="accent1">
                    <a:lumMod val="50000"/>
                  </a:schemeClr>
                </a:solidFill>
              </a:rPr>
              <a:t>Block Diagram:</a:t>
            </a:r>
            <a:endParaRPr lang="en-IN" b="1" dirty="0">
              <a:solidFill>
                <a:schemeClr val="accent1">
                  <a:lumMod val="50000"/>
                </a:schemeClr>
              </a:solidFill>
            </a:endParaRPr>
          </a:p>
        </p:txBody>
      </p:sp>
      <p:pic>
        <p:nvPicPr>
          <p:cNvPr id="4" name="Content Placeholder 3">
            <a:extLst>
              <a:ext uri="{FF2B5EF4-FFF2-40B4-BE49-F238E27FC236}">
                <a16:creationId xmlns:a16="http://schemas.microsoft.com/office/drawing/2014/main" id="{10DBB337-2600-DD8C-55B1-876F72216581}"/>
              </a:ext>
            </a:extLst>
          </p:cNvPr>
          <p:cNvPicPr>
            <a:picLocks noGrp="1" noChangeAspect="1"/>
          </p:cNvPicPr>
          <p:nvPr>
            <p:ph idx="1"/>
          </p:nvPr>
        </p:nvPicPr>
        <p:blipFill rotWithShape="1">
          <a:blip r:embed="rId2"/>
          <a:srcRect l="11137" t="13802" r="264" b="1775"/>
          <a:stretch/>
        </p:blipFill>
        <p:spPr>
          <a:xfrm>
            <a:off x="2405269" y="1967948"/>
            <a:ext cx="6641405" cy="4255668"/>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5" name="Ink 4">
                <a:extLst>
                  <a:ext uri="{FF2B5EF4-FFF2-40B4-BE49-F238E27FC236}">
                    <a16:creationId xmlns:a16="http://schemas.microsoft.com/office/drawing/2014/main" id="{860C2AA6-9A0F-AC16-5EC8-2A9B6F7BBE8C}"/>
                  </a:ext>
                </a:extLst>
              </p14:cNvPr>
              <p14:cNvContentPartPr/>
              <p14:nvPr/>
            </p14:nvContentPartPr>
            <p14:xfrm>
              <a:off x="8984755" y="2245993"/>
              <a:ext cx="360" cy="360"/>
            </p14:xfrm>
          </p:contentPart>
        </mc:Choice>
        <mc:Fallback>
          <p:pic>
            <p:nvPicPr>
              <p:cNvPr id="5" name="Ink 4">
                <a:extLst>
                  <a:ext uri="{FF2B5EF4-FFF2-40B4-BE49-F238E27FC236}">
                    <a16:creationId xmlns:a16="http://schemas.microsoft.com/office/drawing/2014/main" id="{860C2AA6-9A0F-AC16-5EC8-2A9B6F7BBE8C}"/>
                  </a:ext>
                </a:extLst>
              </p:cNvPr>
              <p:cNvPicPr/>
              <p:nvPr/>
            </p:nvPicPr>
            <p:blipFill>
              <a:blip r:embed="rId4"/>
              <a:stretch>
                <a:fillRect/>
              </a:stretch>
            </p:blipFill>
            <p:spPr>
              <a:xfrm>
                <a:off x="8975755" y="2192353"/>
                <a:ext cx="180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CC9443A-E865-EF84-DC1C-99E0BCA77B38}"/>
                  </a:ext>
                </a:extLst>
              </p14:cNvPr>
              <p14:cNvContentPartPr/>
              <p14:nvPr/>
            </p14:nvContentPartPr>
            <p14:xfrm>
              <a:off x="8964955" y="2245993"/>
              <a:ext cx="360" cy="360"/>
            </p14:xfrm>
          </p:contentPart>
        </mc:Choice>
        <mc:Fallback>
          <p:pic>
            <p:nvPicPr>
              <p:cNvPr id="8" name="Ink 7">
                <a:extLst>
                  <a:ext uri="{FF2B5EF4-FFF2-40B4-BE49-F238E27FC236}">
                    <a16:creationId xmlns:a16="http://schemas.microsoft.com/office/drawing/2014/main" id="{4CC9443A-E865-EF84-DC1C-99E0BCA77B38}"/>
                  </a:ext>
                </a:extLst>
              </p:cNvPr>
              <p:cNvPicPr/>
              <p:nvPr/>
            </p:nvPicPr>
            <p:blipFill>
              <a:blip r:embed="rId6"/>
              <a:stretch>
                <a:fillRect/>
              </a:stretch>
            </p:blipFill>
            <p:spPr>
              <a:xfrm>
                <a:off x="8958835" y="223987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696C2ED3-61CF-A065-0BF3-784D9C94FF83}"/>
                  </a:ext>
                </a:extLst>
              </p14:cNvPr>
              <p14:cNvContentPartPr/>
              <p14:nvPr/>
            </p14:nvContentPartPr>
            <p14:xfrm>
              <a:off x="8975035" y="2256073"/>
              <a:ext cx="71640" cy="231120"/>
            </p14:xfrm>
          </p:contentPart>
        </mc:Choice>
        <mc:Fallback>
          <p:pic>
            <p:nvPicPr>
              <p:cNvPr id="14" name="Ink 13">
                <a:extLst>
                  <a:ext uri="{FF2B5EF4-FFF2-40B4-BE49-F238E27FC236}">
                    <a16:creationId xmlns:a16="http://schemas.microsoft.com/office/drawing/2014/main" id="{696C2ED3-61CF-A065-0BF3-784D9C94FF83}"/>
                  </a:ext>
                </a:extLst>
              </p:cNvPr>
              <p:cNvPicPr/>
              <p:nvPr/>
            </p:nvPicPr>
            <p:blipFill>
              <a:blip r:embed="rId8"/>
              <a:stretch>
                <a:fillRect/>
              </a:stretch>
            </p:blipFill>
            <p:spPr>
              <a:xfrm>
                <a:off x="8966035" y="2247073"/>
                <a:ext cx="892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B722AFC3-E427-8D4E-5617-1B47CAA84798}"/>
                  </a:ext>
                </a:extLst>
              </p14:cNvPr>
              <p14:cNvContentPartPr/>
              <p14:nvPr/>
            </p14:nvContentPartPr>
            <p14:xfrm>
              <a:off x="4969315" y="5764633"/>
              <a:ext cx="360" cy="360"/>
            </p14:xfrm>
          </p:contentPart>
        </mc:Choice>
        <mc:Fallback>
          <p:pic>
            <p:nvPicPr>
              <p:cNvPr id="18" name="Ink 17">
                <a:extLst>
                  <a:ext uri="{FF2B5EF4-FFF2-40B4-BE49-F238E27FC236}">
                    <a16:creationId xmlns:a16="http://schemas.microsoft.com/office/drawing/2014/main" id="{B722AFC3-E427-8D4E-5617-1B47CAA84798}"/>
                  </a:ext>
                </a:extLst>
              </p:cNvPr>
              <p:cNvPicPr/>
              <p:nvPr/>
            </p:nvPicPr>
            <p:blipFill>
              <a:blip r:embed="rId10"/>
              <a:stretch>
                <a:fillRect/>
              </a:stretch>
            </p:blipFill>
            <p:spPr>
              <a:xfrm>
                <a:off x="4960675" y="57556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504D2D6B-08B1-3835-072D-2AE73611BA8D}"/>
                  </a:ext>
                </a:extLst>
              </p14:cNvPr>
              <p14:cNvContentPartPr/>
              <p14:nvPr/>
            </p14:nvContentPartPr>
            <p14:xfrm>
              <a:off x="7066675" y="3110713"/>
              <a:ext cx="360" cy="360"/>
            </p14:xfrm>
          </p:contentPart>
        </mc:Choice>
        <mc:Fallback>
          <p:pic>
            <p:nvPicPr>
              <p:cNvPr id="19" name="Ink 18">
                <a:extLst>
                  <a:ext uri="{FF2B5EF4-FFF2-40B4-BE49-F238E27FC236}">
                    <a16:creationId xmlns:a16="http://schemas.microsoft.com/office/drawing/2014/main" id="{504D2D6B-08B1-3835-072D-2AE73611BA8D}"/>
                  </a:ext>
                </a:extLst>
              </p:cNvPr>
              <p:cNvPicPr/>
              <p:nvPr/>
            </p:nvPicPr>
            <p:blipFill>
              <a:blip r:embed="rId10"/>
              <a:stretch>
                <a:fillRect/>
              </a:stretch>
            </p:blipFill>
            <p:spPr>
              <a:xfrm>
                <a:off x="7057675" y="31017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F16C5AA4-D0E2-5265-2B71-C763675DE735}"/>
                  </a:ext>
                </a:extLst>
              </p14:cNvPr>
              <p14:cNvContentPartPr/>
              <p14:nvPr/>
            </p14:nvContentPartPr>
            <p14:xfrm>
              <a:off x="3041515" y="3985513"/>
              <a:ext cx="360" cy="360"/>
            </p14:xfrm>
          </p:contentPart>
        </mc:Choice>
        <mc:Fallback>
          <p:pic>
            <p:nvPicPr>
              <p:cNvPr id="22" name="Ink 21">
                <a:extLst>
                  <a:ext uri="{FF2B5EF4-FFF2-40B4-BE49-F238E27FC236}">
                    <a16:creationId xmlns:a16="http://schemas.microsoft.com/office/drawing/2014/main" id="{F16C5AA4-D0E2-5265-2B71-C763675DE735}"/>
                  </a:ext>
                </a:extLst>
              </p:cNvPr>
              <p:cNvPicPr/>
              <p:nvPr/>
            </p:nvPicPr>
            <p:blipFill>
              <a:blip r:embed="rId10"/>
              <a:stretch>
                <a:fillRect/>
              </a:stretch>
            </p:blipFill>
            <p:spPr>
              <a:xfrm>
                <a:off x="3032515" y="3976513"/>
                <a:ext cx="18000" cy="18000"/>
              </a:xfrm>
              <a:prstGeom prst="rect">
                <a:avLst/>
              </a:prstGeom>
            </p:spPr>
          </p:pic>
        </mc:Fallback>
      </mc:AlternateContent>
    </p:spTree>
    <p:extLst>
      <p:ext uri="{BB962C8B-B14F-4D97-AF65-F5344CB8AC3E}">
        <p14:creationId xmlns:p14="http://schemas.microsoft.com/office/powerpoint/2010/main" val="426781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348-E57D-3EAD-E776-E55DAFF61FF9}"/>
              </a:ext>
            </a:extLst>
          </p:cNvPr>
          <p:cNvSpPr>
            <a:spLocks noGrp="1"/>
          </p:cNvSpPr>
          <p:nvPr>
            <p:ph type="title"/>
          </p:nvPr>
        </p:nvSpPr>
        <p:spPr>
          <a:xfrm>
            <a:off x="838200" y="365125"/>
            <a:ext cx="10515600" cy="770255"/>
          </a:xfrm>
          <a:noFill/>
        </p:spPr>
        <p:txBody>
          <a:bodyPr>
            <a:normAutofit/>
          </a:bodyPr>
          <a:lstStyle/>
          <a:p>
            <a:r>
              <a:rPr lang="en-US" sz="4000" b="1" dirty="0">
                <a:solidFill>
                  <a:schemeClr val="accent1">
                    <a:lumMod val="50000"/>
                  </a:schemeClr>
                </a:solidFill>
              </a:rPr>
              <a:t>Flow Chart:</a:t>
            </a:r>
            <a:endParaRPr lang="en-IN" sz="4000" b="1" dirty="0">
              <a:solidFill>
                <a:schemeClr val="accent1">
                  <a:lumMod val="50000"/>
                </a:schemeClr>
              </a:solidFill>
            </a:endParaRPr>
          </a:p>
        </p:txBody>
      </p:sp>
      <p:pic>
        <p:nvPicPr>
          <p:cNvPr id="4" name="Content Placeholder 3">
            <a:extLst>
              <a:ext uri="{FF2B5EF4-FFF2-40B4-BE49-F238E27FC236}">
                <a16:creationId xmlns:a16="http://schemas.microsoft.com/office/drawing/2014/main" id="{263F6E0F-F006-85E9-A853-177C1B615DC7}"/>
              </a:ext>
            </a:extLst>
          </p:cNvPr>
          <p:cNvPicPr>
            <a:picLocks noGrp="1" noChangeAspect="1"/>
          </p:cNvPicPr>
          <p:nvPr>
            <p:ph idx="1"/>
          </p:nvPr>
        </p:nvPicPr>
        <p:blipFill rotWithShape="1">
          <a:blip r:embed="rId2"/>
          <a:srcRect l="11911" t="13321"/>
          <a:stretch/>
        </p:blipFill>
        <p:spPr>
          <a:xfrm>
            <a:off x="1920239" y="1290093"/>
            <a:ext cx="7200611" cy="5314054"/>
          </a:xfrm>
          <a:prstGeom prst="rect">
            <a:avLst/>
          </a:prstGeom>
        </p:spPr>
      </p:pic>
    </p:spTree>
    <p:extLst>
      <p:ext uri="{BB962C8B-B14F-4D97-AF65-F5344CB8AC3E}">
        <p14:creationId xmlns:p14="http://schemas.microsoft.com/office/powerpoint/2010/main" val="368958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B5FE-AC7E-3A62-F286-2B6CFEDF8B03}"/>
              </a:ext>
            </a:extLst>
          </p:cNvPr>
          <p:cNvSpPr>
            <a:spLocks noGrp="1"/>
          </p:cNvSpPr>
          <p:nvPr>
            <p:ph type="title"/>
          </p:nvPr>
        </p:nvSpPr>
        <p:spPr>
          <a:xfrm>
            <a:off x="838200" y="289712"/>
            <a:ext cx="10515600" cy="935774"/>
          </a:xfrm>
        </p:spPr>
        <p:txBody>
          <a:bodyPr/>
          <a:lstStyle/>
          <a:p>
            <a:r>
              <a:rPr lang="en-US" b="1" dirty="0">
                <a:solidFill>
                  <a:schemeClr val="accent1">
                    <a:lumMod val="50000"/>
                  </a:schemeClr>
                </a:solidFill>
              </a:rPr>
              <a:t>WORKING:</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3EC196B9-7450-D65E-7C50-1FFD0D0C094A}"/>
              </a:ext>
            </a:extLst>
          </p:cNvPr>
          <p:cNvSpPr>
            <a:spLocks noGrp="1"/>
          </p:cNvSpPr>
          <p:nvPr>
            <p:ph idx="1"/>
          </p:nvPr>
        </p:nvSpPr>
        <p:spPr>
          <a:xfrm>
            <a:off x="838200" y="1527858"/>
            <a:ext cx="10515600" cy="4724519"/>
          </a:xfrm>
        </p:spPr>
        <p:txBody>
          <a:bodyPr>
            <a:normAutofit/>
          </a:bodyPr>
          <a:lstStyle/>
          <a:p>
            <a:pPr marL="0" indent="0">
              <a:buNone/>
            </a:pPr>
            <a:r>
              <a:rPr lang="en-US" dirty="0"/>
              <a:t>Step-1:</a:t>
            </a:r>
          </a:p>
          <a:p>
            <a:pPr marL="0" indent="0">
              <a:buNone/>
            </a:pPr>
            <a:r>
              <a:rPr lang="en-US" dirty="0"/>
              <a:t>      when car enters the parking area IR sensor that is present before </a:t>
            </a:r>
          </a:p>
          <a:p>
            <a:pPr marL="0" indent="0">
              <a:buNone/>
            </a:pPr>
            <a:r>
              <a:rPr lang="en-US" dirty="0"/>
              <a:t>IN gate will detects the passing vehicle and the gate will be opened </a:t>
            </a:r>
          </a:p>
          <a:p>
            <a:pPr marL="0" indent="0">
              <a:buNone/>
            </a:pPr>
            <a:r>
              <a:rPr lang="en-US" dirty="0"/>
              <a:t>automatically.</a:t>
            </a:r>
          </a:p>
          <a:p>
            <a:pPr marL="0" indent="0">
              <a:buNone/>
            </a:pPr>
            <a:r>
              <a:rPr lang="en-US" dirty="0"/>
              <a:t>Step-2:</a:t>
            </a:r>
          </a:p>
          <a:p>
            <a:pPr marL="0" indent="0">
              <a:buNone/>
            </a:pPr>
            <a:r>
              <a:rPr lang="en-US" dirty="0"/>
              <a:t>      The car will enter into the parking area at that time person doesn’t</a:t>
            </a:r>
          </a:p>
          <a:p>
            <a:pPr marL="0" indent="0">
              <a:buNone/>
            </a:pPr>
            <a:r>
              <a:rPr lang="en-US" dirty="0"/>
              <a:t>know which slot is empty, for this there will be an indication of LED’s for every slot when the Green light glows the slot is empty when the red light glows the slot was filled. By this the person easily know which slot is empty.</a:t>
            </a:r>
            <a:endParaRPr lang="en-IN" dirty="0"/>
          </a:p>
        </p:txBody>
      </p:sp>
    </p:spTree>
    <p:extLst>
      <p:ext uri="{BB962C8B-B14F-4D97-AF65-F5344CB8AC3E}">
        <p14:creationId xmlns:p14="http://schemas.microsoft.com/office/powerpoint/2010/main" val="35478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F66B-2615-8C0A-6BD1-29091BBAC1A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FE41F99-B4A7-9894-6CD9-8C181C7FD1B9}"/>
              </a:ext>
            </a:extLst>
          </p:cNvPr>
          <p:cNvSpPr>
            <a:spLocks noGrp="1"/>
          </p:cNvSpPr>
          <p:nvPr>
            <p:ph idx="1"/>
          </p:nvPr>
        </p:nvSpPr>
        <p:spPr/>
        <p:txBody>
          <a:bodyPr>
            <a:normAutofit lnSpcReduction="10000"/>
          </a:bodyPr>
          <a:lstStyle/>
          <a:p>
            <a:pPr marL="0" indent="0">
              <a:buNone/>
            </a:pPr>
            <a:r>
              <a:rPr lang="en-US" dirty="0"/>
              <a:t>Step-3:</a:t>
            </a:r>
          </a:p>
          <a:p>
            <a:pPr marL="0" indent="0">
              <a:buNone/>
            </a:pPr>
            <a:r>
              <a:rPr lang="en-US" dirty="0"/>
              <a:t>         The operation of exit side will be same as that of the entrance.</a:t>
            </a:r>
          </a:p>
          <a:p>
            <a:pPr marL="0" indent="0">
              <a:buNone/>
            </a:pPr>
            <a:r>
              <a:rPr lang="en-US" dirty="0"/>
              <a:t>When the car is leaving the parking </a:t>
            </a:r>
            <a:r>
              <a:rPr lang="en-US" dirty="0" err="1"/>
              <a:t>area,the</a:t>
            </a:r>
            <a:r>
              <a:rPr lang="en-US" dirty="0"/>
              <a:t> IR sensor that is present </a:t>
            </a:r>
          </a:p>
          <a:p>
            <a:pPr marL="0" indent="0">
              <a:buNone/>
            </a:pPr>
            <a:r>
              <a:rPr lang="en-US" dirty="0"/>
              <a:t>before the OUT gate will detect the passing vehicle and the gate will be</a:t>
            </a:r>
          </a:p>
          <a:p>
            <a:pPr marL="0" indent="0">
              <a:buNone/>
            </a:pPr>
            <a:r>
              <a:rPr lang="en-US" dirty="0"/>
              <a:t>opened automatically.</a:t>
            </a:r>
          </a:p>
          <a:p>
            <a:pPr marL="0" indent="0">
              <a:buNone/>
            </a:pPr>
            <a:r>
              <a:rPr lang="en-US" dirty="0"/>
              <a:t>Step-4: </a:t>
            </a:r>
          </a:p>
          <a:p>
            <a:pPr marL="0" indent="0">
              <a:buNone/>
            </a:pPr>
            <a:r>
              <a:rPr lang="en-US" dirty="0"/>
              <a:t>        In front of the parking </a:t>
            </a:r>
            <a:r>
              <a:rPr lang="en-US" dirty="0" err="1"/>
              <a:t>area,there</a:t>
            </a:r>
            <a:r>
              <a:rPr lang="en-US" dirty="0"/>
              <a:t> will be an LCD display that is used </a:t>
            </a:r>
          </a:p>
          <a:p>
            <a:pPr marL="0" indent="0">
              <a:buNone/>
            </a:pPr>
            <a:r>
              <a:rPr lang="en-US" dirty="0"/>
              <a:t>to show the status of the parking slots, whether the parking is available </a:t>
            </a:r>
          </a:p>
          <a:p>
            <a:pPr marL="0" indent="0">
              <a:buNone/>
            </a:pPr>
            <a:r>
              <a:rPr lang="en-US" dirty="0"/>
              <a:t>or not.</a:t>
            </a:r>
            <a:endParaRPr lang="en-IN" dirty="0"/>
          </a:p>
        </p:txBody>
      </p:sp>
    </p:spTree>
    <p:extLst>
      <p:ext uri="{BB962C8B-B14F-4D97-AF65-F5344CB8AC3E}">
        <p14:creationId xmlns:p14="http://schemas.microsoft.com/office/powerpoint/2010/main" val="27688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4DB2-40A7-33EB-DF28-FC59407093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28AA7E-0117-0BFF-FE0F-1AF9181DBFE5}"/>
              </a:ext>
            </a:extLst>
          </p:cNvPr>
          <p:cNvSpPr>
            <a:spLocks noGrp="1"/>
          </p:cNvSpPr>
          <p:nvPr>
            <p:ph idx="1"/>
          </p:nvPr>
        </p:nvSpPr>
        <p:spPr/>
        <p:txBody>
          <a:bodyPr/>
          <a:lstStyle/>
          <a:p>
            <a:r>
              <a:rPr lang="en-US" dirty="0"/>
              <a:t>Step-5:</a:t>
            </a:r>
          </a:p>
          <a:p>
            <a:pPr marL="0" indent="0">
              <a:buNone/>
            </a:pPr>
            <a:r>
              <a:rPr lang="en-US" dirty="0"/>
              <a:t>       The main advantages of the current system is the user will register in CAYENNE application/ website. From this application/ website also the user can see the status of parking area. In this application it will show the information of parking slots individually.  </a:t>
            </a:r>
            <a:endParaRPr lang="en-IN" dirty="0"/>
          </a:p>
        </p:txBody>
      </p:sp>
    </p:spTree>
    <p:extLst>
      <p:ext uri="{BB962C8B-B14F-4D97-AF65-F5344CB8AC3E}">
        <p14:creationId xmlns:p14="http://schemas.microsoft.com/office/powerpoint/2010/main" val="406109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rgbClr val="BECEEA"/>
            </a:gs>
            <a:gs pos="100000">
              <a:srgbClr val="D1DCF0"/>
            </a:gs>
            <a:gs pos="100000">
              <a:srgbClr val="FBFCFE"/>
            </a:gs>
            <a:gs pos="49648">
              <a:srgbClr val="DAE2EF"/>
            </a:gs>
            <a:gs pos="100000">
              <a:schemeClr val="accent1">
                <a:lumMod val="5000"/>
                <a:lumOff val="95000"/>
              </a:schemeClr>
            </a:gs>
            <a:gs pos="0">
              <a:schemeClr val="bg1"/>
            </a:gs>
            <a:gs pos="100000">
              <a:srgbClr val="C7D5ED"/>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E524-99CF-F339-82A4-6DF6279CE226}"/>
              </a:ext>
            </a:extLst>
          </p:cNvPr>
          <p:cNvSpPr>
            <a:spLocks noGrp="1"/>
          </p:cNvSpPr>
          <p:nvPr>
            <p:ph type="title"/>
          </p:nvPr>
        </p:nvSpPr>
        <p:spPr/>
        <p:txBody>
          <a:bodyPr/>
          <a:lstStyle/>
          <a:p>
            <a:r>
              <a:rPr lang="en-US" dirty="0">
                <a:solidFill>
                  <a:schemeClr val="accent1">
                    <a:lumMod val="75000"/>
                  </a:schemeClr>
                </a:solidFill>
              </a:rPr>
              <a:t>Advantages:</a:t>
            </a:r>
            <a:endParaRPr lang="en-IN" dirty="0"/>
          </a:p>
        </p:txBody>
      </p:sp>
      <p:sp>
        <p:nvSpPr>
          <p:cNvPr id="3" name="Content Placeholder 2">
            <a:extLst>
              <a:ext uri="{FF2B5EF4-FFF2-40B4-BE49-F238E27FC236}">
                <a16:creationId xmlns:a16="http://schemas.microsoft.com/office/drawing/2014/main" id="{6338EB2F-4AEC-89B4-326F-83933EF7BCCC}"/>
              </a:ext>
            </a:extLst>
          </p:cNvPr>
          <p:cNvSpPr>
            <a:spLocks noGrp="1"/>
          </p:cNvSpPr>
          <p:nvPr>
            <p:ph idx="1"/>
          </p:nvPr>
        </p:nvSpPr>
        <p:spPr>
          <a:noFill/>
        </p:spPr>
        <p:txBody>
          <a:bodyPr/>
          <a:lstStyle/>
          <a:p>
            <a:pPr>
              <a:buFont typeface="Wingdings" panose="05000000000000000000" pitchFamily="2" charset="2"/>
              <a:buChar char="v"/>
            </a:pPr>
            <a:r>
              <a:rPr lang="en-US" dirty="0"/>
              <a:t> Shorter waiting time at parking place.</a:t>
            </a:r>
          </a:p>
          <a:p>
            <a:pPr>
              <a:buFont typeface="Wingdings" panose="05000000000000000000" pitchFamily="2" charset="2"/>
              <a:buChar char="v"/>
            </a:pPr>
            <a:r>
              <a:rPr lang="en-US" dirty="0"/>
              <a:t> It saves fuel, money, space and time.</a:t>
            </a:r>
          </a:p>
          <a:p>
            <a:pPr>
              <a:buFont typeface="Wingdings" panose="05000000000000000000" pitchFamily="2" charset="2"/>
              <a:buChar char="v"/>
            </a:pPr>
            <a:r>
              <a:rPr lang="en-US" dirty="0"/>
              <a:t> Reduced pollution.</a:t>
            </a:r>
          </a:p>
          <a:p>
            <a:pPr>
              <a:buFont typeface="Wingdings" panose="05000000000000000000" pitchFamily="2" charset="2"/>
              <a:buChar char="v"/>
            </a:pPr>
            <a:r>
              <a:rPr lang="en-US" dirty="0"/>
              <a:t> Reduced traffic.</a:t>
            </a:r>
          </a:p>
          <a:p>
            <a:pPr>
              <a:buFont typeface="Wingdings" panose="05000000000000000000" pitchFamily="2" charset="2"/>
              <a:buChar char="v"/>
            </a:pPr>
            <a:r>
              <a:rPr lang="en-US" dirty="0"/>
              <a:t> Carbon emission is reduced.</a:t>
            </a:r>
          </a:p>
          <a:p>
            <a:pPr>
              <a:buFont typeface="Wingdings" panose="05000000000000000000" pitchFamily="2" charset="2"/>
              <a:buChar char="v"/>
            </a:pPr>
            <a:r>
              <a:rPr lang="en-US" dirty="0"/>
              <a:t> Efficiency.</a:t>
            </a:r>
            <a:endParaRPr lang="en-IN" dirty="0"/>
          </a:p>
        </p:txBody>
      </p:sp>
    </p:spTree>
    <p:extLst>
      <p:ext uri="{BB962C8B-B14F-4D97-AF65-F5344CB8AC3E}">
        <p14:creationId xmlns:p14="http://schemas.microsoft.com/office/powerpoint/2010/main" val="3507608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484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   SMART PARKING            PHASE-2</vt:lpstr>
      <vt:lpstr>Problem Statement:</vt:lpstr>
      <vt:lpstr>Project Planning:</vt:lpstr>
      <vt:lpstr>Block Diagram:</vt:lpstr>
      <vt:lpstr>Flow Chart:</vt:lpstr>
      <vt:lpstr>WORKING:</vt:lpstr>
      <vt:lpstr>PowerPoint Presentation</vt:lpstr>
      <vt:lpstr>PowerPoint Presentation</vt:lpstr>
      <vt:lpstr>Advantages:</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priyadharshini m</dc:creator>
  <cp:lastModifiedBy>priyadharshini m</cp:lastModifiedBy>
  <cp:revision>2</cp:revision>
  <dcterms:created xsi:type="dcterms:W3CDTF">2023-10-10T15:02:18Z</dcterms:created>
  <dcterms:modified xsi:type="dcterms:W3CDTF">2023-10-10T16:38:43Z</dcterms:modified>
</cp:coreProperties>
</file>