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300d020f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300d020f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ab2e5833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ab2e5833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27e096ef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27e096ef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ab2e58336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ab2e58336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27e096efb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27e096ef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7e096efb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7e096ef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a300d020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a300d020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Operating Systems</a:t>
            </a:r>
            <a:endParaRPr>
              <a:latin typeface="Oswald"/>
              <a:ea typeface="Oswald"/>
              <a:cs typeface="Oswald"/>
              <a:sym typeface="Oswald"/>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Cody Hohenberger, Tyler Bayless, Pietro Augusto De Ouro Preto, and Petar Krivokuca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Operating systems </a:t>
            </a:r>
            <a:endParaRPr/>
          </a:p>
        </p:txBody>
      </p:sp>
      <p:sp>
        <p:nvSpPr>
          <p:cNvPr id="74" name="Google Shape;74;p14"/>
          <p:cNvSpPr txBox="1"/>
          <p:nvPr>
            <p:ph idx="1" type="body"/>
          </p:nvPr>
        </p:nvSpPr>
        <p:spPr>
          <a:xfrm>
            <a:off x="301125" y="1808575"/>
            <a:ext cx="8222100" cy="27102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1600"/>
              </a:spcAft>
              <a:buNone/>
            </a:pPr>
            <a:r>
              <a:rPr lang="en" sz="1200">
                <a:solidFill>
                  <a:srgbClr val="000000"/>
                </a:solidFill>
                <a:highlight>
                  <a:srgbClr val="FFFFFF"/>
                </a:highlight>
                <a:latin typeface="Arial"/>
                <a:ea typeface="Arial"/>
                <a:cs typeface="Arial"/>
                <a:sym typeface="Arial"/>
              </a:rPr>
              <a:t>A</a:t>
            </a:r>
            <a:r>
              <a:rPr lang="en" sz="1300">
                <a:solidFill>
                  <a:srgbClr val="000000"/>
                </a:solidFill>
                <a:highlight>
                  <a:srgbClr val="FFFFFF"/>
                </a:highlight>
              </a:rPr>
              <a:t>n operating system (OS) is system software that manages computer hardware, software resources, and provides common services for computer programs.</a:t>
            </a:r>
            <a:endParaRPr sz="13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idx="1" type="body"/>
          </p:nvPr>
        </p:nvSpPr>
        <p:spPr>
          <a:xfrm>
            <a:off x="0" y="1749250"/>
            <a:ext cx="9066300" cy="3301500"/>
          </a:xfrm>
          <a:prstGeom prst="rect">
            <a:avLst/>
          </a:prstGeom>
        </p:spPr>
        <p:txBody>
          <a:bodyPr anchorCtr="0" anchor="t" bIns="91425" lIns="91425" spcFirstLastPara="1" rIns="91425" wrap="square" tIns="91425">
            <a:noAutofit/>
          </a:bodyPr>
          <a:lstStyle/>
          <a:p>
            <a:pPr indent="457200" lvl="0" marL="0" rtl="0" algn="l">
              <a:lnSpc>
                <a:spcPct val="200000"/>
              </a:lnSpc>
              <a:spcBef>
                <a:spcPts val="0"/>
              </a:spcBef>
              <a:spcAft>
                <a:spcPts val="0"/>
              </a:spcAft>
              <a:buNone/>
            </a:pPr>
            <a:r>
              <a:rPr lang="en" sz="1300">
                <a:solidFill>
                  <a:srgbClr val="000000"/>
                </a:solidFill>
              </a:rPr>
              <a:t>Windows is a multitasking operating system for computers and mobile devices, developed by Microsoft in 1985, one of the most used around the world. Since then, this operating system has evolved,in terms of functionality, design and efficiency. So far, Microsoft already has dozens of updates, the most recent is the Windows 10.</a:t>
            </a:r>
            <a:endParaRPr sz="1300">
              <a:solidFill>
                <a:srgbClr val="000000"/>
              </a:solidFill>
            </a:endParaRPr>
          </a:p>
          <a:p>
            <a:pPr indent="457200" lvl="0" marL="0" rtl="0" algn="l">
              <a:lnSpc>
                <a:spcPct val="200000"/>
              </a:lnSpc>
              <a:spcBef>
                <a:spcPts val="0"/>
              </a:spcBef>
              <a:spcAft>
                <a:spcPts val="0"/>
              </a:spcAft>
              <a:buNone/>
            </a:pPr>
            <a:r>
              <a:rPr lang="en" sz="1300">
                <a:solidFill>
                  <a:srgbClr val="000000"/>
                </a:solidFill>
              </a:rPr>
              <a:t>Several products are part of the Microsoft Windows "family," such as Windows Live, Windows Media Center, Windows Media Player, and other softwares that have been developed exclusively to enhance the performance of microsoft-made operating systems.</a:t>
            </a:r>
            <a:endParaRPr sz="1300">
              <a:solidFill>
                <a:srgbClr val="000000"/>
              </a:solidFill>
            </a:endParaRPr>
          </a:p>
          <a:p>
            <a:pPr indent="457200" lvl="0" marL="0" rtl="0" algn="l">
              <a:lnSpc>
                <a:spcPct val="200000"/>
              </a:lnSpc>
              <a:spcBef>
                <a:spcPts val="0"/>
              </a:spcBef>
              <a:spcAft>
                <a:spcPts val="0"/>
              </a:spcAft>
              <a:buNone/>
            </a:pPr>
            <a:r>
              <a:rPr lang="en" sz="1300">
                <a:solidFill>
                  <a:srgbClr val="000000"/>
                </a:solidFill>
              </a:rPr>
              <a:t>The functions of the Windows operating system is to facilitate the user's access and to be more efficient, attractive and with more easy-to-use interfaces, besides to have faster and more effective softwares.</a:t>
            </a:r>
            <a:endParaRPr sz="1300">
              <a:solidFill>
                <a:srgbClr val="000000"/>
              </a:solidFill>
            </a:endParaRPr>
          </a:p>
          <a:p>
            <a:pPr indent="457200" lvl="0" marL="0" rtl="0" algn="l">
              <a:lnSpc>
                <a:spcPct val="2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80" name="Google Shape;80;p15"/>
          <p:cNvSpPr txBox="1"/>
          <p:nvPr/>
        </p:nvSpPr>
        <p:spPr>
          <a:xfrm>
            <a:off x="447575" y="382275"/>
            <a:ext cx="8410200" cy="126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7100">
                <a:solidFill>
                  <a:schemeClr val="lt1"/>
                </a:solidFill>
                <a:latin typeface="Impact"/>
                <a:ea typeface="Impact"/>
                <a:cs typeface="Impact"/>
                <a:sym typeface="Impact"/>
              </a:rPr>
              <a:t>Windows</a:t>
            </a:r>
            <a:endParaRPr sz="7500">
              <a:solidFill>
                <a:schemeClr val="lt1"/>
              </a:solidFill>
              <a:latin typeface="Impact"/>
              <a:ea typeface="Impact"/>
              <a:cs typeface="Impact"/>
              <a:sym typeface="Impact"/>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000000"/>
              </a:buClr>
              <a:buSzPts val="1300"/>
              <a:buChar char="●"/>
            </a:pPr>
            <a:r>
              <a:rPr lang="en" sz="1300">
                <a:solidFill>
                  <a:srgbClr val="000000"/>
                </a:solidFill>
              </a:rPr>
              <a:t>Mac OS is the second most used operating system in computers right behind Windows. It was released in 2001 and is a proprietary graphical operating system developed and marketed by Apple Inc. </a:t>
            </a:r>
            <a:endParaRPr sz="1300">
              <a:solidFill>
                <a:srgbClr val="000000"/>
              </a:solidFill>
            </a:endParaRPr>
          </a:p>
          <a:p>
            <a:pPr indent="-311150" lvl="0" marL="457200" rtl="0" algn="l">
              <a:lnSpc>
                <a:spcPct val="200000"/>
              </a:lnSpc>
              <a:spcBef>
                <a:spcPts val="0"/>
              </a:spcBef>
              <a:spcAft>
                <a:spcPts val="0"/>
              </a:spcAft>
              <a:buClr>
                <a:srgbClr val="000000"/>
              </a:buClr>
              <a:buSzPts val="1300"/>
              <a:buChar char="●"/>
            </a:pPr>
            <a:r>
              <a:rPr lang="en" sz="1300">
                <a:solidFill>
                  <a:srgbClr val="000000"/>
                </a:solidFill>
              </a:rPr>
              <a:t>Advantages to using macOS is the fast and easy to traverse interface with FINDER and is great for any types of editing because of the colorsync and spatial anti-alias technology. </a:t>
            </a:r>
            <a:endParaRPr sz="1300">
              <a:solidFill>
                <a:srgbClr val="000000"/>
              </a:solidFill>
            </a:endParaRPr>
          </a:p>
          <a:p>
            <a:pPr indent="-311150" lvl="0" marL="457200" rtl="0" algn="l">
              <a:lnSpc>
                <a:spcPct val="200000"/>
              </a:lnSpc>
              <a:spcBef>
                <a:spcPts val="0"/>
              </a:spcBef>
              <a:spcAft>
                <a:spcPts val="0"/>
              </a:spcAft>
              <a:buClr>
                <a:srgbClr val="000000"/>
              </a:buClr>
              <a:buSzPts val="1300"/>
              <a:buChar char="●"/>
            </a:pPr>
            <a:r>
              <a:rPr lang="en" sz="1300">
                <a:solidFill>
                  <a:srgbClr val="000000"/>
                </a:solidFill>
              </a:rPr>
              <a:t>Disadvantages include the price to own an apple device, limited number of compatible applications and the operating system doesn’t favor the hardcore gamers.</a:t>
            </a:r>
            <a:endParaRPr sz="1300">
              <a:solidFill>
                <a:srgbClr val="000000"/>
              </a:solidFill>
            </a:endParaRPr>
          </a:p>
        </p:txBody>
      </p:sp>
      <p:pic>
        <p:nvPicPr>
          <p:cNvPr id="86" name="Google Shape;86;p16"/>
          <p:cNvPicPr preferRelativeResize="0"/>
          <p:nvPr/>
        </p:nvPicPr>
        <p:blipFill>
          <a:blip r:embed="rId3">
            <a:alphaModFix/>
          </a:blip>
          <a:stretch>
            <a:fillRect/>
          </a:stretch>
        </p:blipFill>
        <p:spPr>
          <a:xfrm>
            <a:off x="729525" y="344375"/>
            <a:ext cx="5448300" cy="1162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3" name="Google Shape;93;p17"/>
          <p:cNvPicPr preferRelativeResize="0"/>
          <p:nvPr/>
        </p:nvPicPr>
        <p:blipFill>
          <a:blip r:embed="rId3">
            <a:alphaModFix/>
          </a:blip>
          <a:stretch>
            <a:fillRect/>
          </a:stretch>
        </p:blipFill>
        <p:spPr>
          <a:xfrm>
            <a:off x="3077" y="0"/>
            <a:ext cx="9137845" cy="51434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Linux</a:t>
            </a:r>
            <a:endParaRPr/>
          </a:p>
        </p:txBody>
      </p:sp>
      <p:sp>
        <p:nvSpPr>
          <p:cNvPr id="99" name="Google Shape;99;p18"/>
          <p:cNvSpPr txBox="1"/>
          <p:nvPr>
            <p:ph idx="1" type="body"/>
          </p:nvPr>
        </p:nvSpPr>
        <p:spPr>
          <a:xfrm>
            <a:off x="0" y="1712025"/>
            <a:ext cx="6405300" cy="343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Linux is an operating </a:t>
            </a:r>
            <a:r>
              <a:rPr lang="en" sz="1300">
                <a:solidFill>
                  <a:srgbClr val="000000"/>
                </a:solidFill>
              </a:rPr>
              <a:t>system that is </a:t>
            </a:r>
            <a:r>
              <a:rPr lang="en" sz="1300">
                <a:solidFill>
                  <a:srgbClr val="000000"/>
                </a:solidFill>
              </a:rPr>
              <a:t>completely</a:t>
            </a:r>
            <a:r>
              <a:rPr lang="en" sz="1300">
                <a:solidFill>
                  <a:srgbClr val="000000"/>
                </a:solidFill>
              </a:rPr>
              <a:t> free, it was developed first in 1991 By a Finnish student Linus Torvalds.</a:t>
            </a:r>
            <a:endParaRPr sz="1300">
              <a:solidFill>
                <a:srgbClr val="000000"/>
              </a:solidFill>
            </a:endParaRPr>
          </a:p>
          <a:p>
            <a:pPr indent="0" lvl="0" marL="0" rtl="0" algn="l">
              <a:spcBef>
                <a:spcPts val="1600"/>
              </a:spcBef>
              <a:spcAft>
                <a:spcPts val="0"/>
              </a:spcAft>
              <a:buNone/>
            </a:pPr>
            <a:r>
              <a:rPr lang="en" sz="1300">
                <a:solidFill>
                  <a:srgbClr val="000000"/>
                </a:solidFill>
              </a:rPr>
              <a:t>Linux runs faster than windows 10 and it is known for running smooth but it has some disadvantages compared to windows.</a:t>
            </a:r>
            <a:endParaRPr sz="1300">
              <a:solidFill>
                <a:srgbClr val="000000"/>
              </a:solidFill>
            </a:endParaRPr>
          </a:p>
          <a:p>
            <a:pPr indent="-311150" lvl="0" marL="457200" rtl="0" algn="l">
              <a:spcBef>
                <a:spcPts val="1600"/>
              </a:spcBef>
              <a:spcAft>
                <a:spcPts val="0"/>
              </a:spcAft>
              <a:buClr>
                <a:srgbClr val="000000"/>
              </a:buClr>
              <a:buSzPts val="1300"/>
              <a:buChar char="-"/>
            </a:pPr>
            <a:r>
              <a:rPr lang="en" sz="1300">
                <a:solidFill>
                  <a:srgbClr val="000000"/>
                </a:solidFill>
              </a:rPr>
              <a:t>there is no standard desktop environment</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Gaming experience is not so great</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There is no way of packaging software </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Software for desktop is still rare</a:t>
            </a:r>
            <a:endParaRPr sz="1300">
              <a:solidFill>
                <a:srgbClr val="000000"/>
              </a:solidFill>
            </a:endParaRPr>
          </a:p>
          <a:p>
            <a:pPr indent="0" lvl="0" marL="0" rtl="0" algn="l">
              <a:spcBef>
                <a:spcPts val="1600"/>
              </a:spcBef>
              <a:spcAft>
                <a:spcPts val="1600"/>
              </a:spcAft>
              <a:buNone/>
            </a:pPr>
            <a:r>
              <a:t/>
            </a:r>
            <a:endParaRPr/>
          </a:p>
        </p:txBody>
      </p:sp>
      <p:pic>
        <p:nvPicPr>
          <p:cNvPr id="100" name="Google Shape;100;p18"/>
          <p:cNvPicPr preferRelativeResize="0"/>
          <p:nvPr/>
        </p:nvPicPr>
        <p:blipFill>
          <a:blip r:embed="rId3">
            <a:alphaModFix/>
          </a:blip>
          <a:stretch>
            <a:fillRect/>
          </a:stretch>
        </p:blipFill>
        <p:spPr>
          <a:xfrm>
            <a:off x="6484470" y="1979233"/>
            <a:ext cx="2288700" cy="2769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UNIX</a:t>
            </a:r>
            <a:endParaRPr/>
          </a:p>
        </p:txBody>
      </p:sp>
      <p:sp>
        <p:nvSpPr>
          <p:cNvPr id="106" name="Google Shape;106;p19"/>
          <p:cNvSpPr txBox="1"/>
          <p:nvPr>
            <p:ph idx="1" type="body"/>
          </p:nvPr>
        </p:nvSpPr>
        <p:spPr>
          <a:xfrm>
            <a:off x="471900" y="19576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00000"/>
                </a:solidFill>
              </a:rPr>
              <a:t>Unix was developed by AT&amp;T in the mid-late 1960s. It is considered to be one of the most powerful and popular multi-tasking operating systems. </a:t>
            </a:r>
            <a:endParaRPr sz="1300">
              <a:solidFill>
                <a:srgbClr val="000000"/>
              </a:solidFill>
            </a:endParaRPr>
          </a:p>
          <a:p>
            <a:pPr indent="-311150" lvl="0" marL="457200" rtl="0" algn="l">
              <a:spcBef>
                <a:spcPts val="1600"/>
              </a:spcBef>
              <a:spcAft>
                <a:spcPts val="0"/>
              </a:spcAft>
              <a:buClr>
                <a:srgbClr val="000000"/>
              </a:buClr>
              <a:buSzPts val="1300"/>
              <a:buChar char="●"/>
            </a:pPr>
            <a:r>
              <a:rPr lang="en" sz="1300">
                <a:solidFill>
                  <a:srgbClr val="000000"/>
                </a:solidFill>
              </a:rPr>
              <a:t>Allowed multiple users to access the a mainframe at the same time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Provides multi-tasking</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First OS written in a high-level language</a:t>
            </a:r>
            <a:endParaRPr sz="1300">
              <a:solidFill>
                <a:srgbClr val="000000"/>
              </a:solidFill>
            </a:endParaRPr>
          </a:p>
          <a:p>
            <a:pPr indent="-311150" lvl="0" marL="457200" rtl="0" algn="l">
              <a:spcBef>
                <a:spcPts val="0"/>
              </a:spcBef>
              <a:spcAft>
                <a:spcPts val="0"/>
              </a:spcAft>
              <a:buClr>
                <a:srgbClr val="000000"/>
              </a:buClr>
              <a:buSzPts val="1300"/>
              <a:buChar char="●"/>
            </a:pPr>
            <a:r>
              <a:rPr lang="en" sz="1300">
                <a:solidFill>
                  <a:srgbClr val="000000"/>
                </a:solidFill>
              </a:rPr>
              <a:t>Users can easily exchange information</a:t>
            </a:r>
            <a:endParaRPr sz="1300">
              <a:solidFill>
                <a:srgbClr val="000000"/>
              </a:solidFill>
            </a:endParaRPr>
          </a:p>
          <a:p>
            <a:pPr indent="0" lvl="0" marL="457200" rtl="0" algn="l">
              <a:spcBef>
                <a:spcPts val="1600"/>
              </a:spcBef>
              <a:spcAft>
                <a:spcPts val="1600"/>
              </a:spcAft>
              <a:buNone/>
            </a:pPr>
            <a:r>
              <a:t/>
            </a:r>
            <a:endParaRPr/>
          </a:p>
        </p:txBody>
      </p:sp>
      <p:pic>
        <p:nvPicPr>
          <p:cNvPr id="107" name="Google Shape;107;p19"/>
          <p:cNvPicPr preferRelativeResize="0"/>
          <p:nvPr/>
        </p:nvPicPr>
        <p:blipFill>
          <a:blip r:embed="rId3">
            <a:alphaModFix/>
          </a:blip>
          <a:stretch>
            <a:fillRect/>
          </a:stretch>
        </p:blipFill>
        <p:spPr>
          <a:xfrm>
            <a:off x="5526725" y="3322438"/>
            <a:ext cx="2952750" cy="1552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Youtube link:</a:t>
            </a:r>
            <a:endParaRPr/>
          </a:p>
        </p:txBody>
      </p:sp>
      <p:sp>
        <p:nvSpPr>
          <p:cNvPr id="113" name="Google Shape;113;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https://youtu.be/jsOKdw1Yqo4</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