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04"/>
    <p:restoredTop sz="94724"/>
  </p:normalViewPr>
  <p:slideViewPr>
    <p:cSldViewPr snapToGrid="0">
      <p:cViewPr varScale="1">
        <p:scale>
          <a:sx n="97" d="100"/>
          <a:sy n="97" d="100"/>
        </p:scale>
        <p:origin x="7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3/17/24</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09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3/17/24</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797421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3/17/24</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04947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3/17/24</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30891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3/17/24</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00711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3/17/24</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3732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3/17/24</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616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3/17/24</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39021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3/17/24</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678678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3/17/24</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849523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3/17/24</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252150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3/17/24</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3117411849"/>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0265473E-1A27-9F25-1396-74C6C4E81461}"/>
              </a:ext>
            </a:extLst>
          </p:cNvPr>
          <p:cNvPicPr>
            <a:picLocks noChangeAspect="1"/>
          </p:cNvPicPr>
          <p:nvPr/>
        </p:nvPicPr>
        <p:blipFill rotWithShape="1">
          <a:blip r:embed="rId2">
            <a:alphaModFix/>
          </a:blip>
          <a:srcRect t="25620" b="18143"/>
          <a:stretch/>
        </p:blipFill>
        <p:spPr>
          <a:xfrm>
            <a:off x="20" y="1571"/>
            <a:ext cx="12191980" cy="6856429"/>
          </a:xfrm>
          <a:prstGeom prst="rect">
            <a:avLst/>
          </a:prstGeom>
        </p:spPr>
      </p:pic>
      <p:sp useBgFill="1">
        <p:nvSpPr>
          <p:cNvPr id="11" name="Oval 10">
            <a:extLst>
              <a:ext uri="{FF2B5EF4-FFF2-40B4-BE49-F238E27FC236}">
                <a16:creationId xmlns:a16="http://schemas.microsoft.com/office/drawing/2014/main" id="{07F1F8E1-08C9-4C32-8CD0-F0DEB444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4197"/>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1876ED-02E2-E8DB-1DE0-50F9FD394F71}"/>
              </a:ext>
            </a:extLst>
          </p:cNvPr>
          <p:cNvSpPr>
            <a:spLocks noGrp="1"/>
          </p:cNvSpPr>
          <p:nvPr>
            <p:ph type="ctrTitle"/>
          </p:nvPr>
        </p:nvSpPr>
        <p:spPr>
          <a:xfrm>
            <a:off x="1280159" y="2211977"/>
            <a:ext cx="3905452" cy="2000645"/>
          </a:xfrm>
        </p:spPr>
        <p:txBody>
          <a:bodyPr anchor="b">
            <a:normAutofit/>
          </a:bodyPr>
          <a:lstStyle/>
          <a:p>
            <a:pPr marL="0" marR="0">
              <a:lnSpc>
                <a:spcPct val="115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Paru Dahal</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b="1" kern="100" dirty="0">
                <a:effectLst/>
                <a:latin typeface="Aptos" panose="020B0004020202020204" pitchFamily="34" charset="0"/>
                <a:ea typeface="Aptos" panose="020B0004020202020204" pitchFamily="34" charset="0"/>
                <a:cs typeface="Times New Roman" panose="02020603050405020304" pitchFamily="18" charset="0"/>
              </a:rPr>
              <a:t>DATA 434 </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8E24B3B2-93B3-DC05-4CBE-F5748A9C2707}"/>
              </a:ext>
            </a:extLst>
          </p:cNvPr>
          <p:cNvSpPr>
            <a:spLocks noGrp="1"/>
          </p:cNvSpPr>
          <p:nvPr>
            <p:ph type="subTitle" idx="1"/>
          </p:nvPr>
        </p:nvSpPr>
        <p:spPr>
          <a:xfrm>
            <a:off x="1036321" y="4283266"/>
            <a:ext cx="3535679" cy="843679"/>
          </a:xfrm>
        </p:spPr>
        <p:txBody>
          <a:bodyPr>
            <a:normAutofit/>
          </a:bodyPr>
          <a:lstStyle/>
          <a:p>
            <a:pPr algn="ct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Project Dashboard Functional Review</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algn="ctr"/>
            <a:endParaRPr lang="en-US" dirty="0"/>
          </a:p>
        </p:txBody>
      </p:sp>
      <p:cxnSp>
        <p:nvCxnSpPr>
          <p:cNvPr id="13" name="Straight Connector 12">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93141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DA7419-2B83-02C5-538C-37A7BCF8E2A9}"/>
              </a:ext>
            </a:extLst>
          </p:cNvPr>
          <p:cNvSpPr>
            <a:spLocks noGrp="1"/>
          </p:cNvSpPr>
          <p:nvPr>
            <p:ph type="title"/>
          </p:nvPr>
        </p:nvSpPr>
        <p:spPr>
          <a:xfrm>
            <a:off x="1104897" y="762001"/>
            <a:ext cx="4991103" cy="1141004"/>
          </a:xfrm>
        </p:spPr>
        <p:txBody>
          <a:bodyPr>
            <a:normAutofit/>
          </a:bodyPr>
          <a:lstStyle/>
          <a:p>
            <a:r>
              <a:rPr lang="en-US" dirty="0"/>
              <a:t>Dashboard Functional Overview</a:t>
            </a:r>
          </a:p>
        </p:txBody>
      </p:sp>
      <p:sp>
        <p:nvSpPr>
          <p:cNvPr id="3" name="Content Placeholder 2">
            <a:extLst>
              <a:ext uri="{FF2B5EF4-FFF2-40B4-BE49-F238E27FC236}">
                <a16:creationId xmlns:a16="http://schemas.microsoft.com/office/drawing/2014/main" id="{17C82570-1916-DFAC-B53A-69FE8808AA14}"/>
              </a:ext>
            </a:extLst>
          </p:cNvPr>
          <p:cNvSpPr>
            <a:spLocks noGrp="1"/>
          </p:cNvSpPr>
          <p:nvPr>
            <p:ph idx="1"/>
          </p:nvPr>
        </p:nvSpPr>
        <p:spPr>
          <a:xfrm>
            <a:off x="1104897" y="2286000"/>
            <a:ext cx="4991103" cy="3809999"/>
          </a:xfrm>
        </p:spPr>
        <p:txBody>
          <a:bodyPr>
            <a:normAutofit/>
          </a:bodyPr>
          <a:lstStyle/>
          <a:p>
            <a:pPr algn="just"/>
            <a:r>
              <a:rPr lang="en-US" kern="100" dirty="0">
                <a:effectLst/>
                <a:latin typeface="Aptos" panose="020B0004020202020204" pitchFamily="34" charset="0"/>
                <a:ea typeface="Aptos" panose="020B0004020202020204" pitchFamily="34" charset="0"/>
                <a:cs typeface="Times New Roman" panose="02020603050405020304" pitchFamily="18" charset="0"/>
              </a:rPr>
              <a:t>I have created a dashboard which </a:t>
            </a:r>
            <a:r>
              <a:rPr lang="en-US" kern="0" dirty="0">
                <a:effectLst/>
                <a:latin typeface="Aptos" panose="020B0004020202020204" pitchFamily="34" charset="0"/>
                <a:ea typeface="Aptos" panose="020B0004020202020204" pitchFamily="34" charset="0"/>
                <a:cs typeface="AppleSystemUIFont"/>
              </a:rPr>
              <a:t>retrieves data from </a:t>
            </a:r>
            <a:r>
              <a:rPr lang="en-US" kern="0" dirty="0">
                <a:latin typeface="Aptos" panose="020B0004020202020204" pitchFamily="34" charset="0"/>
                <a:ea typeface="Aptos" panose="020B0004020202020204" pitchFamily="34" charset="0"/>
                <a:cs typeface="AppleSystemUIFont"/>
              </a:rPr>
              <a:t>a </a:t>
            </a:r>
            <a:r>
              <a:rPr lang="en-US" kern="0" dirty="0">
                <a:effectLst/>
                <a:latin typeface="Aptos" panose="020B0004020202020204" pitchFamily="34" charset="0"/>
                <a:ea typeface="Aptos" panose="020B0004020202020204" pitchFamily="34" charset="0"/>
                <a:cs typeface="AppleSystemUIFont"/>
              </a:rPr>
              <a:t>csv file. Based on the selected industry (from the dropdown menu), the script filters the data. It then calculates the total number of layoffs for each location within the chosen industry. Finally, it presents a line chart showing the total layoffs by location (X-axis) and the corresponding count (Y-axis).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algn="just"/>
            <a:endParaRPr lang="en-US" dirty="0"/>
          </a:p>
        </p:txBody>
      </p:sp>
      <p:pic>
        <p:nvPicPr>
          <p:cNvPr id="14" name="Graphic 13" descr="Flowchart">
            <a:extLst>
              <a:ext uri="{FF2B5EF4-FFF2-40B4-BE49-F238E27FC236}">
                <a16:creationId xmlns:a16="http://schemas.microsoft.com/office/drawing/2014/main" id="{0138B740-B4F7-2718-415B-44118920A5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8001" y="1140012"/>
            <a:ext cx="4577976" cy="4577976"/>
          </a:xfrm>
          <a:prstGeom prst="rect">
            <a:avLst/>
          </a:prstGeom>
        </p:spPr>
      </p:pic>
    </p:spTree>
    <p:extLst>
      <p:ext uri="{BB962C8B-B14F-4D97-AF65-F5344CB8AC3E}">
        <p14:creationId xmlns:p14="http://schemas.microsoft.com/office/powerpoint/2010/main" val="389429460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6909F8-23D0-AA18-7037-5B992815DFE4}"/>
              </a:ext>
            </a:extLst>
          </p:cNvPr>
          <p:cNvSpPr>
            <a:spLocks noGrp="1"/>
          </p:cNvSpPr>
          <p:nvPr>
            <p:ph type="title"/>
          </p:nvPr>
        </p:nvSpPr>
        <p:spPr>
          <a:xfrm>
            <a:off x="1104897" y="762001"/>
            <a:ext cx="4991103" cy="1141004"/>
          </a:xfrm>
        </p:spPr>
        <p:txBody>
          <a:bodyPr>
            <a:normAutofit/>
          </a:bodyPr>
          <a:lstStyle/>
          <a:p>
            <a:r>
              <a:rPr lang="en-US" dirty="0"/>
              <a:t>Key Points from The Dashboard </a:t>
            </a:r>
          </a:p>
        </p:txBody>
      </p:sp>
      <p:sp>
        <p:nvSpPr>
          <p:cNvPr id="3" name="Content Placeholder 2">
            <a:extLst>
              <a:ext uri="{FF2B5EF4-FFF2-40B4-BE49-F238E27FC236}">
                <a16:creationId xmlns:a16="http://schemas.microsoft.com/office/drawing/2014/main" id="{3199F626-5F8C-AC3C-7A19-97CCF9839719}"/>
              </a:ext>
            </a:extLst>
          </p:cNvPr>
          <p:cNvSpPr>
            <a:spLocks noGrp="1"/>
          </p:cNvSpPr>
          <p:nvPr>
            <p:ph idx="1"/>
          </p:nvPr>
        </p:nvSpPr>
        <p:spPr>
          <a:xfrm>
            <a:off x="1104897" y="2286000"/>
            <a:ext cx="4991103" cy="3809999"/>
          </a:xfrm>
        </p:spPr>
        <p:txBody>
          <a:bodyPr>
            <a:normAutofit/>
          </a:bodyPr>
          <a:lstStyle/>
          <a:p>
            <a:pPr>
              <a:buFont typeface="Arial" panose="020B0604020202020204" pitchFamily="34" charset="0"/>
              <a:buChar char="•"/>
            </a:pPr>
            <a:r>
              <a:rPr lang="en-US" b="1" i="0" dirty="0">
                <a:effectLst/>
                <a:highlight>
                  <a:srgbClr val="FFFFFF"/>
                </a:highlight>
                <a:latin typeface="Google Sans"/>
              </a:rPr>
              <a:t>Visualization:</a:t>
            </a:r>
            <a:r>
              <a:rPr lang="en-US" b="0" i="0" dirty="0">
                <a:effectLst/>
                <a:highlight>
                  <a:srgbClr val="FFFFFF"/>
                </a:highlight>
                <a:latin typeface="Google Sans"/>
              </a:rPr>
              <a:t> It displays a line chart to explore trends.</a:t>
            </a:r>
          </a:p>
          <a:p>
            <a:pPr>
              <a:buFont typeface="Arial" panose="020B0604020202020204" pitchFamily="34" charset="0"/>
              <a:buChar char="•"/>
            </a:pPr>
            <a:r>
              <a:rPr lang="en-US" b="1" i="0" dirty="0">
                <a:effectLst/>
                <a:highlight>
                  <a:srgbClr val="FFFFFF"/>
                </a:highlight>
                <a:latin typeface="Google Sans"/>
              </a:rPr>
              <a:t>Filtering:</a:t>
            </a:r>
            <a:r>
              <a:rPr lang="en-US" b="0" i="0" dirty="0">
                <a:effectLst/>
                <a:highlight>
                  <a:srgbClr val="FFFFFF"/>
                </a:highlight>
                <a:latin typeface="Google Sans"/>
              </a:rPr>
              <a:t> Users can filter layoffs by industry using a dropdown menu.</a:t>
            </a:r>
          </a:p>
          <a:p>
            <a:pPr marL="0" indent="0">
              <a:buNone/>
            </a:pPr>
            <a:r>
              <a:rPr lang="en-US" b="1" i="0" dirty="0">
                <a:effectLst/>
                <a:highlight>
                  <a:srgbClr val="FFFFFF"/>
                </a:highlight>
                <a:latin typeface="Google Sans"/>
              </a:rPr>
              <a:t>L</a:t>
            </a:r>
            <a:r>
              <a:rPr lang="en-US" b="1" i="0" u="sng" dirty="0">
                <a:effectLst/>
                <a:highlight>
                  <a:srgbClr val="FFFFFF"/>
                </a:highlight>
                <a:latin typeface="Google Sans"/>
              </a:rPr>
              <a:t>ayout</a:t>
            </a:r>
          </a:p>
          <a:p>
            <a:pPr>
              <a:buFont typeface="Arial" panose="020B0604020202020204" pitchFamily="34" charset="0"/>
              <a:buChar char="•"/>
            </a:pPr>
            <a:r>
              <a:rPr lang="en-US" b="1" i="0" dirty="0">
                <a:effectLst/>
                <a:highlight>
                  <a:srgbClr val="FFFFFF"/>
                </a:highlight>
                <a:latin typeface="Google Sans"/>
              </a:rPr>
              <a:t>Title:</a:t>
            </a:r>
            <a:r>
              <a:rPr lang="en-US" b="0" i="0" dirty="0">
                <a:effectLst/>
                <a:highlight>
                  <a:srgbClr val="FFFFFF"/>
                </a:highlight>
                <a:latin typeface="Google Sans"/>
              </a:rPr>
              <a:t> "Layoff Analysis Dashboard"</a:t>
            </a:r>
          </a:p>
          <a:p>
            <a:pPr>
              <a:buFont typeface="Arial" panose="020B0604020202020204" pitchFamily="34" charset="0"/>
              <a:buChar char="•"/>
            </a:pPr>
            <a:r>
              <a:rPr lang="en-US" b="1" i="0" dirty="0">
                <a:effectLst/>
                <a:highlight>
                  <a:srgbClr val="FFFFFF"/>
                </a:highlight>
                <a:latin typeface="Google Sans"/>
              </a:rPr>
              <a:t>Filter:</a:t>
            </a:r>
            <a:r>
              <a:rPr lang="en-US" b="0" i="0" dirty="0">
                <a:effectLst/>
                <a:highlight>
                  <a:srgbClr val="FFFFFF"/>
                </a:highlight>
                <a:latin typeface="Google Sans"/>
              </a:rPr>
              <a:t> A dropdown menu allows users to select an industry (all industries are displayed by default).</a:t>
            </a:r>
          </a:p>
          <a:p>
            <a:endParaRPr lang="en-US" dirty="0"/>
          </a:p>
        </p:txBody>
      </p:sp>
      <p:pic>
        <p:nvPicPr>
          <p:cNvPr id="14" name="Graphic 13" descr="Presentation with Bar Chart">
            <a:extLst>
              <a:ext uri="{FF2B5EF4-FFF2-40B4-BE49-F238E27FC236}">
                <a16:creationId xmlns:a16="http://schemas.microsoft.com/office/drawing/2014/main" id="{3E529EDA-2DF2-E4DC-1964-9CCBE9B628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8001" y="1140012"/>
            <a:ext cx="4577976" cy="4577976"/>
          </a:xfrm>
          <a:prstGeom prst="rect">
            <a:avLst/>
          </a:prstGeom>
        </p:spPr>
      </p:pic>
    </p:spTree>
    <p:extLst>
      <p:ext uri="{BB962C8B-B14F-4D97-AF65-F5344CB8AC3E}">
        <p14:creationId xmlns:p14="http://schemas.microsoft.com/office/powerpoint/2010/main" val="326836579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7CB7A5-3A53-F9C2-6188-F8C6DAF88569}"/>
              </a:ext>
            </a:extLst>
          </p:cNvPr>
          <p:cNvSpPr>
            <a:spLocks noGrp="1"/>
          </p:cNvSpPr>
          <p:nvPr>
            <p:ph type="title"/>
          </p:nvPr>
        </p:nvSpPr>
        <p:spPr>
          <a:xfrm>
            <a:off x="1104897" y="762001"/>
            <a:ext cx="4991103" cy="1141004"/>
          </a:xfrm>
        </p:spPr>
        <p:txBody>
          <a:bodyPr>
            <a:normAutofit/>
          </a:bodyPr>
          <a:lstStyle/>
          <a:p>
            <a:r>
              <a:rPr lang="en-US" dirty="0"/>
              <a:t>One of the several USE Case</a:t>
            </a:r>
          </a:p>
        </p:txBody>
      </p:sp>
      <p:sp>
        <p:nvSpPr>
          <p:cNvPr id="3" name="Content Placeholder 2">
            <a:extLst>
              <a:ext uri="{FF2B5EF4-FFF2-40B4-BE49-F238E27FC236}">
                <a16:creationId xmlns:a16="http://schemas.microsoft.com/office/drawing/2014/main" id="{04F9564C-D105-BC88-F067-5339D393767F}"/>
              </a:ext>
            </a:extLst>
          </p:cNvPr>
          <p:cNvSpPr>
            <a:spLocks noGrp="1"/>
          </p:cNvSpPr>
          <p:nvPr>
            <p:ph idx="1"/>
          </p:nvPr>
        </p:nvSpPr>
        <p:spPr>
          <a:xfrm>
            <a:off x="1104897" y="2286000"/>
            <a:ext cx="4991103" cy="3809999"/>
          </a:xfrm>
        </p:spPr>
        <p:txBody>
          <a:bodyPr>
            <a:normAutofit/>
          </a:bodyPr>
          <a:lstStyle/>
          <a:p>
            <a:pPr algn="just"/>
            <a:r>
              <a:rPr lang="en-US" b="0" i="0" dirty="0">
                <a:effectLst/>
                <a:highlight>
                  <a:srgbClr val="FFFFFF"/>
                </a:highlight>
                <a:latin typeface="Lato Extended"/>
              </a:rPr>
              <a:t>One of the best use case would be a recent graduate is considering careers in Marketing or Data Science. They open the dashboard and explore the "Marketing" industry. The chart reveals relatively stable layoffs compared to Data Science. This insight might lead them to prioritize marketing roles while potentially taking additional courses to bolster their data science skills for future stability.</a:t>
            </a:r>
            <a:endParaRPr lang="en-US" dirty="0"/>
          </a:p>
        </p:txBody>
      </p:sp>
      <p:pic>
        <p:nvPicPr>
          <p:cNvPr id="7" name="Graphic 6" descr="Target Audience">
            <a:extLst>
              <a:ext uri="{FF2B5EF4-FFF2-40B4-BE49-F238E27FC236}">
                <a16:creationId xmlns:a16="http://schemas.microsoft.com/office/drawing/2014/main" id="{0F31A4DA-CE85-D21D-83A2-7E839B1F16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8001" y="1140012"/>
            <a:ext cx="4577976" cy="4577976"/>
          </a:xfrm>
          <a:prstGeom prst="rect">
            <a:avLst/>
          </a:prstGeom>
        </p:spPr>
      </p:pic>
    </p:spTree>
    <p:extLst>
      <p:ext uri="{BB962C8B-B14F-4D97-AF65-F5344CB8AC3E}">
        <p14:creationId xmlns:p14="http://schemas.microsoft.com/office/powerpoint/2010/main" val="209783075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1" name="Straight Connector 30">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40E0E787-6A3F-4579-9E73-AC9FBB0E3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87B812C-3070-452B-83FE-78736A499F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2805DD-D351-097D-E571-9D09F0909D34}"/>
              </a:ext>
            </a:extLst>
          </p:cNvPr>
          <p:cNvSpPr>
            <a:spLocks noGrp="1"/>
          </p:cNvSpPr>
          <p:nvPr>
            <p:ph type="title"/>
          </p:nvPr>
        </p:nvSpPr>
        <p:spPr>
          <a:xfrm>
            <a:off x="466255" y="2214022"/>
            <a:ext cx="3810000" cy="1582719"/>
          </a:xfrm>
        </p:spPr>
        <p:txBody>
          <a:bodyPr vert="horz" lIns="91440" tIns="45720" rIns="91440" bIns="45720" rtlCol="0" anchor="b">
            <a:normAutofit/>
          </a:bodyPr>
          <a:lstStyle/>
          <a:p>
            <a:pPr algn="ctr"/>
            <a:r>
              <a:rPr lang="en-US" dirty="0">
                <a:solidFill>
                  <a:schemeClr val="bg1"/>
                </a:solidFill>
              </a:rPr>
              <a:t>Dashboard Sample</a:t>
            </a:r>
          </a:p>
        </p:txBody>
      </p:sp>
      <p:pic>
        <p:nvPicPr>
          <p:cNvPr id="5" name="Content Placeholder 4" descr="A graph with blue lines&#10;&#10;Description automatically generated">
            <a:extLst>
              <a:ext uri="{FF2B5EF4-FFF2-40B4-BE49-F238E27FC236}">
                <a16:creationId xmlns:a16="http://schemas.microsoft.com/office/drawing/2014/main" id="{0B775397-5FBF-1FA5-A458-F186889662A6}"/>
              </a:ext>
            </a:extLst>
          </p:cNvPr>
          <p:cNvPicPr>
            <a:picLocks noGrp="1" noChangeAspect="1"/>
          </p:cNvPicPr>
          <p:nvPr>
            <p:ph idx="1"/>
          </p:nvPr>
        </p:nvPicPr>
        <p:blipFill rotWithShape="1">
          <a:blip r:embed="rId2"/>
          <a:srcRect t="3251" b="6024"/>
          <a:stretch/>
        </p:blipFill>
        <p:spPr>
          <a:xfrm>
            <a:off x="3750365" y="770024"/>
            <a:ext cx="8103130" cy="5387073"/>
          </a:xfrm>
          <a:prstGeom prst="rect">
            <a:avLst/>
          </a:prstGeom>
        </p:spPr>
      </p:pic>
      <p:cxnSp>
        <p:nvCxnSpPr>
          <p:cNvPr id="34" name="Straight Connector 33">
            <a:extLst>
              <a:ext uri="{FF2B5EF4-FFF2-40B4-BE49-F238E27FC236}">
                <a16:creationId xmlns:a16="http://schemas.microsoft.com/office/drawing/2014/main" id="{651B3B56-501F-42FF-8534-28EF7857BD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97080"/>
            <a:ext cx="971155"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187246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ortal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otalTime>8</TotalTime>
  <Words>213</Words>
  <Application>Microsoft Macintosh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Aptos</vt:lpstr>
      <vt:lpstr>Arial</vt:lpstr>
      <vt:lpstr>Google Sans</vt:lpstr>
      <vt:lpstr>Lato Extended</vt:lpstr>
      <vt:lpstr>Trade Gothic Next Cond</vt:lpstr>
      <vt:lpstr>Trade Gothic Next Light</vt:lpstr>
      <vt:lpstr>PortalVTI</vt:lpstr>
      <vt:lpstr>Paru Dahal DATA 434  </vt:lpstr>
      <vt:lpstr>Dashboard Functional Overview</vt:lpstr>
      <vt:lpstr>Key Points from The Dashboard </vt:lpstr>
      <vt:lpstr>One of the several USE Case</vt:lpstr>
      <vt:lpstr>Dashboard Sample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Paru Dahal DATA 434  </dc:title>
  <dc:creator>Parbata Dahal</dc:creator>
  <cp:lastModifiedBy>Parbata Dahal</cp:lastModifiedBy>
  <cp:revision>1</cp:revision>
  <dcterms:created xsi:type="dcterms:W3CDTF">2024-03-17T23:41:41Z</dcterms:created>
  <dcterms:modified xsi:type="dcterms:W3CDTF">2024-03-17T23:50:21Z</dcterms:modified>
</cp:coreProperties>
</file>