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6" r:id="rId4"/>
    <p:sldId id="277" r:id="rId5"/>
    <p:sldId id="258" r:id="rId6"/>
    <p:sldId id="275" r:id="rId7"/>
    <p:sldId id="273" r:id="rId8"/>
    <p:sldId id="274" r:id="rId9"/>
    <p:sldId id="259" r:id="rId10"/>
    <p:sldId id="263" r:id="rId11"/>
    <p:sldId id="264" r:id="rId12"/>
    <p:sldId id="266" r:id="rId13"/>
    <p:sldId id="265" r:id="rId14"/>
    <p:sldId id="267" r:id="rId15"/>
    <p:sldId id="268" r:id="rId16"/>
    <p:sldId id="269" r:id="rId17"/>
    <p:sldId id="270" r:id="rId18"/>
    <p:sldId id="272" r:id="rId19"/>
    <p:sldId id="279" r:id="rId20"/>
    <p:sldId id="278" r:id="rId21"/>
    <p:sldId id="280" r:id="rId22"/>
    <p:sldId id="281" r:id="rId23"/>
    <p:sldId id="282" r:id="rId24"/>
    <p:sldId id="283" r:id="rId25"/>
    <p:sldId id="284" r:id="rId26"/>
    <p:sldId id="287" r:id="rId27"/>
    <p:sldId id="288" r:id="rId28"/>
    <p:sldId id="285" r:id="rId29"/>
    <p:sldId id="286" r:id="rId30"/>
    <p:sldId id="292" r:id="rId31"/>
    <p:sldId id="293"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10/10/25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10/10/25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10/10/25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HEURISTIC SEARCH TECHNIQUES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and Test Strategy</a:t>
            </a:r>
          </a:p>
        </p:txBody>
      </p:sp>
      <p:sp>
        <p:nvSpPr>
          <p:cNvPr id="3" name="Content Placeholder 2"/>
          <p:cNvSpPr>
            <a:spLocks noGrp="1"/>
          </p:cNvSpPr>
          <p:nvPr>
            <p:ph idx="1"/>
          </p:nvPr>
        </p:nvSpPr>
        <p:spPr/>
        <p:txBody>
          <a:bodyPr/>
          <a:lstStyle/>
          <a:p>
            <a:pPr algn="ctr">
              <a:buNone/>
            </a:pPr>
            <a:r>
              <a:rPr lang="en-US" i="1" dirty="0"/>
              <a:t>Generate-And-Test Algorithm</a:t>
            </a:r>
          </a:p>
          <a:p>
            <a:pPr algn="ctr">
              <a:buNone/>
            </a:pPr>
            <a:endParaRPr lang="en-US" i="1" dirty="0"/>
          </a:p>
          <a:p>
            <a:pPr>
              <a:buNone/>
            </a:pPr>
            <a:r>
              <a:rPr lang="en-US" dirty="0"/>
              <a:t>    Generate-and-test search algorithm is a very simple algorithm that guarantees to find a solution if done systematically and there exists a 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pPr>
              <a:buNone/>
            </a:pPr>
            <a:r>
              <a:rPr lang="en-US" dirty="0"/>
              <a:t>1.Generate a possible solution.</a:t>
            </a:r>
          </a:p>
          <a:p>
            <a:pPr>
              <a:buNone/>
            </a:pPr>
            <a:r>
              <a:rPr lang="en-US" dirty="0"/>
              <a:t>2.Test to see if this is the expected solution.</a:t>
            </a:r>
          </a:p>
          <a:p>
            <a:pPr>
              <a:buNone/>
            </a:pPr>
            <a:r>
              <a:rPr lang="en-US" dirty="0"/>
              <a:t>3.If the solution has been found quit else go to step 1.</a:t>
            </a:r>
          </a:p>
          <a:p>
            <a:pPr algn="just">
              <a:buNone/>
            </a:pPr>
            <a:r>
              <a:rPr lang="en-US" dirty="0"/>
              <a:t>    </a:t>
            </a:r>
            <a:r>
              <a:rPr lang="en-US" sz="2400" i="1" dirty="0"/>
              <a:t>Potential solutions that need to be generated vary depending on the kinds of problems. For some problems the possible solutions may be particular points in the problem space and for some problems, paths from the start state.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Generate and Test Heuristic Search - Artificial Intelligence"/>
          <p:cNvPicPr/>
          <p:nvPr/>
        </p:nvPicPr>
        <p:blipFill>
          <a:blip r:embed="rId2"/>
          <a:srcRect/>
          <a:stretch>
            <a:fillRect/>
          </a:stretch>
        </p:blipFill>
        <p:spPr bwMode="auto">
          <a:xfrm>
            <a:off x="2286000" y="1778424"/>
            <a:ext cx="4114800" cy="454617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Depth-first search tree with backtracking can be used to implement </a:t>
            </a:r>
            <a:r>
              <a:rPr lang="en-US" b="1" i="1" dirty="0"/>
              <a:t>systematic generate-and-test </a:t>
            </a:r>
            <a:r>
              <a:rPr lang="en-US" dirty="0"/>
              <a:t>procedure.</a:t>
            </a:r>
          </a:p>
          <a:p>
            <a:r>
              <a:rPr lang="en-US" b="1" i="1" dirty="0"/>
              <a:t>Exhaustive generate-and-test </a:t>
            </a:r>
            <a:r>
              <a:rPr lang="en-US" dirty="0"/>
              <a:t>is very useful for simple problems. But for complex problems even heuristic generate-and-test is not very effective technique</a:t>
            </a:r>
          </a:p>
          <a:p>
            <a:r>
              <a:rPr lang="en-US" dirty="0"/>
              <a:t>AI program </a:t>
            </a:r>
            <a:r>
              <a:rPr lang="en-US" b="1" i="1" dirty="0"/>
              <a:t>DENDRAL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a:t>
            </a:r>
          </a:p>
        </p:txBody>
      </p:sp>
      <p:sp>
        <p:nvSpPr>
          <p:cNvPr id="3" name="Content Placeholder 2"/>
          <p:cNvSpPr>
            <a:spLocks noGrp="1"/>
          </p:cNvSpPr>
          <p:nvPr>
            <p:ph idx="1"/>
          </p:nvPr>
        </p:nvSpPr>
        <p:spPr/>
        <p:txBody>
          <a:bodyPr>
            <a:normAutofit fontScale="70000" lnSpcReduction="20000"/>
          </a:bodyPr>
          <a:lstStyle/>
          <a:p>
            <a:r>
              <a:rPr lang="en-US" dirty="0"/>
              <a:t>Hill Climbing is heuristic search used for mathematical optimization problems in the field of Artificial Intelligence . </a:t>
            </a:r>
          </a:p>
          <a:p>
            <a:r>
              <a:rPr lang="en-US" dirty="0"/>
              <a:t>Given a large set of inputs and a good heuristic function, it tries to find a sufficiently good solution to the problem.</a:t>
            </a:r>
          </a:p>
          <a:p>
            <a:pPr>
              <a:buNone/>
            </a:pPr>
            <a:r>
              <a:rPr lang="en-US" b="1" i="1" dirty="0"/>
              <a:t>Features of Hill Climbing </a:t>
            </a:r>
          </a:p>
          <a:p>
            <a:r>
              <a:rPr lang="en-US" dirty="0"/>
              <a:t>1. Variant of generate and test algorithm : It is a variant of generate and test algorithm. </a:t>
            </a:r>
          </a:p>
          <a:p>
            <a:r>
              <a:rPr lang="en-US" dirty="0"/>
              <a:t>The generate and test algorithm is as follows : </a:t>
            </a:r>
          </a:p>
          <a:p>
            <a:pPr>
              <a:buNone/>
            </a:pPr>
            <a:r>
              <a:rPr lang="en-US" dirty="0"/>
              <a:t>    1. Generate a possible solutions.</a:t>
            </a:r>
          </a:p>
          <a:p>
            <a:pPr>
              <a:buNone/>
            </a:pPr>
            <a:r>
              <a:rPr lang="en-US" dirty="0"/>
              <a:t>    2. Test to see if this is the expected solution. </a:t>
            </a:r>
          </a:p>
          <a:p>
            <a:pPr>
              <a:buNone/>
            </a:pPr>
            <a:r>
              <a:rPr lang="en-US" dirty="0"/>
              <a:t>    3. If the solution has been found quit else go to step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normAutofit fontScale="62500" lnSpcReduction="20000"/>
          </a:bodyPr>
          <a:lstStyle/>
          <a:p>
            <a:r>
              <a:rPr lang="en-US" dirty="0">
                <a:solidFill>
                  <a:schemeClr val="accent2"/>
                </a:solidFill>
              </a:rPr>
              <a:t>Simple Hill climbing </a:t>
            </a:r>
            <a:r>
              <a:rPr lang="en-US" dirty="0"/>
              <a:t>: It examines the neighboring nodes one by one and selects the first neighboring node which optimizes the current cost as next node. </a:t>
            </a:r>
          </a:p>
          <a:p>
            <a:r>
              <a:rPr lang="en-US" dirty="0">
                <a:solidFill>
                  <a:schemeClr val="accent2"/>
                </a:solidFill>
              </a:rPr>
              <a:t>Algorithm for Simple Hill climbing :</a:t>
            </a:r>
          </a:p>
          <a:p>
            <a:pPr>
              <a:buNone/>
            </a:pPr>
            <a:r>
              <a:rPr lang="en-US" dirty="0"/>
              <a:t> </a:t>
            </a:r>
            <a:r>
              <a:rPr lang="en-US" dirty="0">
                <a:solidFill>
                  <a:schemeClr val="accent2"/>
                </a:solidFill>
              </a:rPr>
              <a:t>Step 1 </a:t>
            </a:r>
            <a:r>
              <a:rPr lang="en-US" dirty="0"/>
              <a:t>: Evaluate the initial state. If it is a goal state then stop and return    success. Otherwise, make initial state as current state. </a:t>
            </a:r>
          </a:p>
          <a:p>
            <a:pPr>
              <a:buNone/>
            </a:pPr>
            <a:r>
              <a:rPr lang="en-US" dirty="0">
                <a:solidFill>
                  <a:schemeClr val="accent2"/>
                </a:solidFill>
              </a:rPr>
              <a:t>Step 2 </a:t>
            </a:r>
            <a:r>
              <a:rPr lang="en-US" dirty="0"/>
              <a:t>: Loop until the solution state is found or there are no new operators present which can be applied to current state. </a:t>
            </a:r>
          </a:p>
          <a:p>
            <a:pPr marL="514350" indent="-514350">
              <a:buAutoNum type="alphaLcParenR"/>
            </a:pPr>
            <a:r>
              <a:rPr lang="en-US" dirty="0"/>
              <a:t>Select a state that has not been yet applied to the current state and apply it to produce a new state. </a:t>
            </a:r>
          </a:p>
          <a:p>
            <a:pPr marL="514350" indent="-514350">
              <a:buAutoNum type="alphaLcParenR"/>
            </a:pPr>
            <a:r>
              <a:rPr lang="en-US" dirty="0"/>
              <a:t> Perform these to evaluate new state </a:t>
            </a:r>
            <a:r>
              <a:rPr lang="en-US" dirty="0" err="1"/>
              <a:t>i.e</a:t>
            </a:r>
            <a:r>
              <a:rPr lang="en-US" dirty="0"/>
              <a:t> If the current state is a goal state, then stop and return success. ii. If it is better than the current state, then make it current state and proceed further. iii. If it is not better than the current state, then continue in the loop until a solution is found.</a:t>
            </a:r>
          </a:p>
          <a:p>
            <a:pPr marL="514350" indent="-514350">
              <a:buNone/>
            </a:pPr>
            <a:r>
              <a:rPr lang="en-US" dirty="0"/>
              <a:t> </a:t>
            </a:r>
            <a:r>
              <a:rPr lang="en-US" dirty="0">
                <a:solidFill>
                  <a:schemeClr val="accent2"/>
                </a:solidFill>
              </a:rPr>
              <a:t>Step 3 </a:t>
            </a:r>
            <a:r>
              <a:rPr lang="en-US" dirty="0"/>
              <a:t>: Exit.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normAutofit fontScale="70000" lnSpcReduction="20000"/>
          </a:bodyPr>
          <a:lstStyle/>
          <a:p>
            <a:r>
              <a:rPr lang="en-US" dirty="0">
                <a:solidFill>
                  <a:schemeClr val="accent2"/>
                </a:solidFill>
              </a:rPr>
              <a:t>Steepest-Ascent Hill climbing </a:t>
            </a:r>
            <a:r>
              <a:rPr lang="en-US" dirty="0"/>
              <a:t>: It first examines all the neighboring nodes and then selects the node closest to the solution state as next node. </a:t>
            </a:r>
          </a:p>
          <a:p>
            <a:r>
              <a:rPr lang="en-US" dirty="0">
                <a:solidFill>
                  <a:schemeClr val="accent2"/>
                </a:solidFill>
              </a:rPr>
              <a:t>Step 1</a:t>
            </a:r>
            <a:r>
              <a:rPr lang="en-US" dirty="0"/>
              <a:t> : Evaluate the initial state. If it is goal state then exit else make the current state as initial state </a:t>
            </a:r>
          </a:p>
          <a:p>
            <a:r>
              <a:rPr lang="en-US" dirty="0">
                <a:solidFill>
                  <a:schemeClr val="accent2"/>
                </a:solidFill>
              </a:rPr>
              <a:t>Step 2 </a:t>
            </a:r>
            <a:r>
              <a:rPr lang="en-US" dirty="0"/>
              <a:t>: Repeat these steps until a solution is found or current state does not change </a:t>
            </a:r>
          </a:p>
          <a:p>
            <a:pPr>
              <a:buNone/>
            </a:pPr>
            <a:r>
              <a:rPr lang="en-US" dirty="0"/>
              <a:t>   </a:t>
            </a:r>
            <a:r>
              <a:rPr lang="en-US" dirty="0" err="1"/>
              <a:t>i</a:t>
            </a:r>
            <a:r>
              <a:rPr lang="en-US" dirty="0"/>
              <a:t>. Let ‘target’ be a state such that any successor of the current state will be better than it; </a:t>
            </a:r>
          </a:p>
          <a:p>
            <a:pPr>
              <a:buNone/>
            </a:pPr>
            <a:r>
              <a:rPr lang="en-US" dirty="0"/>
              <a:t>ii. for each operator that applies to the current state a. apply the new operator and create a new state b. evaluate the new state c. if this state is goal state then quit else compare with ‘target’ d. if this state is better than ‘target’, set this state as ‘target’ e. if target is better than current state set current state to Target </a:t>
            </a:r>
          </a:p>
          <a:p>
            <a:r>
              <a:rPr lang="en-US" dirty="0">
                <a:solidFill>
                  <a:schemeClr val="accent2"/>
                </a:solidFill>
              </a:rPr>
              <a:t>Step 3 </a:t>
            </a:r>
            <a:r>
              <a:rPr lang="en-US" dirty="0"/>
              <a:t>: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dirty="0"/>
              <a:t>Different regions in the State Space Diagram</a:t>
            </a:r>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dirty="0"/>
              <a:t>1. Local maximum : It is a state which is better than its neighboring state however there exists a state which is better than it(global maximum). This state is better because here value of objective function is higher than its neighbors. </a:t>
            </a:r>
          </a:p>
          <a:p>
            <a:pPr>
              <a:buNone/>
            </a:pPr>
            <a:r>
              <a:rPr lang="en-US" dirty="0"/>
              <a:t>2. Global maximum : It is the best possible state in the state space diagram. This because at this state, objective function has highest value. </a:t>
            </a:r>
          </a:p>
          <a:p>
            <a:pPr>
              <a:buNone/>
            </a:pPr>
            <a:r>
              <a:rPr lang="en-US" dirty="0"/>
              <a:t>3. Plateau/flat local maximum : It is a flat region of state space where neighboring states have the same value.</a:t>
            </a:r>
          </a:p>
          <a:p>
            <a:pPr>
              <a:buNone/>
            </a:pPr>
            <a:r>
              <a:rPr lang="en-US" dirty="0"/>
              <a:t>4. Ridge : It is region which is higher than its neighbors but itself has a slope. It is a special kind of local maximum. </a:t>
            </a:r>
          </a:p>
          <a:p>
            <a:pPr>
              <a:buNone/>
            </a:pPr>
            <a:r>
              <a:rPr lang="en-US" dirty="0"/>
              <a:t>5. Current state : The region of state space diagram where we are currently present during the search.</a:t>
            </a:r>
          </a:p>
          <a:p>
            <a:pPr>
              <a:buNone/>
            </a:pPr>
            <a:r>
              <a:rPr lang="en-US" dirty="0"/>
              <a:t> 6. Shoulder : It is a plateau that has an uphill edge.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ill Climbing Algorithm in AI"/>
          <p:cNvPicPr>
            <a:picLocks noGrp="1"/>
          </p:cNvPicPr>
          <p:nvPr>
            <p:ph idx="1"/>
          </p:nvPr>
        </p:nvPicPr>
        <p:blipFill>
          <a:blip r:embed="rId2"/>
          <a:stretch>
            <a:fillRect/>
          </a:stretch>
        </p:blipFill>
        <p:spPr bwMode="auto">
          <a:xfrm>
            <a:off x="2774613" y="2314361"/>
            <a:ext cx="4820323" cy="306747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First Search</a:t>
            </a:r>
          </a:p>
        </p:txBody>
      </p:sp>
      <p:sp>
        <p:nvSpPr>
          <p:cNvPr id="3" name="Content Placeholder 2"/>
          <p:cNvSpPr>
            <a:spLocks noGrp="1"/>
          </p:cNvSpPr>
          <p:nvPr>
            <p:ph idx="1"/>
          </p:nvPr>
        </p:nvSpPr>
        <p:spPr/>
        <p:txBody>
          <a:bodyPr/>
          <a:lstStyle/>
          <a:p>
            <a:r>
              <a:rPr lang="en-US" dirty="0"/>
              <a:t>Heuristic search algorithm that selects the most promising node for expansion based on evaluation function.</a:t>
            </a:r>
          </a:p>
          <a:p>
            <a:r>
              <a:rPr lang="en-US" dirty="0"/>
              <a:t>Aims to efficiently navigate toward the goal state making it particularly effective for optimization problems.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Many traditional search algorithms are used in AI applications. </a:t>
            </a:r>
          </a:p>
          <a:p>
            <a:r>
              <a:rPr lang="en-US" dirty="0"/>
              <a:t>For complex problems, the traditional algorithms are unable to find the solutions within some practical time and space limits.</a:t>
            </a:r>
          </a:p>
          <a:p>
            <a:r>
              <a:rPr lang="en-US" dirty="0"/>
              <a:t>Consequently, many special techniques are developed, using </a:t>
            </a:r>
            <a:r>
              <a:rPr lang="en-US" b="1" dirty="0"/>
              <a:t>heuristic functions(</a:t>
            </a:r>
            <a:r>
              <a:rPr lang="en-US" dirty="0"/>
              <a:t>a function that ranks alternatives in search algorithms at each branching step based on available information to decide which branch to follow)</a:t>
            </a:r>
          </a:p>
          <a:p>
            <a:r>
              <a:rPr lang="en-US" dirty="0"/>
              <a:t> The algorithms that use heuristic functions are called </a:t>
            </a:r>
            <a:r>
              <a:rPr lang="en-US" b="1" dirty="0"/>
              <a:t>heuristic algorithms</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pic>
        <p:nvPicPr>
          <p:cNvPr id="1026" name="Picture 2" descr="C:\Users\CSE\Downloads\DocScanner 09-Oct-2024 10-06 am.jpg"/>
          <p:cNvPicPr>
            <a:picLocks noGrp="1" noChangeAspect="1" noChangeArrowheads="1"/>
          </p:cNvPicPr>
          <p:nvPr>
            <p:ph idx="1"/>
          </p:nvPr>
        </p:nvPicPr>
        <p:blipFill>
          <a:blip r:embed="rId2"/>
          <a:srcRect/>
          <a:stretch>
            <a:fillRect/>
          </a:stretch>
        </p:blipFill>
        <p:spPr bwMode="auto">
          <a:xfrm>
            <a:off x="1435100" y="2735339"/>
            <a:ext cx="7499350" cy="222552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Algorithm</a:t>
            </a:r>
          </a:p>
        </p:txBody>
      </p:sp>
      <p:sp>
        <p:nvSpPr>
          <p:cNvPr id="3" name="Content Placeholder 2"/>
          <p:cNvSpPr>
            <a:spLocks noGrp="1"/>
          </p:cNvSpPr>
          <p:nvPr>
            <p:ph idx="1"/>
          </p:nvPr>
        </p:nvSpPr>
        <p:spPr/>
        <p:txBody>
          <a:bodyPr>
            <a:normAutofit lnSpcReduction="10000"/>
          </a:bodyPr>
          <a:lstStyle/>
          <a:p>
            <a:r>
              <a:rPr lang="en-US" dirty="0"/>
              <a:t>A* is a cornerstone name of many AI systems and has been used since it was developed in 1968 by Peter Hart; Nils Nilsson and Bertram Raphael.</a:t>
            </a:r>
          </a:p>
          <a:p>
            <a:r>
              <a:rPr lang="en-US" dirty="0"/>
              <a:t>A* search finds the shortest path through a search space to goal state using heuristic function. </a:t>
            </a:r>
          </a:p>
          <a:p>
            <a:r>
              <a:rPr lang="en-US" dirty="0"/>
              <a:t>This technique finds minimal cost solutions and is directed to a goal state called A* search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 requires heuristic function to evaluate the cost of path that passes through the particular state. It can be defined by following formula.</a:t>
            </a:r>
          </a:p>
          <a:p>
            <a:pPr>
              <a:buNone/>
            </a:pPr>
            <a:r>
              <a:rPr lang="en-US" dirty="0"/>
              <a:t>                  f(n)=g(n)+h(n) </a:t>
            </a:r>
          </a:p>
          <a:p>
            <a:pPr>
              <a:buNone/>
            </a:pPr>
            <a:r>
              <a:rPr lang="en-US" dirty="0"/>
              <a:t>Where </a:t>
            </a:r>
          </a:p>
          <a:p>
            <a:pPr>
              <a:buNone/>
            </a:pPr>
            <a:r>
              <a:rPr lang="en-US" dirty="0"/>
              <a:t>g(n): The actual cost path from the start state to the current state. </a:t>
            </a:r>
          </a:p>
          <a:p>
            <a:pPr>
              <a:buNone/>
            </a:pPr>
            <a:r>
              <a:rPr lang="en-US" dirty="0"/>
              <a:t>h(n): The actual cost path from the current state to goal state. </a:t>
            </a:r>
          </a:p>
          <a:p>
            <a:pPr>
              <a:buNone/>
            </a:pPr>
            <a:r>
              <a:rPr lang="en-US" dirty="0"/>
              <a:t>f(n): The actual cost path from the start state to the goal state.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the implementation of A* algorithm we will use two arrays namely OPEN and CLOSE. </a:t>
            </a:r>
          </a:p>
          <a:p>
            <a:pPr>
              <a:buNone/>
            </a:pPr>
            <a:r>
              <a:rPr lang="en-US" dirty="0">
                <a:solidFill>
                  <a:schemeClr val="accent2"/>
                </a:solidFill>
              </a:rPr>
              <a:t>OPEN: An array which contains the nodes that has been generated but has not been yet examined.</a:t>
            </a:r>
          </a:p>
          <a:p>
            <a:pPr>
              <a:buNone/>
            </a:pPr>
            <a:r>
              <a:rPr lang="en-US" dirty="0">
                <a:solidFill>
                  <a:schemeClr val="accent2"/>
                </a:solidFill>
              </a:rPr>
              <a:t> CLOSE: An array which contains the nodes that have been examined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It is complete and optimal. </a:t>
            </a:r>
          </a:p>
          <a:p>
            <a:r>
              <a:rPr lang="en-US" dirty="0"/>
              <a:t> It is the best one from other techniques.</a:t>
            </a:r>
          </a:p>
          <a:p>
            <a:r>
              <a:rPr lang="en-US" dirty="0"/>
              <a:t>It is used to solve very complex problems.</a:t>
            </a:r>
          </a:p>
          <a:p>
            <a:r>
              <a:rPr lang="en-US" dirty="0"/>
              <a:t>It is optimally efficient, i.e. there is no other optimal algorithm guaranteed to expand fewer nodes than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Disadvantages</a:t>
            </a:r>
          </a:p>
        </p:txBody>
      </p:sp>
      <p:sp>
        <p:nvSpPr>
          <p:cNvPr id="3" name="Content Placeholder 2"/>
          <p:cNvSpPr>
            <a:spLocks noGrp="1"/>
          </p:cNvSpPr>
          <p:nvPr>
            <p:ph idx="1"/>
          </p:nvPr>
        </p:nvSpPr>
        <p:spPr/>
        <p:txBody>
          <a:bodyPr/>
          <a:lstStyle/>
          <a:p>
            <a:r>
              <a:rPr lang="en-US" dirty="0"/>
              <a:t>This algorithm is complete if the branching factor is finite and every action has fixed cost. </a:t>
            </a:r>
          </a:p>
          <a:p>
            <a:r>
              <a:rPr lang="en-US" dirty="0"/>
              <a:t>The speed execution of A* search is highly dependant on the accuracy of the heuristic algorithm that is used to compute h (n). </a:t>
            </a:r>
          </a:p>
          <a:p>
            <a:r>
              <a:rPr lang="en-US" dirty="0"/>
              <a:t> It has complexity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REDUCTION</a:t>
            </a:r>
          </a:p>
        </p:txBody>
      </p:sp>
      <p:sp>
        <p:nvSpPr>
          <p:cNvPr id="3" name="Content Placeholder 2"/>
          <p:cNvSpPr>
            <a:spLocks noGrp="1"/>
          </p:cNvSpPr>
          <p:nvPr>
            <p:ph idx="1"/>
          </p:nvPr>
        </p:nvSpPr>
        <p:spPr/>
        <p:txBody>
          <a:bodyPr>
            <a:normAutofit fontScale="85000" lnSpcReduction="10000"/>
          </a:bodyPr>
          <a:lstStyle/>
          <a:p>
            <a:r>
              <a:rPr lang="en-US" dirty="0"/>
              <a:t>When a problem can be divided into a set of sub problems, where each sub problem can be solved separately and a combination of these will be a solution, AND-OR graphs or AND - OR trees are used for representing the solution. </a:t>
            </a:r>
          </a:p>
          <a:p>
            <a:r>
              <a:rPr lang="en-US" dirty="0"/>
              <a:t>The decomposition of the problem or problem reduction generates AND arcs. One AND are may point to any number of successor nodes. </a:t>
            </a:r>
          </a:p>
          <a:p>
            <a:r>
              <a:rPr lang="en-US" dirty="0"/>
              <a:t>All these must be solved so that the arc will rise to many arcs, indicating several possible solutions. Hence the graph is known as AND - OR instead of AND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47500" lnSpcReduction="20000"/>
          </a:bodyPr>
          <a:lstStyle/>
          <a:p>
            <a:pPr algn="just">
              <a:buNone/>
            </a:pPr>
            <a:r>
              <a:rPr lang="en-US" dirty="0"/>
              <a:t>1. </a:t>
            </a:r>
            <a:r>
              <a:rPr lang="en-US" sz="3400" dirty="0">
                <a:latin typeface="Times New Roman" pitchFamily="18" charset="0"/>
                <a:cs typeface="Times New Roman" pitchFamily="18" charset="0"/>
              </a:rPr>
              <a:t>Initialize the graph to the starting node.</a:t>
            </a:r>
          </a:p>
          <a:p>
            <a:pPr algn="just">
              <a:buNone/>
            </a:pPr>
            <a:r>
              <a:rPr lang="en-US" sz="3400" dirty="0">
                <a:latin typeface="Times New Roman" pitchFamily="18" charset="0"/>
                <a:cs typeface="Times New Roman" pitchFamily="18" charset="0"/>
              </a:rPr>
              <a:t>2. Loop until the starting node is </a:t>
            </a:r>
            <a:r>
              <a:rPr lang="en-US" sz="3400" dirty="0" err="1">
                <a:latin typeface="Times New Roman" pitchFamily="18" charset="0"/>
                <a:cs typeface="Times New Roman" pitchFamily="18" charset="0"/>
              </a:rPr>
              <a:t>labelled</a:t>
            </a:r>
            <a:r>
              <a:rPr lang="en-US" sz="3400" dirty="0">
                <a:latin typeface="Times New Roman" pitchFamily="18" charset="0"/>
                <a:cs typeface="Times New Roman" pitchFamily="18" charset="0"/>
              </a:rPr>
              <a:t> SOLVED or until its cost goes</a:t>
            </a:r>
          </a:p>
          <a:p>
            <a:pPr algn="just">
              <a:buNone/>
            </a:pPr>
            <a:r>
              <a:rPr lang="en-US" sz="3400" dirty="0">
                <a:latin typeface="Times New Roman" pitchFamily="18" charset="0"/>
                <a:cs typeface="Times New Roman" pitchFamily="18" charset="0"/>
              </a:rPr>
              <a:t>    above FUTILITY:</a:t>
            </a:r>
          </a:p>
          <a:p>
            <a:pPr algn="just">
              <a:buNone/>
            </a:pPr>
            <a:r>
              <a:rPr lang="en-US" sz="3400" dirty="0">
                <a:latin typeface="Times New Roman" pitchFamily="18" charset="0"/>
                <a:cs typeface="Times New Roman" pitchFamily="18" charset="0"/>
              </a:rPr>
              <a:t>(</a:t>
            </a:r>
            <a:r>
              <a:rPr lang="en-US" sz="3400" dirty="0" err="1">
                <a:latin typeface="Times New Roman" pitchFamily="18" charset="0"/>
                <a:cs typeface="Times New Roman" pitchFamily="18" charset="0"/>
              </a:rPr>
              <a:t>i</a:t>
            </a:r>
            <a:r>
              <a:rPr lang="en-US" sz="3400" dirty="0">
                <a:latin typeface="Times New Roman" pitchFamily="18" charset="0"/>
                <a:cs typeface="Times New Roman" pitchFamily="18" charset="0"/>
              </a:rPr>
              <a:t>) Traverse the graph, starting at the initial node and following the current best path</a:t>
            </a:r>
          </a:p>
          <a:p>
            <a:pPr algn="just">
              <a:buNone/>
            </a:pPr>
            <a:r>
              <a:rPr lang="en-US" sz="3400" dirty="0">
                <a:latin typeface="Times New Roman" pitchFamily="18" charset="0"/>
                <a:cs typeface="Times New Roman" pitchFamily="18" charset="0"/>
              </a:rPr>
              <a:t>     and accumulate the set of nodes that are on that path and have not yet been</a:t>
            </a:r>
          </a:p>
          <a:p>
            <a:pPr algn="just">
              <a:buNone/>
            </a:pPr>
            <a:r>
              <a:rPr lang="en-US" sz="3400" dirty="0">
                <a:latin typeface="Times New Roman" pitchFamily="18" charset="0"/>
                <a:cs typeface="Times New Roman" pitchFamily="18" charset="0"/>
              </a:rPr>
              <a:t>     expanded.</a:t>
            </a:r>
          </a:p>
          <a:p>
            <a:pPr algn="just">
              <a:buNone/>
            </a:pPr>
            <a:r>
              <a:rPr lang="en-US" sz="3400" dirty="0">
                <a:latin typeface="Times New Roman" pitchFamily="18" charset="0"/>
                <a:cs typeface="Times New Roman" pitchFamily="18" charset="0"/>
              </a:rPr>
              <a:t>(ii) Pick one of these unexpanded nodes and expand it. If there are no successors,</a:t>
            </a:r>
          </a:p>
          <a:p>
            <a:pPr algn="just">
              <a:buNone/>
            </a:pPr>
            <a:r>
              <a:rPr lang="en-US" sz="3400" dirty="0">
                <a:latin typeface="Times New Roman" pitchFamily="18" charset="0"/>
                <a:cs typeface="Times New Roman" pitchFamily="18" charset="0"/>
              </a:rPr>
              <a:t>      assign FUTILITY as the value of this node. Otherwise, add its successors to the</a:t>
            </a:r>
          </a:p>
          <a:p>
            <a:pPr algn="just">
              <a:buNone/>
            </a:pPr>
            <a:r>
              <a:rPr lang="en-US" sz="3400" dirty="0">
                <a:latin typeface="Times New Roman" pitchFamily="18" charset="0"/>
                <a:cs typeface="Times New Roman" pitchFamily="18" charset="0"/>
              </a:rPr>
              <a:t>      graph and for each of them compute f'(n). If f'(n) of any node is O, mark that node as</a:t>
            </a:r>
          </a:p>
          <a:p>
            <a:pPr algn="just">
              <a:buNone/>
            </a:pPr>
            <a:r>
              <a:rPr lang="en-US" sz="3400" dirty="0">
                <a:latin typeface="Times New Roman" pitchFamily="18" charset="0"/>
                <a:cs typeface="Times New Roman" pitchFamily="18" charset="0"/>
              </a:rPr>
              <a:t>      SOLVED.</a:t>
            </a:r>
          </a:p>
          <a:p>
            <a:pPr algn="just">
              <a:buNone/>
            </a:pPr>
            <a:r>
              <a:rPr lang="en-US" sz="3400" dirty="0">
                <a:latin typeface="Times New Roman" pitchFamily="18" charset="0"/>
                <a:cs typeface="Times New Roman" pitchFamily="18" charset="0"/>
              </a:rPr>
              <a:t>(iii) Change the f'(n) estimate of the newly expanded node to reflect the new</a:t>
            </a:r>
          </a:p>
          <a:p>
            <a:pPr algn="just">
              <a:buNone/>
            </a:pPr>
            <a:r>
              <a:rPr lang="en-US" sz="3400" dirty="0">
                <a:latin typeface="Times New Roman" pitchFamily="18" charset="0"/>
                <a:cs typeface="Times New Roman" pitchFamily="18" charset="0"/>
              </a:rPr>
              <a:t>       information provided by its successors. Propagate this change backwards through</a:t>
            </a:r>
          </a:p>
          <a:p>
            <a:pPr algn="just">
              <a:buNone/>
            </a:pPr>
            <a:r>
              <a:rPr lang="en-US" sz="3400" dirty="0">
                <a:latin typeface="Times New Roman" pitchFamily="18" charset="0"/>
                <a:cs typeface="Times New Roman" pitchFamily="18" charset="0"/>
              </a:rPr>
              <a:t>       the graph. If any node contains a successor arc whose descendants are all solved,</a:t>
            </a:r>
          </a:p>
          <a:p>
            <a:pPr algn="just">
              <a:buNone/>
            </a:pPr>
            <a:r>
              <a:rPr lang="en-US" sz="3400" dirty="0">
                <a:latin typeface="Times New Roman" pitchFamily="18" charset="0"/>
                <a:cs typeface="Times New Roman" pitchFamily="18" charset="0"/>
              </a:rPr>
              <a:t>       label the node itself as SOLVED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AND-OR GRAPH</a:t>
            </a:r>
          </a:p>
        </p:txBody>
      </p:sp>
      <p:sp>
        <p:nvSpPr>
          <p:cNvPr id="3" name="Content Placeholder 2"/>
          <p:cNvSpPr>
            <a:spLocks noGrp="1"/>
          </p:cNvSpPr>
          <p:nvPr>
            <p:ph idx="1"/>
          </p:nvPr>
        </p:nvSpPr>
        <p:spPr>
          <a:xfrm>
            <a:off x="1435608" y="1447800"/>
            <a:ext cx="7498080" cy="5257800"/>
          </a:xfrm>
        </p:spPr>
        <p:txBody>
          <a:bodyPr>
            <a:noAutofit/>
          </a:bodyPr>
          <a:lstStyle/>
          <a:p>
            <a:r>
              <a:rPr lang="en-US" sz="2300" dirty="0"/>
              <a:t>An AND/OR graph is a graph which represents a problem solving process. </a:t>
            </a:r>
          </a:p>
          <a:p>
            <a:r>
              <a:rPr lang="en-US" sz="2300" dirty="0"/>
              <a:t>A solution graph is a </a:t>
            </a:r>
            <a:r>
              <a:rPr lang="en-US" sz="2300" dirty="0" err="1"/>
              <a:t>subgraph</a:t>
            </a:r>
            <a:r>
              <a:rPr lang="en-US" sz="2300" dirty="0"/>
              <a:t> of the AND/OR graph which represents a derivation for a solution of the problem.</a:t>
            </a:r>
          </a:p>
          <a:p>
            <a:r>
              <a:rPr lang="en-US" sz="2300" dirty="0"/>
              <a:t> Therefore, solving a problem can be viewed as searching for a solution graph in an AND/OR graph. A “cost” is associated with every solution graph. </a:t>
            </a:r>
          </a:p>
          <a:p>
            <a:r>
              <a:rPr lang="en-US" sz="2300" dirty="0"/>
              <a:t>A minimal solution graph in a solution graph with minimal cost. In this paper, an algorithm for searching for a minimal solution graph in an AND/OR graph is described. </a:t>
            </a:r>
          </a:p>
          <a:p>
            <a:r>
              <a:rPr lang="en-US" sz="2300" dirty="0"/>
              <a:t> If the “lower bound” condition is satisfied, the algorithm is guaranteed to find a minimal solution graph when one exists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AND-OR GRAPH (or tree) is useful for representing the solution of problems that can solved by decomposing them into a set of smaller problems, all of which must then be solved. </a:t>
            </a:r>
          </a:p>
          <a:p>
            <a:r>
              <a:rPr lang="en-US" dirty="0"/>
              <a:t> This decomposition, or reduction, generates arcs that we call AND arcs. One AND arc may point to any number of successor nodes, all of which must be solved in order for the arc to point to a solution. </a:t>
            </a:r>
          </a:p>
          <a:p>
            <a:r>
              <a:rPr lang="en-US" dirty="0"/>
              <a:t>Just as in an OR graph, several arcs may emerge from a single node, indicating a variety of ways in which the original problem might be solved. </a:t>
            </a:r>
          </a:p>
          <a:p>
            <a:r>
              <a:rPr lang="en-US" dirty="0"/>
              <a:t> This is why the structure is called not simply an AND-graph but rather an AND-OR graph (which also happens to be an AND-OR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search</a:t>
            </a:r>
          </a:p>
        </p:txBody>
      </p:sp>
      <p:sp>
        <p:nvSpPr>
          <p:cNvPr id="3" name="Content Placeholder 2"/>
          <p:cNvSpPr>
            <a:spLocks noGrp="1"/>
          </p:cNvSpPr>
          <p:nvPr>
            <p:ph idx="1"/>
          </p:nvPr>
        </p:nvSpPr>
        <p:spPr/>
        <p:txBody>
          <a:bodyPr>
            <a:normAutofit fontScale="85000" lnSpcReduction="10000"/>
          </a:bodyPr>
          <a:lstStyle/>
          <a:p>
            <a:r>
              <a:rPr lang="en-US" dirty="0"/>
              <a:t>Heuristic search: To find a solution in proper time rather than a complete solution in unlimited time we use heuristics.</a:t>
            </a:r>
          </a:p>
          <a:p>
            <a:r>
              <a:rPr lang="en-US" dirty="0"/>
              <a:t> ‘A heuristic function is a function that maps from problem state descriptions to measures of desirability, usually represented as numbers’.</a:t>
            </a:r>
          </a:p>
          <a:p>
            <a:r>
              <a:rPr lang="en-US" dirty="0"/>
              <a:t>Heuristic search methods use knowledge about the problem domain and choose promising operators first. </a:t>
            </a:r>
          </a:p>
          <a:p>
            <a:r>
              <a:rPr lang="en-US" dirty="0"/>
              <a:t>These heuristic search methods use heuristic functions to evaluate the next state towards the goal state.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 * ALGORITHM</a:t>
            </a:r>
          </a:p>
        </p:txBody>
      </p:sp>
      <p:sp>
        <p:nvSpPr>
          <p:cNvPr id="3" name="Content Placeholder 2"/>
          <p:cNvSpPr>
            <a:spLocks noGrp="1"/>
          </p:cNvSpPr>
          <p:nvPr>
            <p:ph idx="1"/>
          </p:nvPr>
        </p:nvSpPr>
        <p:spPr/>
        <p:txBody>
          <a:bodyPr>
            <a:normAutofit fontScale="70000" lnSpcReduction="20000"/>
          </a:bodyPr>
          <a:lstStyle/>
          <a:p>
            <a:pPr>
              <a:buNone/>
            </a:pPr>
            <a:r>
              <a:rPr lang="en-US" dirty="0"/>
              <a:t>1. Let G consists only to the node representing the initial state call this node INTT. Compute h' (INIT). </a:t>
            </a:r>
          </a:p>
          <a:p>
            <a:pPr>
              <a:buNone/>
            </a:pPr>
            <a:r>
              <a:rPr lang="en-US" dirty="0"/>
              <a:t>2. Until INIT is labeled SOLVED or hi (INIT) becomes greater than FUTILITY, repeat the following procedure. </a:t>
            </a:r>
          </a:p>
          <a:p>
            <a:pPr marL="653796" indent="-571500">
              <a:buAutoNum type="romanUcParenBoth"/>
            </a:pPr>
            <a:r>
              <a:rPr lang="en-US" dirty="0"/>
              <a:t>Trace the marked arcs from INIT and select an unbounded node </a:t>
            </a:r>
            <a:r>
              <a:rPr lang="en-US" dirty="0" err="1"/>
              <a:t>NODE</a:t>
            </a:r>
            <a:r>
              <a:rPr lang="en-US" dirty="0"/>
              <a:t>. </a:t>
            </a:r>
          </a:p>
          <a:p>
            <a:pPr marL="653796" indent="-571500">
              <a:buAutoNum type="romanUcParenBoth"/>
            </a:pPr>
            <a:r>
              <a:rPr lang="en-US" dirty="0"/>
              <a:t>(II) Generate the successors of NODE . if there are no successors then assign FUTILITY as h' (NODE). This means that NODE is not solvable. If there are successors then for each one called SUCCESSOR, that is not also an </a:t>
            </a:r>
            <a:r>
              <a:rPr lang="en-US" dirty="0" err="1"/>
              <a:t>ancester</a:t>
            </a:r>
            <a:r>
              <a:rPr lang="en-US" dirty="0"/>
              <a:t> of NODE do the following </a:t>
            </a:r>
          </a:p>
          <a:p>
            <a:pPr>
              <a:buNone/>
            </a:pPr>
            <a:r>
              <a:rPr lang="en-US" dirty="0"/>
              <a:t>    (a) add SUCCESSOR to graph G </a:t>
            </a:r>
          </a:p>
          <a:p>
            <a:pPr>
              <a:buNone/>
            </a:pPr>
            <a:r>
              <a:rPr lang="en-US" dirty="0"/>
              <a:t>    (b) if successor is not a terminal node, mark it solved and    	assign zero to its h ' value. </a:t>
            </a:r>
          </a:p>
          <a:p>
            <a:pPr>
              <a:buNone/>
            </a:pPr>
            <a:r>
              <a:rPr lang="en-US" dirty="0"/>
              <a:t>    (c) If successor is not a terminal node, compute it h'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(III) propagate the newly discovered information up the graph by doing the following . let S be a set of nodes that have been marked SOLVED. Initialize S to NODE. Until S is empty repeat the following procedure; </a:t>
            </a:r>
          </a:p>
          <a:p>
            <a:pPr marL="596646" indent="-514350">
              <a:buAutoNum type="alphaLcParenBoth"/>
            </a:pPr>
            <a:r>
              <a:rPr lang="en-US" dirty="0"/>
              <a:t>select a node from S call if CURRENT and remove it from S.</a:t>
            </a:r>
          </a:p>
          <a:p>
            <a:pPr marL="596646" indent="-514350">
              <a:buAutoNum type="alphaLcParenBoth"/>
            </a:pPr>
            <a:r>
              <a:rPr lang="en-US" dirty="0"/>
              <a:t>compute h' of each of the arcs emerging from CURRENT , Assign minimum h' to CURRENT. </a:t>
            </a:r>
          </a:p>
          <a:p>
            <a:pPr marL="596646" indent="-514350">
              <a:buAutoNum type="alphaLcParenBoth"/>
            </a:pPr>
            <a:r>
              <a:rPr lang="en-US" dirty="0"/>
              <a:t> Mark the minimum cost path a s the best out of CURRENT. </a:t>
            </a:r>
          </a:p>
          <a:p>
            <a:pPr marL="596646" indent="-514350">
              <a:buAutoNum type="alphaLcParenBoth"/>
            </a:pPr>
            <a:r>
              <a:rPr lang="en-US" dirty="0"/>
              <a:t>Mark CURRENT SOLVED if all of the nodes connected to it through the new marked are have been labeled SOLVED. </a:t>
            </a:r>
          </a:p>
          <a:p>
            <a:pPr marL="596646" indent="-514350">
              <a:buAutoNum type="alphaLcParenBoth"/>
            </a:pPr>
            <a:r>
              <a:rPr lang="en-US" dirty="0"/>
              <a:t>If CURRENT has been marked SOLVED or its h ' has just changed, its new status must be propagate backwards up the graph . So add all of the ancestors of CURRENT are added to 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rmAutofit fontScale="90000"/>
          </a:bodyPr>
          <a:lstStyle/>
          <a:p>
            <a:br>
              <a:rPr lang="en-US" dirty="0"/>
            </a:br>
            <a:r>
              <a:rPr lang="en-US" dirty="0"/>
              <a:t>What is the difference between A* Algorithm and </a:t>
            </a:r>
            <a:br>
              <a:rPr lang="en-US" dirty="0"/>
            </a:br>
            <a:endParaRPr lang="en-US" dirty="0"/>
          </a:p>
        </p:txBody>
      </p:sp>
      <p:sp>
        <p:nvSpPr>
          <p:cNvPr id="3" name="Content Placeholder 2"/>
          <p:cNvSpPr>
            <a:spLocks noGrp="1"/>
          </p:cNvSpPr>
          <p:nvPr>
            <p:ph idx="1"/>
          </p:nvPr>
        </p:nvSpPr>
        <p:spPr/>
        <p:txBody>
          <a:bodyPr>
            <a:normAutofit/>
          </a:bodyPr>
          <a:lstStyle/>
          <a:p>
            <a:r>
              <a:rPr lang="en-US" dirty="0"/>
              <a:t>AO* algorithm? A* algorithm provides with the optimal solution, whereas AO* stops when it finds any solution. </a:t>
            </a:r>
          </a:p>
          <a:p>
            <a:r>
              <a:rPr lang="en-US" dirty="0"/>
              <a:t>AO* algorithm requires lesser memory compared to A* algorithm. </a:t>
            </a:r>
          </a:p>
          <a:p>
            <a:r>
              <a:rPr lang="en-US" dirty="0"/>
              <a:t>AO* algorithm doesn't go into infinite loop whereas the A* algorithm can go into an infinite loop.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heuristic search</a:t>
            </a:r>
          </a:p>
        </p:txBody>
      </p:sp>
      <p:sp>
        <p:nvSpPr>
          <p:cNvPr id="3" name="Content Placeholder 2"/>
          <p:cNvSpPr>
            <a:spLocks noGrp="1"/>
          </p:cNvSpPr>
          <p:nvPr>
            <p:ph idx="1"/>
          </p:nvPr>
        </p:nvSpPr>
        <p:spPr/>
        <p:txBody>
          <a:bodyPr>
            <a:normAutofit fontScale="70000" lnSpcReduction="20000"/>
          </a:bodyPr>
          <a:lstStyle/>
          <a:p>
            <a:pPr>
              <a:buNone/>
            </a:pPr>
            <a:r>
              <a:rPr lang="en-US" dirty="0"/>
              <a:t> • Heuristics are knowledge about domain, which help search and reasoning in its domain. </a:t>
            </a:r>
          </a:p>
          <a:p>
            <a:pPr>
              <a:buNone/>
            </a:pPr>
            <a:r>
              <a:rPr lang="en-US" dirty="0"/>
              <a:t>• Heuristic search incorporates domain knowledge to improve efficiency over blind search. </a:t>
            </a:r>
          </a:p>
          <a:p>
            <a:pPr>
              <a:buNone/>
            </a:pPr>
            <a:r>
              <a:rPr lang="en-US" dirty="0"/>
              <a:t>• Heuristic is a function that, when applied to a state, returns value as estimated merit of state, with respect to goal.</a:t>
            </a:r>
          </a:p>
          <a:p>
            <a:pPr>
              <a:buFont typeface="Wingdings" pitchFamily="2" charset="2"/>
              <a:buChar char="Ø"/>
            </a:pPr>
            <a:r>
              <a:rPr lang="en-US" dirty="0"/>
              <a:t>     Heuristics might (for reasons) underestimate or overestimate the merit of a state with respect to goal. </a:t>
            </a:r>
          </a:p>
          <a:p>
            <a:pPr>
              <a:buFont typeface="Wingdings" pitchFamily="2" charset="2"/>
              <a:buChar char="Ø"/>
            </a:pPr>
            <a:r>
              <a:rPr lang="en-US" dirty="0"/>
              <a:t>       Heuristics that underestimate are desirable and called admissible. </a:t>
            </a:r>
          </a:p>
          <a:p>
            <a:pPr>
              <a:buNone/>
            </a:pPr>
            <a:r>
              <a:rPr lang="en-US" dirty="0"/>
              <a:t>• Heuristic evaluation function estimates likelihood of given state leading to goal state. </a:t>
            </a:r>
          </a:p>
          <a:p>
            <a:pPr>
              <a:buNone/>
            </a:pPr>
            <a:r>
              <a:rPr lang="en-US" dirty="0"/>
              <a:t>• Heuristic search function estimates cost from current state to goal, presuming function is efficient.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algorithms</a:t>
            </a:r>
          </a:p>
        </p:txBody>
      </p:sp>
      <p:sp>
        <p:nvSpPr>
          <p:cNvPr id="3" name="Content Placeholder 2"/>
          <p:cNvSpPr>
            <a:spLocks noGrp="1"/>
          </p:cNvSpPr>
          <p:nvPr>
            <p:ph idx="1"/>
          </p:nvPr>
        </p:nvSpPr>
        <p:spPr/>
        <p:txBody>
          <a:bodyPr>
            <a:normAutofit/>
          </a:bodyPr>
          <a:lstStyle/>
          <a:p>
            <a:pPr algn="just"/>
            <a:r>
              <a:rPr lang="en-US" b="1" dirty="0"/>
              <a:t>Heuristic algorithms </a:t>
            </a:r>
            <a:r>
              <a:rPr lang="en-US" dirty="0"/>
              <a:t>are not really intelligent; they appear to be intelligent because they achieve better performance.</a:t>
            </a:r>
          </a:p>
          <a:p>
            <a:pPr algn="just"/>
            <a:r>
              <a:rPr lang="en-US" b="1" dirty="0"/>
              <a:t>Heuristic algorithms </a:t>
            </a:r>
            <a:r>
              <a:rPr lang="en-US" dirty="0"/>
              <a:t>are more efficient because they take advantage of feedback from the data to direct the search path.</a:t>
            </a:r>
          </a:p>
          <a:p>
            <a:pPr algn="just">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sz="3100" b="1" dirty="0"/>
              <a:t>Hierarchical Representation of Search Algorithms</a:t>
            </a:r>
            <a:r>
              <a:rPr lang="en-US" sz="3100" dirty="0"/>
              <a:t>:          </a:t>
            </a:r>
            <a:r>
              <a:rPr lang="en-US" dirty="0"/>
              <a:t>A Hierarchical representation of most search algorithms is illustrated below.</a:t>
            </a:r>
          </a:p>
          <a:p>
            <a:pPr algn="just">
              <a:buNone/>
            </a:pPr>
            <a:endParaRPr lang="en-US" dirty="0"/>
          </a:p>
          <a:p>
            <a:pPr algn="just">
              <a:buNone/>
            </a:pPr>
            <a:r>
              <a:rPr lang="en-US" dirty="0"/>
              <a:t>     The representation begins with two types of search:</a:t>
            </a:r>
          </a:p>
          <a:p>
            <a:pPr algn="just">
              <a:buNone/>
            </a:pPr>
            <a:r>
              <a:rPr lang="en-US" dirty="0"/>
              <a:t> </a:t>
            </a:r>
          </a:p>
          <a:p>
            <a:pPr marL="514350" indent="-514350" algn="just">
              <a:buAutoNum type="arabicParenR"/>
            </a:pPr>
            <a:r>
              <a:rPr lang="en-US" sz="3400" dirty="0"/>
              <a:t>Uninformed Search: Also called blind, exhaustive or brute-force search, it uses no information about the problem to guide the search and therefore may not be very efficient.</a:t>
            </a:r>
          </a:p>
          <a:p>
            <a:pPr marL="514350" indent="-514350" algn="just">
              <a:buAutoNum type="arabicParenR"/>
            </a:pPr>
            <a:r>
              <a:rPr lang="en-US" sz="3400" dirty="0"/>
              <a:t> Informed Search: Also called heuristic or intelligent search, this uses information about the problem to guide the search—usually guesses the distance to a goal state and is therefore efficient, but the search may not be always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Following are the various types of uninformed search algorithms:</a:t>
            </a:r>
            <a:endParaRPr lang="en-US" dirty="0"/>
          </a:p>
          <a:p>
            <a:r>
              <a:rPr lang="en-US" dirty="0"/>
              <a:t>Breadth-first Search</a:t>
            </a:r>
          </a:p>
          <a:p>
            <a:r>
              <a:rPr lang="en-US" dirty="0"/>
              <a:t>Depth-first Search</a:t>
            </a:r>
          </a:p>
          <a:p>
            <a:r>
              <a:rPr lang="en-US" dirty="0"/>
              <a:t>Depth-limited Search</a:t>
            </a:r>
          </a:p>
          <a:p>
            <a:r>
              <a:rPr lang="en-US" dirty="0"/>
              <a:t>Iterative deepening depth-first search</a:t>
            </a:r>
          </a:p>
          <a:p>
            <a:r>
              <a:rPr lang="en-US" dirty="0"/>
              <a:t>Uniform cost search</a:t>
            </a:r>
          </a:p>
          <a:p>
            <a:r>
              <a:rPr lang="en-US" dirty="0"/>
              <a:t>Bidirectional Search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Following are the various types of informed search algorithms:</a:t>
            </a:r>
          </a:p>
          <a:p>
            <a:pPr>
              <a:buNone/>
            </a:pPr>
            <a:r>
              <a:rPr lang="en-US" b="1" dirty="0"/>
              <a:t>1)Pure Heuristic</a:t>
            </a:r>
          </a:p>
          <a:p>
            <a:pPr>
              <a:buNone/>
            </a:pPr>
            <a:r>
              <a:rPr lang="en-US" b="1" dirty="0"/>
              <a:t>2)A * tree search</a:t>
            </a:r>
          </a:p>
          <a:p>
            <a:pPr>
              <a:buNone/>
            </a:pPr>
            <a:r>
              <a:rPr lang="en-US" b="1" dirty="0"/>
              <a:t>3)Greedy Algorithm or Best Search</a:t>
            </a:r>
          </a:p>
          <a:p>
            <a:pPr>
              <a:buNone/>
            </a:pPr>
            <a:r>
              <a:rPr lang="en-US" b="1" dirty="0"/>
              <a:t>4)A * Graph Search</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Some prominent intelligent search algorithms</a:t>
            </a:r>
          </a:p>
          <a:p>
            <a:pPr>
              <a:buNone/>
            </a:pPr>
            <a:r>
              <a:rPr lang="en-US" b="1" dirty="0"/>
              <a:t>are stated below: </a:t>
            </a:r>
          </a:p>
          <a:p>
            <a:pPr>
              <a:buNone/>
            </a:pPr>
            <a:r>
              <a:rPr lang="en-US" dirty="0"/>
              <a:t>1. Generate and Test Search</a:t>
            </a:r>
          </a:p>
          <a:p>
            <a:pPr>
              <a:buNone/>
            </a:pPr>
            <a:r>
              <a:rPr lang="en-US" dirty="0"/>
              <a:t>2. Hill Climbing</a:t>
            </a:r>
          </a:p>
          <a:p>
            <a:pPr>
              <a:buNone/>
            </a:pPr>
            <a:r>
              <a:rPr lang="en-US" dirty="0"/>
              <a:t>3.Best-first Search</a:t>
            </a:r>
          </a:p>
          <a:p>
            <a:pPr>
              <a:buNone/>
            </a:pPr>
            <a:r>
              <a:rPr lang="en-US" dirty="0"/>
              <a:t>4. A* Search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348</TotalTime>
  <Words>2485</Words>
  <Application>Microsoft Office PowerPoint</Application>
  <PresentationFormat>On-screen Show (4:3)</PresentationFormat>
  <Paragraphs>160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HEURISTIC SEARCH TECHNIQUES</vt:lpstr>
      <vt:lpstr>PowerPoint Presentation</vt:lpstr>
      <vt:lpstr>Heuristic search</vt:lpstr>
      <vt:lpstr>Characteristics of heuristic search</vt:lpstr>
      <vt:lpstr>Heuristic algorithms</vt:lpstr>
      <vt:lpstr>PowerPoint Presentation</vt:lpstr>
      <vt:lpstr>PowerPoint Presentation</vt:lpstr>
      <vt:lpstr>PowerPoint Presentation</vt:lpstr>
      <vt:lpstr>PowerPoint Presentation</vt:lpstr>
      <vt:lpstr>Generate and Test Strategy</vt:lpstr>
      <vt:lpstr>Algorithm</vt:lpstr>
      <vt:lpstr>PowerPoint Presentation</vt:lpstr>
      <vt:lpstr>PowerPoint Presentation</vt:lpstr>
      <vt:lpstr>Hill Climbing</vt:lpstr>
      <vt:lpstr>PowerPoint Presentation</vt:lpstr>
      <vt:lpstr>PowerPoint Presentation</vt:lpstr>
      <vt:lpstr>Different regions in the State Space Diagram</vt:lpstr>
      <vt:lpstr>PowerPoint Presentation</vt:lpstr>
      <vt:lpstr>Best First Search</vt:lpstr>
      <vt:lpstr>Algorithm</vt:lpstr>
      <vt:lpstr>A* Algorithm</vt:lpstr>
      <vt:lpstr>PowerPoint Presentation</vt:lpstr>
      <vt:lpstr>PowerPoint Presentation</vt:lpstr>
      <vt:lpstr>Advantages</vt:lpstr>
      <vt:lpstr>Disadvantages</vt:lpstr>
      <vt:lpstr>PROBLEM REDUCTION</vt:lpstr>
      <vt:lpstr>ALGORITHM</vt:lpstr>
      <vt:lpstr>AND-OR GRAPH</vt:lpstr>
      <vt:lpstr>PowerPoint Presentation</vt:lpstr>
      <vt:lpstr>AO * ALGORITHM</vt:lpstr>
      <vt:lpstr>PowerPoint Presentation</vt:lpstr>
      <vt:lpstr> What is the difference between A* Algorithm and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HEURISTIC SEARCH TECHNIQUES</dc:title>
  <dc:creator>CSE</dc:creator>
  <cp:lastModifiedBy>Patil, Susmita S</cp:lastModifiedBy>
  <cp:revision>47</cp:revision>
  <dcterms:created xsi:type="dcterms:W3CDTF">2006-08-16T00:00:00Z</dcterms:created>
  <dcterms:modified xsi:type="dcterms:W3CDTF">2025-10-10T04:14:44Z</dcterms:modified>
</cp:coreProperties>
</file>