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2"/>
  </p:notesMasterIdLst>
  <p:sldIdLst>
    <p:sldId id="359" r:id="rId3"/>
    <p:sldId id="360" r:id="rId4"/>
    <p:sldId id="361" r:id="rId5"/>
    <p:sldId id="362" r:id="rId6"/>
    <p:sldId id="440" r:id="rId7"/>
    <p:sldId id="364" r:id="rId8"/>
    <p:sldId id="365" r:id="rId9"/>
    <p:sldId id="385" r:id="rId10"/>
    <p:sldId id="363" r:id="rId11"/>
    <p:sldId id="366" r:id="rId12"/>
    <p:sldId id="367" r:id="rId13"/>
    <p:sldId id="368" r:id="rId14"/>
    <p:sldId id="369" r:id="rId15"/>
    <p:sldId id="370" r:id="rId16"/>
    <p:sldId id="439" r:id="rId17"/>
    <p:sldId id="372" r:id="rId18"/>
    <p:sldId id="373" r:id="rId19"/>
    <p:sldId id="436" r:id="rId20"/>
    <p:sldId id="438" r:id="rId21"/>
    <p:sldId id="376" r:id="rId22"/>
    <p:sldId id="377" r:id="rId23"/>
    <p:sldId id="378" r:id="rId24"/>
    <p:sldId id="379" r:id="rId25"/>
    <p:sldId id="380" r:id="rId26"/>
    <p:sldId id="441" r:id="rId27"/>
    <p:sldId id="381" r:id="rId28"/>
    <p:sldId id="382" r:id="rId29"/>
    <p:sldId id="383" r:id="rId30"/>
    <p:sldId id="384"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FB"/>
    <a:srgbClr val="000000"/>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varScale="1">
        <p:scale>
          <a:sx n="70" d="100"/>
          <a:sy n="70" d="100"/>
        </p:scale>
        <p:origin x="58" y="24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24.04.2023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SoSe</a:t>
            </a:r>
            <a:r>
              <a:rPr lang="en-US" sz="1400" b="0" noProof="0" dirty="0">
                <a:solidFill>
                  <a:schemeClr val="bg1"/>
                </a:solidFill>
                <a:latin typeface="+mn-lt"/>
                <a:cs typeface="Arial" panose="020B0604020202020204" pitchFamily="34" charset="0"/>
              </a:rPr>
              <a:t> 2023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hyperlink" Target="https://pdos.csail.mit.edu/archive/scigen" TargetMode="Externa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0.png"/><Relationship Id="rId2" Type="http://schemas.openxmlformats.org/officeDocument/2006/relationships/image" Target="../media/image180.png"/><Relationship Id="rId1" Type="http://schemas.openxmlformats.org/officeDocument/2006/relationships/slideLayout" Target="../slideLayouts/slideLayout3.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3" Type="http://schemas.openxmlformats.org/officeDocument/2006/relationships/hyperlink" Target="https://isis.tu-berlin.de/course/view.php?id=33854" TargetMode="External"/><Relationship Id="rId2" Type="http://schemas.openxmlformats.org/officeDocument/2006/relationships/hyperlink" Target="https://tu-berlin.zoom.us/j/67376691490?pwd=NmlvWTM5VUVWRjU0UGI2bXhBVkxzQT09" TargetMode="Externa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emf"/><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42.jpg"/><Relationship Id="rId1" Type="http://schemas.openxmlformats.org/officeDocument/2006/relationships/slideLayout" Target="../slideLayouts/slideLayout3.xml"/><Relationship Id="rId4" Type="http://schemas.openxmlformats.org/officeDocument/2006/relationships/image" Target="../media/image4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scholar.google.com/" TargetMode="External"/><Relationship Id="rId7" Type="http://schemas.openxmlformats.org/officeDocument/2006/relationships/image" Target="../media/image14.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Apr 23, 2023</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is the paper solving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A2FFC1-E025-73E8-AC79-C38A799F63CF}"/>
              </a:ext>
            </a:extLst>
          </p:cNvPr>
          <p:cNvSpPr>
            <a:spLocks noGrp="1"/>
          </p:cNvSpPr>
          <p:nvPr>
            <p:ph type="body" sz="quarter" idx="18"/>
          </p:nvPr>
        </p:nvSpPr>
        <p:spPr/>
        <p:txBody>
          <a:bodyPr/>
          <a:lstStyle/>
          <a:p>
            <a:r>
              <a:rPr lang="en-US" dirty="0"/>
              <a:t>Paper Reviews</a:t>
            </a:r>
          </a:p>
          <a:p>
            <a:pPr lvl="1"/>
            <a:r>
              <a:rPr lang="en-US" b="1" dirty="0"/>
              <a:t>Goals:</a:t>
            </a:r>
            <a:r>
              <a:rPr lang="en-US" dirty="0"/>
              <a:t> paper selection, ensure high quality, constructive feedback and recommendations, widen own horizon</a:t>
            </a:r>
          </a:p>
          <a:p>
            <a:pPr lvl="1"/>
            <a:r>
              <a:rPr lang="en-US" dirty="0"/>
              <a:t>Lots of similarities to code reviews in OSS </a:t>
            </a:r>
          </a:p>
          <a:p>
            <a:pPr lvl="1"/>
            <a:endParaRPr lang="en-US" sz="1000" dirty="0"/>
          </a:p>
          <a:p>
            <a:r>
              <a:rPr lang="en-US" dirty="0"/>
              <a:t>Learning by </a:t>
            </a:r>
            <a:r>
              <a:rPr lang="en-US" dirty="0">
                <a:solidFill>
                  <a:schemeClr val="accent1"/>
                </a:solidFill>
              </a:rPr>
              <a:t>What NOT to Do</a:t>
            </a:r>
          </a:p>
          <a:p>
            <a:pPr lvl="1"/>
            <a:r>
              <a:rPr lang="en-US" dirty="0"/>
              <a:t>Accept if no time to review</a:t>
            </a:r>
          </a:p>
          <a:p>
            <a:pPr lvl="1"/>
            <a:endParaRPr lang="en-US" sz="300" dirty="0"/>
          </a:p>
          <a:p>
            <a:pPr lvl="1"/>
            <a:r>
              <a:rPr lang="en-US" dirty="0"/>
              <a:t>The Goldilocks Method (examples, proofs, theoretical analysis, experiments)</a:t>
            </a:r>
          </a:p>
          <a:p>
            <a:pPr lvl="1"/>
            <a:r>
              <a:rPr lang="en-US" dirty="0"/>
              <a:t>If you can’t say something nasty … (ignore good parts, focus on weaknesses)</a:t>
            </a:r>
          </a:p>
          <a:p>
            <a:pPr lvl="1"/>
            <a:r>
              <a:rPr lang="en-US" dirty="0"/>
              <a:t>Silent but deadly (low scores, no comments)</a:t>
            </a:r>
          </a:p>
          <a:p>
            <a:pPr lvl="1"/>
            <a:r>
              <a:rPr lang="en-US" dirty="0"/>
              <a:t>The Natives are Restless (recommend full rewrite by native English speaker)</a:t>
            </a:r>
          </a:p>
          <a:p>
            <a:pPr lvl="1"/>
            <a:r>
              <a:rPr lang="en-US" dirty="0"/>
              <a:t>The Referee Moves the Goalpost (changed problem)</a:t>
            </a:r>
          </a:p>
          <a:p>
            <a:pPr lvl="1"/>
            <a:r>
              <a:rPr lang="en-US" dirty="0"/>
              <a:t>Blind reviewing </a:t>
            </a:r>
          </a:p>
          <a:p>
            <a:pPr lvl="1"/>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2A8CEEBD-2CE8-CC90-27B3-05CE21FF9B68}"/>
              </a:ext>
            </a:extLst>
          </p:cNvPr>
          <p:cNvSpPr>
            <a:spLocks noGrp="1"/>
          </p:cNvSpPr>
          <p:nvPr>
            <p:ph type="body" sz="quarter" idx="14"/>
          </p:nvPr>
        </p:nvSpPr>
        <p:spPr/>
        <p:txBody>
          <a:bodyPr/>
          <a:lstStyle/>
          <a:p>
            <a:r>
              <a:rPr lang="en-US" dirty="0"/>
              <a:t>Reviewing</a:t>
            </a:r>
            <a:r>
              <a:rPr lang="en-US" sz="2400" dirty="0"/>
              <a:t> (how NOT to review a paper)</a:t>
            </a:r>
            <a:endParaRPr lang="en-US" dirty="0"/>
          </a:p>
        </p:txBody>
      </p:sp>
      <p:sp>
        <p:nvSpPr>
          <p:cNvPr id="4" name="TextBox 8">
            <a:extLst>
              <a:ext uri="{FF2B5EF4-FFF2-40B4-BE49-F238E27FC236}">
                <a16:creationId xmlns:a16="http://schemas.microsoft.com/office/drawing/2014/main" id="{7B96BDED-C477-4D80-6813-D58DC7EE2C6F}"/>
              </a:ext>
            </a:extLst>
          </p:cNvPr>
          <p:cNvSpPr txBox="1"/>
          <p:nvPr/>
        </p:nvSpPr>
        <p:spPr>
          <a:xfrm>
            <a:off x="2522210" y="5054377"/>
            <a:ext cx="5535916" cy="830997"/>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This paper leaves many questions unanswered.</a:t>
            </a:r>
          </a:p>
          <a:p>
            <a:pPr algn="ctr"/>
            <a:r>
              <a:rPr lang="en-US" sz="1600" dirty="0">
                <a:latin typeface="Consolas" panose="020B0609020204030204" pitchFamily="49" charset="0"/>
                <a:cs typeface="Calibri" panose="020F0502020204030204" pitchFamily="34" charset="0"/>
              </a:rPr>
              <a:t>Some claims are questionable.</a:t>
            </a:r>
          </a:p>
          <a:p>
            <a:pPr algn="ctr"/>
            <a:r>
              <a:rPr lang="en-US" sz="1600" dirty="0">
                <a:latin typeface="Consolas" panose="020B0609020204030204" pitchFamily="49" charset="0"/>
                <a:cs typeface="Calibri" panose="020F0502020204030204" pitchFamily="34" charset="0"/>
              </a:rPr>
              <a:t>The paper is of limited interest.</a:t>
            </a:r>
          </a:p>
        </p:txBody>
      </p:sp>
      <p:pic>
        <p:nvPicPr>
          <p:cNvPr id="5" name="Picture 4">
            <a:extLst>
              <a:ext uri="{FF2B5EF4-FFF2-40B4-BE49-F238E27FC236}">
                <a16:creationId xmlns:a16="http://schemas.microsoft.com/office/drawing/2014/main" id="{53AF97B5-5816-C311-70D6-9E4936D8D592}"/>
              </a:ext>
            </a:extLst>
          </p:cNvPr>
          <p:cNvPicPr>
            <a:picLocks noChangeAspect="1"/>
          </p:cNvPicPr>
          <p:nvPr/>
        </p:nvPicPr>
        <p:blipFill>
          <a:blip r:embed="rId2"/>
          <a:stretch>
            <a:fillRect/>
          </a:stretch>
        </p:blipFill>
        <p:spPr>
          <a:xfrm>
            <a:off x="10871552" y="2657372"/>
            <a:ext cx="497489" cy="640080"/>
          </a:xfrm>
          <a:prstGeom prst="rect">
            <a:avLst/>
          </a:prstGeom>
          <a:ln w="25400">
            <a:solidFill>
              <a:srgbClr val="7889FB"/>
            </a:solidFill>
          </a:ln>
        </p:spPr>
      </p:pic>
      <p:sp>
        <p:nvSpPr>
          <p:cNvPr id="6" name="TextBox 5">
            <a:extLst>
              <a:ext uri="{FF2B5EF4-FFF2-40B4-BE49-F238E27FC236}">
                <a16:creationId xmlns:a16="http://schemas.microsoft.com/office/drawing/2014/main" id="{F3A0501F-6D2E-CA64-9A13-3C2775FF0E4F}"/>
              </a:ext>
            </a:extLst>
          </p:cNvPr>
          <p:cNvSpPr txBox="1"/>
          <p:nvPr/>
        </p:nvSpPr>
        <p:spPr>
          <a:xfrm>
            <a:off x="7204726" y="2608080"/>
            <a:ext cx="3521412" cy="738664"/>
          </a:xfrm>
          <a:prstGeom prst="rect">
            <a:avLst/>
          </a:prstGeom>
          <a:noFill/>
        </p:spPr>
        <p:txBody>
          <a:bodyPr wrap="square" lIns="0" rIns="0" rtlCol="0">
            <a:spAutoFit/>
          </a:bodyPr>
          <a:lstStyle/>
          <a:p>
            <a:pPr algn="r"/>
            <a:r>
              <a:rPr lang="en-US" sz="1400" dirty="0">
                <a:solidFill>
                  <a:srgbClr val="000000"/>
                </a:solidFill>
                <a:latin typeface="Calibri" panose="020F0502020204030204" pitchFamily="34" charset="0"/>
                <a:cs typeface="Calibri" panose="020F0502020204030204" pitchFamily="34" charset="0"/>
              </a:rPr>
              <a:t>[Graham </a:t>
            </a:r>
            <a:r>
              <a:rPr lang="en-US" sz="1400" dirty="0" err="1">
                <a:solidFill>
                  <a:srgbClr val="000000"/>
                </a:solidFill>
                <a:latin typeface="Calibri" panose="020F0502020204030204" pitchFamily="34" charset="0"/>
                <a:cs typeface="Calibri" panose="020F0502020204030204" pitchFamily="34" charset="0"/>
              </a:rPr>
              <a:t>Cormode</a:t>
            </a:r>
            <a:r>
              <a:rPr lang="en-US" sz="1400" dirty="0">
                <a:solidFill>
                  <a:srgbClr val="000000"/>
                </a:solidFill>
                <a:latin typeface="Calibri" panose="020F0502020204030204" pitchFamily="34" charset="0"/>
                <a:cs typeface="Calibri" panose="020F0502020204030204" pitchFamily="34" charset="0"/>
              </a:rPr>
              <a:t>: How NOT to review a paper: the tools and techniques of the adversarial reviewer. </a:t>
            </a:r>
            <a:r>
              <a:rPr lang="en-US" sz="1400" b="1" dirty="0">
                <a:solidFill>
                  <a:srgbClr val="000000"/>
                </a:solidFill>
                <a:latin typeface="Calibri" panose="020F0502020204030204" pitchFamily="34" charset="0"/>
                <a:cs typeface="Calibri" panose="020F0502020204030204" pitchFamily="34" charset="0"/>
              </a:rPr>
              <a:t>SIGMOD Rec. 37(4) 2008</a:t>
            </a:r>
            <a:r>
              <a:rPr lang="en-US" sz="1400" dirty="0">
                <a:solidFill>
                  <a:srgbClr val="000000"/>
                </a:solidFill>
                <a:latin typeface="Calibri" panose="020F0502020204030204" pitchFamily="34" charset="0"/>
                <a:cs typeface="Calibri" panose="020F0502020204030204" pitchFamily="34" charset="0"/>
              </a:rPr>
              <a:t>]</a:t>
            </a:r>
          </a:p>
        </p:txBody>
      </p:sp>
      <p:cxnSp>
        <p:nvCxnSpPr>
          <p:cNvPr id="7" name="Straight Connector 7">
            <a:extLst>
              <a:ext uri="{FF2B5EF4-FFF2-40B4-BE49-F238E27FC236}">
                <a16:creationId xmlns:a16="http://schemas.microsoft.com/office/drawing/2014/main" id="{6A80BE4C-8169-039C-50CE-6F8C89395B55}"/>
              </a:ext>
            </a:extLst>
          </p:cNvPr>
          <p:cNvCxnSpPr>
            <a:cxnSpLocks/>
          </p:cNvCxnSpPr>
          <p:nvPr/>
        </p:nvCxnSpPr>
        <p:spPr>
          <a:xfrm>
            <a:off x="1011677" y="3369419"/>
            <a:ext cx="2828803" cy="0"/>
          </a:xfrm>
          <a:prstGeom prst="line">
            <a:avLst/>
          </a:prstGeom>
          <a:ln w="1905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1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AE9CB5-EAE2-D320-DE03-4E0576E94819}"/>
              </a:ext>
            </a:extLst>
          </p:cNvPr>
          <p:cNvSpPr>
            <a:spLocks noGrp="1"/>
          </p:cNvSpPr>
          <p:nvPr>
            <p:ph type="body" sz="quarter" idx="18"/>
          </p:nvPr>
        </p:nvSpPr>
        <p:spPr/>
        <p:txBody>
          <a:bodyPr/>
          <a:lstStyle/>
          <a:p>
            <a:r>
              <a:rPr lang="en-US" dirty="0"/>
              <a:t>Introduction</a:t>
            </a:r>
          </a:p>
          <a:p>
            <a:pPr lvl="1"/>
            <a:r>
              <a:rPr lang="en-US" dirty="0"/>
              <a:t>Disagree w/ “Interestingly...”, </a:t>
            </a:r>
            <a:br>
              <a:rPr lang="en-US" dirty="0"/>
            </a:br>
            <a:r>
              <a:rPr lang="en-US" dirty="0"/>
              <a:t>“Importantly...” or “In practice”,</a:t>
            </a:r>
          </a:p>
          <a:p>
            <a:r>
              <a:rPr lang="en-US" dirty="0"/>
              <a:t>Related Work</a:t>
            </a:r>
          </a:p>
          <a:p>
            <a:pPr lvl="1"/>
            <a:r>
              <a:rPr lang="en-US" dirty="0"/>
              <a:t>“Many important references are omitted”</a:t>
            </a:r>
          </a:p>
          <a:p>
            <a:r>
              <a:rPr lang="en-US" dirty="0"/>
              <a:t>Proposed Method</a:t>
            </a:r>
          </a:p>
          <a:p>
            <a:pPr lvl="1"/>
            <a:r>
              <a:rPr lang="en-US" dirty="0"/>
              <a:t>To simple, impractical, or well-known; correctness?</a:t>
            </a:r>
          </a:p>
          <a:p>
            <a:r>
              <a:rPr lang="en-US" dirty="0"/>
              <a:t>Experiments</a:t>
            </a:r>
          </a:p>
          <a:p>
            <a:pPr lvl="1"/>
            <a:r>
              <a:rPr lang="en-US" dirty="0"/>
              <a:t>Datasets synthetic/real, not all aspects evaluated,</a:t>
            </a:r>
            <a:br>
              <a:rPr lang="en-US" dirty="0"/>
            </a:br>
            <a:r>
              <a:rPr lang="en-US" dirty="0"/>
              <a:t>too small datasets</a:t>
            </a:r>
          </a:p>
          <a:p>
            <a:r>
              <a:rPr lang="en-US" dirty="0"/>
              <a:t>Conclusions</a:t>
            </a:r>
          </a:p>
          <a:p>
            <a:pPr lvl="1"/>
            <a:r>
              <a:rPr lang="en-US" dirty="0"/>
              <a:t>Disagree w/ every claim; future work can be dismissed</a:t>
            </a:r>
          </a:p>
          <a:p>
            <a:endParaRPr lang="en-US" dirty="0"/>
          </a:p>
        </p:txBody>
      </p:sp>
      <p:sp>
        <p:nvSpPr>
          <p:cNvPr id="3" name="Textplatzhalter 2">
            <a:extLst>
              <a:ext uri="{FF2B5EF4-FFF2-40B4-BE49-F238E27FC236}">
                <a16:creationId xmlns:a16="http://schemas.microsoft.com/office/drawing/2014/main" id="{98E1C885-8750-9FB9-7F91-64ED9B682BB4}"/>
              </a:ext>
            </a:extLst>
          </p:cNvPr>
          <p:cNvSpPr>
            <a:spLocks noGrp="1"/>
          </p:cNvSpPr>
          <p:nvPr>
            <p:ph type="body" sz="quarter" idx="14"/>
          </p:nvPr>
        </p:nvSpPr>
        <p:spPr/>
        <p:txBody>
          <a:bodyPr/>
          <a:lstStyle/>
          <a:p>
            <a:r>
              <a:rPr lang="en-US" dirty="0"/>
              <a:t>Reviewing, cont. </a:t>
            </a:r>
            <a:r>
              <a:rPr lang="en-US" sz="2400" dirty="0"/>
              <a:t>(how NOT to review a paper)</a:t>
            </a:r>
            <a:endParaRPr lang="en-US" dirty="0"/>
          </a:p>
        </p:txBody>
      </p:sp>
      <p:sp>
        <p:nvSpPr>
          <p:cNvPr id="4" name="TextBox 4">
            <a:extLst>
              <a:ext uri="{FF2B5EF4-FFF2-40B4-BE49-F238E27FC236}">
                <a16:creationId xmlns:a16="http://schemas.microsoft.com/office/drawing/2014/main" id="{FF590784-9655-F03F-C424-F6EBCB18C3F3}"/>
              </a:ext>
            </a:extLst>
          </p:cNvPr>
          <p:cNvSpPr txBox="1"/>
          <p:nvPr/>
        </p:nvSpPr>
        <p:spPr>
          <a:xfrm>
            <a:off x="6902769" y="1701225"/>
            <a:ext cx="4474724" cy="3139321"/>
          </a:xfrm>
          <a:prstGeom prst="rect">
            <a:avLst/>
          </a:prstGeom>
          <a:noFill/>
        </p:spPr>
        <p:txBody>
          <a:bodyPr wrap="square" lIns="0" rIns="0" rtlCol="0">
            <a:spAutoFit/>
          </a:bodyPr>
          <a:lstStyle/>
          <a:p>
            <a:pPr algn="ctr"/>
            <a:r>
              <a:rPr lang="en-US" sz="1600" b="1" dirty="0">
                <a:latin typeface="Consolas" panose="020B0609020204030204" pitchFamily="49" charset="0"/>
                <a:cs typeface="Calibri" panose="020F0502020204030204" pitchFamily="34" charset="0"/>
              </a:rPr>
              <a:t>Adversarial Paper Summary</a:t>
            </a:r>
          </a:p>
          <a:p>
            <a:pPr algn="ctr"/>
            <a:r>
              <a:rPr lang="en-US" sz="1400" dirty="0">
                <a:latin typeface="Consolas" panose="020B0609020204030204" pitchFamily="49" charset="0"/>
                <a:cs typeface="Calibri" panose="020F0502020204030204" pitchFamily="34" charset="0"/>
              </a:rPr>
              <a:t>This paper </a:t>
            </a:r>
            <a:r>
              <a:rPr lang="en-US" sz="1400" dirty="0">
                <a:solidFill>
                  <a:schemeClr val="accent1"/>
                </a:solidFill>
                <a:latin typeface="Consolas" panose="020B0609020204030204" pitchFamily="49" charset="0"/>
                <a:cs typeface="Calibri" panose="020F0502020204030204" pitchFamily="34" charset="0"/>
              </a:rPr>
              <a:t>attempts</a:t>
            </a:r>
            <a:r>
              <a:rPr lang="en-US" sz="1400" dirty="0">
                <a:latin typeface="Consolas" panose="020B0609020204030204" pitchFamily="49" charset="0"/>
                <a:cs typeface="Calibri" panose="020F0502020204030204" pitchFamily="34" charset="0"/>
              </a:rPr>
              <a:t> to address the </a:t>
            </a:r>
            <a:r>
              <a:rPr lang="en-US" sz="1400" dirty="0">
                <a:solidFill>
                  <a:schemeClr val="accent1"/>
                </a:solidFill>
                <a:latin typeface="Consolas" panose="020B0609020204030204" pitchFamily="49" charset="0"/>
                <a:cs typeface="Calibri" panose="020F0502020204030204" pitchFamily="34" charset="0"/>
              </a:rPr>
              <a:t>well-studied</a:t>
            </a:r>
            <a:r>
              <a:rPr lang="en-US" sz="1400" dirty="0">
                <a:latin typeface="Consolas" panose="020B0609020204030204" pitchFamily="49" charset="0"/>
                <a:cs typeface="Calibri" panose="020F0502020204030204" pitchFamily="34" charset="0"/>
              </a:rPr>
              <a:t> problem of </a:t>
            </a:r>
            <a:r>
              <a:rPr lang="en-US" sz="1400" dirty="0" err="1">
                <a:latin typeface="Consolas" panose="020B0609020204030204" pitchFamily="49" charset="0"/>
                <a:cs typeface="Calibri" panose="020F0502020204030204" pitchFamily="34" charset="0"/>
              </a:rPr>
              <a:t>Graticule</a:t>
            </a:r>
            <a:r>
              <a:rPr lang="en-US" sz="1400" dirty="0">
                <a:latin typeface="Consolas" panose="020B0609020204030204" pitchFamily="49" charset="0"/>
                <a:cs typeface="Calibri" panose="020F0502020204030204" pitchFamily="34" charset="0"/>
              </a:rPr>
              <a:t> Optimization. It proposes the </a:t>
            </a:r>
            <a:r>
              <a:rPr lang="en-US" sz="1400" dirty="0">
                <a:solidFill>
                  <a:schemeClr val="accent1"/>
                </a:solidFill>
                <a:latin typeface="Consolas" panose="020B0609020204030204" pitchFamily="49" charset="0"/>
                <a:cs typeface="Calibri" panose="020F0502020204030204" pitchFamily="34" charset="0"/>
              </a:rPr>
              <a:t>obvious</a:t>
            </a:r>
            <a:r>
              <a:rPr lang="en-US" sz="1400" dirty="0">
                <a:latin typeface="Consolas" panose="020B0609020204030204" pitchFamily="49" charset="0"/>
                <a:cs typeface="Calibri" panose="020F0502020204030204" pitchFamily="34" charset="0"/>
              </a:rPr>
              <a:t> approach of </a:t>
            </a:r>
            <a:r>
              <a:rPr lang="en-US" sz="1400" dirty="0">
                <a:solidFill>
                  <a:schemeClr val="accent1"/>
                </a:solidFill>
                <a:latin typeface="Consolas" panose="020B0609020204030204" pitchFamily="49" charset="0"/>
                <a:cs typeface="Calibri" panose="020F0502020204030204" pitchFamily="34" charset="0"/>
              </a:rPr>
              <a:t>simply</a:t>
            </a:r>
            <a:r>
              <a:rPr lang="en-US" sz="1400" dirty="0">
                <a:latin typeface="Consolas" panose="020B0609020204030204" pitchFamily="49" charset="0"/>
                <a:cs typeface="Calibri" panose="020F0502020204030204" pitchFamily="34" charset="0"/>
              </a:rPr>
              <a:t> storing a set of reference points and calculating offsets. </a:t>
            </a:r>
            <a:r>
              <a:rPr lang="en-US" sz="1400" dirty="0">
                <a:solidFill>
                  <a:schemeClr val="accent1"/>
                </a:solidFill>
                <a:latin typeface="Consolas" panose="020B0609020204030204" pitchFamily="49" charset="0"/>
                <a:cs typeface="Calibri" panose="020F0502020204030204" pitchFamily="34" charset="0"/>
              </a:rPr>
              <a:t>Such approaches are well known in this area.</a:t>
            </a:r>
            <a:r>
              <a:rPr lang="en-US" sz="1400" dirty="0">
                <a:latin typeface="Consolas" panose="020B0609020204030204" pitchFamily="49" charset="0"/>
                <a:cs typeface="Calibri" panose="020F0502020204030204" pitchFamily="34" charset="0"/>
              </a:rPr>
              <a:t> It goes on to propose some </a:t>
            </a:r>
            <a:r>
              <a:rPr lang="en-US" sz="1400" dirty="0">
                <a:solidFill>
                  <a:schemeClr val="accent1"/>
                </a:solidFill>
                <a:latin typeface="Consolas" panose="020B0609020204030204" pitchFamily="49" charset="0"/>
                <a:cs typeface="Calibri" panose="020F0502020204030204" pitchFamily="34" charset="0"/>
              </a:rPr>
              <a:t>simple</a:t>
            </a:r>
            <a:r>
              <a:rPr lang="en-US" sz="1400" dirty="0">
                <a:latin typeface="Consolas" panose="020B0609020204030204" pitchFamily="49" charset="0"/>
                <a:cs typeface="Calibri" panose="020F0502020204030204" pitchFamily="34" charset="0"/>
              </a:rPr>
              <a:t> variations based on </a:t>
            </a:r>
            <a:r>
              <a:rPr lang="en-US" sz="1400" dirty="0" err="1">
                <a:latin typeface="Consolas" panose="020B0609020204030204" pitchFamily="49" charset="0"/>
                <a:cs typeface="Calibri" panose="020F0502020204030204" pitchFamily="34" charset="0"/>
              </a:rPr>
              <a:t>precalculating</a:t>
            </a:r>
            <a:r>
              <a:rPr lang="en-US" sz="1400" dirty="0">
                <a:latin typeface="Consolas" panose="020B0609020204030204" pitchFamily="49" charset="0"/>
                <a:cs typeface="Calibri" panose="020F0502020204030204" pitchFamily="34" charset="0"/>
              </a:rPr>
              <a:t> distances. This is an approach that I would expect any </a:t>
            </a:r>
            <a:r>
              <a:rPr lang="en-US" sz="1400" dirty="0">
                <a:solidFill>
                  <a:schemeClr val="accent1"/>
                </a:solidFill>
                <a:latin typeface="Consolas" panose="020B0609020204030204" pitchFamily="49" charset="0"/>
                <a:cs typeface="Calibri" panose="020F0502020204030204" pitchFamily="34" charset="0"/>
              </a:rPr>
              <a:t>straightforward</a:t>
            </a:r>
            <a:r>
              <a:rPr lang="en-US" sz="1400" dirty="0">
                <a:latin typeface="Consolas" panose="020B0609020204030204" pitchFamily="49" charset="0"/>
                <a:cs typeface="Calibri" panose="020F0502020204030204" pitchFamily="34" charset="0"/>
              </a:rPr>
              <a:t> implementation to adopt. Some </a:t>
            </a:r>
            <a:r>
              <a:rPr lang="en-US" sz="1400" dirty="0">
                <a:solidFill>
                  <a:schemeClr val="accent1"/>
                </a:solidFill>
                <a:latin typeface="Consolas" panose="020B0609020204030204" pitchFamily="49" charset="0"/>
                <a:cs typeface="Calibri" panose="020F0502020204030204" pitchFamily="34" charset="0"/>
              </a:rPr>
              <a:t>proof-of-concept experiments</a:t>
            </a:r>
            <a:r>
              <a:rPr lang="en-US" sz="1400" dirty="0">
                <a:latin typeface="Consolas" panose="020B0609020204030204" pitchFamily="49" charset="0"/>
                <a:cs typeface="Calibri" panose="020F0502020204030204" pitchFamily="34" charset="0"/>
              </a:rPr>
              <a:t> show that on a </a:t>
            </a:r>
            <a:r>
              <a:rPr lang="en-US" sz="1400" dirty="0">
                <a:solidFill>
                  <a:schemeClr val="accent1"/>
                </a:solidFill>
                <a:latin typeface="Consolas" panose="020B0609020204030204" pitchFamily="49" charset="0"/>
                <a:cs typeface="Calibri" panose="020F0502020204030204" pitchFamily="34" charset="0"/>
              </a:rPr>
              <a:t>few</a:t>
            </a:r>
            <a:r>
              <a:rPr lang="en-US" sz="1400" dirty="0">
                <a:latin typeface="Consolas" panose="020B0609020204030204" pitchFamily="49" charset="0"/>
                <a:cs typeface="Calibri" panose="020F0502020204030204" pitchFamily="34" charset="0"/>
              </a:rPr>
              <a:t> data sets, the results are </a:t>
            </a:r>
            <a:r>
              <a:rPr lang="en-US" sz="1400" dirty="0">
                <a:solidFill>
                  <a:schemeClr val="accent1"/>
                </a:solidFill>
                <a:latin typeface="Consolas" panose="020B0609020204030204" pitchFamily="49" charset="0"/>
                <a:cs typeface="Calibri" panose="020F0502020204030204" pitchFamily="34" charset="0"/>
              </a:rPr>
              <a:t>slightly</a:t>
            </a:r>
            <a:r>
              <a:rPr lang="en-US" sz="1400" dirty="0">
                <a:latin typeface="Consolas" panose="020B0609020204030204" pitchFamily="49" charset="0"/>
                <a:cs typeface="Calibri" panose="020F0502020204030204" pitchFamily="34" charset="0"/>
              </a:rPr>
              <a:t> better than the </a:t>
            </a:r>
            <a:r>
              <a:rPr lang="en-US" sz="1400" dirty="0">
                <a:solidFill>
                  <a:schemeClr val="accent1"/>
                </a:solidFill>
                <a:latin typeface="Consolas" panose="020B0609020204030204" pitchFamily="49" charset="0"/>
                <a:cs typeface="Calibri" panose="020F0502020204030204" pitchFamily="34" charset="0"/>
              </a:rPr>
              <a:t>most naïve</a:t>
            </a:r>
            <a:r>
              <a:rPr lang="en-US" sz="1400" dirty="0">
                <a:latin typeface="Consolas" panose="020B0609020204030204" pitchFamily="49" charset="0"/>
                <a:cs typeface="Calibri" panose="020F0502020204030204" pitchFamily="34" charset="0"/>
              </a:rPr>
              <a:t> prior methods.</a:t>
            </a:r>
          </a:p>
        </p:txBody>
      </p:sp>
    </p:spTree>
    <p:extLst>
      <p:ext uri="{BB962C8B-B14F-4D97-AF65-F5344CB8AC3E}">
        <p14:creationId xmlns:p14="http://schemas.microsoft.com/office/powerpoint/2010/main" val="36684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p:txBody>
          <a:bodyPr/>
          <a:lstStyle/>
          <a:p>
            <a:r>
              <a:rPr lang="en-US" dirty="0" err="1"/>
              <a:t>SCIgen</a:t>
            </a:r>
            <a:r>
              <a:rPr lang="en-US" dirty="0"/>
              <a:t>: </a:t>
            </a:r>
            <a:r>
              <a:rPr lang="en-US" dirty="0">
                <a:hlinkClick r:id="rId2"/>
              </a:rPr>
              <a:t>https://pdos.csail.mit.edu/archive/scigen</a:t>
            </a:r>
            <a:r>
              <a:rPr lang="en-US" dirty="0"/>
              <a:t>  </a:t>
            </a:r>
          </a:p>
          <a:p>
            <a:pPr lvl="1"/>
            <a:r>
              <a:rPr lang="en-US" dirty="0"/>
              <a:t>Generates random CS research papers, incl graphs and figures</a:t>
            </a:r>
          </a:p>
          <a:p>
            <a:pPr lvl="1"/>
            <a:r>
              <a:rPr lang="en-US" dirty="0"/>
              <a:t>Uses hand-written context-free grammar</a:t>
            </a:r>
          </a:p>
          <a:p>
            <a:pPr lvl="1"/>
            <a:r>
              <a:rPr lang="en-US" dirty="0"/>
              <a:t>Test for low-submission standards of conferences </a:t>
            </a:r>
          </a:p>
          <a:p>
            <a:r>
              <a:rPr lang="en-US" dirty="0"/>
              <a:t>Two Examples</a:t>
            </a:r>
          </a:p>
          <a:p>
            <a:pPr marL="457200" lvl="1" indent="0">
              <a:buNone/>
            </a:pPr>
            <a:r>
              <a:rPr lang="en-US" sz="1600" dirty="0"/>
              <a:t>[Jeremy Stribling, Daniel Aguayo and Maxwell </a:t>
            </a:r>
            <a:r>
              <a:rPr lang="en-US" sz="1600" dirty="0" err="1"/>
              <a:t>Krohn</a:t>
            </a:r>
            <a:r>
              <a:rPr lang="en-US" sz="1600" dirty="0"/>
              <a:t>:</a:t>
            </a:r>
            <a:br>
              <a:rPr lang="en-US" sz="1600" dirty="0"/>
            </a:br>
            <a:r>
              <a:rPr lang="en-US" sz="1600" dirty="0"/>
              <a:t>Rooter: A Methodology for the Typical Unification of Access Points and Redundancy]</a:t>
            </a:r>
            <a:br>
              <a:rPr lang="en-US" sz="1600" dirty="0"/>
            </a:br>
            <a:r>
              <a:rPr lang="en-US" dirty="0">
                <a:sym typeface="Wingdings" panose="05000000000000000000" pitchFamily="2" charset="2"/>
              </a:rPr>
              <a:t> </a:t>
            </a:r>
            <a:r>
              <a:rPr lang="en-US" b="1" dirty="0">
                <a:solidFill>
                  <a:srgbClr val="7889FB"/>
                </a:solidFill>
              </a:rPr>
              <a:t>accepted</a:t>
            </a:r>
            <a:r>
              <a:rPr lang="en-US" dirty="0"/>
              <a:t> as “non-reviewed” </a:t>
            </a:r>
            <a:r>
              <a:rPr lang="en-US" b="1" dirty="0"/>
              <a:t>WMSCI 2005</a:t>
            </a:r>
          </a:p>
          <a:p>
            <a:pPr marL="457200" lvl="1" indent="0">
              <a:buNone/>
            </a:pPr>
            <a:r>
              <a:rPr lang="en-US" sz="1600" dirty="0"/>
              <a:t>[</a:t>
            </a:r>
            <a:r>
              <a:rPr lang="en-US" sz="1600" dirty="0" err="1"/>
              <a:t>Thomer</a:t>
            </a:r>
            <a:r>
              <a:rPr lang="en-US" sz="1600" dirty="0"/>
              <a:t> M. Gil: The Influence of Probabilistic Methodologies on Networking] </a:t>
            </a:r>
            <a:br>
              <a:rPr lang="en-US" sz="1600" dirty="0"/>
            </a:br>
            <a:r>
              <a:rPr lang="en-US" dirty="0">
                <a:sym typeface="Wingdings" panose="05000000000000000000" pitchFamily="2" charset="2"/>
              </a:rPr>
              <a:t> </a:t>
            </a:r>
            <a:r>
              <a:rPr lang="en-US" b="1" dirty="0">
                <a:solidFill>
                  <a:schemeClr val="accent1"/>
                </a:solidFill>
              </a:rPr>
              <a:t>rejected</a:t>
            </a:r>
          </a:p>
          <a:p>
            <a:pPr marL="457200" lvl="1" indent="0">
              <a:buNone/>
            </a:pPr>
            <a:endParaRPr lang="en-US" b="1" dirty="0">
              <a:solidFill>
                <a:schemeClr val="accent1"/>
              </a:solidFill>
            </a:endParaRPr>
          </a:p>
          <a:p>
            <a:pPr marL="0" indent="0">
              <a:buNone/>
            </a:pPr>
            <a:r>
              <a:rPr lang="en-US" dirty="0">
                <a:solidFill>
                  <a:schemeClr val="accent1"/>
                </a:solidFill>
                <a:sym typeface="Wingdings" panose="05000000000000000000" pitchFamily="2" charset="2"/>
              </a:rPr>
              <a:t> </a:t>
            </a:r>
            <a:r>
              <a:rPr lang="en-US" dirty="0">
                <a:solidFill>
                  <a:schemeClr val="tx1"/>
                </a:solidFill>
              </a:rPr>
              <a:t>Meaningless mix of sentences and technical terms</a:t>
            </a:r>
            <a:br>
              <a:rPr lang="en-US" dirty="0">
                <a:solidFill>
                  <a:schemeClr val="tx1"/>
                </a:solidFill>
              </a:rPr>
            </a:br>
            <a:r>
              <a:rPr lang="en-US" dirty="0">
                <a:solidFill>
                  <a:schemeClr val="tx1"/>
                </a:solidFill>
              </a:rPr>
              <a:t>      </a:t>
            </a:r>
            <a:r>
              <a:rPr lang="en-US" b="0" dirty="0">
                <a:solidFill>
                  <a:schemeClr val="tx1"/>
                </a:solidFill>
              </a:rPr>
              <a:t>(today: GPT-3, what’s the take-away for your own papers?)</a:t>
            </a:r>
          </a:p>
          <a:p>
            <a:endParaRPr lang="en-US" dirty="0"/>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Excursus: An Automatic CS Paper Generator</a:t>
            </a:r>
          </a:p>
        </p:txBody>
      </p:sp>
      <p:pic>
        <p:nvPicPr>
          <p:cNvPr id="4" name="Picture 4">
            <a:extLst>
              <a:ext uri="{FF2B5EF4-FFF2-40B4-BE49-F238E27FC236}">
                <a16:creationId xmlns:a16="http://schemas.microsoft.com/office/drawing/2014/main" id="{05632A04-23D6-879B-15E7-B6C36A2A57FC}"/>
              </a:ext>
            </a:extLst>
          </p:cNvPr>
          <p:cNvPicPr>
            <a:picLocks noChangeAspect="1"/>
          </p:cNvPicPr>
          <p:nvPr/>
        </p:nvPicPr>
        <p:blipFill>
          <a:blip r:embed="rId3"/>
          <a:stretch>
            <a:fillRect/>
          </a:stretch>
        </p:blipFill>
        <p:spPr>
          <a:xfrm>
            <a:off x="8101223" y="2962044"/>
            <a:ext cx="497489" cy="640080"/>
          </a:xfrm>
          <a:prstGeom prst="rect">
            <a:avLst/>
          </a:prstGeom>
          <a:ln w="25400">
            <a:solidFill>
              <a:srgbClr val="7889FB"/>
            </a:solidFill>
          </a:ln>
        </p:spPr>
      </p:pic>
      <p:pic>
        <p:nvPicPr>
          <p:cNvPr id="5" name="Picture 6">
            <a:extLst>
              <a:ext uri="{FF2B5EF4-FFF2-40B4-BE49-F238E27FC236}">
                <a16:creationId xmlns:a16="http://schemas.microsoft.com/office/drawing/2014/main" id="{B49E7487-D1A2-7B36-5F7F-18D4B94B3FFC}"/>
              </a:ext>
            </a:extLst>
          </p:cNvPr>
          <p:cNvPicPr>
            <a:picLocks noChangeAspect="1"/>
          </p:cNvPicPr>
          <p:nvPr/>
        </p:nvPicPr>
        <p:blipFill>
          <a:blip r:embed="rId4"/>
          <a:stretch>
            <a:fillRect/>
          </a:stretch>
        </p:blipFill>
        <p:spPr>
          <a:xfrm>
            <a:off x="8101222" y="3757105"/>
            <a:ext cx="497489" cy="640080"/>
          </a:xfrm>
          <a:prstGeom prst="rect">
            <a:avLst/>
          </a:prstGeom>
          <a:ln w="25400">
            <a:solidFill>
              <a:srgbClr val="7889FB"/>
            </a:solidFill>
          </a:ln>
        </p:spPr>
      </p:pic>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r>
                  <a:rPr lang="en-US" dirty="0"/>
                  <a:t>Easily Readable: Quality </a:t>
                </a:r>
                <a14:m>
                  <m:oMath xmlns:m="http://schemas.openxmlformats.org/officeDocument/2006/math">
                    <m:r>
                      <a:rPr lang="en-AT" b="1" i="1" smtClean="0">
                        <a:latin typeface="Cambria Math" panose="02040503050406030204" pitchFamily="18" charset="0"/>
                        <a:ea typeface="Cambria Math" panose="02040503050406030204" pitchFamily="18" charset="0"/>
                      </a:rPr>
                      <m:t>∝</m:t>
                    </m:r>
                  </m:oMath>
                </a14:m>
                <a:r>
                  <a:rPr lang="en-US" dirty="0"/>
                  <a:t> Time</a:t>
                </a:r>
              </a:p>
              <a:p>
                <a:pPr lvl="1"/>
                <a:r>
                  <a:rPr lang="en-US" b="1" dirty="0">
                    <a:solidFill>
                      <a:srgbClr val="7889FB"/>
                    </a:solidFill>
                  </a:rPr>
                  <a:t>Make it easy to skim the paper</a:t>
                </a:r>
                <a:r>
                  <a:rPr lang="en-US" dirty="0"/>
                  <a:t> </a:t>
                </a:r>
                <a:br>
                  <a:rPr lang="en-US" dirty="0"/>
                </a:br>
                <a:r>
                  <a:rPr lang="en-AT" dirty="0">
                    <a:sym typeface="Wingdings" panose="05000000000000000000" pitchFamily="2" charset="2"/>
                  </a:rPr>
                  <a:t></a:t>
                </a:r>
                <a:r>
                  <a:rPr lang="en-US" dirty="0">
                    <a:sym typeface="Wingdings" panose="05000000000000000000" pitchFamily="2" charset="2"/>
                  </a:rPr>
                  <a:t> paragraph labels, self-explanatory figures (close to text), and structure</a:t>
                </a: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r>
                  <a:rPr lang="en-US" dirty="0">
                    <a:sym typeface="Wingdings" panose="05000000000000000000" pitchFamily="2" charset="2"/>
                  </a:rPr>
                  <a:t>Shortening the text in favor of structure improves readability</a:t>
                </a:r>
                <a:endParaRPr lang="en-US" dirty="0"/>
              </a:p>
              <a:p>
                <a:pPr lvl="1"/>
                <a:r>
                  <a:rPr lang="en-US" b="1" dirty="0"/>
                  <a:t>Ex. Compressed Linear Algebra</a:t>
                </a:r>
              </a:p>
              <a:p>
                <a:pPr lvl="2"/>
                <a:r>
                  <a:rPr lang="en-US" dirty="0"/>
                  <a:t>Initial SIGMOD submission: </a:t>
                </a:r>
                <a:r>
                  <a:rPr lang="en-US" b="1" dirty="0">
                    <a:solidFill>
                      <a:schemeClr val="accent1"/>
                    </a:solidFill>
                  </a:rPr>
                  <a:t>12+3 pages</a:t>
                </a:r>
              </a:p>
              <a:p>
                <a:pPr lvl="2"/>
                <a:r>
                  <a:rPr lang="en-US" dirty="0"/>
                  <a:t>Final PVLDB submission: </a:t>
                </a:r>
                <a:r>
                  <a:rPr lang="en-US" b="1" dirty="0">
                    <a:solidFill>
                      <a:schemeClr val="accent1"/>
                    </a:solidFill>
                  </a:rPr>
                  <a:t>12 pages</a:t>
                </a:r>
                <a:br>
                  <a:rPr lang="en-US" dirty="0"/>
                </a:br>
                <a:r>
                  <a:rPr lang="en-US" dirty="0"/>
                  <a:t>(+ more figures, experiments, </a:t>
                </a:r>
                <a:r>
                  <a:rPr lang="en-US" dirty="0" err="1"/>
                  <a:t>etc</a:t>
                </a:r>
                <a:r>
                  <a:rPr lang="en-US" dirty="0"/>
                  <a:t>)</a:t>
                </a:r>
              </a:p>
              <a:p>
                <a:pPr lvl="1"/>
                <a:endParaRPr lang="en-US" sz="1200" dirty="0"/>
              </a:p>
              <a:p>
                <a:endParaRPr lang="en-US" dirty="0"/>
              </a:p>
            </p:txBody>
          </p:sp>
        </mc:Choice>
        <mc:Fallback xmlns="">
          <p:sp>
            <p:nvSpPr>
              <p:cNvPr id="2" name="Textplatzhalter 1">
                <a:extLst>
                  <a:ext uri="{FF2B5EF4-FFF2-40B4-BE49-F238E27FC236}">
                    <a16:creationId xmlns:a16="http://schemas.microsoft.com/office/drawing/2014/main" id="{0462BDAD-D4AF-C7AD-946B-86238A81A7CB}"/>
                  </a:ext>
                </a:extLst>
              </p:cNvPr>
              <p:cNvSpPr>
                <a:spLocks noGrp="1" noRot="1" noChangeAspect="1" noMove="1" noResize="1" noEditPoints="1" noAdjustHandles="1" noChangeArrowheads="1" noChangeShapeType="1" noTextEdit="1"/>
              </p:cNvSpPr>
              <p:nvPr>
                <p:ph type="body" sz="quarter" idx="18"/>
              </p:nvPr>
            </p:nvSpPr>
            <p:spPr>
              <a:blipFill>
                <a:blip r:embed="rId2"/>
                <a:stretch>
                  <a:fillRect l="-1321" t="-1759" b="-6089"/>
                </a:stretch>
              </a:blipFill>
            </p:spPr>
            <p:txBody>
              <a:bodyPr/>
              <a:lstStyle/>
              <a:p>
                <a:r>
                  <a:rPr lang="en-US">
                    <a:noFill/>
                  </a:rPr>
                  <a:t> </a:t>
                </a:r>
              </a:p>
            </p:txBody>
          </p:sp>
        </mc:Fallback>
      </mc:AlternateContent>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4" name="Picture 10">
            <a:extLst>
              <a:ext uri="{FF2B5EF4-FFF2-40B4-BE49-F238E27FC236}">
                <a16:creationId xmlns:a16="http://schemas.microsoft.com/office/drawing/2014/main" id="{9CC7CF6B-9302-81B9-CB0C-5FEB69EEAF8D}"/>
              </a:ext>
            </a:extLst>
          </p:cNvPr>
          <p:cNvPicPr>
            <a:picLocks noChangeAspect="1"/>
          </p:cNvPicPr>
          <p:nvPr/>
        </p:nvPicPr>
        <p:blipFill>
          <a:blip r:embed="rId3"/>
          <a:stretch>
            <a:fillRect/>
          </a:stretch>
        </p:blipFill>
        <p:spPr>
          <a:xfrm>
            <a:off x="7994358" y="5094966"/>
            <a:ext cx="873417" cy="1080000"/>
          </a:xfrm>
          <a:prstGeom prst="rect">
            <a:avLst/>
          </a:prstGeom>
        </p:spPr>
      </p:pic>
      <p:pic>
        <p:nvPicPr>
          <p:cNvPr id="5" name="Picture 8">
            <a:extLst>
              <a:ext uri="{FF2B5EF4-FFF2-40B4-BE49-F238E27FC236}">
                <a16:creationId xmlns:a16="http://schemas.microsoft.com/office/drawing/2014/main" id="{41C4350B-DC4E-A819-804E-83E2F991907D}"/>
              </a:ext>
            </a:extLst>
          </p:cNvPr>
          <p:cNvPicPr>
            <a:picLocks noChangeAspect="1"/>
          </p:cNvPicPr>
          <p:nvPr/>
        </p:nvPicPr>
        <p:blipFill>
          <a:blip r:embed="rId4"/>
          <a:stretch>
            <a:fillRect/>
          </a:stretch>
        </p:blipFill>
        <p:spPr>
          <a:xfrm>
            <a:off x="6100167" y="5037159"/>
            <a:ext cx="905411" cy="1080000"/>
          </a:xfrm>
          <a:prstGeom prst="rect">
            <a:avLst/>
          </a:prstGeom>
        </p:spPr>
      </p:pic>
      <p:pic>
        <p:nvPicPr>
          <p:cNvPr id="6" name="Picture 7">
            <a:extLst>
              <a:ext uri="{FF2B5EF4-FFF2-40B4-BE49-F238E27FC236}">
                <a16:creationId xmlns:a16="http://schemas.microsoft.com/office/drawing/2014/main" id="{18346626-54A4-4509-5575-2040EB03F933}"/>
              </a:ext>
            </a:extLst>
          </p:cNvPr>
          <p:cNvPicPr>
            <a:picLocks noChangeAspect="1"/>
          </p:cNvPicPr>
          <p:nvPr/>
        </p:nvPicPr>
        <p:blipFill>
          <a:blip r:embed="rId5"/>
          <a:stretch>
            <a:fillRect/>
          </a:stretch>
        </p:blipFill>
        <p:spPr>
          <a:xfrm>
            <a:off x="5526449" y="4717952"/>
            <a:ext cx="855070" cy="1080000"/>
          </a:xfrm>
          <a:prstGeom prst="rect">
            <a:avLst/>
          </a:prstGeom>
        </p:spPr>
      </p:pic>
      <p:pic>
        <p:nvPicPr>
          <p:cNvPr id="7" name="Picture 9">
            <a:extLst>
              <a:ext uri="{FF2B5EF4-FFF2-40B4-BE49-F238E27FC236}">
                <a16:creationId xmlns:a16="http://schemas.microsoft.com/office/drawing/2014/main" id="{9125C4F5-F69D-EE84-3E00-A315B9B2185F}"/>
              </a:ext>
            </a:extLst>
          </p:cNvPr>
          <p:cNvPicPr>
            <a:picLocks noChangeAspect="1"/>
          </p:cNvPicPr>
          <p:nvPr/>
        </p:nvPicPr>
        <p:blipFill>
          <a:blip r:embed="rId6"/>
          <a:stretch>
            <a:fillRect/>
          </a:stretch>
        </p:blipFill>
        <p:spPr>
          <a:xfrm>
            <a:off x="7345385" y="4771848"/>
            <a:ext cx="904469" cy="1080000"/>
          </a:xfrm>
          <a:prstGeom prst="rect">
            <a:avLst/>
          </a:prstGeom>
        </p:spPr>
      </p:pic>
      <p:sp>
        <p:nvSpPr>
          <p:cNvPr id="8" name="Right Arrow 11">
            <a:extLst>
              <a:ext uri="{FF2B5EF4-FFF2-40B4-BE49-F238E27FC236}">
                <a16:creationId xmlns:a16="http://schemas.microsoft.com/office/drawing/2014/main" id="{1C765656-8617-E2B0-4934-EFCC14607C91}"/>
              </a:ext>
            </a:extLst>
          </p:cNvPr>
          <p:cNvSpPr/>
          <p:nvPr/>
        </p:nvSpPr>
        <p:spPr>
          <a:xfrm>
            <a:off x="7005578" y="5157581"/>
            <a:ext cx="326229" cy="320865"/>
          </a:xfrm>
          <a:prstGeom prst="rightArrow">
            <a:avLst/>
          </a:prstGeom>
          <a:solidFill>
            <a:srgbClr val="788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7"/>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t>Bullet Lists</a:t>
            </a:r>
          </a:p>
          <a:p>
            <a:pPr lvl="1"/>
            <a:r>
              <a:rPr lang="en-US" dirty="0"/>
              <a:t>begin{itemize} … \item \end{itemize}</a:t>
            </a:r>
          </a:p>
          <a:p>
            <a:pPr lvl="1"/>
            <a:r>
              <a:rPr lang="en-US" dirty="0"/>
              <a:t>begin{enumerate}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r>
              <a:rPr lang="en-US" dirty="0"/>
              <a:t>Figures and Tables</a:t>
            </a:r>
          </a:p>
          <a:p>
            <a:pPr lvl="1"/>
            <a:r>
              <a:rPr lang="en-US" dirty="0"/>
              <a:t>Captions below figures, above tables</a:t>
            </a:r>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Scope and Structure</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Theorem, Definition, Examples</a:t>
            </a:r>
          </a:p>
          <a:p>
            <a:pPr lvl="1"/>
            <a:r>
              <a:rPr lang="en-US" dirty="0"/>
              <a:t>Refine theorem environments as needed</a:t>
            </a:r>
            <a:endParaRPr lang="en-US" sz="1000" dirty="0"/>
          </a:p>
          <a:p>
            <a:endParaRPr lang="en-US" dirty="0"/>
          </a:p>
          <a:p>
            <a:endParaRPr lang="en-US" dirty="0"/>
          </a:p>
          <a:p>
            <a:r>
              <a:rPr lang="en-US" dirty="0"/>
              <a:t>Algorithms</a:t>
            </a:r>
          </a:p>
          <a:p>
            <a:pPr lvl="1"/>
            <a:r>
              <a:rPr lang="en-US" dirty="0"/>
              <a:t>Can be clearer than text, but not always</a:t>
            </a:r>
          </a:p>
          <a:p>
            <a:pPr lvl="1"/>
            <a:r>
              <a:rPr lang="en-US" dirty="0"/>
              <a:t>Carefully select the right level of abstraction</a:t>
            </a:r>
          </a:p>
          <a:p>
            <a:pPr lvl="1"/>
            <a:endParaRPr lang="en-US" dirty="0"/>
          </a:p>
          <a:p>
            <a:pPr lvl="1"/>
            <a:endParaRPr lang="en-US" dirty="0"/>
          </a:p>
          <a:p>
            <a:pPr lvl="1"/>
            <a:endParaRPr lang="en-US" dirty="0"/>
          </a:p>
          <a:p>
            <a:endParaRPr lang="en-US" dirty="0"/>
          </a:p>
          <a:p>
            <a:r>
              <a:rPr lang="en-US" dirty="0"/>
              <a:t>Code</a:t>
            </a:r>
          </a:p>
          <a:p>
            <a:pPr lvl="1"/>
            <a:r>
              <a:rPr lang="en-US" dirty="0"/>
              <a:t>\begin{verbatim} … \end{verbatim} </a:t>
            </a:r>
            <a:endParaRPr lang="en-US" sz="1000"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a:blip r:embed="rId2"/>
          <a:stretch>
            <a:fillRect/>
          </a:stretch>
        </p:blipFill>
        <p:spPr>
          <a:xfrm>
            <a:off x="1250284" y="2399788"/>
            <a:ext cx="2396032" cy="117809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1250284" y="4708704"/>
            <a:ext cx="2137903" cy="869018"/>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6849606" y="3860949"/>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3646316" y="4708704"/>
            <a:ext cx="2079332" cy="949347"/>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a:blip r:embed="rId6"/>
          <a:stretch>
            <a:fillRect/>
          </a:stretch>
        </p:blipFill>
        <p:spPr>
          <a:xfrm>
            <a:off x="6849606" y="2036396"/>
            <a:ext cx="2722911" cy="726783"/>
          </a:xfrm>
          <a:prstGeom prst="rect">
            <a:avLst/>
          </a:prstGeom>
        </p:spPr>
      </p:pic>
      <p:sp>
        <p:nvSpPr>
          <p:cNvPr id="10" name="Textfeld 9">
            <a:extLst>
              <a:ext uri="{FF2B5EF4-FFF2-40B4-BE49-F238E27FC236}">
                <a16:creationId xmlns:a16="http://schemas.microsoft.com/office/drawing/2014/main" id="{2C324345-EBFA-0B1B-18AE-9C8F84CFD5E7}"/>
              </a:ext>
            </a:extLst>
          </p:cNvPr>
          <p:cNvSpPr txBox="1"/>
          <p:nvPr/>
        </p:nvSpPr>
        <p:spPr>
          <a:xfrm>
            <a:off x="9123210" y="4239016"/>
            <a:ext cx="2675604" cy="646331"/>
          </a:xfrm>
          <a:prstGeom prst="rect">
            <a:avLst/>
          </a:prstGeom>
          <a:noFill/>
        </p:spPr>
        <p:txBody>
          <a:bodyPr wrap="none" rtlCol="0">
            <a:spAutoFit/>
          </a:bodyPr>
          <a:lstStyle/>
          <a:p>
            <a:pPr algn="ctr"/>
            <a:r>
              <a:rPr lang="en-US" b="1" dirty="0">
                <a:solidFill>
                  <a:srgbClr val="7889FB"/>
                </a:solidFill>
              </a:rPr>
              <a:t>Refer to all figures, tables,</a:t>
            </a:r>
            <a:br>
              <a:rPr lang="en-US" b="1" dirty="0">
                <a:solidFill>
                  <a:srgbClr val="7889FB"/>
                </a:solidFill>
              </a:rPr>
            </a:br>
            <a:r>
              <a:rPr lang="en-US" b="1" dirty="0">
                <a:solidFill>
                  <a:srgbClr val="7889FB"/>
                </a:solidFill>
              </a:rPr>
              <a:t>algorithms in the text</a:t>
            </a:r>
          </a:p>
        </p:txBody>
      </p:sp>
    </p:spTree>
    <p:extLst>
      <p:ext uri="{BB962C8B-B14F-4D97-AF65-F5344CB8AC3E}">
        <p14:creationId xmlns:p14="http://schemas.microsoft.com/office/powerpoint/2010/main" val="41030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TEL 811 (~20 seats)</a:t>
            </a:r>
          </a:p>
          <a:p>
            <a:pPr lvl="1"/>
            <a:r>
              <a:rPr lang="en-US" dirty="0"/>
              <a:t>Virtual via zoom</a:t>
            </a:r>
            <a:br>
              <a:rPr lang="en-US" dirty="0"/>
            </a:br>
            <a:r>
              <a:rPr lang="en-US" dirty="0">
                <a:hlinkClick r:id="rId2"/>
              </a:rPr>
              <a:t>https://tu-berlin.zoom.us/j/67376691490?pwd=NmlvWTM5VUVWRjU0UGI2bXhBVkxzQT09</a:t>
            </a:r>
            <a:endParaRPr lang="en-US" dirty="0"/>
          </a:p>
          <a:p>
            <a:pPr lvl="1"/>
            <a:endParaRPr lang="en-US" dirty="0"/>
          </a:p>
          <a:p>
            <a:r>
              <a:rPr lang="en-US" dirty="0"/>
              <a:t>All Participants Enrolled in ISIS Page</a:t>
            </a:r>
          </a:p>
          <a:p>
            <a:pPr lvl="1"/>
            <a:r>
              <a:rPr lang="en-US" dirty="0">
                <a:hlinkClick r:id="rId3"/>
              </a:rPr>
              <a:t>https://isis.tu-berlin.de/course/view.php?id=33854</a:t>
            </a:r>
            <a:endParaRPr lang="en-US" dirty="0"/>
          </a:p>
          <a:p>
            <a:pPr lvl="1"/>
            <a:endParaRPr lang="en-US" dirty="0"/>
          </a:p>
          <a:p>
            <a:r>
              <a:rPr lang="en-US" dirty="0"/>
              <a:t>Ongoing Selection of Seminar Topics/Papers</a:t>
            </a:r>
          </a:p>
          <a:p>
            <a:pPr lvl="1"/>
            <a:r>
              <a:rPr lang="en-US" b="1" dirty="0">
                <a:solidFill>
                  <a:srgbClr val="C00000"/>
                </a:solidFill>
              </a:rPr>
              <a:t>Deadline:</a:t>
            </a:r>
            <a:r>
              <a:rPr lang="en-US" dirty="0"/>
              <a:t> </a:t>
            </a:r>
            <a:r>
              <a:rPr lang="en-US" b="1" dirty="0">
                <a:solidFill>
                  <a:srgbClr val="7889FB"/>
                </a:solidFill>
              </a:rPr>
              <a:t>May 01</a:t>
            </a:r>
            <a:r>
              <a:rPr lang="en-US" dirty="0"/>
              <a:t> (next Monday), 23:59 CEST</a:t>
            </a:r>
          </a:p>
          <a:p>
            <a:pPr lvl="1"/>
            <a:r>
              <a:rPr lang="en-US" b="1" dirty="0"/>
              <a:t>13/24</a:t>
            </a:r>
            <a:r>
              <a:rPr lang="en-US" dirty="0"/>
              <a:t> seminar participants have already selected their topic</a:t>
            </a:r>
          </a:p>
          <a:p>
            <a:pPr lvl="1"/>
            <a:r>
              <a:rPr lang="en-US" dirty="0"/>
              <a:t>Taken topics grayed out in list of topics</a:t>
            </a:r>
          </a:p>
          <a:p>
            <a:pPr lvl="1"/>
            <a:r>
              <a:rPr lang="en-US" dirty="0"/>
              <a:t>1 participant suggested their own topic/paper </a:t>
            </a:r>
            <a:r>
              <a:rPr lang="en-US" sz="1800" dirty="0">
                <a:effectLst/>
                <a:latin typeface="Liberation Serif"/>
                <a:ea typeface="Noto Serif CJK SC"/>
                <a:cs typeface="Lohit Devanagari"/>
              </a:rPr>
              <a:t>→</a:t>
            </a:r>
            <a:r>
              <a:rPr lang="en-US" dirty="0"/>
              <a:t> accepted</a:t>
            </a:r>
          </a:p>
          <a:p>
            <a:pPr lvl="1"/>
            <a:endParaRPr lang="en-US" dirty="0"/>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4"/>
          <a:stretch>
            <a:fillRect/>
          </a:stretch>
        </p:blipFill>
        <p:spPr>
          <a:xfrm>
            <a:off x="10123484" y="2172551"/>
            <a:ext cx="1210387" cy="316788"/>
          </a:xfrm>
          <a:prstGeom prst="rect">
            <a:avLst/>
          </a:prstGeom>
        </p:spPr>
      </p:pic>
      <p:pic>
        <p:nvPicPr>
          <p:cNvPr id="6" name="Grafik 5">
            <a:extLst>
              <a:ext uri="{FF2B5EF4-FFF2-40B4-BE49-F238E27FC236}">
                <a16:creationId xmlns:a16="http://schemas.microsoft.com/office/drawing/2014/main" id="{C00DE653-114F-EDB1-D744-974182F34F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23484" y="3024927"/>
            <a:ext cx="1874636" cy="448887"/>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t>Motivation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dirty="0"/>
              <a:t>Use \</a:t>
            </a:r>
            <a:r>
              <a:rPr lang="en-US" dirty="0" err="1"/>
              <a:t>emph</a:t>
            </a:r>
            <a:r>
              <a:rPr lang="en-US" dirty="0"/>
              <a:t>{} (emphasize) over underlining or bold </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390030"/>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When using disk</a:t>
            </a:r>
            <a:r>
              <a:rPr lang="en-US" sz="1600" b="1" dirty="0">
                <a:solidFill>
                  <a:schemeClr val="accent1"/>
                </a:solidFill>
                <a:latin typeface="Consolas" panose="020B0609020204030204" pitchFamily="49" charset="0"/>
                <a:cs typeface="Calibri" panose="020F0502020204030204" pitchFamily="34" charset="0"/>
              </a:rPr>
              <a:t>[,]</a:t>
            </a:r>
            <a:r>
              <a:rPr lang="en-US" sz="1600" dirty="0">
                <a:latin typeface="Consolas" panose="020B0609020204030204" pitchFamily="49" charset="0"/>
                <a:cs typeface="Calibri" panose="020F0502020204030204" pitchFamily="34" charset="0"/>
              </a:rPr>
              <a:t> tree algorithms </a:t>
            </a:r>
            <a:br>
              <a:rPr lang="en-US"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A woman without her man is nothing.</a:t>
            </a:r>
          </a:p>
          <a:p>
            <a:pPr algn="ctr"/>
            <a:r>
              <a:rPr lang="en-US" sz="1600" dirty="0">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We use index structures like b-trees, tries, and hash tables</a:t>
            </a:r>
            <a:r>
              <a:rPr lang="en-US" sz="1600" b="1" dirty="0">
                <a:solidFill>
                  <a:schemeClr val="accent1"/>
                </a:solidFill>
                <a:latin typeface="Consolas" panose="020B0609020204030204" pitchFamily="49" charset="0"/>
                <a:cs typeface="Calibri" panose="020F0502020204030204" pitchFamily="34" charset="0"/>
              </a:rPr>
              <a:t>;</a:t>
            </a:r>
            <a:r>
              <a:rPr lang="en-US" sz="1600" dirty="0">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1779037"/>
          </a:xfrm>
        </p:spPr>
        <p:txBody>
          <a:bodyPr/>
          <a:lstStyle/>
          <a:p>
            <a:r>
              <a:rPr lang="en-US" dirty="0"/>
              <a:t>Goal: </a:t>
            </a:r>
            <a:r>
              <a:rPr lang="en-US" dirty="0">
                <a:solidFill>
                  <a:schemeClr val="accent1"/>
                </a:solidFill>
              </a:rPr>
              <a:t>Clear, easy-to-read writing</a:t>
            </a:r>
          </a:p>
          <a:p>
            <a:pPr lvl="1"/>
            <a:endParaRPr lang="en-US" sz="1000" dirty="0"/>
          </a:p>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4" name="TextBox 4">
            <a:extLst>
              <a:ext uri="{FF2B5EF4-FFF2-40B4-BE49-F238E27FC236}">
                <a16:creationId xmlns:a16="http://schemas.microsoft.com/office/drawing/2014/main" id="{BF4571C4-AE4E-62C7-E609-16F868D451AF}"/>
              </a:ext>
            </a:extLst>
          </p:cNvPr>
          <p:cNvSpPr txBox="1"/>
          <p:nvPr/>
        </p:nvSpPr>
        <p:spPr>
          <a:xfrm>
            <a:off x="1833554" y="3099754"/>
            <a:ext cx="8079072" cy="1077218"/>
          </a:xfrm>
          <a:prstGeom prst="rect">
            <a:avLst/>
          </a:prstGeom>
          <a:noFill/>
        </p:spPr>
        <p:txBody>
          <a:bodyPr wrap="square" lIns="0" rIns="0" rtlCol="0">
            <a:spAutoFit/>
          </a:bodyPr>
          <a:lstStyle/>
          <a:p>
            <a:r>
              <a:rPr lang="en-US" sz="1600" dirty="0">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5" name="Picture 5">
            <a:extLst>
              <a:ext uri="{FF2B5EF4-FFF2-40B4-BE49-F238E27FC236}">
                <a16:creationId xmlns:a16="http://schemas.microsoft.com/office/drawing/2014/main" id="{0B06913B-02F4-07CB-0E62-5EEF0670DE9E}"/>
              </a:ext>
            </a:extLst>
          </p:cNvPr>
          <p:cNvPicPr>
            <a:picLocks noChangeAspect="1"/>
          </p:cNvPicPr>
          <p:nvPr/>
        </p:nvPicPr>
        <p:blipFill>
          <a:blip r:embed="rId2"/>
          <a:stretch>
            <a:fillRect/>
          </a:stretch>
        </p:blipFill>
        <p:spPr>
          <a:xfrm>
            <a:off x="1240153" y="4820269"/>
            <a:ext cx="481498" cy="484203"/>
          </a:xfrm>
          <a:prstGeom prst="rect">
            <a:avLst/>
          </a:prstGeom>
        </p:spPr>
      </p:pic>
      <p:pic>
        <p:nvPicPr>
          <p:cNvPr id="6" name="Picture 6">
            <a:extLst>
              <a:ext uri="{FF2B5EF4-FFF2-40B4-BE49-F238E27FC236}">
                <a16:creationId xmlns:a16="http://schemas.microsoft.com/office/drawing/2014/main" id="{3E323D34-2D90-BA1A-CC36-F222C3823A97}"/>
              </a:ext>
            </a:extLst>
          </p:cNvPr>
          <p:cNvPicPr>
            <a:picLocks noChangeAspect="1"/>
          </p:cNvPicPr>
          <p:nvPr/>
        </p:nvPicPr>
        <p:blipFill>
          <a:blip r:embed="rId3"/>
          <a:stretch>
            <a:fillRect/>
          </a:stretch>
        </p:blipFill>
        <p:spPr>
          <a:xfrm>
            <a:off x="1240153" y="3405729"/>
            <a:ext cx="459858" cy="465268"/>
          </a:xfrm>
          <a:prstGeom prst="rect">
            <a:avLst/>
          </a:prstGeom>
        </p:spPr>
      </p:pic>
      <p:sp>
        <p:nvSpPr>
          <p:cNvPr id="7" name="Rectangle 7">
            <a:extLst>
              <a:ext uri="{FF2B5EF4-FFF2-40B4-BE49-F238E27FC236}">
                <a16:creationId xmlns:a16="http://schemas.microsoft.com/office/drawing/2014/main" id="{C96EBC3E-E43E-E52C-4E30-EA409F7974DC}"/>
              </a:ext>
            </a:extLst>
          </p:cNvPr>
          <p:cNvSpPr/>
          <p:nvPr/>
        </p:nvSpPr>
        <p:spPr>
          <a:xfrm>
            <a:off x="1833554" y="4523761"/>
            <a:ext cx="8252756" cy="1077218"/>
          </a:xfrm>
          <a:prstGeom prst="rect">
            <a:avLst/>
          </a:prstGeom>
        </p:spPr>
        <p:txBody>
          <a:bodyPr wrap="square">
            <a:spAutoFit/>
          </a:bodyPr>
          <a:lstStyle/>
          <a:p>
            <a:r>
              <a:rPr lang="en-US" sz="1600" dirty="0">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052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pPr lvl="1"/>
            <a:endParaRPr lang="en-US" dirty="0"/>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a:p>
            <a:r>
              <a:rPr lang="en-US" dirty="0"/>
              <a:t>Use of References</a:t>
            </a:r>
          </a:p>
          <a:p>
            <a:pPr lvl="1"/>
            <a:r>
              <a:rPr lang="en-US" dirty="0"/>
              <a:t>Use \cite{key1,key2} for multiple sources</a:t>
            </a:r>
          </a:p>
          <a:p>
            <a:pPr lvl="1"/>
            <a:r>
              <a:rPr lang="en-US" b="1" dirty="0">
                <a:solidFill>
                  <a:schemeClr val="accent1"/>
                </a:solidFill>
              </a:rPr>
              <a:t>Don’t use refs as nouns</a:t>
            </a:r>
          </a:p>
          <a:p>
            <a:pPr lvl="1"/>
            <a:r>
              <a:rPr lang="en-US" b="1" dirty="0">
                <a:solidFill>
                  <a:srgbClr val="7889FB"/>
                </a:solidFill>
              </a:rPr>
              <a:t>Prefer primary sources</a:t>
            </a:r>
          </a:p>
          <a:p>
            <a:pPr lvl="1"/>
            <a:r>
              <a:rPr lang="en-US" dirty="0"/>
              <a:t>Use “et al.” for three or more authors</a:t>
            </a:r>
          </a:p>
          <a:p>
            <a:endParaRPr lang="en-US" dirty="0"/>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4" name="TextBox 6">
            <a:extLst>
              <a:ext uri="{FF2B5EF4-FFF2-40B4-BE49-F238E27FC236}">
                <a16:creationId xmlns:a16="http://schemas.microsoft.com/office/drawing/2014/main" id="{C21EB74E-47F8-7AD5-1AE0-B8E99026C465}"/>
              </a:ext>
            </a:extLst>
          </p:cNvPr>
          <p:cNvSpPr txBox="1"/>
          <p:nvPr/>
        </p:nvSpPr>
        <p:spPr>
          <a:xfrm>
            <a:off x="6550842" y="2006468"/>
            <a:ext cx="5262663" cy="584775"/>
          </a:xfrm>
          <a:prstGeom prst="rect">
            <a:avLst/>
          </a:prstGeom>
          <a:noFill/>
        </p:spPr>
        <p:txBody>
          <a:bodyPr wrap="square" lIns="0" rIns="0" rtlCol="0">
            <a:spAutoFit/>
          </a:bodyPr>
          <a:lstStyle/>
          <a:p>
            <a:r>
              <a:rPr lang="en-US" sz="1600" dirty="0">
                <a:latin typeface="Consolas" panose="020B0609020204030204" pitchFamily="49" charset="0"/>
              </a:rPr>
              <a:t>In this section, we provide the background and motivation for compressed linear algebra.</a:t>
            </a:r>
            <a:endParaRPr lang="en-US" sz="1600" dirty="0">
              <a:latin typeface="Consolas" panose="020B0609020204030204" pitchFamily="49" charset="0"/>
              <a:cs typeface="Calibri" panose="020F0502020204030204" pitchFamily="34" charset="0"/>
            </a:endParaRPr>
          </a:p>
        </p:txBody>
      </p:sp>
      <p:pic>
        <p:nvPicPr>
          <p:cNvPr id="5" name="Picture 7">
            <a:extLst>
              <a:ext uri="{FF2B5EF4-FFF2-40B4-BE49-F238E27FC236}">
                <a16:creationId xmlns:a16="http://schemas.microsoft.com/office/drawing/2014/main" id="{DB894E2F-46B0-BECA-6FD6-4B387EBEE9C4}"/>
              </a:ext>
            </a:extLst>
          </p:cNvPr>
          <p:cNvPicPr>
            <a:picLocks noChangeAspect="1"/>
          </p:cNvPicPr>
          <p:nvPr/>
        </p:nvPicPr>
        <p:blipFill>
          <a:blip r:embed="rId2"/>
          <a:stretch>
            <a:fillRect/>
          </a:stretch>
        </p:blipFill>
        <p:spPr>
          <a:xfrm>
            <a:off x="5884272" y="2056754"/>
            <a:ext cx="481498" cy="484203"/>
          </a:xfrm>
          <a:prstGeom prst="rect">
            <a:avLst/>
          </a:prstGeom>
        </p:spPr>
      </p:pic>
      <p:pic>
        <p:nvPicPr>
          <p:cNvPr id="6" name="Picture 8">
            <a:extLst>
              <a:ext uri="{FF2B5EF4-FFF2-40B4-BE49-F238E27FC236}">
                <a16:creationId xmlns:a16="http://schemas.microsoft.com/office/drawing/2014/main" id="{E5BC4EAD-ADAF-D9B2-6D83-9095E7040698}"/>
              </a:ext>
            </a:extLst>
          </p:cNvPr>
          <p:cNvPicPr>
            <a:picLocks noChangeAspect="1"/>
          </p:cNvPicPr>
          <p:nvPr/>
        </p:nvPicPr>
        <p:blipFill>
          <a:blip r:embed="rId3"/>
          <a:stretch>
            <a:fillRect/>
          </a:stretch>
        </p:blipFill>
        <p:spPr>
          <a:xfrm>
            <a:off x="5884272" y="1479315"/>
            <a:ext cx="459858" cy="465268"/>
          </a:xfrm>
          <a:prstGeom prst="rect">
            <a:avLst/>
          </a:prstGeom>
        </p:spPr>
      </p:pic>
      <p:sp>
        <p:nvSpPr>
          <p:cNvPr id="7" name="TextBox 9">
            <a:extLst>
              <a:ext uri="{FF2B5EF4-FFF2-40B4-BE49-F238E27FC236}">
                <a16:creationId xmlns:a16="http://schemas.microsoft.com/office/drawing/2014/main" id="{395461E2-B085-0B01-8A07-2F0E5B5D4BD4}"/>
              </a:ext>
            </a:extLst>
          </p:cNvPr>
          <p:cNvSpPr txBox="1"/>
          <p:nvPr/>
        </p:nvSpPr>
        <p:spPr>
          <a:xfrm>
            <a:off x="6550842" y="1419562"/>
            <a:ext cx="5262663" cy="584775"/>
          </a:xfrm>
          <a:prstGeom prst="rect">
            <a:avLst/>
          </a:prstGeom>
          <a:noFill/>
        </p:spPr>
        <p:txBody>
          <a:bodyPr wrap="square" lIns="0" rIns="0" rtlCol="0">
            <a:spAutoFit/>
          </a:bodyPr>
          <a:lstStyle/>
          <a:p>
            <a:r>
              <a:rPr lang="en-US" sz="1600" dirty="0">
                <a:latin typeface="Consolas" panose="020B0609020204030204" pitchFamily="49" charset="0"/>
              </a:rPr>
              <a:t>In this section, the background and motivation for compressed linear algebra is introduced.</a:t>
            </a:r>
            <a:endParaRPr lang="en-US" sz="1600" dirty="0">
              <a:latin typeface="Consolas" panose="020B0609020204030204" pitchFamily="49" charset="0"/>
              <a:cs typeface="Calibri" panose="020F0502020204030204" pitchFamily="34" charset="0"/>
            </a:endParaRPr>
          </a:p>
        </p:txBody>
      </p:sp>
      <p:sp>
        <p:nvSpPr>
          <p:cNvPr id="8" name="Rectangle 10">
            <a:extLst>
              <a:ext uri="{FF2B5EF4-FFF2-40B4-BE49-F238E27FC236}">
                <a16:creationId xmlns:a16="http://schemas.microsoft.com/office/drawing/2014/main" id="{181A8D0B-C5D0-4D9B-5D13-3FBDFCA0DAB6}"/>
              </a:ext>
            </a:extLst>
          </p:cNvPr>
          <p:cNvSpPr/>
          <p:nvPr/>
        </p:nvSpPr>
        <p:spPr>
          <a:xfrm>
            <a:off x="5884272" y="5053692"/>
            <a:ext cx="6053138" cy="584775"/>
          </a:xfrm>
          <a:prstGeom prst="rect">
            <a:avLst/>
          </a:prstGeom>
        </p:spPr>
        <p:txBody>
          <a:bodyPr wrap="square">
            <a:spAutoFit/>
          </a:bodyPr>
          <a:lstStyle/>
          <a:p>
            <a:r>
              <a:rPr lang="en-US" sz="1600" dirty="0">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103978"/>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440810"/>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381057"/>
            <a:ext cx="6053138" cy="584775"/>
          </a:xfrm>
          <a:prstGeom prst="rect">
            <a:avLst/>
          </a:prstGeom>
        </p:spPr>
        <p:txBody>
          <a:bodyPr wrap="square">
            <a:spAutoFit/>
          </a:bodyPr>
          <a:lstStyle/>
          <a:p>
            <a:r>
              <a:rPr lang="en-US" sz="1600" dirty="0">
                <a:latin typeface="Consolas" panose="020B0609020204030204" pitchFamily="49" charset="0"/>
              </a:rPr>
              <a:t>Later, [40] investigated query processing on heavyweight Huffman coding schemes,</a:t>
            </a:r>
          </a:p>
        </p:txBody>
      </p:sp>
    </p:spTree>
    <p:extLst>
      <p:ext uri="{BB962C8B-B14F-4D97-AF65-F5344CB8AC3E}">
        <p14:creationId xmlns:p14="http://schemas.microsoft.com/office/powerpoint/2010/main" val="28155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Articles and Spaces</a:t>
            </a:r>
          </a:p>
          <a:p>
            <a:pPr lvl="1"/>
            <a:r>
              <a:rPr lang="en-US" dirty="0"/>
              <a:t>Plural allows to drop articles</a:t>
            </a:r>
          </a:p>
          <a:p>
            <a:pPr lvl="1"/>
            <a:r>
              <a:rPr lang="en-US" dirty="0"/>
              <a:t>Use </a:t>
            </a:r>
            <a:r>
              <a:rPr lang="en-US" b="1" dirty="0">
                <a:solidFill>
                  <a:srgbClr val="7889FB"/>
                </a:solidFill>
              </a:rPr>
              <a:t>guarded spaces </a:t>
            </a:r>
            <a:r>
              <a:rPr lang="en-US" dirty="0"/>
              <a:t>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033631"/>
            <a:ext cx="2908570" cy="646331"/>
          </a:xfrm>
          <a:prstGeom prst="rect">
            <a:avLst/>
          </a:prstGeom>
          <a:noFill/>
        </p:spPr>
        <p:txBody>
          <a:bodyPr wrap="square" lIns="0" rIns="0" rtlCol="0">
            <a:spAutoFit/>
          </a:bodyPr>
          <a:lstStyle/>
          <a:p>
            <a:pPr algn="ctr"/>
            <a:r>
              <a:rPr lang="en-US" dirty="0">
                <a:latin typeface="Consolas" panose="020B0609020204030204" pitchFamily="49" charset="0"/>
                <a:cs typeface="Calibri" panose="020F0502020204030204" pitchFamily="34" charset="0"/>
              </a:rPr>
              <a:t>Figure</a:t>
            </a:r>
            <a:r>
              <a:rPr lang="en-US" dirty="0">
                <a:solidFill>
                  <a:schemeClr val="accent1"/>
                </a:solidFill>
                <a:latin typeface="Consolas" panose="020B0609020204030204" pitchFamily="49" charset="0"/>
                <a:cs typeface="Calibri" panose="020F0502020204030204" pitchFamily="34" charset="0"/>
              </a:rPr>
              <a:t>~</a:t>
            </a:r>
            <a:r>
              <a:rPr lang="en-US" b="1" dirty="0">
                <a:latin typeface="Consolas" panose="020B0609020204030204" pitchFamily="49" charset="0"/>
                <a:cs typeface="Calibri" panose="020F0502020204030204" pitchFamily="34" charset="0"/>
              </a:rPr>
              <a:t>\ref</a:t>
            </a:r>
            <a:r>
              <a:rPr lang="en-US" dirty="0">
                <a:latin typeface="Consolas" panose="020B0609020204030204" pitchFamily="49" charset="0"/>
                <a:cs typeface="Calibri" panose="020F0502020204030204" pitchFamily="34" charset="0"/>
              </a:rPr>
              <a:t>{fig:exp1}</a:t>
            </a:r>
          </a:p>
          <a:p>
            <a:pPr algn="ctr"/>
            <a:r>
              <a:rPr lang="en-US" dirty="0">
                <a:latin typeface="Consolas" panose="020B0609020204030204" pitchFamily="49" charset="0"/>
                <a:cs typeface="Calibri" panose="020F0502020204030204" pitchFamily="34" charset="0"/>
              </a:rPr>
              <a:t>Equation</a:t>
            </a:r>
            <a:r>
              <a:rPr lang="en-US" dirty="0">
                <a:solidFill>
                  <a:schemeClr val="accent1"/>
                </a:solidFill>
                <a:latin typeface="Consolas" panose="020B0609020204030204" pitchFamily="49" charset="0"/>
                <a:cs typeface="Calibri" panose="020F0502020204030204" pitchFamily="34" charset="0"/>
              </a:rPr>
              <a:t>~</a:t>
            </a:r>
            <a:r>
              <a:rPr lang="en-US" b="1" dirty="0">
                <a:latin typeface="Consolas" panose="020B0609020204030204" pitchFamily="49" charset="0"/>
                <a:cs typeface="Calibri" panose="020F0502020204030204" pitchFamily="34" charset="0"/>
              </a:rPr>
              <a:t>\</a:t>
            </a:r>
            <a:r>
              <a:rPr lang="en-US" b="1" dirty="0" err="1">
                <a:latin typeface="Consolas" panose="020B0609020204030204" pitchFamily="49" charset="0"/>
                <a:cs typeface="Calibri" panose="020F0502020204030204" pitchFamily="34" charset="0"/>
              </a:rPr>
              <a:t>eqref</a:t>
            </a:r>
            <a:r>
              <a:rPr lang="en-US" dirty="0">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285595"/>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573800" y="1352563"/>
            <a:ext cx="2986392" cy="1184940"/>
          </a:xfrm>
          <a:prstGeom prst="rect">
            <a:avLst/>
          </a:prstGeom>
        </p:spPr>
        <p:txBody>
          <a:bodyPr wrap="square">
            <a:spAutoFit/>
          </a:bodyPr>
          <a:lstStyle/>
          <a:p>
            <a:r>
              <a:rPr lang="en-US" sz="1600" dirty="0">
                <a:latin typeface="Consolas" panose="020B0609020204030204" pitchFamily="49" charset="0"/>
              </a:rPr>
              <a:t>employ general-purpose compression </a:t>
            </a:r>
            <a:r>
              <a:rPr lang="en-US" sz="1600" dirty="0">
                <a:solidFill>
                  <a:schemeClr val="accent1"/>
                </a:solidFill>
                <a:latin typeface="Consolas" panose="020B0609020204030204" pitchFamily="49" charset="0"/>
              </a:rPr>
              <a:t>techniques</a:t>
            </a:r>
          </a:p>
          <a:p>
            <a:endParaRPr lang="en-US" sz="700" dirty="0">
              <a:latin typeface="Consolas" panose="020B0609020204030204" pitchFamily="49" charset="0"/>
            </a:endParaRPr>
          </a:p>
          <a:p>
            <a:r>
              <a:rPr lang="en-US" sz="1600" dirty="0">
                <a:latin typeface="Consolas" panose="020B0609020204030204" pitchFamily="49" charset="0"/>
              </a:rPr>
              <a:t>employ </a:t>
            </a:r>
            <a:r>
              <a:rPr lang="en-US" sz="1600" dirty="0">
                <a:solidFill>
                  <a:schemeClr val="accent1"/>
                </a:solidFill>
                <a:latin typeface="Consolas" panose="020B0609020204030204" pitchFamily="49" charset="0"/>
              </a:rPr>
              <a:t>a</a:t>
            </a:r>
            <a:r>
              <a:rPr lang="en-US" sz="1600" dirty="0">
                <a:latin typeface="Consolas" panose="020B0609020204030204" pitchFamily="49" charset="0"/>
              </a:rPr>
              <a:t> general-purpose compression </a:t>
            </a:r>
            <a:r>
              <a:rPr lang="en-US" sz="1600" dirty="0">
                <a:solidFill>
                  <a:schemeClr val="accent1"/>
                </a:solidFill>
                <a:latin typeface="Consolas" panose="020B0609020204030204" pitchFamily="49" charset="0"/>
              </a:rPr>
              <a:t>technique</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8599273" y="171033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2645021"/>
                <a:ext cx="5340391" cy="584775"/>
              </a:xfrm>
              <a:prstGeom prst="rect">
                <a:avLst/>
              </a:prstGeom>
              <a:noFill/>
            </p:spPr>
            <p:txBody>
              <a:bodyPr wrap="square" lIns="0" rIns="0" rtlCol="0">
                <a:spAutoFit/>
              </a:bodyPr>
              <a:lstStyle/>
              <a:p>
                <a:r>
                  <a:rPr lang="en-US" sz="1600" dirty="0">
                    <a:latin typeface="Consolas" panose="020B0609020204030204" pitchFamily="49" charset="0"/>
                  </a:rPr>
                  <a:t>Each entry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oMath>
                </a14:m>
                <a:r>
                  <a:rPr lang="en-US" sz="1600" dirty="0">
                    <a:latin typeface="Consolas" panose="020B0609020204030204" pitchFamily="49" charset="0"/>
                  </a:rPr>
                  <a:t> can be expressed over columns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sub>
                    </m:sSub>
                  </m:oMath>
                </a14:m>
                <a:r>
                  <a:rPr lang="en-US" sz="1600" dirty="0">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latin typeface="Consolas" panose="020B0609020204030204" pitchFamily="49" charset="0"/>
                  </a:rPr>
                  <a:t> in […]</a:t>
                </a:r>
                <a:endParaRPr lang="en-US" sz="1600" dirty="0">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2645021"/>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335783"/>
                <a:ext cx="5340391" cy="584775"/>
              </a:xfrm>
              <a:prstGeom prst="rect">
                <a:avLst/>
              </a:prstGeom>
              <a:noFill/>
            </p:spPr>
            <p:txBody>
              <a:bodyPr wrap="square" lIns="0" rIns="0" rtlCol="0">
                <a:spAutoFit/>
              </a:bodyPr>
              <a:lstStyle/>
              <a:p>
                <a:r>
                  <a:rPr lang="en-US" sz="1600" dirty="0">
                    <a:latin typeface="Consolas" panose="020B0609020204030204" pitchFamily="49" charset="0"/>
                  </a:rPr>
                  <a:t>Each entry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oMath>
                </a14:m>
                <a:r>
                  <a:rPr lang="en-US" sz="1600" dirty="0">
                    <a:latin typeface="Consolas" panose="020B0609020204030204" pitchFamily="49" charset="0"/>
                  </a:rPr>
                  <a:t> can be expressed over columns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sub>
                    </m:sSub>
                  </m:oMath>
                </a14:m>
                <a:r>
                  <a:rPr lang="en-US" sz="1600" dirty="0">
                    <a:latin typeface="Consolas" panose="020B0609020204030204" pitchFamily="49" charset="0"/>
                  </a:rPr>
                  <a:t>. We rewrite </a:t>
                </a:r>
                <a:r>
                  <a:rPr lang="en-US" sz="1600" dirty="0">
                    <a:solidFill>
                      <a:schemeClr val="accent1"/>
                    </a:solidFill>
                    <a:latin typeface="Consolas" panose="020B0609020204030204" pitchFamily="49" charset="0"/>
                  </a:rPr>
                  <a:t>this multiplication </a:t>
                </a:r>
                <a:r>
                  <a:rPr lang="en-US" sz="1600" dirty="0">
                    <a:latin typeface="Consolas" panose="020B0609020204030204" pitchFamily="49" charset="0"/>
                  </a:rPr>
                  <a:t>in […]</a:t>
                </a:r>
                <a:endParaRPr lang="en-US" sz="1600" dirty="0">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335783"/>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386069"/>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2704774"/>
            <a:ext cx="459858" cy="465268"/>
          </a:xfrm>
          <a:prstGeom prst="rect">
            <a:avLst/>
          </a:prstGeom>
        </p:spPr>
      </p:pic>
    </p:spTree>
    <p:extLst>
      <p:ext uri="{BB962C8B-B14F-4D97-AF65-F5344CB8AC3E}">
        <p14:creationId xmlns:p14="http://schemas.microsoft.com/office/powerpoint/2010/main" val="22779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Writing Style: 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2978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27662E-8496-AC5B-526B-BFC534535182}"/>
              </a:ext>
            </a:extLst>
          </p:cNvPr>
          <p:cNvSpPr>
            <a:spLocks noGrp="1"/>
          </p:cNvSpPr>
          <p:nvPr>
            <p:ph type="body" sz="quarter" idx="18"/>
          </p:nvPr>
        </p:nvSpPr>
        <p:spPr/>
        <p:txBody>
          <a:bodyPr/>
          <a:lstStyle/>
          <a:p>
            <a:r>
              <a:rPr lang="en-US" dirty="0"/>
              <a:t>Example SIGMOD’21 </a:t>
            </a:r>
          </a:p>
          <a:p>
            <a:pPr marL="0" indent="0">
              <a:buNone/>
            </a:pPr>
            <a:r>
              <a:rPr lang="en-US" sz="1400" b="0" dirty="0">
                <a:latin typeface="Consolas" panose="020B0609020204030204" pitchFamily="49" charset="0"/>
              </a:rPr>
              <a:t>A research paper submitted to SIGMOD 2021 </a:t>
            </a:r>
            <a:r>
              <a:rPr lang="en-US" sz="1400" dirty="0">
                <a:solidFill>
                  <a:schemeClr val="accent1"/>
                </a:solidFill>
                <a:latin typeface="Consolas" panose="020B0609020204030204" pitchFamily="49" charset="0"/>
              </a:rPr>
              <a:t>cannot be under review </a:t>
            </a:r>
            <a:r>
              <a:rPr lang="en-US" sz="1400" b="0" dirty="0">
                <a:latin typeface="Consolas" panose="020B0609020204030204" pitchFamily="49" charset="0"/>
              </a:rPr>
              <a:t>for any other publishing forum or presentation venue, including conferences, workshops, and journals, during the time it is being considered for SIGMOD. Furthermore, after you submit a research paper to SIGMOD, you must </a:t>
            </a:r>
            <a:r>
              <a:rPr lang="en-US" sz="1400" dirty="0">
                <a:solidFill>
                  <a:schemeClr val="accent1"/>
                </a:solidFill>
                <a:latin typeface="Consolas" panose="020B0609020204030204" pitchFamily="49" charset="0"/>
              </a:rPr>
              <a:t>await the response </a:t>
            </a:r>
            <a:r>
              <a:rPr lang="en-US" sz="1400" b="0" dirty="0">
                <a:latin typeface="Consolas" panose="020B0609020204030204" pitchFamily="49" charset="0"/>
              </a:rPr>
              <a:t>from SIGMOD and only re-submit elsewhere if your paper is rejected - or withdrawn at your request - from SIGMOD. This restriction applies not only to identical papers but also to papers with a substantial overlap in scientific content and results.</a:t>
            </a:r>
          </a:p>
          <a:p>
            <a:pPr marL="0" indent="0">
              <a:buNone/>
            </a:pPr>
            <a:r>
              <a:rPr lang="en-US" sz="1400" b="0" dirty="0">
                <a:latin typeface="Consolas" panose="020B0609020204030204" pitchFamily="49" charset="0"/>
              </a:rPr>
              <a:t>Every research paper submitted to SIGMOD 2021 must present substantial novel research not described in any prior publication. In this context, a </a:t>
            </a:r>
            <a:r>
              <a:rPr lang="en-US" sz="1400" dirty="0">
                <a:solidFill>
                  <a:schemeClr val="accent1"/>
                </a:solidFill>
                <a:latin typeface="Consolas" panose="020B0609020204030204" pitchFamily="49" charset="0"/>
              </a:rPr>
              <a:t>prior publication</a:t>
            </a:r>
            <a:r>
              <a:rPr lang="en-US" sz="1400" dirty="0">
                <a:latin typeface="Consolas" panose="020B0609020204030204" pitchFamily="49" charset="0"/>
              </a:rPr>
              <a:t> </a:t>
            </a:r>
            <a:r>
              <a:rPr lang="en-US" sz="1400" b="0" dirty="0">
                <a:latin typeface="Consolas" panose="020B0609020204030204" pitchFamily="49" charset="0"/>
              </a:rPr>
              <a:t>is (a) </a:t>
            </a:r>
            <a:r>
              <a:rPr lang="en-US" sz="1400" dirty="0">
                <a:solidFill>
                  <a:schemeClr val="accent1"/>
                </a:solidFill>
                <a:latin typeface="Consolas" panose="020B0609020204030204" pitchFamily="49" charset="0"/>
              </a:rPr>
              <a:t>a paper of five pages</a:t>
            </a:r>
            <a:r>
              <a:rPr lang="en-US" sz="1400" dirty="0">
                <a:latin typeface="Consolas" panose="020B0609020204030204" pitchFamily="49" charset="0"/>
              </a:rPr>
              <a:t> </a:t>
            </a:r>
            <a:r>
              <a:rPr lang="en-US" sz="1400" b="0" dirty="0">
                <a:latin typeface="Consolas" panose="020B0609020204030204" pitchFamily="49" charset="0"/>
              </a:rPr>
              <a:t>or more presented, or accepted for presentation, at a refereed conference or workshop with proceedings; or (b) </a:t>
            </a:r>
            <a:r>
              <a:rPr lang="en-US" sz="1400" dirty="0">
                <a:solidFill>
                  <a:schemeClr val="accent1"/>
                </a:solidFill>
                <a:latin typeface="Consolas" panose="020B0609020204030204" pitchFamily="49" charset="0"/>
              </a:rPr>
              <a:t>an article published</a:t>
            </a:r>
            <a:r>
              <a:rPr lang="en-US" sz="1400" b="0" dirty="0">
                <a:latin typeface="Consolas" panose="020B0609020204030204" pitchFamily="49" charset="0"/>
              </a:rPr>
              <a:t>, or accepted for publication, in a refereed journal. If a SIGMOD 2021 submission has overlap with a prior publication, the submission must cite the prior publication, along with all other relevant published work, following the guidelines in the Anonymity Requirements for Double-Blind Reviewing section below.</a:t>
            </a:r>
          </a:p>
          <a:p>
            <a:pPr marL="0" indent="0">
              <a:buNone/>
            </a:pPr>
            <a:r>
              <a:rPr lang="en-US" dirty="0"/>
              <a:t> </a:t>
            </a:r>
          </a:p>
          <a:p>
            <a:endParaRPr lang="en-US" dirty="0"/>
          </a:p>
        </p:txBody>
      </p:sp>
      <p:sp>
        <p:nvSpPr>
          <p:cNvPr id="3" name="Textplatzhalter 2">
            <a:extLst>
              <a:ext uri="{FF2B5EF4-FFF2-40B4-BE49-F238E27FC236}">
                <a16:creationId xmlns:a16="http://schemas.microsoft.com/office/drawing/2014/main" id="{C6326B10-01D3-F4DF-F3CB-80127765ED7D}"/>
              </a:ext>
            </a:extLst>
          </p:cNvPr>
          <p:cNvSpPr>
            <a:spLocks noGrp="1"/>
          </p:cNvSpPr>
          <p:nvPr>
            <p:ph type="body" sz="quarter" idx="14"/>
          </p:nvPr>
        </p:nvSpPr>
        <p:spPr/>
        <p:txBody>
          <a:bodyPr/>
          <a:lstStyle/>
          <a:p>
            <a:r>
              <a:rPr lang="en-US" dirty="0"/>
              <a:t>Plagiarism – Duplicate Submission</a:t>
            </a:r>
          </a:p>
        </p:txBody>
      </p:sp>
    </p:spTree>
    <p:extLst>
      <p:ext uri="{BB962C8B-B14F-4D97-AF65-F5344CB8AC3E}">
        <p14:creationId xmlns:p14="http://schemas.microsoft.com/office/powerpoint/2010/main" val="237297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 (at least not too excessively)</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latin typeface="Consolas" panose="020B0609020204030204" pitchFamily="49" charset="0"/>
                <a:cs typeface="Calibri" panose="020F0502020204030204" pitchFamily="34" charset="0"/>
              </a:rPr>
              <a:t>“Due to the lack of space, we omit </a:t>
            </a:r>
            <a:br>
              <a:rPr lang="en-US"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 Topic Selection by </a:t>
            </a:r>
            <a:r>
              <a:rPr lang="en-US" dirty="0">
                <a:solidFill>
                  <a:srgbClr val="7889FB"/>
                </a:solidFill>
              </a:rPr>
              <a:t>May 01</a:t>
            </a:r>
            <a:r>
              <a:rPr lang="en-US" dirty="0"/>
              <a:t>, 23:59 CEST</a:t>
            </a:r>
          </a:p>
          <a:p>
            <a:endParaRPr lang="en-US" dirty="0"/>
          </a:p>
          <a:p>
            <a:r>
              <a:rPr lang="en-US" dirty="0"/>
              <a:t>Final Lecture</a:t>
            </a:r>
          </a:p>
          <a:p>
            <a:pPr lvl="1"/>
            <a:r>
              <a:rPr lang="en-US" dirty="0"/>
              <a:t>03 </a:t>
            </a:r>
            <a:r>
              <a:rPr lang="en-US" b="1" dirty="0">
                <a:solidFill>
                  <a:srgbClr val="7889FB"/>
                </a:solidFill>
              </a:rPr>
              <a:t>Experiments, Reproducibility, and Giving Presentations </a:t>
            </a:r>
            <a:r>
              <a:rPr lang="en-US" dirty="0"/>
              <a:t>[May 08]</a:t>
            </a:r>
            <a:br>
              <a:rPr lang="en-US" dirty="0"/>
            </a:br>
            <a:r>
              <a:rPr lang="en-US" dirty="0"/>
              <a:t>Also recommendable for participants of “Project LDE”</a:t>
            </a:r>
            <a:endParaRPr lang="en-US" b="0" dirty="0"/>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 </a:t>
            </a:r>
            <a:r>
              <a:rPr lang="en-US" b="1" dirty="0">
                <a:solidFill>
                  <a:schemeClr val="tx1"/>
                </a:solidFill>
              </a:rPr>
              <a:t>Q&amp;A</a:t>
            </a:r>
            <a:endParaRPr lang="en-US" dirty="0">
              <a:solidFill>
                <a:schemeClr val="tx1"/>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4"/>
            <a:ext cx="11075143" cy="1271530"/>
          </a:xfrm>
        </p:spPr>
        <p:txBody>
          <a:bodyPr/>
          <a:lstStyle/>
          <a:p>
            <a:r>
              <a:rPr lang="en-US" dirty="0"/>
              <a:t>If you know the title[, author, venue, year] of a paper</a:t>
            </a:r>
          </a:p>
          <a:p>
            <a:pPr lvl="1"/>
            <a:r>
              <a:rPr lang="en-US" dirty="0"/>
              <a:t>Use search engines like DBLP (</a:t>
            </a:r>
            <a:r>
              <a:rPr lang="en-US" sz="1800" u="none" strike="noStrike" kern="150" dirty="0">
                <a:solidFill>
                  <a:srgbClr val="0563C1"/>
                </a:solidFill>
                <a:effectLst/>
                <a:latin typeface="OpenSymbol"/>
                <a:ea typeface="OpenSymbol"/>
                <a:cs typeface="OpenSymbol"/>
                <a:hlinkClick r:id="rId2"/>
              </a:rPr>
              <a:t>https://dblp.uni-trier.de/</a:t>
            </a:r>
            <a:r>
              <a:rPr lang="en-US" dirty="0"/>
              <a:t>) or Google Scholar (</a:t>
            </a:r>
            <a:r>
              <a:rPr lang="en-US" dirty="0">
                <a:solidFill>
                  <a:srgbClr val="000000"/>
                </a:solidFill>
                <a:hlinkClick r:id="rId3"/>
              </a:rPr>
              <a:t>https://scholar.google.com/</a:t>
            </a:r>
            <a:r>
              <a:rPr lang="en-US" dirty="0"/>
              <a:t>)</a:t>
            </a:r>
          </a:p>
          <a:p>
            <a:pPr lvl="1"/>
            <a:r>
              <a:rPr lang="en-US" dirty="0"/>
              <a:t>Make sure to select the right version of the paper</a:t>
            </a:r>
          </a:p>
          <a:p>
            <a:pPr lvl="1"/>
            <a:r>
              <a:rPr lang="en-US" dirty="0"/>
              <a:t>If paper is not open-access, you typically need to be in the university’s VPN to access the PDF</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8" name="Grafik 7">
            <a:extLst>
              <a:ext uri="{FF2B5EF4-FFF2-40B4-BE49-F238E27FC236}">
                <a16:creationId xmlns:a16="http://schemas.microsoft.com/office/drawing/2014/main" id="{02418E81-6306-559F-8568-E6B77367BCB7}"/>
              </a:ext>
            </a:extLst>
          </p:cNvPr>
          <p:cNvPicPr>
            <a:picLocks noChangeAspect="1"/>
          </p:cNvPicPr>
          <p:nvPr/>
        </p:nvPicPr>
        <p:blipFill rotWithShape="1">
          <a:blip r:embed="rId4"/>
          <a:srcRect r="21149"/>
          <a:stretch/>
        </p:blipFill>
        <p:spPr>
          <a:xfrm>
            <a:off x="586920" y="2695476"/>
            <a:ext cx="5411931" cy="1000800"/>
          </a:xfrm>
          <a:prstGeom prst="rect">
            <a:avLst/>
          </a:prstGeom>
          <a:ln>
            <a:solidFill>
              <a:schemeClr val="tx1"/>
            </a:solidFill>
          </a:ln>
        </p:spPr>
      </p:pic>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5"/>
          <a:stretch>
            <a:fillRect/>
          </a:stretch>
        </p:blipFill>
        <p:spPr>
          <a:xfrm>
            <a:off x="586920" y="3782698"/>
            <a:ext cx="2422834" cy="1974161"/>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6"/>
          <a:srcRect b="16669"/>
          <a:stretch/>
        </p:blipFill>
        <p:spPr>
          <a:xfrm>
            <a:off x="6390060" y="2696404"/>
            <a:ext cx="3960000" cy="998944"/>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7"/>
          <a:srcRect b="25352"/>
          <a:stretch/>
        </p:blipFill>
        <p:spPr>
          <a:xfrm>
            <a:off x="6395170" y="3782698"/>
            <a:ext cx="4014519" cy="1974161"/>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8"/>
          <a:stretch>
            <a:fillRect/>
          </a:stretch>
        </p:blipFill>
        <p:spPr>
          <a:xfrm>
            <a:off x="3147871" y="5021123"/>
            <a:ext cx="2850980" cy="735736"/>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9"/>
          <a:stretch>
            <a:fillRect/>
          </a:stretch>
        </p:blipFill>
        <p:spPr>
          <a:xfrm>
            <a:off x="3147871" y="4019161"/>
            <a:ext cx="2850980" cy="735736"/>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078429" y="3727122"/>
            <a:ext cx="619080" cy="307777"/>
          </a:xfrm>
          <a:prstGeom prst="rect">
            <a:avLst/>
          </a:prstGeom>
          <a:noFill/>
        </p:spPr>
        <p:txBody>
          <a:bodyPr wrap="none" rtlCol="0">
            <a:spAutoFit/>
          </a:bodyPr>
          <a:lstStyle/>
          <a:p>
            <a:r>
              <a:rPr lang="en-US" sz="14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078429" y="4759384"/>
            <a:ext cx="1125244" cy="307777"/>
          </a:xfrm>
          <a:prstGeom prst="rect">
            <a:avLst/>
          </a:prstGeom>
          <a:noFill/>
        </p:spPr>
        <p:txBody>
          <a:bodyPr wrap="none" rtlCol="0">
            <a:spAutoFit/>
          </a:bodyPr>
          <a:lstStyle/>
          <a:p>
            <a:r>
              <a:rPr lang="en-US" sz="1400" b="1" dirty="0" err="1">
                <a:solidFill>
                  <a:srgbClr val="000000"/>
                </a:solidFill>
              </a:rPr>
              <a:t>BibTeX</a:t>
            </a:r>
            <a:r>
              <a:rPr lang="en-US" sz="1400" b="1" dirty="0">
                <a:solidFill>
                  <a:srgbClr val="000000"/>
                </a:solidFill>
              </a:rPr>
              <a:t> entry</a:t>
            </a:r>
          </a:p>
        </p:txBody>
      </p:sp>
    </p:spTree>
    <p:extLst>
      <p:ext uri="{BB962C8B-B14F-4D97-AF65-F5344CB8AC3E}">
        <p14:creationId xmlns:p14="http://schemas.microsoft.com/office/powerpoint/2010/main" val="396697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a:t>
            </a:r>
            <a:r>
              <a:rPr lang="en-US" dirty="0" err="1"/>
              <a:t>etc</a:t>
            </a:r>
            <a:endParaRPr lang="en-US" dirty="0"/>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 published after)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possible synonyms (e.g., “extensible”, “extendable”, “customizable”, …)</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a:t>
            </a:r>
            <a:br>
              <a:rPr lang="en-US" dirty="0"/>
            </a:br>
            <a:r>
              <a:rPr lang="en-US" dirty="0"/>
              <a:t>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3307</Words>
  <Application>Microsoft Office PowerPoint</Application>
  <PresentationFormat>Breitbild</PresentationFormat>
  <Paragraphs>371</Paragraphs>
  <Slides>29</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29</vt:i4>
      </vt:variant>
    </vt:vector>
  </HeadingPairs>
  <TitlesOfParts>
    <vt:vector size="38" baseType="lpstr">
      <vt:lpstr>Arial</vt:lpstr>
      <vt:lpstr>Calibri</vt:lpstr>
      <vt:lpstr>Cambria Math</vt:lpstr>
      <vt:lpstr>Consolas</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670</cp:revision>
  <cp:lastPrinted>2021-03-24T16:10:50Z</cp:lastPrinted>
  <dcterms:created xsi:type="dcterms:W3CDTF">2023-02-25T13:39:16Z</dcterms:created>
  <dcterms:modified xsi:type="dcterms:W3CDTF">2023-04-24T06:17:13Z</dcterms:modified>
</cp:coreProperties>
</file>