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Lst>
  <p:notesMasterIdLst>
    <p:notesMasterId r:id="rId30"/>
  </p:notesMasterIdLst>
  <p:sldIdLst>
    <p:sldId id="359" r:id="rId3"/>
    <p:sldId id="360" r:id="rId4"/>
    <p:sldId id="361" r:id="rId5"/>
    <p:sldId id="362" r:id="rId6"/>
    <p:sldId id="442" r:id="rId7"/>
    <p:sldId id="364" r:id="rId8"/>
    <p:sldId id="365" r:id="rId9"/>
    <p:sldId id="385" r:id="rId10"/>
    <p:sldId id="363" r:id="rId11"/>
    <p:sldId id="366" r:id="rId12"/>
    <p:sldId id="367" r:id="rId13"/>
    <p:sldId id="368" r:id="rId14"/>
    <p:sldId id="372" r:id="rId15"/>
    <p:sldId id="373" r:id="rId16"/>
    <p:sldId id="436" r:id="rId17"/>
    <p:sldId id="443" r:id="rId18"/>
    <p:sldId id="444" r:id="rId19"/>
    <p:sldId id="379" r:id="rId20"/>
    <p:sldId id="380" r:id="rId21"/>
    <p:sldId id="377" r:id="rId22"/>
    <p:sldId id="441" r:id="rId23"/>
    <p:sldId id="376" r:id="rId24"/>
    <p:sldId id="383" r:id="rId25"/>
    <p:sldId id="381" r:id="rId26"/>
    <p:sldId id="382" r:id="rId27"/>
    <p:sldId id="439" r:id="rId28"/>
    <p:sldId id="38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889FB"/>
    <a:srgbClr val="C40D1E"/>
    <a:srgbClr val="FF6C00"/>
    <a:srgbClr val="1F90CC"/>
    <a:srgbClr val="9013FE"/>
    <a:srgbClr val="434343"/>
    <a:srgbClr val="C40E02"/>
    <a:srgbClr val="FFFFFF"/>
    <a:srgbClr val="49C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4321" autoAdjust="0"/>
  </p:normalViewPr>
  <p:slideViewPr>
    <p:cSldViewPr snapToGrid="0" snapToObjects="1">
      <p:cViewPr varScale="1">
        <p:scale>
          <a:sx n="115" d="100"/>
          <a:sy n="115" d="100"/>
        </p:scale>
        <p:origin x="594" y="108"/>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180F-3EA1-4748-B4F4-956BB5176995}" type="datetimeFigureOut">
              <a:rPr lang="de-DE" smtClean="0"/>
              <a:t>28.04.2024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C3961-1900-1342-BF9B-82C3215CD312}" type="slidenum">
              <a:rPr lang="de-DE" smtClean="0"/>
              <a:t>‹Nr.›</a:t>
            </a:fld>
            <a:endParaRPr lang="de-DE"/>
          </a:p>
        </p:txBody>
      </p:sp>
    </p:spTree>
    <p:extLst>
      <p:ext uri="{BB962C8B-B14F-4D97-AF65-F5344CB8AC3E}">
        <p14:creationId xmlns:p14="http://schemas.microsoft.com/office/powerpoint/2010/main" val="84893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C3961-1900-1342-BF9B-82C3215CD312}" type="slidenum">
              <a:rPr lang="de-DE" smtClean="0"/>
              <a:t>1</a:t>
            </a:fld>
            <a:endParaRPr lang="de-DE"/>
          </a:p>
        </p:txBody>
      </p:sp>
    </p:spTree>
    <p:extLst>
      <p:ext uri="{BB962C8B-B14F-4D97-AF65-F5344CB8AC3E}">
        <p14:creationId xmlns:p14="http://schemas.microsoft.com/office/powerpoint/2010/main" val="39147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 - Text ">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0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2" name="Textplatzhalter 5">
            <a:extLst>
              <a:ext uri="{FF2B5EF4-FFF2-40B4-BE49-F238E27FC236}">
                <a16:creationId xmlns:a16="http://schemas.microsoft.com/office/drawing/2014/main" id="{124D4CAA-133B-B88A-74F8-407F69B24926}"/>
              </a:ext>
            </a:extLst>
          </p:cNvPr>
          <p:cNvSpPr>
            <a:spLocks noGrp="1"/>
          </p:cNvSpPr>
          <p:nvPr>
            <p:ph type="body" sz="quarter" idx="19" hasCustomPrompt="1"/>
          </p:nvPr>
        </p:nvSpPr>
        <p:spPr>
          <a:xfrm>
            <a:off x="6114945" y="1262740"/>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Tree>
    <p:extLst>
      <p:ext uri="{BB962C8B-B14F-4D97-AF65-F5344CB8AC3E}">
        <p14:creationId xmlns:p14="http://schemas.microsoft.com/office/powerpoint/2010/main" val="42061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11075143"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rgbClr val="000000"/>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14314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platzhalter 17">
            <a:extLst>
              <a:ext uri="{FF2B5EF4-FFF2-40B4-BE49-F238E27FC236}">
                <a16:creationId xmlns:a16="http://schemas.microsoft.com/office/drawing/2014/main" id="{E494F037-B453-E6C3-6931-1688CF9B959E}"/>
              </a:ext>
            </a:extLst>
          </p:cNvPr>
          <p:cNvSpPr>
            <a:spLocks noGrp="1"/>
          </p:cNvSpPr>
          <p:nvPr>
            <p:ph type="body" sz="quarter" idx="14" hasCustomPrompt="1"/>
          </p:nvPr>
        </p:nvSpPr>
        <p:spPr>
          <a:xfrm>
            <a:off x="555867" y="2582402"/>
            <a:ext cx="8311908" cy="717437"/>
          </a:xfrm>
          <a:prstGeom prst="rect">
            <a:avLst/>
          </a:prstGeom>
        </p:spPr>
        <p:txBody>
          <a:bodyPr lIns="0" tIns="0" rIns="0" bIns="0" anchor="t" anchorCtr="0"/>
          <a:lstStyle>
            <a:lvl1pPr marL="0" indent="0">
              <a:lnSpc>
                <a:spcPts val="3700"/>
              </a:lnSpc>
              <a:spcBef>
                <a:spcPts val="0"/>
              </a:spcBef>
              <a:buNone/>
              <a:defRPr sz="37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5" name="Textplatzhalter 17">
            <a:extLst>
              <a:ext uri="{FF2B5EF4-FFF2-40B4-BE49-F238E27FC236}">
                <a16:creationId xmlns:a16="http://schemas.microsoft.com/office/drawing/2014/main" id="{A837A2E9-5AA7-3D02-1A49-6988BEC5B8B2}"/>
              </a:ext>
            </a:extLst>
          </p:cNvPr>
          <p:cNvSpPr>
            <a:spLocks noGrp="1"/>
          </p:cNvSpPr>
          <p:nvPr>
            <p:ph type="body" sz="quarter" idx="15" hasCustomPrompt="1"/>
          </p:nvPr>
        </p:nvSpPr>
        <p:spPr>
          <a:xfrm>
            <a:off x="551510" y="4180427"/>
            <a:ext cx="8311908" cy="717437"/>
          </a:xfrm>
          <a:prstGeom prst="rect">
            <a:avLst/>
          </a:prstGeom>
        </p:spPr>
        <p:txBody>
          <a:bodyPr lIns="0" tIns="0" rIns="0" bIns="0" anchor="t" anchorCtr="0"/>
          <a:lstStyle>
            <a:lvl1pPr marL="0" indent="0">
              <a:lnSpc>
                <a:spcPct val="100000"/>
              </a:lnSpc>
              <a:spcBef>
                <a:spcPts val="0"/>
              </a:spcBef>
              <a:buNone/>
              <a:defRPr sz="2000" b="1">
                <a:solidFill>
                  <a:srgbClr val="000000"/>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3619498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hteck 4">
            <a:extLst>
              <a:ext uri="{FF2B5EF4-FFF2-40B4-BE49-F238E27FC236}">
                <a16:creationId xmlns:a16="http://schemas.microsoft.com/office/drawing/2014/main" id="{B97C5655-F240-634C-9B7B-B6181A1B3AF5}"/>
              </a:ext>
            </a:extLst>
          </p:cNvPr>
          <p:cNvSpPr/>
          <p:nvPr userDrawn="1"/>
        </p:nvSpPr>
        <p:spPr>
          <a:xfrm>
            <a:off x="0" y="1668462"/>
            <a:ext cx="12192000" cy="5189537"/>
          </a:xfrm>
          <a:custGeom>
            <a:avLst/>
            <a:gdLst>
              <a:gd name="connsiteX0" fmla="*/ 0 w 12192000"/>
              <a:gd name="connsiteY0" fmla="*/ 0 h 4760912"/>
              <a:gd name="connsiteX1" fmla="*/ 12192000 w 12192000"/>
              <a:gd name="connsiteY1" fmla="*/ 0 h 4760912"/>
              <a:gd name="connsiteX2" fmla="*/ 12192000 w 12192000"/>
              <a:gd name="connsiteY2" fmla="*/ 4760912 h 4760912"/>
              <a:gd name="connsiteX3" fmla="*/ 0 w 12192000"/>
              <a:gd name="connsiteY3" fmla="*/ 4760912 h 4760912"/>
              <a:gd name="connsiteX4" fmla="*/ 0 w 12192000"/>
              <a:gd name="connsiteY4" fmla="*/ 0 h 4760912"/>
              <a:gd name="connsiteX0" fmla="*/ 0 w 12192000"/>
              <a:gd name="connsiteY0" fmla="*/ 212725 h 4973637"/>
              <a:gd name="connsiteX1" fmla="*/ 12192000 w 12192000"/>
              <a:gd name="connsiteY1" fmla="*/ 0 h 4973637"/>
              <a:gd name="connsiteX2" fmla="*/ 12192000 w 12192000"/>
              <a:gd name="connsiteY2" fmla="*/ 4973637 h 4973637"/>
              <a:gd name="connsiteX3" fmla="*/ 0 w 12192000"/>
              <a:gd name="connsiteY3" fmla="*/ 4973637 h 4973637"/>
              <a:gd name="connsiteX4" fmla="*/ 0 w 12192000"/>
              <a:gd name="connsiteY4" fmla="*/ 212725 h 4973637"/>
              <a:gd name="connsiteX0" fmla="*/ 0 w 12192000"/>
              <a:gd name="connsiteY0" fmla="*/ 428625 h 5189537"/>
              <a:gd name="connsiteX1" fmla="*/ 12192000 w 12192000"/>
              <a:gd name="connsiteY1" fmla="*/ 0 h 5189537"/>
              <a:gd name="connsiteX2" fmla="*/ 12192000 w 12192000"/>
              <a:gd name="connsiteY2" fmla="*/ 5189537 h 5189537"/>
              <a:gd name="connsiteX3" fmla="*/ 0 w 12192000"/>
              <a:gd name="connsiteY3" fmla="*/ 5189537 h 5189537"/>
              <a:gd name="connsiteX4" fmla="*/ 0 w 12192000"/>
              <a:gd name="connsiteY4" fmla="*/ 428625 h 518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89537">
                <a:moveTo>
                  <a:pt x="0" y="428625"/>
                </a:moveTo>
                <a:lnTo>
                  <a:pt x="12192000" y="0"/>
                </a:lnTo>
                <a:lnTo>
                  <a:pt x="12192000" y="5189537"/>
                </a:lnTo>
                <a:lnTo>
                  <a:pt x="0" y="5189537"/>
                </a:lnTo>
                <a:lnTo>
                  <a:pt x="0" y="42862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F8DDEEBD-D00D-1249-9E02-EDC0548BFCA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388168" y="378741"/>
            <a:ext cx="2250000" cy="774000"/>
          </a:xfrm>
          <a:prstGeom prst="rect">
            <a:avLst/>
          </a:prstGeom>
        </p:spPr>
      </p:pic>
      <p:grpSp>
        <p:nvGrpSpPr>
          <p:cNvPr id="2" name="Group 1">
            <a:extLst>
              <a:ext uri="{FF2B5EF4-FFF2-40B4-BE49-F238E27FC236}">
                <a16:creationId xmlns:a16="http://schemas.microsoft.com/office/drawing/2014/main" id="{33597FE0-CC24-D198-44F6-8B86AC8E52DB}"/>
              </a:ext>
            </a:extLst>
          </p:cNvPr>
          <p:cNvGrpSpPr/>
          <p:nvPr userDrawn="1"/>
        </p:nvGrpSpPr>
        <p:grpSpPr>
          <a:xfrm>
            <a:off x="9433249" y="6055568"/>
            <a:ext cx="2258008" cy="569167"/>
            <a:chOff x="9433249" y="6055568"/>
            <a:chExt cx="2258008" cy="569167"/>
          </a:xfrm>
        </p:grpSpPr>
        <p:sp>
          <p:nvSpPr>
            <p:cNvPr id="3" name="Rectangle: Rounded Corners 2">
              <a:extLst>
                <a:ext uri="{FF2B5EF4-FFF2-40B4-BE49-F238E27FC236}">
                  <a16:creationId xmlns:a16="http://schemas.microsoft.com/office/drawing/2014/main" id="{12D5CBC3-F82D-3CBE-40BC-802F674C616B}"/>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5A0E74B8-E76E-1A0B-C1A8-60E6BE535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90187" y="6124808"/>
              <a:ext cx="2124769" cy="426320"/>
            </a:xfrm>
            <a:prstGeom prst="rect">
              <a:avLst/>
            </a:prstGeom>
          </p:spPr>
        </p:pic>
      </p:grpSp>
    </p:spTree>
    <p:extLst>
      <p:ext uri="{BB962C8B-B14F-4D97-AF65-F5344CB8AC3E}">
        <p14:creationId xmlns:p14="http://schemas.microsoft.com/office/powerpoint/2010/main" val="3079698843"/>
      </p:ext>
    </p:extLst>
  </p:cSld>
  <p:clrMap bg1="lt1" tx1="dk1" bg2="lt2" tx2="dk2" accent1="accent1" accent2="accent2" accent3="accent3" accent4="accent4" accent5="accent5" accent6="accent6" hlink="hlink" folHlink="folHlink"/>
  <p:sldLayoutIdLst>
    <p:sldLayoutId id="214748371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pos="1232" userDrawn="1">
          <p15:clr>
            <a:srgbClr val="F26B43"/>
          </p15:clr>
        </p15:guide>
        <p15:guide id="5" orient="horz" pos="3974" userDrawn="1">
          <p15:clr>
            <a:srgbClr val="F26B43"/>
          </p15:clr>
        </p15:guide>
        <p15:guide id="6" orient="horz" pos="663" userDrawn="1">
          <p15:clr>
            <a:srgbClr val="F26B43"/>
          </p15:clr>
        </p15:guide>
        <p15:guide id="7" orient="horz" pos="1003" userDrawn="1">
          <p15:clr>
            <a:srgbClr val="F26B43"/>
          </p15:clr>
        </p15:guide>
        <p15:guide id="8" orient="horz" pos="1321" userDrawn="1">
          <p15:clr>
            <a:srgbClr val="F26B43"/>
          </p15:clr>
        </p15:guide>
        <p15:guide id="9" orient="horz" pos="1661" userDrawn="1">
          <p15:clr>
            <a:srgbClr val="F26B43"/>
          </p15:clr>
        </p15:guide>
        <p15:guide id="10" orient="horz" pos="2001" userDrawn="1">
          <p15:clr>
            <a:srgbClr val="F26B43"/>
          </p15:clr>
        </p15:guide>
        <p15:guide id="11" orient="horz" pos="3339" userDrawn="1">
          <p15:clr>
            <a:srgbClr val="F26B43"/>
          </p15:clr>
        </p15:guide>
        <p15:guide id="12" orient="horz" pos="2319" userDrawn="1">
          <p15:clr>
            <a:srgbClr val="F26B43"/>
          </p15:clr>
        </p15:guide>
        <p15:guide id="13" orient="horz" pos="2999" userDrawn="1">
          <p15:clr>
            <a:srgbClr val="F26B43"/>
          </p15:clr>
        </p15:guide>
        <p15:guide id="14" orient="horz" pos="3657" userDrawn="1">
          <p15:clr>
            <a:srgbClr val="F26B43"/>
          </p15:clr>
        </p15:guide>
        <p15:guide id="15" orient="horz" pos="2659" userDrawn="1">
          <p15:clr>
            <a:srgbClr val="F26B43"/>
          </p15:clr>
        </p15:guide>
        <p15:guide id="16" pos="2094" userDrawn="1">
          <p15:clr>
            <a:srgbClr val="F26B43"/>
          </p15:clr>
        </p15:guide>
        <p15:guide id="17" pos="2978" userDrawn="1">
          <p15:clr>
            <a:srgbClr val="F26B43"/>
          </p15:clr>
        </p15:guide>
        <p15:guide id="18" pos="3840" userDrawn="1">
          <p15:clr>
            <a:srgbClr val="F26B43"/>
          </p15:clr>
        </p15:guide>
        <p15:guide id="19" pos="4725" userDrawn="1">
          <p15:clr>
            <a:srgbClr val="F26B43"/>
          </p15:clr>
        </p15:guide>
        <p15:guide id="20" pos="5586" userDrawn="1">
          <p15:clr>
            <a:srgbClr val="F26B43"/>
          </p15:clr>
        </p15:guide>
        <p15:guide id="21" pos="64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1">
            <a:extLst>
              <a:ext uri="{FF2B5EF4-FFF2-40B4-BE49-F238E27FC236}">
                <a16:creationId xmlns:a16="http://schemas.microsoft.com/office/drawing/2014/main" id="{48266648-C51B-EA45-AE41-AF74B0A4657C}"/>
              </a:ext>
            </a:extLst>
          </p:cNvPr>
          <p:cNvSpPr/>
          <p:nvPr userDrawn="1"/>
        </p:nvSpPr>
        <p:spPr>
          <a:xfrm>
            <a:off x="0" y="5748124"/>
            <a:ext cx="12195175" cy="1109875"/>
          </a:xfrm>
          <a:custGeom>
            <a:avLst/>
            <a:gdLst>
              <a:gd name="connsiteX0" fmla="*/ 0 w 12192000"/>
              <a:gd name="connsiteY0" fmla="*/ 0 h 687600"/>
              <a:gd name="connsiteX1" fmla="*/ 12192000 w 12192000"/>
              <a:gd name="connsiteY1" fmla="*/ 0 h 687600"/>
              <a:gd name="connsiteX2" fmla="*/ 12192000 w 12192000"/>
              <a:gd name="connsiteY2" fmla="*/ 687600 h 687600"/>
              <a:gd name="connsiteX3" fmla="*/ 0 w 12192000"/>
              <a:gd name="connsiteY3" fmla="*/ 687600 h 687600"/>
              <a:gd name="connsiteX4" fmla="*/ 0 w 12192000"/>
              <a:gd name="connsiteY4" fmla="*/ 0 h 687600"/>
              <a:gd name="connsiteX0" fmla="*/ 0 w 12195175"/>
              <a:gd name="connsiteY0" fmla="*/ 422275 h 1109875"/>
              <a:gd name="connsiteX1" fmla="*/ 12195175 w 12195175"/>
              <a:gd name="connsiteY1" fmla="*/ 0 h 1109875"/>
              <a:gd name="connsiteX2" fmla="*/ 12192000 w 12195175"/>
              <a:gd name="connsiteY2" fmla="*/ 1109875 h 1109875"/>
              <a:gd name="connsiteX3" fmla="*/ 0 w 12195175"/>
              <a:gd name="connsiteY3" fmla="*/ 1109875 h 1109875"/>
              <a:gd name="connsiteX4" fmla="*/ 0 w 12195175"/>
              <a:gd name="connsiteY4" fmla="*/ 422275 h 110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175" h="1109875">
                <a:moveTo>
                  <a:pt x="0" y="422275"/>
                </a:moveTo>
                <a:lnTo>
                  <a:pt x="12195175" y="0"/>
                </a:lnTo>
                <a:cubicBezTo>
                  <a:pt x="12194117" y="369958"/>
                  <a:pt x="12193058" y="739917"/>
                  <a:pt x="12192000" y="1109875"/>
                </a:cubicBezTo>
                <a:lnTo>
                  <a:pt x="0" y="1109875"/>
                </a:lnTo>
                <a:lnTo>
                  <a:pt x="0" y="42227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90A395C2-361B-A14B-9312-A16F3F6780A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14598" y="378000"/>
            <a:ext cx="1004400" cy="766068"/>
          </a:xfrm>
          <a:prstGeom prst="rect">
            <a:avLst/>
          </a:prstGeom>
        </p:spPr>
      </p:pic>
      <p:sp>
        <p:nvSpPr>
          <p:cNvPr id="20" name="Textfeld 19">
            <a:extLst>
              <a:ext uri="{FF2B5EF4-FFF2-40B4-BE49-F238E27FC236}">
                <a16:creationId xmlns:a16="http://schemas.microsoft.com/office/drawing/2014/main" id="{36184FE9-ADE0-F94C-90C6-58CFCA50F9A4}"/>
              </a:ext>
            </a:extLst>
          </p:cNvPr>
          <p:cNvSpPr txBox="1"/>
          <p:nvPr userDrawn="1"/>
        </p:nvSpPr>
        <p:spPr>
          <a:xfrm>
            <a:off x="1196393" y="6393866"/>
            <a:ext cx="7615318" cy="215444"/>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bg1"/>
                </a:solidFill>
                <a:latin typeface="+mn-lt"/>
                <a:cs typeface="Arial" panose="020B0604020202020204" pitchFamily="34" charset="0"/>
              </a:rPr>
              <a:t>Patrick Damme | FG DAMS | LDE </a:t>
            </a:r>
            <a:r>
              <a:rPr lang="en-US" sz="1400" b="0" noProof="0" dirty="0" err="1">
                <a:solidFill>
                  <a:schemeClr val="bg1"/>
                </a:solidFill>
                <a:latin typeface="+mn-lt"/>
                <a:cs typeface="Arial" panose="020B0604020202020204" pitchFamily="34" charset="0"/>
              </a:rPr>
              <a:t>SoSe</a:t>
            </a:r>
            <a:r>
              <a:rPr lang="en-US" sz="1400" b="0" noProof="0" dirty="0">
                <a:solidFill>
                  <a:schemeClr val="bg1"/>
                </a:solidFill>
                <a:latin typeface="+mn-lt"/>
                <a:cs typeface="Arial" panose="020B0604020202020204" pitchFamily="34" charset="0"/>
              </a:rPr>
              <a:t> 2024 – 02 Scientific Reading and Writing</a:t>
            </a:r>
          </a:p>
        </p:txBody>
      </p:sp>
      <p:grpSp>
        <p:nvGrpSpPr>
          <p:cNvPr id="2" name="Group 1">
            <a:extLst>
              <a:ext uri="{FF2B5EF4-FFF2-40B4-BE49-F238E27FC236}">
                <a16:creationId xmlns:a16="http://schemas.microsoft.com/office/drawing/2014/main" id="{ECF44FBF-6529-4A53-F1BA-D10222FCFDB0}"/>
              </a:ext>
            </a:extLst>
          </p:cNvPr>
          <p:cNvGrpSpPr/>
          <p:nvPr userDrawn="1"/>
        </p:nvGrpSpPr>
        <p:grpSpPr>
          <a:xfrm>
            <a:off x="9433249" y="6055568"/>
            <a:ext cx="2258008" cy="569167"/>
            <a:chOff x="9433249" y="6055568"/>
            <a:chExt cx="2258008" cy="569167"/>
          </a:xfrm>
        </p:grpSpPr>
        <p:sp>
          <p:nvSpPr>
            <p:cNvPr id="22" name="Rectangle: Rounded Corners 21">
              <a:extLst>
                <a:ext uri="{FF2B5EF4-FFF2-40B4-BE49-F238E27FC236}">
                  <a16:creationId xmlns:a16="http://schemas.microsoft.com/office/drawing/2014/main" id="{0132AE6E-5DB2-25F8-161D-6A04BD40CA8C}"/>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17F1DB4-F8F6-5B0E-9657-BBA11B1CD34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490187" y="6124808"/>
              <a:ext cx="2124769" cy="426320"/>
            </a:xfrm>
            <a:prstGeom prst="rect">
              <a:avLst/>
            </a:prstGeom>
          </p:spPr>
        </p:pic>
      </p:grpSp>
      <p:sp>
        <p:nvSpPr>
          <p:cNvPr id="24" name="Rectangle: Rounded Corners 23">
            <a:extLst>
              <a:ext uri="{FF2B5EF4-FFF2-40B4-BE49-F238E27FC236}">
                <a16:creationId xmlns:a16="http://schemas.microsoft.com/office/drawing/2014/main" id="{AFEDE8D1-082D-9900-BD99-D84E6B3FBCD0}"/>
              </a:ext>
            </a:extLst>
          </p:cNvPr>
          <p:cNvSpPr/>
          <p:nvPr userDrawn="1"/>
        </p:nvSpPr>
        <p:spPr>
          <a:xfrm>
            <a:off x="559027" y="6393872"/>
            <a:ext cx="391886" cy="217302"/>
          </a:xfrm>
          <a:prstGeom prst="roundRect">
            <a:avLst>
              <a:gd name="adj" fmla="val 29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675EF3AE-78B3-9641-A88A-C3B5FFA9245E}" type="slidenum">
              <a:rPr lang="de-DE" sz="1400" b="1" smtClean="0">
                <a:solidFill>
                  <a:srgbClr val="000000"/>
                </a:solidFill>
                <a:latin typeface="+mn-lt"/>
                <a:cs typeface="Arial" panose="020B0604020202020204" pitchFamily="34" charset="0"/>
              </a:rPr>
              <a:pPr algn="ctr"/>
              <a:t>‹Nr.›</a:t>
            </a:fld>
            <a:endParaRPr lang="en-US" sz="1400" dirty="0">
              <a:solidFill>
                <a:srgbClr val="000000"/>
              </a:solidFill>
            </a:endParaRPr>
          </a:p>
        </p:txBody>
      </p:sp>
    </p:spTree>
    <p:extLst>
      <p:ext uri="{BB962C8B-B14F-4D97-AF65-F5344CB8AC3E}">
        <p14:creationId xmlns:p14="http://schemas.microsoft.com/office/powerpoint/2010/main" val="3907247464"/>
      </p:ext>
    </p:extLst>
  </p:cSld>
  <p:clrMap bg1="lt1" tx1="dk1" bg2="lt2" tx2="dk2" accent1="accent1" accent2="accent2" accent3="accent3" accent4="accent4" accent5="accent5" accent6="accent6" hlink="hlink" folHlink="folHlink"/>
  <p:sldLayoutIdLst>
    <p:sldLayoutId id="2147483714" r:id="rId1"/>
    <p:sldLayoutId id="2147483707" r:id="rId2"/>
    <p:sldLayoutId id="214748371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emf"/><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berlin.zoom.us/j/67376691490?pwd=NmlvWTM5VUVWRjU0UGI2bXhBVkxzQT09"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bdni.github.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fadeladib/status/1322646406088347649" TargetMode="External"/><Relationship Id="rId2" Type="http://schemas.openxmlformats.org/officeDocument/2006/relationships/image" Target="../media/image31.jpg"/><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pdos.csail.mit.edu/archive/scigen" TargetMode="External"/><Relationship Id="rId2" Type="http://schemas.openxmlformats.org/officeDocument/2006/relationships/hyperlink" Target="https://www.acm.org/publications/policies/new-acm-policy-on-authorshi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scholar.google.com/" TargetMode="External"/><Relationship Id="rId7" Type="http://schemas.openxmlformats.org/officeDocument/2006/relationships/image" Target="../media/image12.png"/><Relationship Id="rId2" Type="http://schemas.openxmlformats.org/officeDocument/2006/relationships/hyperlink" Target="https://dblp.uni-trier.de/"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91E010B-877E-604A-96C7-32EFC5B57054}"/>
              </a:ext>
            </a:extLst>
          </p:cNvPr>
          <p:cNvSpPr txBox="1"/>
          <p:nvPr/>
        </p:nvSpPr>
        <p:spPr>
          <a:xfrm>
            <a:off x="550801" y="3050935"/>
            <a:ext cx="11523011" cy="1162241"/>
          </a:xfrm>
          <a:prstGeom prst="rect">
            <a:avLst/>
          </a:prstGeom>
          <a:noFill/>
        </p:spPr>
        <p:txBody>
          <a:bodyPr wrap="square" lIns="0" tIns="0" rIns="0" bIns="0" rtlCol="0">
            <a:spAutoFit/>
          </a:bodyPr>
          <a:lstStyle/>
          <a:p>
            <a:pPr>
              <a:lnSpc>
                <a:spcPts val="4500"/>
              </a:lnSpc>
            </a:pPr>
            <a:r>
              <a:rPr lang="en-US" sz="4500" b="1" dirty="0">
                <a:solidFill>
                  <a:schemeClr val="bg1"/>
                </a:solidFill>
                <a:cs typeface="Arial" panose="020B0604020202020204" pitchFamily="34" charset="0"/>
              </a:rPr>
              <a:t>Seminar Large-scale Data Engineering (LDE)</a:t>
            </a:r>
          </a:p>
          <a:p>
            <a:pPr>
              <a:lnSpc>
                <a:spcPts val="4500"/>
              </a:lnSpc>
            </a:pPr>
            <a:r>
              <a:rPr lang="en-US" sz="4500" b="1" dirty="0">
                <a:solidFill>
                  <a:schemeClr val="bg1"/>
                </a:solidFill>
                <a:cs typeface="Arial" panose="020B0604020202020204" pitchFamily="34" charset="0"/>
              </a:rPr>
              <a:t>02 Scientific Reading and Writing</a:t>
            </a:r>
          </a:p>
        </p:txBody>
      </p:sp>
      <p:sp>
        <p:nvSpPr>
          <p:cNvPr id="5" name="Textfeld 4">
            <a:extLst>
              <a:ext uri="{FF2B5EF4-FFF2-40B4-BE49-F238E27FC236}">
                <a16:creationId xmlns:a16="http://schemas.microsoft.com/office/drawing/2014/main" id="{A7FB4931-3EF5-3045-BA3B-F8959781C0D1}"/>
              </a:ext>
            </a:extLst>
          </p:cNvPr>
          <p:cNvSpPr txBox="1"/>
          <p:nvPr/>
        </p:nvSpPr>
        <p:spPr>
          <a:xfrm>
            <a:off x="550801" y="4575355"/>
            <a:ext cx="8328079" cy="1231106"/>
          </a:xfrm>
          <a:prstGeom prst="rect">
            <a:avLst/>
          </a:prstGeom>
          <a:noFill/>
        </p:spPr>
        <p:txBody>
          <a:bodyPr wrap="square" lIns="0" tIns="0" rIns="0" bIns="0" rtlCol="0">
            <a:spAutoFit/>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200" b="1" dirty="0">
                <a:solidFill>
                  <a:schemeClr val="bg1"/>
                </a:solidFill>
                <a:cs typeface="Arial" panose="020B0604020202020204" pitchFamily="34" charset="0"/>
              </a:rPr>
              <a:t>Dr.-Ing. Patrick Damme</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err="1">
                <a:solidFill>
                  <a:schemeClr val="bg1"/>
                </a:solidFill>
                <a:cs typeface="Arial" panose="020B0604020202020204" pitchFamily="34" charset="0"/>
              </a:rPr>
              <a:t>Technische</a:t>
            </a:r>
            <a:r>
              <a:rPr lang="en-US" sz="2000" dirty="0">
                <a:solidFill>
                  <a:schemeClr val="bg1"/>
                </a:solidFill>
                <a:cs typeface="Arial" panose="020B0604020202020204" pitchFamily="34" charset="0"/>
              </a:rPr>
              <a:t> Universität Berlin</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Berlin Institute for the Foundations of Learning and Data</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Big Data Engineering (DAMS Lab)</a:t>
            </a:r>
            <a:endParaRPr lang="de-DE" sz="2000"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FC28C5F3-C7B7-3F09-E67B-2CB951E0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1" y="6321314"/>
            <a:ext cx="853163" cy="301451"/>
          </a:xfrm>
          <a:prstGeom prst="rect">
            <a:avLst/>
          </a:prstGeom>
        </p:spPr>
      </p:pic>
      <p:sp>
        <p:nvSpPr>
          <p:cNvPr id="7" name="TextBox 6">
            <a:extLst>
              <a:ext uri="{FF2B5EF4-FFF2-40B4-BE49-F238E27FC236}">
                <a16:creationId xmlns:a16="http://schemas.microsoft.com/office/drawing/2014/main" id="{C78920D0-3EF7-66BD-9DA1-37967723809B}"/>
              </a:ext>
            </a:extLst>
          </p:cNvPr>
          <p:cNvSpPr txBox="1"/>
          <p:nvPr/>
        </p:nvSpPr>
        <p:spPr>
          <a:xfrm>
            <a:off x="1518108" y="6275437"/>
            <a:ext cx="3264099" cy="369332"/>
          </a:xfrm>
          <a:prstGeom prst="rect">
            <a:avLst/>
          </a:prstGeom>
          <a:noFill/>
        </p:spPr>
        <p:txBody>
          <a:bodyPr wrap="square" lIns="0" rIns="0" rtlCol="0">
            <a:spAutoFit/>
          </a:bodyPr>
          <a:lstStyle/>
          <a:p>
            <a:r>
              <a:rPr lang="en-US" dirty="0">
                <a:solidFill>
                  <a:schemeClr val="bg1"/>
                </a:solidFill>
                <a:latin typeface="Calibri" panose="020F0502020204030204" pitchFamily="34" charset="0"/>
                <a:cs typeface="Calibri" panose="020F0502020204030204" pitchFamily="34" charset="0"/>
              </a:rPr>
              <a:t>Last update: Apr 28, 2024</a:t>
            </a:r>
          </a:p>
        </p:txBody>
      </p:sp>
      <p:pic>
        <p:nvPicPr>
          <p:cNvPr id="3" name="Grafik 2">
            <a:extLst>
              <a:ext uri="{FF2B5EF4-FFF2-40B4-BE49-F238E27FC236}">
                <a16:creationId xmlns:a16="http://schemas.microsoft.com/office/drawing/2014/main" id="{187491DB-8975-B23E-EC74-8FEA498EA9FB}"/>
              </a:ext>
            </a:extLst>
          </p:cNvPr>
          <p:cNvPicPr>
            <a:picLocks noChangeAspect="1"/>
          </p:cNvPicPr>
          <p:nvPr/>
        </p:nvPicPr>
        <p:blipFill>
          <a:blip r:embed="rId4"/>
          <a:srcRect/>
          <a:stretch/>
        </p:blipFill>
        <p:spPr>
          <a:xfrm>
            <a:off x="8255038" y="6073529"/>
            <a:ext cx="732314" cy="549236"/>
          </a:xfrm>
          <a:prstGeom prst="rect">
            <a:avLst/>
          </a:prstGeom>
          <a:ln w="28575">
            <a:noFill/>
          </a:ln>
        </p:spPr>
      </p:pic>
      <p:sp>
        <p:nvSpPr>
          <p:cNvPr id="6" name="Textfeld 5">
            <a:extLst>
              <a:ext uri="{FF2B5EF4-FFF2-40B4-BE49-F238E27FC236}">
                <a16:creationId xmlns:a16="http://schemas.microsoft.com/office/drawing/2014/main" id="{87287519-A3D7-4F03-4723-28E20BBAF494}"/>
              </a:ext>
            </a:extLst>
          </p:cNvPr>
          <p:cNvSpPr txBox="1"/>
          <p:nvPr/>
        </p:nvSpPr>
        <p:spPr>
          <a:xfrm>
            <a:off x="4613556" y="6024982"/>
            <a:ext cx="3624390" cy="646331"/>
          </a:xfrm>
          <a:prstGeom prst="rect">
            <a:avLst/>
          </a:prstGeom>
          <a:noFill/>
        </p:spPr>
        <p:txBody>
          <a:bodyPr wrap="none" rtlCol="0">
            <a:spAutoFit/>
          </a:bodyPr>
          <a:lstStyle/>
          <a:p>
            <a:pPr algn="r"/>
            <a:r>
              <a:rPr lang="en-US" sz="1200" dirty="0">
                <a:solidFill>
                  <a:schemeClr val="bg1"/>
                </a:solidFill>
              </a:rPr>
              <a:t>[</a:t>
            </a:r>
            <a:r>
              <a:rPr lang="en-US" sz="1200" b="1" dirty="0">
                <a:solidFill>
                  <a:schemeClr val="bg1"/>
                </a:solidFill>
              </a:rPr>
              <a:t>Credit:</a:t>
            </a:r>
            <a:r>
              <a:rPr lang="en-US" sz="1200" dirty="0">
                <a:solidFill>
                  <a:schemeClr val="bg1"/>
                </a:solidFill>
              </a:rPr>
              <a:t> Based on “Introduction to Scientific Writing”/</a:t>
            </a:r>
            <a:br>
              <a:rPr lang="en-US" sz="1200" dirty="0">
                <a:solidFill>
                  <a:schemeClr val="bg1"/>
                </a:solidFill>
              </a:rPr>
            </a:br>
            <a:r>
              <a:rPr lang="en-US" sz="1200" dirty="0">
                <a:solidFill>
                  <a:schemeClr val="bg1"/>
                </a:solidFill>
              </a:rPr>
              <a:t>”02 Scientific Reading and Writing” by Matthias Boehm</a:t>
            </a:r>
            <a:br>
              <a:rPr lang="en-US" sz="1200" dirty="0">
                <a:solidFill>
                  <a:schemeClr val="bg1"/>
                </a:solidFill>
              </a:rPr>
            </a:br>
            <a:r>
              <a:rPr lang="en-US" sz="1200" dirty="0">
                <a:solidFill>
                  <a:schemeClr val="bg1"/>
                </a:solidFill>
              </a:rPr>
              <a:t>(TU Graz, winter 2021/22)]</a:t>
            </a:r>
          </a:p>
        </p:txBody>
      </p:sp>
    </p:spTree>
    <p:extLst>
      <p:ext uri="{BB962C8B-B14F-4D97-AF65-F5344CB8AC3E}">
        <p14:creationId xmlns:p14="http://schemas.microsoft.com/office/powerpoint/2010/main" val="353387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5D88077-5F57-CA22-8AFF-CA0630C9F27C}"/>
              </a:ext>
            </a:extLst>
          </p:cNvPr>
          <p:cNvSpPr>
            <a:spLocks noGrp="1"/>
          </p:cNvSpPr>
          <p:nvPr>
            <p:ph type="body" sz="quarter" idx="18"/>
          </p:nvPr>
        </p:nvSpPr>
        <p:spPr/>
        <p:txBody>
          <a:bodyPr/>
          <a:lstStyle/>
          <a:p>
            <a:r>
              <a:rPr lang="en-US" dirty="0"/>
              <a:t>Abstract and Structure</a:t>
            </a:r>
          </a:p>
          <a:p>
            <a:pPr lvl="1"/>
            <a:endParaRPr lang="en-US" dirty="0"/>
          </a:p>
          <a:p>
            <a:r>
              <a:rPr lang="en-US" dirty="0"/>
              <a:t>#1 Partial Reading</a:t>
            </a:r>
            <a:r>
              <a:rPr lang="en-US" b="0" dirty="0"/>
              <a:t> (mostly skimming)</a:t>
            </a:r>
          </a:p>
          <a:p>
            <a:pPr lvl="1"/>
            <a:r>
              <a:rPr lang="en-US" dirty="0"/>
              <a:t>Read into each paragraph until you get what it’s about</a:t>
            </a:r>
          </a:p>
          <a:p>
            <a:pPr lvl="1"/>
            <a:r>
              <a:rPr lang="en-US" dirty="0"/>
              <a:t>1</a:t>
            </a:r>
            <a:r>
              <a:rPr lang="en-US" baseline="30000" dirty="0"/>
              <a:t>st</a:t>
            </a:r>
            <a:r>
              <a:rPr lang="en-US" dirty="0"/>
              <a:t> sentence/label:  </a:t>
            </a:r>
            <a:r>
              <a:rPr lang="en-US" b="1" dirty="0">
                <a:solidFill>
                  <a:srgbClr val="7889FB"/>
                </a:solidFill>
              </a:rPr>
              <a:t>topic sentence</a:t>
            </a:r>
          </a:p>
          <a:p>
            <a:pPr lvl="1"/>
            <a:endParaRPr lang="en-US" dirty="0"/>
          </a:p>
          <a:p>
            <a:r>
              <a:rPr lang="en-US" dirty="0"/>
              <a:t>#2 Fast Reading</a:t>
            </a:r>
          </a:p>
          <a:p>
            <a:pPr lvl="1"/>
            <a:r>
              <a:rPr lang="en-US" dirty="0"/>
              <a:t>Normal reading vs </a:t>
            </a:r>
            <a:r>
              <a:rPr lang="en-US" b="1" dirty="0">
                <a:solidFill>
                  <a:srgbClr val="7889FB"/>
                </a:solidFill>
              </a:rPr>
              <a:t>reading w/o vocalization</a:t>
            </a:r>
          </a:p>
          <a:p>
            <a:pPr lvl="1"/>
            <a:r>
              <a:rPr lang="en-US" dirty="0"/>
              <a:t>Avoid need for rereading text</a:t>
            </a:r>
          </a:p>
          <a:p>
            <a:pPr lvl="2"/>
            <a:r>
              <a:rPr lang="en-US" dirty="0"/>
              <a:t>Back/forward references, </a:t>
            </a:r>
          </a:p>
          <a:p>
            <a:pPr lvl="2"/>
            <a:r>
              <a:rPr lang="en-US" dirty="0"/>
              <a:t>Misplacement after distractions</a:t>
            </a:r>
          </a:p>
          <a:p>
            <a:pPr lvl="2"/>
            <a:r>
              <a:rPr lang="en-US" dirty="0"/>
              <a:t>Rereading due to lack of understanding</a:t>
            </a:r>
          </a:p>
          <a:p>
            <a:pPr lvl="1"/>
            <a:endParaRPr lang="en-US" dirty="0"/>
          </a:p>
          <a:p>
            <a:endParaRPr lang="en-US" dirty="0"/>
          </a:p>
        </p:txBody>
      </p:sp>
      <p:sp>
        <p:nvSpPr>
          <p:cNvPr id="3" name="Textplatzhalter 2">
            <a:extLst>
              <a:ext uri="{FF2B5EF4-FFF2-40B4-BE49-F238E27FC236}">
                <a16:creationId xmlns:a16="http://schemas.microsoft.com/office/drawing/2014/main" id="{430C743E-1E9A-8573-F6B7-C92B36AF47C5}"/>
              </a:ext>
            </a:extLst>
          </p:cNvPr>
          <p:cNvSpPr>
            <a:spLocks noGrp="1"/>
          </p:cNvSpPr>
          <p:nvPr>
            <p:ph type="body" sz="quarter" idx="14"/>
          </p:nvPr>
        </p:nvSpPr>
        <p:spPr/>
        <p:txBody>
          <a:bodyPr/>
          <a:lstStyle/>
          <a:p>
            <a:r>
              <a:rPr lang="en-US" dirty="0"/>
              <a:t>Process of Reading – Skimming/Understanding </a:t>
            </a:r>
          </a:p>
        </p:txBody>
      </p:sp>
      <p:sp>
        <p:nvSpPr>
          <p:cNvPr id="4" name="TextBox 4">
            <a:extLst>
              <a:ext uri="{FF2B5EF4-FFF2-40B4-BE49-F238E27FC236}">
                <a16:creationId xmlns:a16="http://schemas.microsoft.com/office/drawing/2014/main" id="{FEA7C005-7C83-634A-779C-905725E4C3CE}"/>
              </a:ext>
            </a:extLst>
          </p:cNvPr>
          <p:cNvSpPr txBox="1"/>
          <p:nvPr/>
        </p:nvSpPr>
        <p:spPr>
          <a:xfrm>
            <a:off x="6459166" y="4180740"/>
            <a:ext cx="2743200" cy="646331"/>
          </a:xfrm>
          <a:prstGeom prst="rect">
            <a:avLst/>
          </a:prstGeom>
          <a:noFill/>
        </p:spPr>
        <p:txBody>
          <a:bodyPr wrap="square" lIns="0" rIns="0" rtlCol="0">
            <a:spAutoFit/>
          </a:bodyPr>
          <a:lstStyle/>
          <a:p>
            <a:pPr algn="ctr"/>
            <a:r>
              <a:rPr lang="en-US" b="1" dirty="0">
                <a:solidFill>
                  <a:schemeClr val="accent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accent1"/>
                </a:solidFill>
                <a:latin typeface="Calibri" panose="020F0502020204030204" pitchFamily="34" charset="0"/>
                <a:cs typeface="Calibri" panose="020F0502020204030204" pitchFamily="34" charset="0"/>
              </a:rPr>
              <a:t>Read according to your goals of reading</a:t>
            </a:r>
          </a:p>
        </p:txBody>
      </p:sp>
    </p:spTree>
    <p:extLst>
      <p:ext uri="{BB962C8B-B14F-4D97-AF65-F5344CB8AC3E}">
        <p14:creationId xmlns:p14="http://schemas.microsoft.com/office/powerpoint/2010/main" val="9596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BA4F6D-F0A5-C017-98F5-D4B77CE4E49C}"/>
              </a:ext>
            </a:extLst>
          </p:cNvPr>
          <p:cNvSpPr>
            <a:spLocks noGrp="1"/>
          </p:cNvSpPr>
          <p:nvPr>
            <p:ph type="body" sz="quarter" idx="18"/>
          </p:nvPr>
        </p:nvSpPr>
        <p:spPr/>
        <p:txBody>
          <a:bodyPr/>
          <a:lstStyle/>
          <a:p>
            <a:r>
              <a:rPr lang="en-US" dirty="0"/>
              <a:t>Skepticism</a:t>
            </a:r>
          </a:p>
          <a:p>
            <a:pPr lvl="1"/>
            <a:r>
              <a:rPr lang="en-US" dirty="0"/>
              <a:t>Critical reading is important for </a:t>
            </a:r>
            <a:r>
              <a:rPr lang="en-US" b="1" dirty="0">
                <a:solidFill>
                  <a:schemeClr val="accent1"/>
                </a:solidFill>
              </a:rPr>
              <a:t>understanding</a:t>
            </a:r>
            <a:r>
              <a:rPr lang="en-US" dirty="0"/>
              <a:t> and </a:t>
            </a:r>
            <a:r>
              <a:rPr lang="en-US" b="1" dirty="0">
                <a:solidFill>
                  <a:schemeClr val="accent1"/>
                </a:solidFill>
              </a:rPr>
              <a:t>evaluation</a:t>
            </a:r>
          </a:p>
          <a:p>
            <a:pPr lvl="1"/>
            <a:r>
              <a:rPr lang="en-US" b="1" dirty="0"/>
              <a:t>#1</a:t>
            </a:r>
            <a:r>
              <a:rPr lang="en-US" dirty="0"/>
              <a:t> Start open-minded, listen to arguments and trust provided evidence</a:t>
            </a:r>
          </a:p>
          <a:p>
            <a:pPr lvl="1"/>
            <a:r>
              <a:rPr lang="en-US" b="1" dirty="0"/>
              <a:t>#2 Don’t accept </a:t>
            </a:r>
            <a:r>
              <a:rPr lang="en-US" dirty="0"/>
              <a:t>superficial, contradictory, or unproven claims</a:t>
            </a:r>
          </a:p>
          <a:p>
            <a:pPr lvl="1"/>
            <a:r>
              <a:rPr lang="en-US" b="1" dirty="0"/>
              <a:t>#3 </a:t>
            </a:r>
            <a:r>
              <a:rPr lang="en-US" dirty="0"/>
              <a:t>If there are problems, which </a:t>
            </a:r>
            <a:r>
              <a:rPr lang="en-US" b="1" dirty="0"/>
              <a:t>constructive feedback</a:t>
            </a:r>
            <a:r>
              <a:rPr lang="en-US" dirty="0"/>
              <a:t> could you give or how could the problems be addressed?</a:t>
            </a:r>
          </a:p>
          <a:p>
            <a:pPr lvl="1"/>
            <a:endParaRPr lang="en-US" dirty="0"/>
          </a:p>
          <a:p>
            <a:r>
              <a:rPr lang="en-US" dirty="0"/>
              <a:t>Questions to Ask Yourself?</a:t>
            </a:r>
          </a:p>
          <a:p>
            <a:pPr lvl="1"/>
            <a:r>
              <a:rPr lang="en-US" dirty="0"/>
              <a:t>What is the problem? Is it a real or artificial problem?</a:t>
            </a:r>
          </a:p>
          <a:p>
            <a:pPr lvl="1"/>
            <a:r>
              <a:rPr lang="en-US" dirty="0"/>
              <a:t>How would you solve the problem yourself?</a:t>
            </a:r>
          </a:p>
          <a:p>
            <a:pPr lvl="1"/>
            <a:r>
              <a:rPr lang="en-US" dirty="0"/>
              <a:t>How is the paper solving the problem?</a:t>
            </a:r>
          </a:p>
          <a:p>
            <a:pPr lvl="1"/>
            <a:r>
              <a:rPr lang="en-US" dirty="0"/>
              <a:t>Is this the simplest approach that yields these results (justified complexity)</a:t>
            </a:r>
          </a:p>
          <a:p>
            <a:pPr lvl="1"/>
            <a:r>
              <a:rPr lang="en-US" dirty="0"/>
              <a:t>Are there limitations that are not covered by the paper?</a:t>
            </a:r>
          </a:p>
          <a:p>
            <a:pPr lvl="1"/>
            <a:r>
              <a:rPr lang="en-US" dirty="0"/>
              <a:t>Is there existing work that already addresses the same problem?</a:t>
            </a:r>
          </a:p>
          <a:p>
            <a:pPr lvl="1"/>
            <a:endParaRPr lang="en-US" dirty="0"/>
          </a:p>
          <a:p>
            <a:endParaRPr lang="en-US" dirty="0"/>
          </a:p>
        </p:txBody>
      </p:sp>
      <p:sp>
        <p:nvSpPr>
          <p:cNvPr id="3" name="Textplatzhalter 2">
            <a:extLst>
              <a:ext uri="{FF2B5EF4-FFF2-40B4-BE49-F238E27FC236}">
                <a16:creationId xmlns:a16="http://schemas.microsoft.com/office/drawing/2014/main" id="{73D34544-32A4-7A67-D104-A394B330AFF7}"/>
              </a:ext>
            </a:extLst>
          </p:cNvPr>
          <p:cNvSpPr>
            <a:spLocks noGrp="1"/>
          </p:cNvSpPr>
          <p:nvPr>
            <p:ph type="body" sz="quarter" idx="14"/>
          </p:nvPr>
        </p:nvSpPr>
        <p:spPr/>
        <p:txBody>
          <a:bodyPr/>
          <a:lstStyle/>
          <a:p>
            <a:r>
              <a:rPr lang="en-US" dirty="0"/>
              <a:t>Process of Reading – Understanding/Evaluation</a:t>
            </a:r>
          </a:p>
        </p:txBody>
      </p:sp>
    </p:spTree>
    <p:extLst>
      <p:ext uri="{BB962C8B-B14F-4D97-AF65-F5344CB8AC3E}">
        <p14:creationId xmlns:p14="http://schemas.microsoft.com/office/powerpoint/2010/main" val="23958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0924C9-4A4A-1378-1AD8-90EDAE25B2DF}"/>
              </a:ext>
            </a:extLst>
          </p:cNvPr>
          <p:cNvSpPr>
            <a:spLocks noGrp="1"/>
          </p:cNvSpPr>
          <p:nvPr>
            <p:ph type="body" sz="quarter" idx="18"/>
          </p:nvPr>
        </p:nvSpPr>
        <p:spPr/>
        <p:txBody>
          <a:bodyPr/>
          <a:lstStyle/>
          <a:p>
            <a:r>
              <a:rPr lang="en-US" dirty="0"/>
              <a:t>#1 Read Slowly &amp; Carefully</a:t>
            </a:r>
          </a:p>
          <a:p>
            <a:pPr lvl="1"/>
            <a:r>
              <a:rPr lang="en-US" b="1" dirty="0"/>
              <a:t>Problem:</a:t>
            </a:r>
            <a:r>
              <a:rPr lang="en-US" dirty="0"/>
              <a:t> Brain interpolates between words</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syntactic issues </a:t>
            </a:r>
            <a:r>
              <a:rPr lang="en-US" dirty="0">
                <a:sym typeface="Wingdings" panose="05000000000000000000" pitchFamily="2" charset="2"/>
              </a:rPr>
              <a:t>(the </a:t>
            </a:r>
            <a:r>
              <a:rPr lang="en-US" dirty="0" err="1">
                <a:sym typeface="Wingdings" panose="05000000000000000000" pitchFamily="2" charset="2"/>
              </a:rPr>
              <a:t>the</a:t>
            </a:r>
            <a:r>
              <a:rPr lang="en-US" dirty="0">
                <a:sym typeface="Wingdings" panose="05000000000000000000" pitchFamily="2" charset="2"/>
              </a:rPr>
              <a:t>, missing/wrong articles, adapt/adopt)</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semantic issues </a:t>
            </a:r>
            <a:r>
              <a:rPr lang="en-US" dirty="0">
                <a:sym typeface="Wingdings" panose="05000000000000000000" pitchFamily="2" charset="2"/>
              </a:rPr>
              <a:t>(missing reference, inconsistent / no logical consequence)</a:t>
            </a:r>
          </a:p>
          <a:p>
            <a:pPr lvl="1"/>
            <a:endParaRPr lang="en-US" dirty="0">
              <a:sym typeface="Wingdings" panose="05000000000000000000" pitchFamily="2" charset="2"/>
            </a:endParaRPr>
          </a:p>
          <a:p>
            <a:r>
              <a:rPr lang="en-US" dirty="0">
                <a:sym typeface="Wingdings" panose="05000000000000000000" pitchFamily="2" charset="2"/>
              </a:rPr>
              <a:t>#2 Read Fully</a:t>
            </a:r>
          </a:p>
          <a:p>
            <a:pPr lvl="1"/>
            <a:r>
              <a:rPr lang="en-US" b="1" dirty="0">
                <a:solidFill>
                  <a:srgbClr val="7889FB"/>
                </a:solidFill>
                <a:sym typeface="Wingdings" panose="05000000000000000000" pitchFamily="2" charset="2"/>
              </a:rPr>
              <a:t>Read and annotate issue</a:t>
            </a:r>
            <a:r>
              <a:rPr lang="en-US" dirty="0">
                <a:sym typeface="Wingdings" panose="05000000000000000000" pitchFamily="2" charset="2"/>
              </a:rPr>
              <a:t>, don’t fix immediately (destroys the flow)</a:t>
            </a:r>
          </a:p>
          <a:p>
            <a:pPr lvl="1"/>
            <a:r>
              <a:rPr lang="en-US" dirty="0"/>
              <a:t>Take annotated document and fix issues</a:t>
            </a:r>
          </a:p>
          <a:p>
            <a:pPr lvl="1"/>
            <a:endParaRPr lang="en-US" dirty="0"/>
          </a:p>
          <a:p>
            <a:r>
              <a:rPr lang="en-US" dirty="0"/>
              <a:t>#3 Ask Big Questions</a:t>
            </a:r>
          </a:p>
          <a:p>
            <a:pPr lvl="1"/>
            <a:r>
              <a:rPr lang="en-US" b="1" dirty="0"/>
              <a:t>Pitfall:</a:t>
            </a:r>
            <a:r>
              <a:rPr lang="en-US" dirty="0"/>
              <a:t> Being </a:t>
            </a:r>
            <a:r>
              <a:rPr lang="en-US" b="1" dirty="0">
                <a:solidFill>
                  <a:schemeClr val="accent1"/>
                </a:solidFill>
              </a:rPr>
              <a:t>overly focused on syntactic/local issues</a:t>
            </a:r>
          </a:p>
          <a:p>
            <a:pPr lvl="1"/>
            <a:r>
              <a:rPr lang="en-US" dirty="0"/>
              <a:t>Is the overall idea clearly communicated and does it make sense?</a:t>
            </a:r>
          </a:p>
          <a:p>
            <a:pPr lvl="1"/>
            <a:r>
              <a:rPr lang="en-US" dirty="0"/>
              <a:t>Are there missing pieces, missing experiments, missing related work? </a:t>
            </a:r>
          </a:p>
          <a:p>
            <a:endParaRPr lang="en-US" dirty="0"/>
          </a:p>
        </p:txBody>
      </p:sp>
      <p:sp>
        <p:nvSpPr>
          <p:cNvPr id="3" name="Textplatzhalter 2">
            <a:extLst>
              <a:ext uri="{FF2B5EF4-FFF2-40B4-BE49-F238E27FC236}">
                <a16:creationId xmlns:a16="http://schemas.microsoft.com/office/drawing/2014/main" id="{8025B2D9-D012-BF83-4CED-CC301A26AD89}"/>
              </a:ext>
            </a:extLst>
          </p:cNvPr>
          <p:cNvSpPr>
            <a:spLocks noGrp="1"/>
          </p:cNvSpPr>
          <p:nvPr>
            <p:ph type="body" sz="quarter" idx="14"/>
          </p:nvPr>
        </p:nvSpPr>
        <p:spPr/>
        <p:txBody>
          <a:bodyPr/>
          <a:lstStyle/>
          <a:p>
            <a:r>
              <a:rPr lang="en-US" dirty="0"/>
              <a:t>Proofreading Your Own Paper</a:t>
            </a:r>
          </a:p>
        </p:txBody>
      </p:sp>
      <p:sp>
        <p:nvSpPr>
          <p:cNvPr id="4" name="TextBox 4">
            <a:extLst>
              <a:ext uri="{FF2B5EF4-FFF2-40B4-BE49-F238E27FC236}">
                <a16:creationId xmlns:a16="http://schemas.microsoft.com/office/drawing/2014/main" id="{CAC25CA9-E436-2B94-5C58-4222831F7FA7}"/>
              </a:ext>
            </a:extLst>
          </p:cNvPr>
          <p:cNvSpPr txBox="1"/>
          <p:nvPr/>
        </p:nvSpPr>
        <p:spPr>
          <a:xfrm>
            <a:off x="9700069" y="1450658"/>
            <a:ext cx="2120630" cy="646331"/>
          </a:xfrm>
          <a:prstGeom prst="rect">
            <a:avLst/>
          </a:prstGeom>
          <a:noFill/>
        </p:spPr>
        <p:txBody>
          <a:bodyPr wrap="square" lIns="0" rIns="0" rtlCol="0">
            <a:spAutoFit/>
          </a:bodyPr>
          <a:lstStyle/>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Read out loud</a:t>
            </a:r>
          </a:p>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Use PDF-to-Speech</a:t>
            </a:r>
          </a:p>
        </p:txBody>
      </p:sp>
    </p:spTree>
    <p:extLst>
      <p:ext uri="{BB962C8B-B14F-4D97-AF65-F5344CB8AC3E}">
        <p14:creationId xmlns:p14="http://schemas.microsoft.com/office/powerpoint/2010/main" val="873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B7092A14-23C2-6120-7639-43F6424C6E10}"/>
              </a:ext>
            </a:extLst>
          </p:cNvPr>
          <p:cNvSpPr>
            <a:spLocks noGrp="1"/>
          </p:cNvSpPr>
          <p:nvPr>
            <p:ph type="body" sz="quarter" idx="14"/>
          </p:nvPr>
        </p:nvSpPr>
        <p:spPr/>
        <p:txBody>
          <a:bodyPr/>
          <a:lstStyle/>
          <a:p>
            <a:r>
              <a:rPr lang="en-US" dirty="0"/>
              <a:t>Scientific Writing</a:t>
            </a:r>
          </a:p>
        </p:txBody>
      </p:sp>
      <p:sp>
        <p:nvSpPr>
          <p:cNvPr id="5" name="Textplatzhalter 4">
            <a:extLst>
              <a:ext uri="{FF2B5EF4-FFF2-40B4-BE49-F238E27FC236}">
                <a16:creationId xmlns:a16="http://schemas.microsoft.com/office/drawing/2014/main" id="{19700E5F-86E0-5EE1-D45D-08BE1CAD4660}"/>
              </a:ext>
            </a:extLst>
          </p:cNvPr>
          <p:cNvSpPr>
            <a:spLocks noGrp="1"/>
          </p:cNvSpPr>
          <p:nvPr>
            <p:ph type="body" sz="quarter" idx="15"/>
          </p:nvPr>
        </p:nvSpPr>
        <p:spPr/>
        <p:txBody>
          <a:bodyPr/>
          <a:lstStyle/>
          <a:p>
            <a:r>
              <a:rPr lang="en-US" dirty="0"/>
              <a:t>In Computer Science (Data Management)</a:t>
            </a:r>
          </a:p>
        </p:txBody>
      </p:sp>
      <p:pic>
        <p:nvPicPr>
          <p:cNvPr id="6" name="Picture 1">
            <a:extLst>
              <a:ext uri="{FF2B5EF4-FFF2-40B4-BE49-F238E27FC236}">
                <a16:creationId xmlns:a16="http://schemas.microsoft.com/office/drawing/2014/main" id="{A1E1EB37-6079-37C6-6DE8-970E4DDA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4929308"/>
            <a:ext cx="641953" cy="849144"/>
          </a:xfrm>
          <a:prstGeom prst="rect">
            <a:avLst/>
          </a:prstGeom>
        </p:spPr>
      </p:pic>
      <p:sp>
        <p:nvSpPr>
          <p:cNvPr id="7" name="TextBox 2">
            <a:extLst>
              <a:ext uri="{FF2B5EF4-FFF2-40B4-BE49-F238E27FC236}">
                <a16:creationId xmlns:a16="http://schemas.microsoft.com/office/drawing/2014/main" id="{24AAAEB1-0BAA-0490-0E90-36E309DAD7E5}"/>
              </a:ext>
            </a:extLst>
          </p:cNvPr>
          <p:cNvSpPr txBox="1"/>
          <p:nvPr/>
        </p:nvSpPr>
        <p:spPr>
          <a:xfrm>
            <a:off x="1325023" y="5061493"/>
            <a:ext cx="4046707" cy="584775"/>
          </a:xfrm>
          <a:prstGeom prst="rect">
            <a:avLst/>
          </a:prstGeom>
          <a:noFill/>
        </p:spPr>
        <p:txBody>
          <a:bodyPr wrap="square" lIns="0" rIns="0" rtlCol="0">
            <a:spAutoFit/>
          </a:bodyPr>
          <a:lstStyle/>
          <a:p>
            <a:r>
              <a:rPr lang="en-US" sz="1600" dirty="0">
                <a:solidFill>
                  <a:srgbClr val="000000"/>
                </a:solidFill>
                <a:latin typeface="Calibri" panose="020F0502020204030204" pitchFamily="34" charset="0"/>
                <a:cs typeface="Calibri" panose="020F0502020204030204" pitchFamily="34" charset="0"/>
              </a:rPr>
              <a:t>[Justin </a:t>
            </a:r>
            <a:r>
              <a:rPr lang="en-US" sz="1600" dirty="0" err="1">
                <a:solidFill>
                  <a:srgbClr val="000000"/>
                </a:solidFill>
                <a:latin typeface="Calibri" panose="020F0502020204030204" pitchFamily="34" charset="0"/>
                <a:cs typeface="Calibri" panose="020F0502020204030204" pitchFamily="34" charset="0"/>
              </a:rPr>
              <a:t>Zobel</a:t>
            </a:r>
            <a:r>
              <a:rPr lang="en-US" sz="1600" dirty="0">
                <a:solidFill>
                  <a:srgbClr val="000000"/>
                </a:solidFill>
                <a:latin typeface="Calibri" panose="020F0502020204030204" pitchFamily="34" charset="0"/>
                <a:cs typeface="Calibri" panose="020F0502020204030204" pitchFamily="34" charset="0"/>
              </a:rPr>
              <a:t>: Writing for Computer Science, </a:t>
            </a:r>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2nd ed. Springer 2004, ISBN 978-1-85233-802-2]</a:t>
            </a:r>
          </a:p>
        </p:txBody>
      </p:sp>
    </p:spTree>
    <p:extLst>
      <p:ext uri="{BB962C8B-B14F-4D97-AF65-F5344CB8AC3E}">
        <p14:creationId xmlns:p14="http://schemas.microsoft.com/office/powerpoint/2010/main" val="369437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462BDAD-D4AF-C7AD-946B-86238A81A7CB}"/>
              </a:ext>
            </a:extLst>
          </p:cNvPr>
          <p:cNvSpPr>
            <a:spLocks noGrp="1"/>
          </p:cNvSpPr>
          <p:nvPr>
            <p:ph type="body" sz="quarter" idx="18"/>
          </p:nvPr>
        </p:nvSpPr>
        <p:spPr/>
        <p:txBody>
          <a:bodyPr/>
          <a:lstStyle/>
          <a:p>
            <a:r>
              <a:rPr lang="en-US" dirty="0"/>
              <a:t>Know Your Audience</a:t>
            </a:r>
            <a:endParaRPr lang="en-US" sz="1000" dirty="0"/>
          </a:p>
          <a:p>
            <a:r>
              <a:rPr lang="en-US" dirty="0"/>
              <a:t>Get Your Workflow in Order / Incremental Paper Drafts</a:t>
            </a:r>
            <a:endParaRPr lang="en-US" sz="1000" dirty="0"/>
          </a:p>
          <a:p>
            <a:r>
              <a:rPr lang="en-US" dirty="0"/>
              <a:t>Mindset: Quality over Quantity</a:t>
            </a:r>
          </a:p>
          <a:p>
            <a:pPr lvl="1"/>
            <a:r>
              <a:rPr lang="en-US" dirty="0"/>
              <a:t>Aim for top-tier conferences/journals (act as filter)</a:t>
            </a:r>
          </a:p>
          <a:p>
            <a:pPr lvl="1"/>
            <a:r>
              <a:rPr lang="en-US" dirty="0"/>
              <a:t>Make the paper useful for others (ideas, evidence, code)</a:t>
            </a:r>
            <a:endParaRPr lang="en-US" sz="1000" dirty="0"/>
          </a:p>
          <a:p>
            <a:endParaRPr lang="de-DE" dirty="0">
              <a:solidFill>
                <a:schemeClr val="accent1"/>
              </a:solidFill>
            </a:endParaRPr>
          </a:p>
          <a:p>
            <a:r>
              <a:rPr lang="de-DE" dirty="0" err="1">
                <a:solidFill>
                  <a:schemeClr val="accent1"/>
                </a:solidFill>
              </a:rPr>
              <a:t>Make</a:t>
            </a:r>
            <a:r>
              <a:rPr lang="de-DE" dirty="0">
                <a:solidFill>
                  <a:schemeClr val="accent1"/>
                </a:solidFill>
              </a:rPr>
              <a:t> </a:t>
            </a:r>
            <a:r>
              <a:rPr lang="de-DE" dirty="0" err="1">
                <a:solidFill>
                  <a:schemeClr val="accent1"/>
                </a:solidFill>
              </a:rPr>
              <a:t>the</a:t>
            </a:r>
            <a:r>
              <a:rPr lang="de-DE" dirty="0">
                <a:solidFill>
                  <a:schemeClr val="accent1"/>
                </a:solidFill>
              </a:rPr>
              <a:t> Paper Easy </a:t>
            </a:r>
            <a:r>
              <a:rPr lang="de-DE" dirty="0" err="1">
                <a:solidFill>
                  <a:schemeClr val="accent1"/>
                </a:solidFill>
              </a:rPr>
              <a:t>to</a:t>
            </a:r>
            <a:r>
              <a:rPr lang="de-DE" dirty="0">
                <a:solidFill>
                  <a:schemeClr val="accent1"/>
                </a:solidFill>
              </a:rPr>
              <a:t> Read</a:t>
            </a:r>
            <a:endParaRPr lang="en-US" dirty="0">
              <a:solidFill>
                <a:schemeClr val="accent1"/>
              </a:solidFill>
            </a:endParaRPr>
          </a:p>
          <a:p>
            <a:r>
              <a:rPr lang="en-US" dirty="0">
                <a:sym typeface="Wingdings" panose="05000000000000000000" pitchFamily="2" charset="2"/>
              </a:rPr>
              <a:t>Present Your Work with appropriate </a:t>
            </a:r>
            <a:r>
              <a:rPr lang="en-US" dirty="0">
                <a:solidFill>
                  <a:srgbClr val="7889FB"/>
                </a:solidFill>
                <a:sym typeface="Wingdings" panose="05000000000000000000" pitchFamily="2" charset="2"/>
              </a:rPr>
              <a:t>Structure</a:t>
            </a:r>
            <a:r>
              <a:rPr lang="en-US" dirty="0">
                <a:sym typeface="Wingdings" panose="05000000000000000000" pitchFamily="2" charset="2"/>
              </a:rPr>
              <a:t>, </a:t>
            </a:r>
            <a:r>
              <a:rPr lang="en-US" dirty="0">
                <a:solidFill>
                  <a:srgbClr val="7889FB"/>
                </a:solidFill>
                <a:sym typeface="Wingdings" panose="05000000000000000000" pitchFamily="2" charset="2"/>
              </a:rPr>
              <a:t>Writing Style</a:t>
            </a:r>
            <a:r>
              <a:rPr lang="en-US" dirty="0">
                <a:sym typeface="Wingdings" panose="05000000000000000000" pitchFamily="2" charset="2"/>
              </a:rPr>
              <a:t>, and </a:t>
            </a:r>
            <a:r>
              <a:rPr lang="en-US" dirty="0">
                <a:solidFill>
                  <a:srgbClr val="7889FB"/>
                </a:solidFill>
                <a:sym typeface="Wingdings" panose="05000000000000000000" pitchFamily="2" charset="2"/>
              </a:rPr>
              <a:t>Formatting</a:t>
            </a:r>
            <a:endParaRPr lang="en-US" dirty="0">
              <a:solidFill>
                <a:srgbClr val="7889FB"/>
              </a:solidFill>
            </a:endParaRPr>
          </a:p>
          <a:p>
            <a:endParaRPr lang="en-US" dirty="0"/>
          </a:p>
        </p:txBody>
      </p:sp>
      <p:sp>
        <p:nvSpPr>
          <p:cNvPr id="3" name="Textplatzhalter 2">
            <a:extLst>
              <a:ext uri="{FF2B5EF4-FFF2-40B4-BE49-F238E27FC236}">
                <a16:creationId xmlns:a16="http://schemas.microsoft.com/office/drawing/2014/main" id="{0ADC2C23-FC7B-DC26-4F10-9F8CD57AE33D}"/>
              </a:ext>
            </a:extLst>
          </p:cNvPr>
          <p:cNvSpPr>
            <a:spLocks noGrp="1"/>
          </p:cNvSpPr>
          <p:nvPr>
            <p:ph type="body" sz="quarter" idx="14"/>
          </p:nvPr>
        </p:nvSpPr>
        <p:spPr/>
        <p:txBody>
          <a:bodyPr/>
          <a:lstStyle/>
          <a:p>
            <a:r>
              <a:rPr lang="en-US" dirty="0"/>
              <a:t>Recap: Writing the Paper</a:t>
            </a:r>
          </a:p>
        </p:txBody>
      </p:sp>
      <p:pic>
        <p:nvPicPr>
          <p:cNvPr id="9" name="Picture 13">
            <a:extLst>
              <a:ext uri="{FF2B5EF4-FFF2-40B4-BE49-F238E27FC236}">
                <a16:creationId xmlns:a16="http://schemas.microsoft.com/office/drawing/2014/main" id="{CDB58FD1-3B26-E1CD-163D-A3C7307E4F53}"/>
              </a:ext>
            </a:extLst>
          </p:cNvPr>
          <p:cNvPicPr>
            <a:picLocks noChangeAspect="1"/>
          </p:cNvPicPr>
          <p:nvPr/>
        </p:nvPicPr>
        <p:blipFill rotWithShape="1">
          <a:blip r:embed="rId2"/>
          <a:srcRect r="29940"/>
          <a:stretch/>
        </p:blipFill>
        <p:spPr>
          <a:xfrm>
            <a:off x="7392383" y="1113982"/>
            <a:ext cx="2728727" cy="2198985"/>
          </a:xfrm>
          <a:prstGeom prst="rect">
            <a:avLst/>
          </a:prstGeom>
        </p:spPr>
      </p:pic>
    </p:spTree>
    <p:extLst>
      <p:ext uri="{BB962C8B-B14F-4D97-AF65-F5344CB8AC3E}">
        <p14:creationId xmlns:p14="http://schemas.microsoft.com/office/powerpoint/2010/main" val="1419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C5044F-3766-577B-EA6C-18B073172A5F}"/>
              </a:ext>
            </a:extLst>
          </p:cNvPr>
          <p:cNvSpPr>
            <a:spLocks noGrp="1"/>
          </p:cNvSpPr>
          <p:nvPr>
            <p:ph type="body" sz="quarter" idx="18"/>
          </p:nvPr>
        </p:nvSpPr>
        <p:spPr/>
        <p:txBody>
          <a:bodyPr/>
          <a:lstStyle/>
          <a:p>
            <a:r>
              <a:rPr lang="en-US" dirty="0"/>
              <a:t>Sections and Subsections</a:t>
            </a:r>
          </a:p>
          <a:p>
            <a:pPr lvl="1">
              <a:lnSpc>
                <a:spcPct val="100000"/>
              </a:lnSpc>
            </a:pPr>
            <a:r>
              <a:rPr lang="en-US" sz="1700" dirty="0"/>
              <a:t>Abstract          		</a:t>
            </a:r>
            <a:r>
              <a:rPr lang="en-US" sz="1700" dirty="0">
                <a:sym typeface="Wingdings" panose="05000000000000000000" pitchFamily="2" charset="2"/>
              </a:rPr>
              <a:t> short overview of problem and solution (part of meta data)</a:t>
            </a:r>
            <a:endParaRPr lang="en-US" sz="1700" dirty="0"/>
          </a:p>
          <a:p>
            <a:pPr lvl="1">
              <a:lnSpc>
                <a:spcPct val="100000"/>
              </a:lnSpc>
            </a:pPr>
            <a:r>
              <a:rPr lang="en-US" sz="1700" dirty="0"/>
              <a:t>Introduction 			</a:t>
            </a:r>
            <a:r>
              <a:rPr lang="en-US" sz="1700" dirty="0">
                <a:sym typeface="Wingdings" panose="05000000000000000000" pitchFamily="2" charset="2"/>
              </a:rPr>
              <a:t> context, problem, contributions</a:t>
            </a:r>
            <a:endParaRPr lang="en-US" sz="1700" dirty="0"/>
          </a:p>
          <a:p>
            <a:pPr lvl="1">
              <a:lnSpc>
                <a:spcPct val="100000"/>
              </a:lnSpc>
            </a:pPr>
            <a:r>
              <a:rPr lang="en-US" sz="1700" dirty="0"/>
              <a:t>Background / Preliminaries 	</a:t>
            </a:r>
            <a:r>
              <a:rPr lang="en-US" sz="1700" dirty="0">
                <a:sym typeface="Wingdings" panose="05000000000000000000" pitchFamily="2" charset="2"/>
              </a:rPr>
              <a:t> necessary background for understanding</a:t>
            </a:r>
            <a:endParaRPr lang="en-US" sz="1700" dirty="0"/>
          </a:p>
          <a:p>
            <a:pPr lvl="1">
              <a:lnSpc>
                <a:spcPct val="100000"/>
              </a:lnSpc>
            </a:pPr>
            <a:r>
              <a:rPr lang="en-US" sz="1700" dirty="0"/>
              <a:t>Main Part 			</a:t>
            </a:r>
            <a:r>
              <a:rPr lang="en-US" sz="1700" dirty="0">
                <a:sym typeface="Wingdings" panose="05000000000000000000" pitchFamily="2" charset="2"/>
              </a:rPr>
              <a:t> your technical core contributions </a:t>
            </a:r>
            <a:endParaRPr lang="en-US" sz="1700" dirty="0"/>
          </a:p>
          <a:p>
            <a:pPr lvl="1">
              <a:lnSpc>
                <a:spcPct val="100000"/>
              </a:lnSpc>
            </a:pPr>
            <a:r>
              <a:rPr lang="en-US" sz="1700" dirty="0"/>
              <a:t>Main Part 2</a:t>
            </a:r>
          </a:p>
          <a:p>
            <a:pPr lvl="1">
              <a:lnSpc>
                <a:spcPct val="100000"/>
              </a:lnSpc>
            </a:pPr>
            <a:r>
              <a:rPr lang="en-US" sz="1700" dirty="0"/>
              <a:t>Experiments			</a:t>
            </a:r>
            <a:r>
              <a:rPr lang="en-US" sz="1700" dirty="0">
                <a:sym typeface="Wingdings" panose="05000000000000000000" pitchFamily="2" charset="2"/>
              </a:rPr>
              <a:t> setting, micro benchmarks, end-to-end benchmarks</a:t>
            </a:r>
            <a:endParaRPr lang="en-US" sz="1700" dirty="0"/>
          </a:p>
          <a:p>
            <a:pPr lvl="1">
              <a:lnSpc>
                <a:spcPct val="100000"/>
              </a:lnSpc>
            </a:pPr>
            <a:r>
              <a:rPr lang="en-US" sz="1700" dirty="0"/>
              <a:t>Related Work		</a:t>
            </a:r>
            <a:r>
              <a:rPr lang="en-US" sz="1700" dirty="0">
                <a:sym typeface="Wingdings" panose="05000000000000000000" pitchFamily="2" charset="2"/>
              </a:rPr>
              <a:t> areas of related work, differences to your own work</a:t>
            </a:r>
            <a:endParaRPr lang="en-US" sz="1700" dirty="0"/>
          </a:p>
          <a:p>
            <a:pPr lvl="1">
              <a:lnSpc>
                <a:spcPct val="100000"/>
              </a:lnSpc>
            </a:pPr>
            <a:r>
              <a:rPr lang="en-US" sz="1700" dirty="0"/>
              <a:t>Conclusions			</a:t>
            </a:r>
            <a:r>
              <a:rPr lang="en-US" sz="1700" dirty="0">
                <a:sym typeface="Wingdings" panose="05000000000000000000" pitchFamily="2" charset="2"/>
              </a:rPr>
              <a:t> summary, conclusions, and future work</a:t>
            </a:r>
          </a:p>
          <a:p>
            <a:pPr lvl="1">
              <a:lnSpc>
                <a:spcPct val="100000"/>
              </a:lnSpc>
            </a:pPr>
            <a:r>
              <a:rPr lang="en-US" sz="1700" dirty="0">
                <a:sym typeface="Wingdings" panose="05000000000000000000" pitchFamily="2" charset="2"/>
              </a:rPr>
              <a:t>Acknowledgments		 funding agencies, helpful people beyond co-authors</a:t>
            </a:r>
            <a:endParaRPr lang="en-US" sz="1700" dirty="0"/>
          </a:p>
          <a:p>
            <a:pPr lvl="1">
              <a:lnSpc>
                <a:spcPct val="100000"/>
              </a:lnSpc>
            </a:pPr>
            <a:r>
              <a:rPr lang="en-US" sz="1700" dirty="0"/>
              <a:t>References			</a:t>
            </a:r>
            <a:r>
              <a:rPr lang="en-US" sz="1700" dirty="0">
                <a:sym typeface="Wingdings" panose="05000000000000000000" pitchFamily="2" charset="2"/>
              </a:rPr>
              <a:t> list of other works referenced throughout the paper</a:t>
            </a:r>
            <a:endParaRPr lang="en-US" sz="1700" dirty="0"/>
          </a:p>
          <a:p>
            <a:pPr lvl="1">
              <a:lnSpc>
                <a:spcPct val="100000"/>
              </a:lnSpc>
            </a:pPr>
            <a:r>
              <a:rPr lang="en-US" sz="1700" dirty="0"/>
              <a:t>(Appendix)			</a:t>
            </a:r>
            <a:r>
              <a:rPr lang="en-US" sz="1700" dirty="0">
                <a:sym typeface="Wingdings" panose="05000000000000000000" pitchFamily="2" charset="2"/>
              </a:rPr>
              <a:t> any additional contents (e.g., proves of theorems, more results)</a:t>
            </a:r>
            <a:endParaRPr lang="en-US" sz="1700" dirty="0"/>
          </a:p>
          <a:p>
            <a:r>
              <a:rPr lang="en-US" dirty="0"/>
              <a:t>Recommendations</a:t>
            </a:r>
          </a:p>
          <a:p>
            <a:pPr lvl="1"/>
            <a:r>
              <a:rPr lang="en-US" dirty="0"/>
              <a:t>Avoid sections with only one subsection (e.g., 2 and 2.1)</a:t>
            </a:r>
          </a:p>
          <a:p>
            <a:pPr lvl="1"/>
            <a:r>
              <a:rPr lang="en-US" dirty="0"/>
              <a:t>Avoid more than two or at most three nesting levels </a:t>
            </a:r>
          </a:p>
          <a:p>
            <a:pPr lvl="1"/>
            <a:r>
              <a:rPr lang="en-US" dirty="0"/>
              <a:t>Clearly separate motivation/background from your own work</a:t>
            </a:r>
          </a:p>
          <a:p>
            <a:endParaRPr lang="en-US" dirty="0"/>
          </a:p>
        </p:txBody>
      </p:sp>
      <p:sp>
        <p:nvSpPr>
          <p:cNvPr id="3" name="Textplatzhalter 2">
            <a:extLst>
              <a:ext uri="{FF2B5EF4-FFF2-40B4-BE49-F238E27FC236}">
                <a16:creationId xmlns:a16="http://schemas.microsoft.com/office/drawing/2014/main" id="{7B20CB23-179C-3307-A5FC-0BBD55F0EBBF}"/>
              </a:ext>
            </a:extLst>
          </p:cNvPr>
          <p:cNvSpPr>
            <a:spLocks noGrp="1"/>
          </p:cNvSpPr>
          <p:nvPr>
            <p:ph type="body" sz="quarter" idx="14"/>
          </p:nvPr>
        </p:nvSpPr>
        <p:spPr/>
        <p:txBody>
          <a:bodyPr/>
          <a:lstStyle/>
          <a:p>
            <a:r>
              <a:rPr lang="en-US" dirty="0"/>
              <a:t>Recap: Prototypical Structure of a Scientific Paper</a:t>
            </a:r>
          </a:p>
        </p:txBody>
      </p:sp>
      <p:sp>
        <p:nvSpPr>
          <p:cNvPr id="4" name="Textfeld 3">
            <a:extLst>
              <a:ext uri="{FF2B5EF4-FFF2-40B4-BE49-F238E27FC236}">
                <a16:creationId xmlns:a16="http://schemas.microsoft.com/office/drawing/2014/main" id="{EA5DA184-D752-DDA0-8C8F-8066AEFD8EDC}"/>
              </a:ext>
            </a:extLst>
          </p:cNvPr>
          <p:cNvSpPr txBox="1"/>
          <p:nvPr/>
        </p:nvSpPr>
        <p:spPr>
          <a:xfrm>
            <a:off x="9809508" y="2522735"/>
            <a:ext cx="2004267" cy="646331"/>
          </a:xfrm>
          <a:prstGeom prst="rect">
            <a:avLst/>
          </a:prstGeom>
          <a:noFill/>
        </p:spPr>
        <p:txBody>
          <a:bodyPr wrap="none" rtlCol="0">
            <a:spAutoFit/>
          </a:bodyPr>
          <a:lstStyle/>
          <a:p>
            <a:r>
              <a:rPr lang="en-US" sz="1800" b="1" dirty="0">
                <a:solidFill>
                  <a:srgbClr val="7889FB"/>
                </a:solidFill>
                <a:sym typeface="Wingdings" panose="05000000000000000000" pitchFamily="2" charset="2"/>
              </a:rPr>
              <a:t> </a:t>
            </a:r>
            <a:r>
              <a:rPr lang="en-US" b="1" dirty="0">
                <a:solidFill>
                  <a:srgbClr val="7889FB"/>
                </a:solidFill>
              </a:rPr>
              <a:t>01 Structure of</a:t>
            </a:r>
            <a:br>
              <a:rPr lang="en-US" b="1" dirty="0">
                <a:solidFill>
                  <a:srgbClr val="7889FB"/>
                </a:solidFill>
              </a:rPr>
            </a:br>
            <a:r>
              <a:rPr lang="en-US" b="1" dirty="0">
                <a:solidFill>
                  <a:srgbClr val="7889FB"/>
                </a:solidFill>
              </a:rPr>
              <a:t>     Scientific Papers</a:t>
            </a:r>
          </a:p>
        </p:txBody>
      </p:sp>
    </p:spTree>
    <p:extLst>
      <p:ext uri="{BB962C8B-B14F-4D97-AF65-F5344CB8AC3E}">
        <p14:creationId xmlns:p14="http://schemas.microsoft.com/office/powerpoint/2010/main" val="34046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555FBC5F-7427-5C2B-FA16-8F86D858FC3E}"/>
              </a:ext>
            </a:extLst>
          </p:cNvPr>
          <p:cNvSpPr/>
          <p:nvPr/>
        </p:nvSpPr>
        <p:spPr>
          <a:xfrm>
            <a:off x="10306050" y="190500"/>
            <a:ext cx="1719293" cy="107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 name="Textplatzhalter 1">
            <a:extLst>
              <a:ext uri="{FF2B5EF4-FFF2-40B4-BE49-F238E27FC236}">
                <a16:creationId xmlns:a16="http://schemas.microsoft.com/office/drawing/2014/main" id="{218F4491-FA2C-3816-1E78-47843FCBA158}"/>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Easy Skimming</a:t>
            </a:r>
          </a:p>
          <a:p>
            <a:pPr lvl="1"/>
            <a:r>
              <a:rPr lang="en-US" dirty="0">
                <a:solidFill>
                  <a:srgbClr val="000000"/>
                </a:solidFill>
              </a:rPr>
              <a:t>Guide the readers’ attention</a:t>
            </a:r>
          </a:p>
          <a:p>
            <a:r>
              <a:rPr lang="en-US" dirty="0"/>
              <a:t>Paragraph Labels</a:t>
            </a:r>
          </a:p>
          <a:p>
            <a:pPr lvl="1"/>
            <a:r>
              <a:rPr lang="en-US" sz="1400" b="1" dirty="0">
                <a:latin typeface="Courier New" panose="02070309020205020404" pitchFamily="49" charset="0"/>
                <a:cs typeface="Courier New" panose="02070309020205020404" pitchFamily="49" charset="0"/>
              </a:rPr>
              <a:t>\paragraph{…} …</a:t>
            </a:r>
          </a:p>
          <a:p>
            <a:pPr lvl="1"/>
            <a:endParaRPr lang="en-US" dirty="0"/>
          </a:p>
          <a:p>
            <a:pPr lvl="1"/>
            <a:endParaRPr lang="en-US" dirty="0"/>
          </a:p>
          <a:p>
            <a:r>
              <a:rPr lang="en-US" dirty="0"/>
              <a:t>Bullet Lists</a:t>
            </a:r>
          </a:p>
          <a:p>
            <a:pPr lvl="1"/>
            <a:r>
              <a:rPr lang="en-US" sz="1400" b="1" dirty="0">
                <a:latin typeface="Courier New" panose="02070309020205020404" pitchFamily="49" charset="0"/>
                <a:cs typeface="Courier New" panose="02070309020205020404" pitchFamily="49" charset="0"/>
              </a:rPr>
              <a:t>begin{itemize} … \item … \end{itemize}</a:t>
            </a:r>
          </a:p>
          <a:p>
            <a:pPr lvl="1"/>
            <a:r>
              <a:rPr lang="en-US" sz="1400" b="1" dirty="0">
                <a:latin typeface="Courier New" panose="02070309020205020404" pitchFamily="49" charset="0"/>
                <a:cs typeface="Courier New" panose="02070309020205020404" pitchFamily="49" charset="0"/>
              </a:rPr>
              <a:t>begin{enumerate} … \item … \end{enumerate}</a:t>
            </a:r>
          </a:p>
          <a:p>
            <a:pPr lvl="1"/>
            <a:endParaRPr lang="en-US" sz="1000" dirty="0"/>
          </a:p>
          <a:p>
            <a:pPr lvl="1"/>
            <a:endParaRPr lang="en-US" sz="1000" dirty="0"/>
          </a:p>
          <a:p>
            <a:pPr marL="457200" lvl="1" indent="0">
              <a:buNone/>
            </a:pPr>
            <a:endParaRPr lang="en-US" sz="1000" dirty="0"/>
          </a:p>
          <a:p>
            <a:pPr marL="457200" lvl="1" indent="0">
              <a:buNone/>
            </a:pPr>
            <a:endParaRPr lang="en-US" sz="1000" dirty="0"/>
          </a:p>
          <a:p>
            <a:endParaRPr lang="en-US" dirty="0"/>
          </a:p>
          <a:p>
            <a:pPr lvl="1"/>
            <a:endParaRPr lang="en-US" dirty="0"/>
          </a:p>
          <a:p>
            <a:endParaRPr lang="en-US" dirty="0"/>
          </a:p>
        </p:txBody>
      </p:sp>
      <p:sp>
        <p:nvSpPr>
          <p:cNvPr id="3" name="Textplatzhalter 2">
            <a:extLst>
              <a:ext uri="{FF2B5EF4-FFF2-40B4-BE49-F238E27FC236}">
                <a16:creationId xmlns:a16="http://schemas.microsoft.com/office/drawing/2014/main" id="{DA2D1A0C-5E0E-74C1-D059-C1DEAAFF5E62}"/>
              </a:ext>
            </a:extLst>
          </p:cNvPr>
          <p:cNvSpPr>
            <a:spLocks noGrp="1"/>
          </p:cNvSpPr>
          <p:nvPr>
            <p:ph type="body" sz="quarter" idx="14"/>
          </p:nvPr>
        </p:nvSpPr>
        <p:spPr/>
        <p:txBody>
          <a:bodyPr/>
          <a:lstStyle/>
          <a:p>
            <a:r>
              <a:rPr lang="en-US" dirty="0"/>
              <a:t>Formatting Elements Facilitating Structure</a:t>
            </a:r>
          </a:p>
        </p:txBody>
      </p:sp>
      <p:sp>
        <p:nvSpPr>
          <p:cNvPr id="9" name="Textplatzhalter 8">
            <a:extLst>
              <a:ext uri="{FF2B5EF4-FFF2-40B4-BE49-F238E27FC236}">
                <a16:creationId xmlns:a16="http://schemas.microsoft.com/office/drawing/2014/main" id="{20D9DB80-7DA9-208D-3AEE-B7B83EA74BF6}"/>
              </a:ext>
            </a:extLst>
          </p:cNvPr>
          <p:cNvSpPr>
            <a:spLocks noGrp="1"/>
          </p:cNvSpPr>
          <p:nvPr>
            <p:ph type="body" sz="quarter" idx="19"/>
          </p:nvPr>
        </p:nvSpPr>
        <p:spPr/>
        <p:txBody>
          <a:bodyPr/>
          <a:lstStyle/>
          <a:p>
            <a:r>
              <a:rPr lang="en-US" dirty="0"/>
              <a:t>Figures and Tables</a:t>
            </a:r>
          </a:p>
          <a:p>
            <a:pPr lvl="1"/>
            <a:r>
              <a:rPr lang="en-US" dirty="0"/>
              <a:t>Should be self-explanatory</a:t>
            </a:r>
          </a:p>
          <a:p>
            <a:pPr lvl="1"/>
            <a:r>
              <a:rPr lang="en-US" dirty="0"/>
              <a:t>Captions above/below</a:t>
            </a:r>
          </a:p>
          <a:p>
            <a:r>
              <a:rPr lang="en-US" dirty="0"/>
              <a:t>Theorem/Definition/Example</a:t>
            </a:r>
          </a:p>
          <a:p>
            <a:pPr lvl="1"/>
            <a:r>
              <a:rPr lang="en-US" dirty="0"/>
              <a:t>Refine </a:t>
            </a:r>
            <a:r>
              <a:rPr lang="en-US" b="1" dirty="0">
                <a:latin typeface="Courier New" panose="02070309020205020404" pitchFamily="49" charset="0"/>
                <a:cs typeface="Courier New" panose="02070309020205020404" pitchFamily="49" charset="0"/>
              </a:rPr>
              <a:t>theorem</a:t>
            </a:r>
            <a:br>
              <a:rPr lang="en-US" dirty="0"/>
            </a:br>
            <a:r>
              <a:rPr lang="en-US" dirty="0"/>
              <a:t>environment as needed</a:t>
            </a:r>
            <a:endParaRPr lang="en-US" sz="1000" dirty="0"/>
          </a:p>
          <a:p>
            <a:r>
              <a:rPr lang="en-US" dirty="0"/>
              <a:t>Algorithms/Pseudo-Code</a:t>
            </a:r>
          </a:p>
          <a:p>
            <a:pPr lvl="1"/>
            <a:r>
              <a:rPr lang="en-US" dirty="0"/>
              <a:t>Can be clearer than text,</a:t>
            </a:r>
            <a:br>
              <a:rPr lang="en-US" dirty="0"/>
            </a:br>
            <a:r>
              <a:rPr lang="en-US" dirty="0"/>
              <a:t>but not always</a:t>
            </a:r>
          </a:p>
          <a:p>
            <a:pPr lvl="1"/>
            <a:r>
              <a:rPr lang="en-US" dirty="0"/>
              <a:t>Carefully select the right</a:t>
            </a:r>
            <a:br>
              <a:rPr lang="en-US" dirty="0"/>
            </a:br>
            <a:r>
              <a:rPr lang="en-US" dirty="0"/>
              <a:t>level of abstraction</a:t>
            </a:r>
          </a:p>
          <a:p>
            <a:r>
              <a:rPr lang="en-US" dirty="0">
                <a:solidFill>
                  <a:srgbClr val="7889FB"/>
                </a:solidFill>
              </a:rPr>
              <a:t>Refer to All Figures, Tables, Algorithms in the Text</a:t>
            </a:r>
            <a:br>
              <a:rPr lang="en-US" dirty="0">
                <a:solidFill>
                  <a:srgbClr val="7889FB"/>
                </a:solidFill>
              </a:rPr>
            </a:br>
            <a:r>
              <a:rPr lang="en-US" dirty="0">
                <a:solidFill>
                  <a:srgbClr val="7889FB"/>
                </a:solidFill>
              </a:rPr>
              <a:t>&amp; Place Them Close to the Text</a:t>
            </a:r>
            <a:endParaRPr lang="en-US" dirty="0"/>
          </a:p>
          <a:p>
            <a:pPr lvl="1"/>
            <a:endParaRPr lang="en-US" dirty="0"/>
          </a:p>
          <a:p>
            <a:pPr lvl="1"/>
            <a:endParaRPr lang="en-US" dirty="0"/>
          </a:p>
          <a:p>
            <a:pPr lvl="1"/>
            <a:endParaRPr lang="en-US" dirty="0"/>
          </a:p>
          <a:p>
            <a:endParaRPr lang="en-US" dirty="0"/>
          </a:p>
        </p:txBody>
      </p:sp>
      <p:pic>
        <p:nvPicPr>
          <p:cNvPr id="4" name="Picture 4">
            <a:extLst>
              <a:ext uri="{FF2B5EF4-FFF2-40B4-BE49-F238E27FC236}">
                <a16:creationId xmlns:a16="http://schemas.microsoft.com/office/drawing/2014/main" id="{BCEBA558-8A08-039C-1D95-32F212CA44DC}"/>
              </a:ext>
            </a:extLst>
          </p:cNvPr>
          <p:cNvPicPr>
            <a:picLocks noChangeAspect="1"/>
          </p:cNvPicPr>
          <p:nvPr/>
        </p:nvPicPr>
        <p:blipFill rotWithShape="1">
          <a:blip r:embed="rId2"/>
          <a:srcRect t="19416"/>
          <a:stretch/>
        </p:blipFill>
        <p:spPr>
          <a:xfrm>
            <a:off x="1250283" y="4389019"/>
            <a:ext cx="3711485" cy="1470551"/>
          </a:xfrm>
          <a:prstGeom prst="rect">
            <a:avLst/>
          </a:prstGeom>
        </p:spPr>
      </p:pic>
      <p:pic>
        <p:nvPicPr>
          <p:cNvPr id="5" name="Picture 5">
            <a:extLst>
              <a:ext uri="{FF2B5EF4-FFF2-40B4-BE49-F238E27FC236}">
                <a16:creationId xmlns:a16="http://schemas.microsoft.com/office/drawing/2014/main" id="{CA76F740-3238-CA34-9176-1CA10378ABBE}"/>
              </a:ext>
            </a:extLst>
          </p:cNvPr>
          <p:cNvPicPr>
            <a:picLocks noChangeAspect="1"/>
          </p:cNvPicPr>
          <p:nvPr/>
        </p:nvPicPr>
        <p:blipFill>
          <a:blip r:embed="rId3"/>
          <a:stretch>
            <a:fillRect/>
          </a:stretch>
        </p:blipFill>
        <p:spPr>
          <a:xfrm>
            <a:off x="9378452" y="266701"/>
            <a:ext cx="2178160" cy="885382"/>
          </a:xfrm>
          <a:prstGeom prst="rect">
            <a:avLst/>
          </a:prstGeom>
        </p:spPr>
      </p:pic>
      <p:pic>
        <p:nvPicPr>
          <p:cNvPr id="6" name="Picture 7">
            <a:extLst>
              <a:ext uri="{FF2B5EF4-FFF2-40B4-BE49-F238E27FC236}">
                <a16:creationId xmlns:a16="http://schemas.microsoft.com/office/drawing/2014/main" id="{3E5FD0FA-CEB4-9F8F-7223-853BA66B2271}"/>
              </a:ext>
            </a:extLst>
          </p:cNvPr>
          <p:cNvPicPr>
            <a:picLocks noChangeAspect="1"/>
          </p:cNvPicPr>
          <p:nvPr/>
        </p:nvPicPr>
        <p:blipFill>
          <a:blip r:embed="rId4"/>
          <a:stretch>
            <a:fillRect/>
          </a:stretch>
        </p:blipFill>
        <p:spPr>
          <a:xfrm>
            <a:off x="9378452" y="3486150"/>
            <a:ext cx="1857600" cy="1402467"/>
          </a:xfrm>
          <a:prstGeom prst="rect">
            <a:avLst/>
          </a:prstGeom>
        </p:spPr>
      </p:pic>
      <p:pic>
        <p:nvPicPr>
          <p:cNvPr id="7" name="Picture 8">
            <a:extLst>
              <a:ext uri="{FF2B5EF4-FFF2-40B4-BE49-F238E27FC236}">
                <a16:creationId xmlns:a16="http://schemas.microsoft.com/office/drawing/2014/main" id="{3B460499-F158-1180-9B57-895BEAD09DC4}"/>
              </a:ext>
            </a:extLst>
          </p:cNvPr>
          <p:cNvPicPr>
            <a:picLocks noChangeAspect="1"/>
          </p:cNvPicPr>
          <p:nvPr/>
        </p:nvPicPr>
        <p:blipFill>
          <a:blip r:embed="rId5"/>
          <a:stretch>
            <a:fillRect/>
          </a:stretch>
        </p:blipFill>
        <p:spPr>
          <a:xfrm>
            <a:off x="9378452" y="1309669"/>
            <a:ext cx="2102140" cy="959761"/>
          </a:xfrm>
          <a:prstGeom prst="rect">
            <a:avLst/>
          </a:prstGeom>
        </p:spPr>
      </p:pic>
      <p:pic>
        <p:nvPicPr>
          <p:cNvPr id="8" name="Picture 9">
            <a:extLst>
              <a:ext uri="{FF2B5EF4-FFF2-40B4-BE49-F238E27FC236}">
                <a16:creationId xmlns:a16="http://schemas.microsoft.com/office/drawing/2014/main" id="{0FDBD7C3-EDE1-CF68-FBCA-168D05CCDCB0}"/>
              </a:ext>
            </a:extLst>
          </p:cNvPr>
          <p:cNvPicPr>
            <a:picLocks noChangeAspect="1"/>
          </p:cNvPicPr>
          <p:nvPr/>
        </p:nvPicPr>
        <p:blipFill rotWithShape="1">
          <a:blip r:embed="rId6"/>
          <a:srcRect b="23281"/>
          <a:stretch/>
        </p:blipFill>
        <p:spPr>
          <a:xfrm>
            <a:off x="9378452" y="2722666"/>
            <a:ext cx="2722911" cy="557576"/>
          </a:xfrm>
          <a:prstGeom prst="rect">
            <a:avLst/>
          </a:prstGeom>
        </p:spPr>
      </p:pic>
      <p:pic>
        <p:nvPicPr>
          <p:cNvPr id="11" name="Picture 4">
            <a:extLst>
              <a:ext uri="{FF2B5EF4-FFF2-40B4-BE49-F238E27FC236}">
                <a16:creationId xmlns:a16="http://schemas.microsoft.com/office/drawing/2014/main" id="{2336F065-F8DC-AF54-C9F5-45885EFFEE1D}"/>
              </a:ext>
            </a:extLst>
          </p:cNvPr>
          <p:cNvPicPr>
            <a:picLocks noChangeAspect="1"/>
          </p:cNvPicPr>
          <p:nvPr/>
        </p:nvPicPr>
        <p:blipFill rotWithShape="1">
          <a:blip r:embed="rId2"/>
          <a:srcRect b="70351"/>
          <a:stretch/>
        </p:blipFill>
        <p:spPr>
          <a:xfrm>
            <a:off x="1250283" y="2695300"/>
            <a:ext cx="3711484" cy="541067"/>
          </a:xfrm>
          <a:prstGeom prst="rect">
            <a:avLst/>
          </a:prstGeom>
        </p:spPr>
      </p:pic>
    </p:spTree>
    <p:extLst>
      <p:ext uri="{BB962C8B-B14F-4D97-AF65-F5344CB8AC3E}">
        <p14:creationId xmlns:p14="http://schemas.microsoft.com/office/powerpoint/2010/main" val="18229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BC17A6-31B3-3C6E-2728-4EFF5BC84831}"/>
              </a:ext>
            </a:extLst>
          </p:cNvPr>
          <p:cNvSpPr>
            <a:spLocks noGrp="1"/>
          </p:cNvSpPr>
          <p:nvPr>
            <p:ph type="body" sz="quarter" idx="18"/>
          </p:nvPr>
        </p:nvSpPr>
        <p:spPr>
          <a:xfrm>
            <a:off x="550799" y="1268963"/>
            <a:ext cx="11075143" cy="4179337"/>
          </a:xfrm>
        </p:spPr>
        <p:txBody>
          <a:bodyPr/>
          <a:lstStyle/>
          <a:p>
            <a:r>
              <a:rPr lang="en-US" dirty="0">
                <a:solidFill>
                  <a:srgbClr val="7889FB"/>
                </a:solidFill>
              </a:rPr>
              <a:t>Goal:</a:t>
            </a:r>
            <a:r>
              <a:rPr lang="en-US" dirty="0"/>
              <a:t> </a:t>
            </a:r>
            <a:r>
              <a:rPr lang="en-US" dirty="0">
                <a:solidFill>
                  <a:schemeClr val="accent1"/>
                </a:solidFill>
              </a:rPr>
              <a:t>Clear, Easy-to-Read Writing</a:t>
            </a:r>
            <a:endParaRPr lang="en-US" sz="1800" dirty="0">
              <a:solidFill>
                <a:schemeClr val="accent1"/>
              </a:solidFill>
            </a:endParaRPr>
          </a:p>
          <a:p>
            <a:pPr lvl="1"/>
            <a:r>
              <a:rPr lang="en-US" dirty="0">
                <a:sym typeface="Wingdings" panose="05000000000000000000" pitchFamily="2" charset="2"/>
              </a:rPr>
              <a:t>Avoid unnecessary formalism </a:t>
            </a:r>
            <a:r>
              <a:rPr lang="en-AT" dirty="0">
                <a:sym typeface="Wingdings" panose="05000000000000000000" pitchFamily="2" charset="2"/>
              </a:rPr>
              <a:t></a:t>
            </a:r>
            <a:r>
              <a:rPr lang="en-US" dirty="0">
                <a:sym typeface="Wingdings" panose="05000000000000000000" pitchFamily="2" charset="2"/>
              </a:rPr>
              <a:t> as simple as possible</a:t>
            </a:r>
          </a:p>
          <a:p>
            <a:pPr lvl="1"/>
            <a:endParaRPr lang="en-US" sz="1000" dirty="0"/>
          </a:p>
          <a:p>
            <a:r>
              <a:rPr lang="en-US" dirty="0"/>
              <a:t>Formal Language</a:t>
            </a:r>
          </a:p>
          <a:p>
            <a:pPr lvl="1"/>
            <a:r>
              <a:rPr lang="en-US" dirty="0"/>
              <a:t>Avoid contractions (“can’t”, “aren’t”, …)</a:t>
            </a:r>
          </a:p>
          <a:p>
            <a:pPr lvl="1"/>
            <a:r>
              <a:rPr lang="en-US" dirty="0"/>
              <a:t>No colloquial or slang words</a:t>
            </a:r>
          </a:p>
          <a:p>
            <a:r>
              <a:rPr lang="en-US" dirty="0"/>
              <a:t>Prefer Active Voice</a:t>
            </a:r>
          </a:p>
          <a:p>
            <a:pPr lvl="1"/>
            <a:r>
              <a:rPr lang="en-US" dirty="0"/>
              <a:t>Easier to understand, shorter, more interesting</a:t>
            </a:r>
          </a:p>
          <a:p>
            <a:pPr lvl="1"/>
            <a:r>
              <a:rPr lang="en-US" dirty="0"/>
              <a:t>Use “we” over “I”</a:t>
            </a:r>
          </a:p>
          <a:p>
            <a:pPr lvl="1"/>
            <a:r>
              <a:rPr lang="en-US" dirty="0"/>
              <a:t>Don’t directly address the reader (no “you”)</a:t>
            </a:r>
          </a:p>
          <a:p>
            <a:r>
              <a:rPr lang="en-US" dirty="0"/>
              <a:t>Prefer Present Tense</a:t>
            </a:r>
          </a:p>
          <a:p>
            <a:pPr lvl="1"/>
            <a:r>
              <a:rPr lang="en-US" dirty="0"/>
              <a:t>Most content of a research paper can be described in present</a:t>
            </a:r>
          </a:p>
          <a:p>
            <a:pPr lvl="1"/>
            <a:r>
              <a:rPr lang="en-US" dirty="0"/>
              <a:t>Exceptions: user studies, (specific experimental setup), related work</a:t>
            </a:r>
          </a:p>
          <a:p>
            <a:pPr lvl="1"/>
            <a:endParaRPr lang="en-US" dirty="0"/>
          </a:p>
        </p:txBody>
      </p:sp>
      <p:sp>
        <p:nvSpPr>
          <p:cNvPr id="3" name="Textplatzhalter 2">
            <a:extLst>
              <a:ext uri="{FF2B5EF4-FFF2-40B4-BE49-F238E27FC236}">
                <a16:creationId xmlns:a16="http://schemas.microsoft.com/office/drawing/2014/main" id="{3DD7CF4D-F922-378A-A593-E7228F449A38}"/>
              </a:ext>
            </a:extLst>
          </p:cNvPr>
          <p:cNvSpPr>
            <a:spLocks noGrp="1"/>
          </p:cNvSpPr>
          <p:nvPr>
            <p:ph type="body" sz="quarter" idx="14"/>
          </p:nvPr>
        </p:nvSpPr>
        <p:spPr/>
        <p:txBody>
          <a:bodyPr/>
          <a:lstStyle/>
          <a:p>
            <a:r>
              <a:rPr lang="en-US" dirty="0"/>
              <a:t>Writing Style</a:t>
            </a:r>
          </a:p>
        </p:txBody>
      </p:sp>
      <p:sp>
        <p:nvSpPr>
          <p:cNvPr id="8" name="TextBox 6">
            <a:extLst>
              <a:ext uri="{FF2B5EF4-FFF2-40B4-BE49-F238E27FC236}">
                <a16:creationId xmlns:a16="http://schemas.microsoft.com/office/drawing/2014/main" id="{BAEFC199-84EF-ABE4-51CE-CC860BF0F2A1}"/>
              </a:ext>
            </a:extLst>
          </p:cNvPr>
          <p:cNvSpPr txBox="1"/>
          <p:nvPr/>
        </p:nvSpPr>
        <p:spPr>
          <a:xfrm>
            <a:off x="6550842" y="4121018"/>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we provide the background and motivation for compressed linear algebra.</a:t>
            </a:r>
            <a:endParaRPr lang="en-US" sz="1600" dirty="0">
              <a:solidFill>
                <a:srgbClr val="000000"/>
              </a:solidFill>
              <a:latin typeface="Consolas" panose="020B0609020204030204" pitchFamily="49" charset="0"/>
              <a:cs typeface="Calibri" panose="020F0502020204030204" pitchFamily="34" charset="0"/>
            </a:endParaRPr>
          </a:p>
        </p:txBody>
      </p:sp>
      <p:pic>
        <p:nvPicPr>
          <p:cNvPr id="9" name="Picture 7">
            <a:extLst>
              <a:ext uri="{FF2B5EF4-FFF2-40B4-BE49-F238E27FC236}">
                <a16:creationId xmlns:a16="http://schemas.microsoft.com/office/drawing/2014/main" id="{1CD8F1DC-E678-1045-752B-CBABE9DE1388}"/>
              </a:ext>
            </a:extLst>
          </p:cNvPr>
          <p:cNvPicPr>
            <a:picLocks noChangeAspect="1"/>
          </p:cNvPicPr>
          <p:nvPr/>
        </p:nvPicPr>
        <p:blipFill>
          <a:blip r:embed="rId2"/>
          <a:stretch>
            <a:fillRect/>
          </a:stretch>
        </p:blipFill>
        <p:spPr>
          <a:xfrm>
            <a:off x="5884272" y="4171304"/>
            <a:ext cx="481498" cy="484203"/>
          </a:xfrm>
          <a:prstGeom prst="rect">
            <a:avLst/>
          </a:prstGeom>
        </p:spPr>
      </p:pic>
      <p:pic>
        <p:nvPicPr>
          <p:cNvPr id="10" name="Picture 8">
            <a:extLst>
              <a:ext uri="{FF2B5EF4-FFF2-40B4-BE49-F238E27FC236}">
                <a16:creationId xmlns:a16="http://schemas.microsoft.com/office/drawing/2014/main" id="{3BBD07E9-A526-4A93-A84D-AC469E436200}"/>
              </a:ext>
            </a:extLst>
          </p:cNvPr>
          <p:cNvPicPr>
            <a:picLocks noChangeAspect="1"/>
          </p:cNvPicPr>
          <p:nvPr/>
        </p:nvPicPr>
        <p:blipFill>
          <a:blip r:embed="rId3"/>
          <a:stretch>
            <a:fillRect/>
          </a:stretch>
        </p:blipFill>
        <p:spPr>
          <a:xfrm>
            <a:off x="5884272" y="3593865"/>
            <a:ext cx="459858" cy="465268"/>
          </a:xfrm>
          <a:prstGeom prst="rect">
            <a:avLst/>
          </a:prstGeom>
        </p:spPr>
      </p:pic>
      <p:sp>
        <p:nvSpPr>
          <p:cNvPr id="11" name="TextBox 9">
            <a:extLst>
              <a:ext uri="{FF2B5EF4-FFF2-40B4-BE49-F238E27FC236}">
                <a16:creationId xmlns:a16="http://schemas.microsoft.com/office/drawing/2014/main" id="{E47D6DBA-FFAC-9664-53C2-B743D05F7724}"/>
              </a:ext>
            </a:extLst>
          </p:cNvPr>
          <p:cNvSpPr txBox="1"/>
          <p:nvPr/>
        </p:nvSpPr>
        <p:spPr>
          <a:xfrm>
            <a:off x="6550842" y="3534112"/>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the background and motivation for compressed linear algebra is introduced.</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589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36B557-2988-30A5-CF87-CB0A4AA96A63}"/>
              </a:ext>
            </a:extLst>
          </p:cNvPr>
          <p:cNvSpPr>
            <a:spLocks noGrp="1"/>
          </p:cNvSpPr>
          <p:nvPr>
            <p:ph type="body" sz="quarter" idx="18"/>
          </p:nvPr>
        </p:nvSpPr>
        <p:spPr/>
        <p:txBody>
          <a:bodyPr/>
          <a:lstStyle/>
          <a:p>
            <a:r>
              <a:rPr lang="en-US" dirty="0"/>
              <a:t>Variation</a:t>
            </a:r>
          </a:p>
          <a:p>
            <a:pPr lvl="1"/>
            <a:r>
              <a:rPr lang="en-US" dirty="0"/>
              <a:t>Diversity (structure, length of sentences/paragraphs, choice of words, sentence beginning)</a:t>
            </a:r>
            <a:br>
              <a:rPr lang="en-US" dirty="0"/>
            </a:br>
            <a:r>
              <a:rPr lang="en-US" dirty="0"/>
              <a:t>helps keeping the reader’s attention </a:t>
            </a:r>
          </a:p>
          <a:p>
            <a:endParaRPr lang="en-US" dirty="0"/>
          </a:p>
          <a:p>
            <a:endParaRPr lang="en-US" dirty="0"/>
          </a:p>
          <a:p>
            <a:endParaRPr lang="en-US" dirty="0"/>
          </a:p>
          <a:p>
            <a:endParaRPr lang="en-US" dirty="0"/>
          </a:p>
          <a:p>
            <a:pPr lvl="1"/>
            <a:endParaRPr lang="en-US" dirty="0"/>
          </a:p>
          <a:p>
            <a:r>
              <a:rPr lang="en-US" dirty="0"/>
              <a:t>Use of References</a:t>
            </a:r>
          </a:p>
          <a:p>
            <a:pPr lvl="1"/>
            <a:r>
              <a:rPr lang="en-US" dirty="0"/>
              <a:t>Use \cite{key1,key2} for multiple sources</a:t>
            </a:r>
          </a:p>
          <a:p>
            <a:pPr lvl="1"/>
            <a:r>
              <a:rPr lang="en-US" b="1" dirty="0">
                <a:solidFill>
                  <a:schemeClr val="accent1"/>
                </a:solidFill>
              </a:rPr>
              <a:t>Don’t use references as nouns</a:t>
            </a:r>
          </a:p>
          <a:p>
            <a:pPr lvl="1"/>
            <a:r>
              <a:rPr lang="en-US" b="1" dirty="0">
                <a:solidFill>
                  <a:srgbClr val="7889FB"/>
                </a:solidFill>
              </a:rPr>
              <a:t>Prefer primary sources</a:t>
            </a:r>
          </a:p>
          <a:p>
            <a:pPr lvl="1"/>
            <a:r>
              <a:rPr lang="en-US" dirty="0"/>
              <a:t>Use “et al.” for three or more authors</a:t>
            </a:r>
          </a:p>
          <a:p>
            <a:endParaRPr lang="en-US" dirty="0"/>
          </a:p>
        </p:txBody>
      </p:sp>
      <p:sp>
        <p:nvSpPr>
          <p:cNvPr id="3" name="Textplatzhalter 2">
            <a:extLst>
              <a:ext uri="{FF2B5EF4-FFF2-40B4-BE49-F238E27FC236}">
                <a16:creationId xmlns:a16="http://schemas.microsoft.com/office/drawing/2014/main" id="{44F168CA-DCE9-44B0-4B58-90856BF222FE}"/>
              </a:ext>
            </a:extLst>
          </p:cNvPr>
          <p:cNvSpPr>
            <a:spLocks noGrp="1"/>
          </p:cNvSpPr>
          <p:nvPr>
            <p:ph type="body" sz="quarter" idx="14"/>
          </p:nvPr>
        </p:nvSpPr>
        <p:spPr/>
        <p:txBody>
          <a:bodyPr/>
          <a:lstStyle/>
          <a:p>
            <a:r>
              <a:rPr lang="en-US" dirty="0"/>
              <a:t>Writing Style, cont.</a:t>
            </a:r>
          </a:p>
        </p:txBody>
      </p:sp>
      <p:sp>
        <p:nvSpPr>
          <p:cNvPr id="8" name="Rectangle 10">
            <a:extLst>
              <a:ext uri="{FF2B5EF4-FFF2-40B4-BE49-F238E27FC236}">
                <a16:creationId xmlns:a16="http://schemas.microsoft.com/office/drawing/2014/main" id="{181A8D0B-C5D0-4D9B-5D13-3FBDFCA0DAB6}"/>
              </a:ext>
            </a:extLst>
          </p:cNvPr>
          <p:cNvSpPr/>
          <p:nvPr/>
        </p:nvSpPr>
        <p:spPr>
          <a:xfrm>
            <a:off x="5884272" y="5171380"/>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Raman and Swart investigated query processing on heavyweight Huffman coding schemes [40],</a:t>
            </a:r>
          </a:p>
        </p:txBody>
      </p:sp>
      <p:pic>
        <p:nvPicPr>
          <p:cNvPr id="9" name="Picture 11">
            <a:extLst>
              <a:ext uri="{FF2B5EF4-FFF2-40B4-BE49-F238E27FC236}">
                <a16:creationId xmlns:a16="http://schemas.microsoft.com/office/drawing/2014/main" id="{478F3768-88A6-FCE4-971C-09799D6A213C}"/>
              </a:ext>
            </a:extLst>
          </p:cNvPr>
          <p:cNvPicPr>
            <a:picLocks noChangeAspect="1"/>
          </p:cNvPicPr>
          <p:nvPr/>
        </p:nvPicPr>
        <p:blipFill>
          <a:blip r:embed="rId2"/>
          <a:stretch>
            <a:fillRect/>
          </a:stretch>
        </p:blipFill>
        <p:spPr>
          <a:xfrm>
            <a:off x="5376589" y="5221666"/>
            <a:ext cx="481498" cy="484203"/>
          </a:xfrm>
          <a:prstGeom prst="rect">
            <a:avLst/>
          </a:prstGeom>
        </p:spPr>
      </p:pic>
      <p:pic>
        <p:nvPicPr>
          <p:cNvPr id="10" name="Picture 12">
            <a:extLst>
              <a:ext uri="{FF2B5EF4-FFF2-40B4-BE49-F238E27FC236}">
                <a16:creationId xmlns:a16="http://schemas.microsoft.com/office/drawing/2014/main" id="{9EC4968A-3077-6E35-91E4-4032961AFD06}"/>
              </a:ext>
            </a:extLst>
          </p:cNvPr>
          <p:cNvPicPr>
            <a:picLocks noChangeAspect="1"/>
          </p:cNvPicPr>
          <p:nvPr/>
        </p:nvPicPr>
        <p:blipFill>
          <a:blip r:embed="rId3"/>
          <a:stretch>
            <a:fillRect/>
          </a:stretch>
        </p:blipFill>
        <p:spPr>
          <a:xfrm>
            <a:off x="5376589" y="4558498"/>
            <a:ext cx="459858" cy="465268"/>
          </a:xfrm>
          <a:prstGeom prst="rect">
            <a:avLst/>
          </a:prstGeom>
        </p:spPr>
      </p:pic>
      <p:sp>
        <p:nvSpPr>
          <p:cNvPr id="11" name="Rectangle 13">
            <a:extLst>
              <a:ext uri="{FF2B5EF4-FFF2-40B4-BE49-F238E27FC236}">
                <a16:creationId xmlns:a16="http://schemas.microsoft.com/office/drawing/2014/main" id="{767BBFBF-F87E-9F60-2895-F0A6751FF683}"/>
              </a:ext>
            </a:extLst>
          </p:cNvPr>
          <p:cNvSpPr/>
          <p:nvPr/>
        </p:nvSpPr>
        <p:spPr>
          <a:xfrm>
            <a:off x="5884272" y="4498745"/>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[40] investigated query processing on heavyweight Huffman coding schemes,</a:t>
            </a:r>
          </a:p>
        </p:txBody>
      </p:sp>
      <p:sp>
        <p:nvSpPr>
          <p:cNvPr id="12" name="TextBox 4">
            <a:extLst>
              <a:ext uri="{FF2B5EF4-FFF2-40B4-BE49-F238E27FC236}">
                <a16:creationId xmlns:a16="http://schemas.microsoft.com/office/drawing/2014/main" id="{DDAA5924-45E8-1971-AD0F-1BCF5CE9D733}"/>
              </a:ext>
            </a:extLst>
          </p:cNvPr>
          <p:cNvSpPr txBox="1"/>
          <p:nvPr/>
        </p:nvSpPr>
        <p:spPr>
          <a:xfrm>
            <a:off x="1570647" y="2244742"/>
            <a:ext cx="10481742" cy="830997"/>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The system of rational numbers is incomplete. This was discovered 2000 years ago by the Greeks. The problem arises in squares with sides of unit length. The length of the diagonals of these squares is irrational. This discovery was a serious blow to the Greek mathematicians.</a:t>
            </a:r>
          </a:p>
        </p:txBody>
      </p:sp>
      <p:pic>
        <p:nvPicPr>
          <p:cNvPr id="13" name="Picture 5">
            <a:extLst>
              <a:ext uri="{FF2B5EF4-FFF2-40B4-BE49-F238E27FC236}">
                <a16:creationId xmlns:a16="http://schemas.microsoft.com/office/drawing/2014/main" id="{49FAD4B9-ED8D-9629-68D7-44D144D57E7F}"/>
              </a:ext>
            </a:extLst>
          </p:cNvPr>
          <p:cNvPicPr>
            <a:picLocks noChangeAspect="1"/>
          </p:cNvPicPr>
          <p:nvPr/>
        </p:nvPicPr>
        <p:blipFill>
          <a:blip r:embed="rId2"/>
          <a:stretch>
            <a:fillRect/>
          </a:stretch>
        </p:blipFill>
        <p:spPr>
          <a:xfrm>
            <a:off x="977246" y="3323670"/>
            <a:ext cx="481498" cy="484203"/>
          </a:xfrm>
          <a:prstGeom prst="rect">
            <a:avLst/>
          </a:prstGeom>
        </p:spPr>
      </p:pic>
      <p:pic>
        <p:nvPicPr>
          <p:cNvPr id="14" name="Picture 6">
            <a:extLst>
              <a:ext uri="{FF2B5EF4-FFF2-40B4-BE49-F238E27FC236}">
                <a16:creationId xmlns:a16="http://schemas.microsoft.com/office/drawing/2014/main" id="{302486EE-A9A2-91B7-5E44-4D5F6FFEFE64}"/>
              </a:ext>
            </a:extLst>
          </p:cNvPr>
          <p:cNvPicPr>
            <a:picLocks noChangeAspect="1"/>
          </p:cNvPicPr>
          <p:nvPr/>
        </p:nvPicPr>
        <p:blipFill>
          <a:blip r:embed="rId3"/>
          <a:stretch>
            <a:fillRect/>
          </a:stretch>
        </p:blipFill>
        <p:spPr>
          <a:xfrm>
            <a:off x="977246" y="2427607"/>
            <a:ext cx="459858" cy="465268"/>
          </a:xfrm>
          <a:prstGeom prst="rect">
            <a:avLst/>
          </a:prstGeom>
        </p:spPr>
      </p:pic>
      <p:sp>
        <p:nvSpPr>
          <p:cNvPr id="15" name="Rectangle 7">
            <a:extLst>
              <a:ext uri="{FF2B5EF4-FFF2-40B4-BE49-F238E27FC236}">
                <a16:creationId xmlns:a16="http://schemas.microsoft.com/office/drawing/2014/main" id="{415789F9-AC1A-E308-D6F4-C6CC75698C19}"/>
              </a:ext>
            </a:extLst>
          </p:cNvPr>
          <p:cNvSpPr/>
          <p:nvPr/>
        </p:nvSpPr>
        <p:spPr>
          <a:xfrm>
            <a:off x="1484921" y="3150274"/>
            <a:ext cx="10707079" cy="830997"/>
          </a:xfrm>
          <a:prstGeom prst="rect">
            <a:avLst/>
          </a:prstGeom>
        </p:spPr>
        <p:txBody>
          <a:bodyPr wrap="square">
            <a:spAutoFit/>
          </a:bodyPr>
          <a:lstStyle/>
          <a:p>
            <a:r>
              <a:rPr lang="en-US" sz="1600" dirty="0">
                <a:solidFill>
                  <a:srgbClr val="000000"/>
                </a:solidFill>
                <a:latin typeface="Consolas" panose="020B0609020204030204" pitchFamily="49" charset="0"/>
              </a:rPr>
              <a:t>The Greeks discovered 2000 years ago that the system of rational numbers is incomplete. The problem is that some quantities, such as the length of the diagonal of a square with unit sides, are irrational. This discovery was a serious blow to the Greek mathematicians.</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236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8B6D11-9541-9BB2-5246-E6CCAFE8015F}"/>
              </a:ext>
            </a:extLst>
          </p:cNvPr>
          <p:cNvSpPr>
            <a:spLocks noGrp="1"/>
          </p:cNvSpPr>
          <p:nvPr>
            <p:ph type="body" sz="quarter" idx="18"/>
          </p:nvPr>
        </p:nvSpPr>
        <p:spPr/>
        <p:txBody>
          <a:bodyPr/>
          <a:lstStyle/>
          <a:p>
            <a:r>
              <a:rPr lang="en-US" dirty="0"/>
              <a:t>Singular/Plural and Articles</a:t>
            </a:r>
          </a:p>
          <a:p>
            <a:pPr lvl="1"/>
            <a:r>
              <a:rPr lang="en-US" dirty="0"/>
              <a:t>Plural allows to drop articles</a:t>
            </a:r>
          </a:p>
          <a:p>
            <a:r>
              <a:rPr lang="en-US" dirty="0"/>
              <a:t>Guarded Spaces</a:t>
            </a:r>
          </a:p>
          <a:p>
            <a:pPr lvl="1"/>
            <a:r>
              <a:rPr lang="en-US" dirty="0"/>
              <a:t>Use guarded spaces for references</a:t>
            </a:r>
            <a:br>
              <a:rPr lang="en-US" dirty="0"/>
            </a:br>
            <a:r>
              <a:rPr lang="en-US" dirty="0"/>
              <a:t>that should not appear on a new line</a:t>
            </a:r>
          </a:p>
          <a:p>
            <a:r>
              <a:rPr lang="en-US" dirty="0"/>
              <a:t>Clear References</a:t>
            </a:r>
          </a:p>
          <a:p>
            <a:pPr lvl="1"/>
            <a:r>
              <a:rPr lang="en-US" dirty="0"/>
              <a:t>Make sure there are no unclear</a:t>
            </a:r>
            <a:br>
              <a:rPr lang="en-US" dirty="0"/>
            </a:br>
            <a:r>
              <a:rPr lang="en-US" dirty="0"/>
              <a:t>“it” or “this” references</a:t>
            </a:r>
          </a:p>
          <a:p>
            <a:pPr lvl="1"/>
            <a:r>
              <a:rPr lang="en-US" dirty="0"/>
              <a:t>Add descriptive nouns</a:t>
            </a:r>
          </a:p>
          <a:p>
            <a:r>
              <a:rPr lang="en-US" dirty="0"/>
              <a:t>Capitalize Titles and Names</a:t>
            </a:r>
          </a:p>
          <a:p>
            <a:pPr lvl="1"/>
            <a:r>
              <a:rPr lang="en-US" dirty="0"/>
              <a:t>Titles: capitalize meaning-carrying words</a:t>
            </a:r>
          </a:p>
          <a:p>
            <a:pPr lvl="1"/>
            <a:r>
              <a:rPr lang="en-US" dirty="0"/>
              <a:t>Names: capitalize, e.g., Bayesian, Euclidean</a:t>
            </a:r>
          </a:p>
          <a:p>
            <a:pPr lvl="1"/>
            <a:r>
              <a:rPr lang="en-US" dirty="0"/>
              <a:t>References like Figure 1, Table 2, Section 3, </a:t>
            </a:r>
            <a:br>
              <a:rPr lang="en-US" dirty="0"/>
            </a:br>
            <a:r>
              <a:rPr lang="en-US" dirty="0"/>
              <a:t>Chapter 4, Equation 5 are names as well </a:t>
            </a:r>
            <a:br>
              <a:rPr lang="en-US" dirty="0"/>
            </a:br>
            <a:endParaRPr lang="en-US" dirty="0"/>
          </a:p>
          <a:p>
            <a:endParaRPr lang="en-US" dirty="0"/>
          </a:p>
        </p:txBody>
      </p:sp>
      <p:sp>
        <p:nvSpPr>
          <p:cNvPr id="3" name="Textplatzhalter 2">
            <a:extLst>
              <a:ext uri="{FF2B5EF4-FFF2-40B4-BE49-F238E27FC236}">
                <a16:creationId xmlns:a16="http://schemas.microsoft.com/office/drawing/2014/main" id="{1CE1F46B-75CA-9785-A452-5B2560C0821D}"/>
              </a:ext>
            </a:extLst>
          </p:cNvPr>
          <p:cNvSpPr>
            <a:spLocks noGrp="1"/>
          </p:cNvSpPr>
          <p:nvPr>
            <p:ph type="body" sz="quarter" idx="14"/>
          </p:nvPr>
        </p:nvSpPr>
        <p:spPr/>
        <p:txBody>
          <a:bodyPr/>
          <a:lstStyle/>
          <a:p>
            <a:r>
              <a:rPr lang="en-US" dirty="0"/>
              <a:t>Writing Style, cont.</a:t>
            </a:r>
          </a:p>
        </p:txBody>
      </p:sp>
      <p:sp>
        <p:nvSpPr>
          <p:cNvPr id="4" name="TextBox 4">
            <a:extLst>
              <a:ext uri="{FF2B5EF4-FFF2-40B4-BE49-F238E27FC236}">
                <a16:creationId xmlns:a16="http://schemas.microsoft.com/office/drawing/2014/main" id="{2E559885-7516-EE95-4B86-CCACFA6D5DE0}"/>
              </a:ext>
            </a:extLst>
          </p:cNvPr>
          <p:cNvSpPr txBox="1"/>
          <p:nvPr/>
        </p:nvSpPr>
        <p:spPr>
          <a:xfrm>
            <a:off x="5514725" y="5261880"/>
            <a:ext cx="2908570" cy="646331"/>
          </a:xfrm>
          <a:prstGeom prst="rect">
            <a:avLst/>
          </a:prstGeom>
          <a:noFill/>
        </p:spPr>
        <p:txBody>
          <a:bodyPr wrap="square" lIns="0" rIns="0" rtlCol="0">
            <a:spAutoFit/>
          </a:bodyPr>
          <a:lstStyle/>
          <a:p>
            <a:pPr algn="ctr"/>
            <a:r>
              <a:rPr lang="en-US" b="1" dirty="0">
                <a:solidFill>
                  <a:schemeClr val="accent1"/>
                </a:solidFill>
                <a:latin typeface="Consolas" panose="020B0609020204030204" pitchFamily="49" charset="0"/>
                <a:cs typeface="Calibri" panose="020F0502020204030204" pitchFamily="34" charset="0"/>
              </a:rPr>
              <a:t>F</a:t>
            </a:r>
            <a:r>
              <a:rPr lang="en-US" dirty="0">
                <a:solidFill>
                  <a:srgbClr val="000000"/>
                </a:solidFill>
                <a:latin typeface="Consolas" panose="020B0609020204030204" pitchFamily="49" charset="0"/>
                <a:cs typeface="Calibri" panose="020F0502020204030204" pitchFamily="34" charset="0"/>
              </a:rPr>
              <a:t>igure~\ref{fig:exp1}</a:t>
            </a:r>
          </a:p>
          <a:p>
            <a:pPr algn="ctr"/>
            <a:r>
              <a:rPr lang="en-US" b="1" dirty="0">
                <a:solidFill>
                  <a:schemeClr val="accent1"/>
                </a:solidFill>
                <a:latin typeface="Consolas" panose="020B0609020204030204" pitchFamily="49" charset="0"/>
                <a:cs typeface="Calibri" panose="020F0502020204030204" pitchFamily="34" charset="0"/>
              </a:rPr>
              <a:t>E</a:t>
            </a:r>
            <a:r>
              <a:rPr lang="en-US" dirty="0">
                <a:solidFill>
                  <a:srgbClr val="000000"/>
                </a:solidFill>
                <a:latin typeface="Consolas" panose="020B0609020204030204" pitchFamily="49" charset="0"/>
                <a:cs typeface="Calibri" panose="020F0502020204030204" pitchFamily="34" charset="0"/>
              </a:rPr>
              <a:t>quation~\</a:t>
            </a:r>
            <a:r>
              <a:rPr lang="en-US" dirty="0" err="1">
                <a:solidFill>
                  <a:srgbClr val="000000"/>
                </a:solidFill>
                <a:latin typeface="Consolas" panose="020B0609020204030204" pitchFamily="49" charset="0"/>
                <a:cs typeface="Calibri" panose="020F0502020204030204" pitchFamily="34" charset="0"/>
              </a:rPr>
              <a:t>eqref</a:t>
            </a:r>
            <a:r>
              <a:rPr lang="en-US" dirty="0">
                <a:solidFill>
                  <a:srgbClr val="000000"/>
                </a:solidFill>
                <a:latin typeface="Consolas" panose="020B0609020204030204" pitchFamily="49" charset="0"/>
                <a:cs typeface="Calibri" panose="020F0502020204030204" pitchFamily="34" charset="0"/>
              </a:rPr>
              <a:t>{eq:e1}</a:t>
            </a:r>
          </a:p>
        </p:txBody>
      </p:sp>
      <p:pic>
        <p:nvPicPr>
          <p:cNvPr id="5" name="Picture 5">
            <a:extLst>
              <a:ext uri="{FF2B5EF4-FFF2-40B4-BE49-F238E27FC236}">
                <a16:creationId xmlns:a16="http://schemas.microsoft.com/office/drawing/2014/main" id="{14D82C59-CAFD-CC76-7754-FB4FA1379C41}"/>
              </a:ext>
            </a:extLst>
          </p:cNvPr>
          <p:cNvPicPr>
            <a:picLocks noChangeAspect="1"/>
          </p:cNvPicPr>
          <p:nvPr/>
        </p:nvPicPr>
        <p:blipFill>
          <a:blip r:embed="rId2"/>
          <a:stretch>
            <a:fillRect/>
          </a:stretch>
        </p:blipFill>
        <p:spPr>
          <a:xfrm>
            <a:off x="5437784" y="4621362"/>
            <a:ext cx="3161489" cy="640518"/>
          </a:xfrm>
          <a:prstGeom prst="rect">
            <a:avLst/>
          </a:prstGeom>
        </p:spPr>
      </p:pic>
      <p:sp>
        <p:nvSpPr>
          <p:cNvPr id="6" name="Rectangle 6">
            <a:extLst>
              <a:ext uri="{FF2B5EF4-FFF2-40B4-BE49-F238E27FC236}">
                <a16:creationId xmlns:a16="http://schemas.microsoft.com/office/drawing/2014/main" id="{3EE65C95-B270-F00A-66B3-568ADB892B81}"/>
              </a:ext>
            </a:extLst>
          </p:cNvPr>
          <p:cNvSpPr/>
          <p:nvPr/>
        </p:nvSpPr>
        <p:spPr>
          <a:xfrm>
            <a:off x="5437784"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general-purpose compression technique</a:t>
            </a:r>
            <a:r>
              <a:rPr lang="en-US" sz="1600" b="1" dirty="0">
                <a:solidFill>
                  <a:schemeClr val="accent1"/>
                </a:solidFill>
                <a:latin typeface="Consolas" panose="020B0609020204030204" pitchFamily="49" charset="0"/>
              </a:rPr>
              <a:t>s</a:t>
            </a:r>
          </a:p>
        </p:txBody>
      </p:sp>
      <p:pic>
        <p:nvPicPr>
          <p:cNvPr id="7" name="Picture 8">
            <a:extLst>
              <a:ext uri="{FF2B5EF4-FFF2-40B4-BE49-F238E27FC236}">
                <a16:creationId xmlns:a16="http://schemas.microsoft.com/office/drawing/2014/main" id="{AE92F25D-D9EA-5AC6-BBE0-D86664DE98D1}"/>
              </a:ext>
            </a:extLst>
          </p:cNvPr>
          <p:cNvPicPr>
            <a:picLocks noChangeAspect="1"/>
          </p:cNvPicPr>
          <p:nvPr/>
        </p:nvPicPr>
        <p:blipFill>
          <a:blip r:embed="rId3"/>
          <a:stretch>
            <a:fillRect/>
          </a:stretch>
        </p:blipFill>
        <p:spPr>
          <a:xfrm>
            <a:off x="11220142" y="1336174"/>
            <a:ext cx="481498" cy="484203"/>
          </a:xfrm>
          <a:prstGeom prst="rect">
            <a:avLst/>
          </a:prstGeom>
        </p:spPr>
      </p:pic>
      <mc:AlternateContent xmlns:mc="http://schemas.openxmlformats.org/markup-compatibility/2006" xmlns:a14="http://schemas.microsoft.com/office/drawing/2010/main">
        <mc:Choice Requires="a14">
          <p:sp>
            <p:nvSpPr>
              <p:cNvPr id="8" name="TextBox 9">
                <a:extLst>
                  <a:ext uri="{FF2B5EF4-FFF2-40B4-BE49-F238E27FC236}">
                    <a16:creationId xmlns:a16="http://schemas.microsoft.com/office/drawing/2014/main" id="{F9645350-EEFA-D30A-D106-1722EAD15D18}"/>
                  </a:ext>
                </a:extLst>
              </p:cNvPr>
              <p:cNvSpPr txBox="1"/>
              <p:nvPr/>
            </p:nvSpPr>
            <p:spPr>
              <a:xfrm>
                <a:off x="5578055" y="3078560"/>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a:t>
                </a:r>
                <a:r>
                  <a:rPr lang="en-US" sz="1600" dirty="0">
                    <a:solidFill>
                      <a:srgbClr val="000000"/>
                    </a:solidFill>
                    <a:latin typeface="Consolas" panose="020B0609020204030204" pitchFamily="49" charset="0"/>
                  </a:rPr>
                  <a:t> 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8" name="TextBox 9">
                <a:extLst>
                  <a:ext uri="{FF2B5EF4-FFF2-40B4-BE49-F238E27FC236}">
                    <a16:creationId xmlns:a16="http://schemas.microsoft.com/office/drawing/2014/main" id="{F9645350-EEFA-D30A-D106-1722EAD15D18}"/>
                  </a:ext>
                </a:extLst>
              </p:cNvPr>
              <p:cNvSpPr txBox="1">
                <a:spLocks noRot="1" noChangeAspect="1" noMove="1" noResize="1" noEditPoints="1" noAdjustHandles="1" noChangeArrowheads="1" noChangeShapeType="1" noTextEdit="1"/>
              </p:cNvSpPr>
              <p:nvPr/>
            </p:nvSpPr>
            <p:spPr>
              <a:xfrm>
                <a:off x="5578055" y="3078560"/>
                <a:ext cx="5340391" cy="584775"/>
              </a:xfrm>
              <a:prstGeom prst="rect">
                <a:avLst/>
              </a:prstGeom>
              <a:blipFill>
                <a:blip r:embed="rId4"/>
                <a:stretch>
                  <a:fillRect l="-2283" t="-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10">
                <a:extLst>
                  <a:ext uri="{FF2B5EF4-FFF2-40B4-BE49-F238E27FC236}">
                    <a16:creationId xmlns:a16="http://schemas.microsoft.com/office/drawing/2014/main" id="{C2799D2C-9758-D24F-F5B3-47F1A3FF6FAA}"/>
                  </a:ext>
                </a:extLst>
              </p:cNvPr>
              <p:cNvSpPr txBox="1"/>
              <p:nvPr/>
            </p:nvSpPr>
            <p:spPr>
              <a:xfrm>
                <a:off x="5578055" y="3769322"/>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 multiplication </a:t>
                </a:r>
                <a:r>
                  <a:rPr lang="en-US" sz="1600" dirty="0">
                    <a:solidFill>
                      <a:srgbClr val="000000"/>
                    </a:solidFill>
                    <a:latin typeface="Consolas" panose="020B0609020204030204" pitchFamily="49" charset="0"/>
                  </a:rPr>
                  <a:t>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9" name="TextBox 10">
                <a:extLst>
                  <a:ext uri="{FF2B5EF4-FFF2-40B4-BE49-F238E27FC236}">
                    <a16:creationId xmlns:a16="http://schemas.microsoft.com/office/drawing/2014/main" id="{C2799D2C-9758-D24F-F5B3-47F1A3FF6FAA}"/>
                  </a:ext>
                </a:extLst>
              </p:cNvPr>
              <p:cNvSpPr txBox="1">
                <a:spLocks noRot="1" noChangeAspect="1" noMove="1" noResize="1" noEditPoints="1" noAdjustHandles="1" noChangeArrowheads="1" noChangeShapeType="1" noTextEdit="1"/>
              </p:cNvSpPr>
              <p:nvPr/>
            </p:nvSpPr>
            <p:spPr>
              <a:xfrm>
                <a:off x="5578055" y="3769322"/>
                <a:ext cx="5340391" cy="584775"/>
              </a:xfrm>
              <a:prstGeom prst="rect">
                <a:avLst/>
              </a:prstGeom>
              <a:blipFill>
                <a:blip r:embed="rId5"/>
                <a:stretch>
                  <a:fillRect l="-2283" t="-4167" r="-457" b="-12500"/>
                </a:stretch>
              </a:blipFill>
            </p:spPr>
            <p:txBody>
              <a:bodyPr/>
              <a:lstStyle/>
              <a:p>
                <a:r>
                  <a:rPr lang="en-US">
                    <a:noFill/>
                  </a:rPr>
                  <a:t> </a:t>
                </a:r>
              </a:p>
            </p:txBody>
          </p:sp>
        </mc:Fallback>
      </mc:AlternateContent>
      <p:pic>
        <p:nvPicPr>
          <p:cNvPr id="10" name="Picture 11">
            <a:extLst>
              <a:ext uri="{FF2B5EF4-FFF2-40B4-BE49-F238E27FC236}">
                <a16:creationId xmlns:a16="http://schemas.microsoft.com/office/drawing/2014/main" id="{9B22729E-9883-A8BD-D692-12D42A83BCA2}"/>
              </a:ext>
            </a:extLst>
          </p:cNvPr>
          <p:cNvPicPr>
            <a:picLocks noChangeAspect="1"/>
          </p:cNvPicPr>
          <p:nvPr/>
        </p:nvPicPr>
        <p:blipFill>
          <a:blip r:embed="rId3"/>
          <a:stretch>
            <a:fillRect/>
          </a:stretch>
        </p:blipFill>
        <p:spPr>
          <a:xfrm>
            <a:off x="10907626" y="3819608"/>
            <a:ext cx="481498" cy="484203"/>
          </a:xfrm>
          <a:prstGeom prst="rect">
            <a:avLst/>
          </a:prstGeom>
        </p:spPr>
      </p:pic>
      <p:pic>
        <p:nvPicPr>
          <p:cNvPr id="11" name="Picture 12">
            <a:extLst>
              <a:ext uri="{FF2B5EF4-FFF2-40B4-BE49-F238E27FC236}">
                <a16:creationId xmlns:a16="http://schemas.microsoft.com/office/drawing/2014/main" id="{1744444D-D3E6-9E3C-EB77-2580C77207B6}"/>
              </a:ext>
            </a:extLst>
          </p:cNvPr>
          <p:cNvPicPr>
            <a:picLocks noChangeAspect="1"/>
          </p:cNvPicPr>
          <p:nvPr/>
        </p:nvPicPr>
        <p:blipFill>
          <a:blip r:embed="rId6"/>
          <a:stretch>
            <a:fillRect/>
          </a:stretch>
        </p:blipFill>
        <p:spPr>
          <a:xfrm>
            <a:off x="10918446" y="3138313"/>
            <a:ext cx="459858" cy="465268"/>
          </a:xfrm>
          <a:prstGeom prst="rect">
            <a:avLst/>
          </a:prstGeom>
        </p:spPr>
      </p:pic>
      <p:sp>
        <p:nvSpPr>
          <p:cNvPr id="12" name="Rectangle 6">
            <a:extLst>
              <a:ext uri="{FF2B5EF4-FFF2-40B4-BE49-F238E27FC236}">
                <a16:creationId xmlns:a16="http://schemas.microsoft.com/office/drawing/2014/main" id="{6E0429AD-0EEB-7713-F47F-162A9A4417C2}"/>
              </a:ext>
            </a:extLst>
          </p:cNvPr>
          <p:cNvSpPr/>
          <p:nvPr/>
        </p:nvSpPr>
        <p:spPr>
          <a:xfrm>
            <a:off x="8189261"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a:t>
            </a:r>
            <a:r>
              <a:rPr lang="en-US" sz="1600" b="1" dirty="0">
                <a:solidFill>
                  <a:schemeClr val="accent1"/>
                </a:solidFill>
                <a:latin typeface="Consolas" panose="020B0609020204030204" pitchFamily="49" charset="0"/>
              </a:rPr>
              <a:t>a</a:t>
            </a:r>
            <a:r>
              <a:rPr lang="en-US" sz="1600" dirty="0">
                <a:solidFill>
                  <a:srgbClr val="000000"/>
                </a:solidFill>
                <a:latin typeface="Consolas" panose="020B0609020204030204" pitchFamily="49" charset="0"/>
              </a:rPr>
              <a:t> general-purpose compression technique</a:t>
            </a:r>
          </a:p>
        </p:txBody>
      </p:sp>
      <p:sp>
        <p:nvSpPr>
          <p:cNvPr id="13" name="TextBox 4">
            <a:extLst>
              <a:ext uri="{FF2B5EF4-FFF2-40B4-BE49-F238E27FC236}">
                <a16:creationId xmlns:a16="http://schemas.microsoft.com/office/drawing/2014/main" id="{B2D2D6FD-9215-ACF5-EE10-85D116B0CCCE}"/>
              </a:ext>
            </a:extLst>
          </p:cNvPr>
          <p:cNvSpPr txBox="1"/>
          <p:nvPr/>
        </p:nvSpPr>
        <p:spPr>
          <a:xfrm>
            <a:off x="5437784" y="2143126"/>
            <a:ext cx="2908570" cy="369332"/>
          </a:xfrm>
          <a:prstGeom prst="rect">
            <a:avLst/>
          </a:prstGeom>
          <a:noFill/>
        </p:spPr>
        <p:txBody>
          <a:bodyPr wrap="square" lIns="0" rIns="0" rtlCol="0">
            <a:spAutoFit/>
          </a:bodyPr>
          <a:lstStyle/>
          <a:p>
            <a:pPr algn="ctr"/>
            <a:r>
              <a:rPr lang="en-US" dirty="0">
                <a:solidFill>
                  <a:srgbClr val="000000"/>
                </a:solidFill>
                <a:latin typeface="Consolas" panose="020B0609020204030204" pitchFamily="49" charset="0"/>
                <a:cs typeface="Calibri" panose="020F0502020204030204" pitchFamily="34" charset="0"/>
              </a:rPr>
              <a:t>Figure</a:t>
            </a:r>
            <a:r>
              <a:rPr lang="en-US" b="1" dirty="0">
                <a:solidFill>
                  <a:schemeClr val="accent1"/>
                </a:solidFill>
                <a:latin typeface="Consolas" panose="020B0609020204030204" pitchFamily="49" charset="0"/>
                <a:cs typeface="Calibri" panose="020F0502020204030204" pitchFamily="34" charset="0"/>
              </a:rPr>
              <a:t>~</a:t>
            </a:r>
            <a:r>
              <a:rPr lang="en-US" dirty="0">
                <a:solidFill>
                  <a:srgbClr val="000000"/>
                </a:solidFill>
                <a:latin typeface="Consolas" panose="020B0609020204030204" pitchFamily="49" charset="0"/>
                <a:cs typeface="Calibri" panose="020F0502020204030204" pitchFamily="34" charset="0"/>
              </a:rPr>
              <a:t>\ref{fig:exp1}</a:t>
            </a:r>
          </a:p>
        </p:txBody>
      </p:sp>
    </p:spTree>
    <p:extLst>
      <p:ext uri="{BB962C8B-B14F-4D97-AF65-F5344CB8AC3E}">
        <p14:creationId xmlns:p14="http://schemas.microsoft.com/office/powerpoint/2010/main" val="21122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A89AB-3436-D3F7-4DB1-4E0188ABFEFB}"/>
              </a:ext>
            </a:extLst>
          </p:cNvPr>
          <p:cNvSpPr>
            <a:spLocks noGrp="1"/>
          </p:cNvSpPr>
          <p:nvPr>
            <p:ph type="body" sz="quarter" idx="14"/>
          </p:nvPr>
        </p:nvSpPr>
        <p:spPr/>
        <p:txBody>
          <a:bodyPr/>
          <a:lstStyle/>
          <a:p>
            <a:r>
              <a:rPr lang="en-US" dirty="0"/>
              <a:t>Announcements/Org</a:t>
            </a:r>
          </a:p>
        </p:txBody>
      </p:sp>
      <p:sp>
        <p:nvSpPr>
          <p:cNvPr id="3" name="Textplatzhalter 2">
            <a:extLst>
              <a:ext uri="{FF2B5EF4-FFF2-40B4-BE49-F238E27FC236}">
                <a16:creationId xmlns:a16="http://schemas.microsoft.com/office/drawing/2014/main" id="{8C907436-F138-76A6-08DE-82F0F07304F5}"/>
              </a:ext>
            </a:extLst>
          </p:cNvPr>
          <p:cNvSpPr>
            <a:spLocks noGrp="1"/>
          </p:cNvSpPr>
          <p:nvPr>
            <p:ph type="body" sz="quarter" idx="18"/>
          </p:nvPr>
        </p:nvSpPr>
        <p:spPr/>
        <p:txBody>
          <a:bodyPr/>
          <a:lstStyle/>
          <a:p>
            <a:r>
              <a:rPr lang="en-US" dirty="0"/>
              <a:t>Hybrid Setting with Optional Attendance</a:t>
            </a:r>
          </a:p>
          <a:p>
            <a:pPr lvl="1"/>
            <a:r>
              <a:rPr lang="en-US" dirty="0"/>
              <a:t>In-person in </a:t>
            </a:r>
            <a:r>
              <a:rPr lang="en-US" strike="sngStrike" dirty="0"/>
              <a:t>TEL 811</a:t>
            </a:r>
            <a:r>
              <a:rPr lang="en-US" dirty="0"/>
              <a:t> MAR 0.003</a:t>
            </a:r>
          </a:p>
          <a:p>
            <a:pPr lvl="1"/>
            <a:r>
              <a:rPr lang="en-US" dirty="0"/>
              <a:t>Virtual via zoom</a:t>
            </a:r>
            <a:br>
              <a:rPr lang="en-US" dirty="0"/>
            </a:br>
            <a:r>
              <a:rPr lang="en-US" dirty="0">
                <a:hlinkClick r:id="rId2"/>
              </a:rPr>
              <a:t>https://tu-berlin.zoom.us/j/67376691490?pwd=NmlvWTM5VUVWRjU0UGI2bXhBVkxzQT09</a:t>
            </a:r>
            <a:endParaRPr lang="en-US" dirty="0"/>
          </a:p>
          <a:p>
            <a:pPr marL="457200" lvl="1" indent="0">
              <a:buNone/>
            </a:pPr>
            <a:endParaRPr lang="en-US" dirty="0"/>
          </a:p>
          <a:p>
            <a:r>
              <a:rPr lang="en-US" dirty="0"/>
              <a:t>Reminder: Selection of Seminar and Project Topics </a:t>
            </a:r>
            <a:r>
              <a:rPr lang="en-US" dirty="0">
                <a:solidFill>
                  <a:schemeClr val="accent1"/>
                </a:solidFill>
              </a:rPr>
              <a:t>Due Apr 29, 23:59 </a:t>
            </a:r>
            <a:r>
              <a:rPr lang="en-US" dirty="0">
                <a:solidFill>
                  <a:srgbClr val="7889FB"/>
                </a:solidFill>
              </a:rPr>
              <a:t>(TODAY)</a:t>
            </a:r>
          </a:p>
          <a:p>
            <a:pPr lvl="1"/>
            <a:r>
              <a:rPr lang="en-US" b="1" dirty="0">
                <a:solidFill>
                  <a:srgbClr val="7889FB"/>
                </a:solidFill>
              </a:rPr>
              <a:t>Polls in the ISIS course</a:t>
            </a:r>
          </a:p>
          <a:p>
            <a:pPr lvl="1"/>
            <a:r>
              <a:rPr lang="en-US" b="1" dirty="0"/>
              <a:t>Seminar:</a:t>
            </a:r>
            <a:r>
              <a:rPr lang="en-US" dirty="0"/>
              <a:t> 5 preferred topics/papers</a:t>
            </a:r>
          </a:p>
          <a:p>
            <a:pPr lvl="1"/>
            <a:r>
              <a:rPr lang="en-US" b="1" dirty="0"/>
              <a:t>Project:</a:t>
            </a:r>
            <a:r>
              <a:rPr lang="en-US" dirty="0"/>
              <a:t> 5 preferred topics + preference on team/individual work + optionally team members</a:t>
            </a:r>
          </a:p>
        </p:txBody>
      </p:sp>
      <p:pic>
        <p:nvPicPr>
          <p:cNvPr id="4" name="Picture 6">
            <a:extLst>
              <a:ext uri="{FF2B5EF4-FFF2-40B4-BE49-F238E27FC236}">
                <a16:creationId xmlns:a16="http://schemas.microsoft.com/office/drawing/2014/main" id="{C45256E3-983E-2CD5-0D17-0B2D5A37A6AC}"/>
              </a:ext>
            </a:extLst>
          </p:cNvPr>
          <p:cNvPicPr>
            <a:picLocks noChangeAspect="1"/>
          </p:cNvPicPr>
          <p:nvPr/>
        </p:nvPicPr>
        <p:blipFill>
          <a:blip r:embed="rId3"/>
          <a:stretch>
            <a:fillRect/>
          </a:stretch>
        </p:blipFill>
        <p:spPr>
          <a:xfrm>
            <a:off x="10123484" y="2172551"/>
            <a:ext cx="1210387" cy="316788"/>
          </a:xfrm>
          <a:prstGeom prst="rect">
            <a:avLst/>
          </a:prstGeom>
        </p:spPr>
      </p:pic>
    </p:spTree>
    <p:extLst>
      <p:ext uri="{BB962C8B-B14F-4D97-AF65-F5344CB8AC3E}">
        <p14:creationId xmlns:p14="http://schemas.microsoft.com/office/powerpoint/2010/main" val="409465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0107CF-6A3B-F18B-C766-F50314F7D48A}"/>
              </a:ext>
            </a:extLst>
          </p:cNvPr>
          <p:cNvSpPr>
            <a:spLocks noGrp="1"/>
          </p:cNvSpPr>
          <p:nvPr>
            <p:ph type="body" sz="quarter" idx="18"/>
          </p:nvPr>
        </p:nvSpPr>
        <p:spPr/>
        <p:txBody>
          <a:bodyPr/>
          <a:lstStyle/>
          <a:p>
            <a:r>
              <a:rPr lang="en-US" dirty="0"/>
              <a:t>Commas</a:t>
            </a:r>
          </a:p>
          <a:p>
            <a:pPr lvl="1"/>
            <a:r>
              <a:rPr lang="en-US" dirty="0"/>
              <a:t>Whenever a pause is appropriate, or required to avoid ambiguity</a:t>
            </a:r>
          </a:p>
          <a:p>
            <a:pPr lvl="1"/>
            <a:endParaRPr lang="en-US" dirty="0"/>
          </a:p>
          <a:p>
            <a:pPr lvl="1"/>
            <a:endParaRPr lang="en-US" sz="1000" dirty="0"/>
          </a:p>
          <a:p>
            <a:pPr lvl="1"/>
            <a:endParaRPr lang="en-US" b="1" dirty="0"/>
          </a:p>
          <a:p>
            <a:pPr lvl="1"/>
            <a:r>
              <a:rPr lang="en-US" b="1" dirty="0"/>
              <a:t>Lists: </a:t>
            </a:r>
            <a:r>
              <a:rPr lang="en-US" dirty="0"/>
              <a:t>red, blue, black</a:t>
            </a:r>
            <a:r>
              <a:rPr lang="en-US" b="1" dirty="0">
                <a:solidFill>
                  <a:schemeClr val="accent1"/>
                </a:solidFill>
              </a:rPr>
              <a:t>,</a:t>
            </a:r>
            <a:r>
              <a:rPr lang="en-US" dirty="0"/>
              <a:t> and white (Oxford/serial comma)</a:t>
            </a:r>
          </a:p>
          <a:p>
            <a:pPr lvl="1"/>
            <a:r>
              <a:rPr lang="en-US" b="1" dirty="0"/>
              <a:t>Special sentence start:</a:t>
            </a:r>
            <a:r>
              <a:rPr lang="en-US" dirty="0">
                <a:latin typeface="Consolas" panose="020B0609020204030204" pitchFamily="49" charset="0"/>
              </a:rPr>
              <a:t> </a:t>
            </a:r>
            <a:r>
              <a:rPr lang="en-US" sz="1600" dirty="0">
                <a:latin typeface="Consolas" panose="020B0609020204030204" pitchFamily="49" charset="0"/>
              </a:rPr>
              <a:t>However</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Hence</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Therefore</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In this paper</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a:t>
            </a:r>
          </a:p>
          <a:p>
            <a:r>
              <a:rPr lang="en-US" dirty="0"/>
              <a:t>Semicolons</a:t>
            </a:r>
          </a:p>
          <a:p>
            <a:pPr lvl="1"/>
            <a:r>
              <a:rPr lang="en-US" dirty="0"/>
              <a:t>Divide a long sentence into sub-sentences,</a:t>
            </a:r>
            <a:br>
              <a:rPr lang="en-US" dirty="0"/>
            </a:br>
            <a:r>
              <a:rPr lang="en-US" dirty="0"/>
              <a:t>or separation for emphasis</a:t>
            </a:r>
          </a:p>
          <a:p>
            <a:pPr lvl="1"/>
            <a:r>
              <a:rPr lang="en-US" dirty="0"/>
              <a:t>Lists with </a:t>
            </a:r>
            <a:r>
              <a:rPr lang="en-US" dirty="0" err="1"/>
              <a:t>sublists</a:t>
            </a:r>
            <a:endParaRPr lang="en-US" dirty="0"/>
          </a:p>
          <a:p>
            <a:r>
              <a:rPr lang="en-US" dirty="0"/>
              <a:t>Exclamations</a:t>
            </a:r>
          </a:p>
          <a:p>
            <a:pPr lvl="1"/>
            <a:r>
              <a:rPr lang="en-US" sz="1600" dirty="0">
                <a:latin typeface="Consolas" panose="020B0609020204030204" pitchFamily="49" charset="0"/>
              </a:rPr>
              <a:t>Avoid exclamation marks</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Never use more than one</a:t>
            </a:r>
            <a:r>
              <a:rPr lang="en-US" sz="1600" b="1" dirty="0">
                <a:solidFill>
                  <a:schemeClr val="accent1"/>
                </a:solidFill>
                <a:latin typeface="Consolas" panose="020B0609020204030204" pitchFamily="49" charset="0"/>
              </a:rPr>
              <a:t>!!</a:t>
            </a:r>
          </a:p>
          <a:p>
            <a:pPr lvl="1"/>
            <a:endParaRPr lang="en-US" dirty="0"/>
          </a:p>
          <a:p>
            <a:endParaRPr lang="en-US" dirty="0"/>
          </a:p>
        </p:txBody>
      </p:sp>
      <p:sp>
        <p:nvSpPr>
          <p:cNvPr id="3" name="Textplatzhalter 2">
            <a:extLst>
              <a:ext uri="{FF2B5EF4-FFF2-40B4-BE49-F238E27FC236}">
                <a16:creationId xmlns:a16="http://schemas.microsoft.com/office/drawing/2014/main" id="{CB1C9533-EE6C-1359-A9F7-002BAC4BA001}"/>
              </a:ext>
            </a:extLst>
          </p:cNvPr>
          <p:cNvSpPr>
            <a:spLocks noGrp="1"/>
          </p:cNvSpPr>
          <p:nvPr>
            <p:ph type="body" sz="quarter" idx="14"/>
          </p:nvPr>
        </p:nvSpPr>
        <p:spPr/>
        <p:txBody>
          <a:bodyPr/>
          <a:lstStyle/>
          <a:p>
            <a:r>
              <a:rPr lang="en-US" dirty="0"/>
              <a:t>Punctuation</a:t>
            </a:r>
          </a:p>
        </p:txBody>
      </p:sp>
      <p:sp>
        <p:nvSpPr>
          <p:cNvPr id="7" name="TextBox 4">
            <a:extLst>
              <a:ext uri="{FF2B5EF4-FFF2-40B4-BE49-F238E27FC236}">
                <a16:creationId xmlns:a16="http://schemas.microsoft.com/office/drawing/2014/main" id="{55325A3B-0975-B174-A3F4-02940CE44541}"/>
              </a:ext>
            </a:extLst>
          </p:cNvPr>
          <p:cNvSpPr txBox="1"/>
          <p:nvPr/>
        </p:nvSpPr>
        <p:spPr>
          <a:xfrm>
            <a:off x="1169402" y="1984294"/>
            <a:ext cx="4231531"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When using disk</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tree algorithms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were found to be particularly poor.</a:t>
            </a:r>
          </a:p>
        </p:txBody>
      </p:sp>
      <p:sp>
        <p:nvSpPr>
          <p:cNvPr id="8" name="TextBox 6">
            <a:extLst>
              <a:ext uri="{FF2B5EF4-FFF2-40B4-BE49-F238E27FC236}">
                <a16:creationId xmlns:a16="http://schemas.microsoft.com/office/drawing/2014/main" id="{43B46746-366E-C482-8AC0-012B9E88B4C2}"/>
              </a:ext>
            </a:extLst>
          </p:cNvPr>
          <p:cNvSpPr txBox="1"/>
          <p:nvPr/>
        </p:nvSpPr>
        <p:spPr>
          <a:xfrm>
            <a:off x="5844209" y="1984294"/>
            <a:ext cx="4410805"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p:txBody>
      </p:sp>
      <p:sp>
        <p:nvSpPr>
          <p:cNvPr id="11" name="TextBox 5">
            <a:extLst>
              <a:ext uri="{FF2B5EF4-FFF2-40B4-BE49-F238E27FC236}">
                <a16:creationId xmlns:a16="http://schemas.microsoft.com/office/drawing/2014/main" id="{8A671611-FBB3-A16A-5258-40CA99CCE0B4}"/>
              </a:ext>
            </a:extLst>
          </p:cNvPr>
          <p:cNvSpPr txBox="1"/>
          <p:nvPr/>
        </p:nvSpPr>
        <p:spPr>
          <a:xfrm>
            <a:off x="5844209" y="3786834"/>
            <a:ext cx="5130651" cy="1077218"/>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We use index structures like b-trees, tries, and hash tables</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as well as compression techniques like run-length encoding, dictionary encoding, and null suppression.</a:t>
            </a:r>
          </a:p>
        </p:txBody>
      </p:sp>
    </p:spTree>
    <p:extLst>
      <p:ext uri="{BB962C8B-B14F-4D97-AF65-F5344CB8AC3E}">
        <p14:creationId xmlns:p14="http://schemas.microsoft.com/office/powerpoint/2010/main" val="31531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6C9C8-14BF-36BA-1E3D-F0CB4C051DF9}"/>
              </a:ext>
            </a:extLst>
          </p:cNvPr>
          <p:cNvSpPr>
            <a:spLocks noGrp="1"/>
          </p:cNvSpPr>
          <p:nvPr>
            <p:ph type="body" sz="quarter" idx="18"/>
          </p:nvPr>
        </p:nvSpPr>
        <p:spPr/>
        <p:txBody>
          <a:bodyPr/>
          <a:lstStyle/>
          <a:p>
            <a:r>
              <a:rPr lang="en-US" sz="1800" dirty="0"/>
              <a:t>Diversity, </a:t>
            </a:r>
            <a:r>
              <a:rPr lang="en-US" sz="1800" dirty="0">
                <a:solidFill>
                  <a:srgbClr val="7889FB"/>
                </a:solidFill>
              </a:rPr>
              <a:t>“the who”</a:t>
            </a:r>
          </a:p>
          <a:p>
            <a:pPr lvl="1"/>
            <a:r>
              <a:rPr lang="en-US" sz="1600" dirty="0"/>
              <a:t>Individuals from a wide variety of backgrounds and experience, different viewpoints/reasoning/approaches</a:t>
            </a:r>
          </a:p>
          <a:p>
            <a:pPr lvl="1"/>
            <a:endParaRPr lang="en-US" sz="1600" dirty="0"/>
          </a:p>
          <a:p>
            <a:pPr lvl="1"/>
            <a:r>
              <a:rPr lang="en-US" sz="1600" b="1" dirty="0"/>
              <a:t>Different cultures:</a:t>
            </a:r>
            <a:r>
              <a:rPr lang="en-US" sz="1600" dirty="0"/>
              <a:t> e.g., use names from variety of languages, cultures, nationalities (not just Alice and Bob)</a:t>
            </a:r>
          </a:p>
          <a:p>
            <a:pPr lvl="1"/>
            <a:r>
              <a:rPr lang="en-US" sz="1600" b="1" dirty="0"/>
              <a:t>Differences in figures: </a:t>
            </a:r>
            <a:r>
              <a:rPr lang="en-US" sz="1600" dirty="0"/>
              <a:t>e.g., people-like icons: use variety of gender, skin color, ability status, …</a:t>
            </a:r>
          </a:p>
          <a:p>
            <a:pPr lvl="1"/>
            <a:r>
              <a:rPr lang="en-US" sz="1600" b="1" dirty="0"/>
              <a:t>Gender diversity in pronouns: </a:t>
            </a:r>
            <a:r>
              <a:rPr lang="en-US" sz="1600" dirty="0"/>
              <a:t>use variety of he/she/they,</a:t>
            </a:r>
            <a:br>
              <a:rPr lang="en-US" sz="1600" dirty="0"/>
            </a:br>
            <a:r>
              <a:rPr lang="en-US" sz="1600" dirty="0"/>
              <a:t>use gender-neutral nouns: “chairman” </a:t>
            </a:r>
            <a:r>
              <a:rPr lang="en-US" sz="1800" dirty="0">
                <a:effectLst/>
                <a:latin typeface="Liberation Serif"/>
                <a:ea typeface="Noto Serif CJK SC"/>
                <a:cs typeface="Lohit Devanagari"/>
              </a:rPr>
              <a:t>→ </a:t>
            </a:r>
            <a:r>
              <a:rPr lang="en-US" sz="1600" dirty="0"/>
              <a:t>“chairperson”</a:t>
            </a:r>
          </a:p>
          <a:p>
            <a:pPr lvl="1"/>
            <a:endParaRPr lang="en-US" sz="1600" dirty="0"/>
          </a:p>
          <a:p>
            <a:r>
              <a:rPr lang="en-US" sz="1800" dirty="0">
                <a:solidFill>
                  <a:srgbClr val="C00000"/>
                </a:solidFill>
              </a:rPr>
              <a:t>Increasing Awareness for D&amp;I</a:t>
            </a:r>
          </a:p>
          <a:p>
            <a:pPr lvl="1"/>
            <a:r>
              <a:rPr lang="en-US" sz="1600" dirty="0"/>
              <a:t>Meanwhile part of the policies of all/most major publication venues (SIGMOD, VLDB, ICDE, EDBT, ADBIS, …)</a:t>
            </a:r>
          </a:p>
          <a:p>
            <a:pPr lvl="1"/>
            <a:r>
              <a:rPr lang="en-US" sz="1600" b="1" dirty="0">
                <a:solidFill>
                  <a:srgbClr val="7889FB"/>
                </a:solidFill>
              </a:rPr>
              <a:t>D&amp;I issues included in the review form</a:t>
            </a:r>
          </a:p>
        </p:txBody>
      </p:sp>
      <p:sp>
        <p:nvSpPr>
          <p:cNvPr id="3" name="Textplatzhalter 2">
            <a:extLst>
              <a:ext uri="{FF2B5EF4-FFF2-40B4-BE49-F238E27FC236}">
                <a16:creationId xmlns:a16="http://schemas.microsoft.com/office/drawing/2014/main" id="{C77D7450-5E67-0AEF-5903-45AE08D2CCAB}"/>
              </a:ext>
            </a:extLst>
          </p:cNvPr>
          <p:cNvSpPr>
            <a:spLocks noGrp="1"/>
          </p:cNvSpPr>
          <p:nvPr>
            <p:ph type="body" sz="quarter" idx="14"/>
          </p:nvPr>
        </p:nvSpPr>
        <p:spPr/>
        <p:txBody>
          <a:bodyPr/>
          <a:lstStyle/>
          <a:p>
            <a:r>
              <a:rPr lang="en-US" dirty="0"/>
              <a:t>Diversity and Inclusion</a:t>
            </a:r>
          </a:p>
        </p:txBody>
      </p:sp>
      <p:sp>
        <p:nvSpPr>
          <p:cNvPr id="4" name="Textplatzhalter 3">
            <a:extLst>
              <a:ext uri="{FF2B5EF4-FFF2-40B4-BE49-F238E27FC236}">
                <a16:creationId xmlns:a16="http://schemas.microsoft.com/office/drawing/2014/main" id="{CFEA1735-7DA6-A24E-63C5-07B8097590A1}"/>
              </a:ext>
            </a:extLst>
          </p:cNvPr>
          <p:cNvSpPr>
            <a:spLocks noGrp="1"/>
          </p:cNvSpPr>
          <p:nvPr>
            <p:ph type="body" sz="quarter" idx="19"/>
          </p:nvPr>
        </p:nvSpPr>
        <p:spPr>
          <a:xfrm>
            <a:off x="6114945" y="1262740"/>
            <a:ext cx="5732498" cy="4506685"/>
          </a:xfrm>
        </p:spPr>
        <p:txBody>
          <a:bodyPr/>
          <a:lstStyle/>
          <a:p>
            <a:r>
              <a:rPr lang="en-US" sz="1800" dirty="0"/>
              <a:t>Inclusion, </a:t>
            </a:r>
            <a:r>
              <a:rPr lang="en-US" sz="1800" dirty="0">
                <a:solidFill>
                  <a:srgbClr val="7889FB"/>
                </a:solidFill>
              </a:rPr>
              <a:t>“the how”</a:t>
            </a:r>
          </a:p>
          <a:p>
            <a:pPr lvl="1"/>
            <a:r>
              <a:rPr lang="en-US" sz="1600" dirty="0"/>
              <a:t>Environment welcoming and embracing diversity; </a:t>
            </a:r>
            <a:r>
              <a:rPr lang="en-US" sz="1600" b="1" dirty="0">
                <a:solidFill>
                  <a:srgbClr val="C00000"/>
                </a:solidFill>
              </a:rPr>
              <a:t>avoid</a:t>
            </a:r>
            <a:r>
              <a:rPr lang="en-US" sz="1600" dirty="0"/>
              <a:t> </a:t>
            </a:r>
            <a:r>
              <a:rPr lang="en-US" sz="1600" kern="150" dirty="0">
                <a:effectLst/>
                <a:latin typeface="OpenSymbol"/>
                <a:ea typeface="OpenSymbol"/>
                <a:cs typeface="OpenSymbol"/>
              </a:rPr>
              <a:t>language that furthers the marginalization</a:t>
            </a:r>
            <a:r>
              <a:rPr lang="en-US" sz="1600" kern="150" dirty="0">
                <a:latin typeface="OpenSymbol"/>
                <a:ea typeface="OpenSymbol"/>
                <a:cs typeface="OpenSymbol"/>
              </a:rPr>
              <a:t>, </a:t>
            </a:r>
            <a:r>
              <a:rPr lang="en-US" sz="1600" kern="150" dirty="0">
                <a:effectLst/>
                <a:latin typeface="OpenSymbol"/>
                <a:ea typeface="OpenSymbol"/>
                <a:cs typeface="OpenSymbol"/>
              </a:rPr>
              <a:t>stereotyping, erasure of any group of people</a:t>
            </a:r>
            <a:endParaRPr lang="de-DE" sz="1600" b="1" kern="150" dirty="0">
              <a:solidFill>
                <a:srgbClr val="C00000"/>
              </a:solidFill>
              <a:effectLst/>
              <a:latin typeface="OpenSymbol"/>
              <a:ea typeface="OpenSymbol"/>
              <a:cs typeface="OpenSymbol"/>
            </a:endParaRPr>
          </a:p>
          <a:p>
            <a:pPr lvl="1"/>
            <a:r>
              <a:rPr lang="en-US" sz="1600" b="1" dirty="0"/>
              <a:t>Implicit assumptions: </a:t>
            </a:r>
            <a:r>
              <a:rPr lang="en-US" sz="1600" dirty="0"/>
              <a:t>"Everyone has a mother and a father."</a:t>
            </a:r>
          </a:p>
          <a:p>
            <a:pPr lvl="1"/>
            <a:r>
              <a:rPr lang="en-US" sz="1600" b="1" dirty="0"/>
              <a:t>Oppressive terminology:</a:t>
            </a:r>
            <a:r>
              <a:rPr lang="en-US" sz="1600" dirty="0"/>
              <a:t> e.g.,</a:t>
            </a:r>
            <a:br>
              <a:rPr lang="en-US" sz="1600" b="1" dirty="0"/>
            </a:br>
            <a:r>
              <a:rPr lang="en-US" sz="1600" dirty="0"/>
              <a:t>“master-slave“	</a:t>
            </a:r>
            <a:r>
              <a:rPr lang="en-US" sz="1600" dirty="0">
                <a:effectLst/>
                <a:latin typeface="Liberation Serif"/>
                <a:ea typeface="Noto Serif CJK SC"/>
                <a:cs typeface="Lohit Devanagari"/>
              </a:rPr>
              <a:t>→</a:t>
            </a:r>
            <a:r>
              <a:rPr lang="en-US" sz="1600" dirty="0"/>
              <a:t> “coordinator-worker”</a:t>
            </a:r>
            <a:br>
              <a:rPr lang="en-US" sz="1600" dirty="0"/>
            </a:br>
            <a:r>
              <a:rPr lang="en-US" sz="1600" dirty="0"/>
              <a:t>“orphaned object”	</a:t>
            </a:r>
            <a:r>
              <a:rPr lang="en-US" sz="1600" dirty="0">
                <a:effectLst/>
                <a:latin typeface="Liberation Serif"/>
                <a:ea typeface="Noto Serif CJK SC"/>
                <a:cs typeface="Lohit Devanagari"/>
              </a:rPr>
              <a:t>→</a:t>
            </a:r>
            <a:r>
              <a:rPr lang="en-US" sz="1600" dirty="0"/>
              <a:t> “unreferenced object”</a:t>
            </a:r>
            <a:br>
              <a:rPr lang="en-US" sz="1600" dirty="0"/>
            </a:br>
            <a:r>
              <a:rPr lang="en-US" sz="1600" dirty="0"/>
              <a:t>“blacklist/whitelist”	</a:t>
            </a:r>
            <a:r>
              <a:rPr lang="en-US" sz="1600" dirty="0">
                <a:effectLst/>
                <a:latin typeface="Liberation Serif"/>
                <a:ea typeface="Noto Serif CJK SC"/>
                <a:cs typeface="Lohit Devanagari"/>
              </a:rPr>
              <a:t>→</a:t>
            </a:r>
            <a:r>
              <a:rPr lang="en-US" sz="1600" dirty="0"/>
              <a:t> “blocklist/allowlist”</a:t>
            </a:r>
          </a:p>
          <a:p>
            <a:pPr lvl="1"/>
            <a:r>
              <a:rPr lang="en-US" sz="1600" b="1" dirty="0"/>
              <a:t>Marginalization of under-represented groups:</a:t>
            </a:r>
            <a:br>
              <a:rPr lang="en-US" sz="1600" b="1" dirty="0"/>
            </a:br>
            <a:r>
              <a:rPr lang="en-US" sz="1600" dirty="0"/>
              <a:t>e.g., “The Gender attribute is either Male or Female."</a:t>
            </a:r>
          </a:p>
          <a:p>
            <a:pPr lvl="1"/>
            <a:r>
              <a:rPr lang="en-US" sz="1600" b="1" dirty="0"/>
              <a:t>Lack of accessibility:</a:t>
            </a:r>
            <a:r>
              <a:rPr lang="en-US" sz="1600" dirty="0"/>
              <a:t> e.g., color alone to convey info in a plot</a:t>
            </a:r>
            <a:br>
              <a:rPr lang="en-US" sz="1600" dirty="0"/>
            </a:br>
            <a:r>
              <a:rPr lang="en-US" sz="1600" dirty="0">
                <a:effectLst/>
                <a:latin typeface="Liberation Serif"/>
                <a:ea typeface="Noto Serif CJK SC"/>
                <a:cs typeface="Lohit Devanagari"/>
              </a:rPr>
              <a:t>→</a:t>
            </a:r>
            <a:r>
              <a:rPr lang="en-US" sz="1600" dirty="0"/>
              <a:t> use patterns, symbols, textures, etc.</a:t>
            </a:r>
          </a:p>
          <a:p>
            <a:pPr lvl="1"/>
            <a:r>
              <a:rPr lang="en-US" sz="1600" b="1" dirty="0"/>
              <a:t>Stereotyping:</a:t>
            </a:r>
            <a:r>
              <a:rPr lang="en-US" sz="1600" dirty="0"/>
              <a:t> e.g., feminine names or presentations for personal secretary role</a:t>
            </a:r>
          </a:p>
          <a:p>
            <a:pPr lvl="1"/>
            <a:endParaRPr lang="en-US" sz="1600" dirty="0"/>
          </a:p>
        </p:txBody>
      </p:sp>
      <p:sp>
        <p:nvSpPr>
          <p:cNvPr id="5" name="Textfeld 4">
            <a:extLst>
              <a:ext uri="{FF2B5EF4-FFF2-40B4-BE49-F238E27FC236}">
                <a16:creationId xmlns:a16="http://schemas.microsoft.com/office/drawing/2014/main" id="{8AE2D705-58D4-12E4-260C-FD0E115CD636}"/>
              </a:ext>
            </a:extLst>
          </p:cNvPr>
          <p:cNvSpPr txBox="1"/>
          <p:nvPr/>
        </p:nvSpPr>
        <p:spPr>
          <a:xfrm>
            <a:off x="7238483" y="385931"/>
            <a:ext cx="3258584" cy="369332"/>
          </a:xfrm>
          <a:prstGeom prst="rect">
            <a:avLst/>
          </a:prstGeom>
          <a:noFill/>
        </p:spPr>
        <p:txBody>
          <a:bodyPr wrap="none" rtlCol="0">
            <a:spAutoFit/>
          </a:bodyPr>
          <a:lstStyle/>
          <a:p>
            <a:pPr algn="ctr"/>
            <a:r>
              <a:rPr lang="en-US" dirty="0">
                <a:solidFill>
                  <a:srgbClr val="000000"/>
                </a:solidFill>
              </a:rPr>
              <a:t>[</a:t>
            </a:r>
            <a:r>
              <a:rPr lang="en-US" b="1" dirty="0">
                <a:solidFill>
                  <a:srgbClr val="000000"/>
                </a:solidFill>
              </a:rPr>
              <a:t>Credit: </a:t>
            </a:r>
            <a:r>
              <a:rPr lang="en-US" sz="1800" u="none" strike="noStrike" kern="150" dirty="0">
                <a:solidFill>
                  <a:srgbClr val="0563C1"/>
                </a:solidFill>
                <a:effectLst/>
                <a:latin typeface="OpenSymbol"/>
                <a:ea typeface="OpenSymbol"/>
                <a:cs typeface="OpenSymbol"/>
                <a:hlinkClick r:id="rId2"/>
              </a:rPr>
              <a:t>https://dbdni.github.io/</a:t>
            </a:r>
            <a:r>
              <a:rPr lang="en-US" dirty="0">
                <a:solidFill>
                  <a:srgbClr val="000000"/>
                </a:solidFill>
              </a:rPr>
              <a:t>]</a:t>
            </a:r>
          </a:p>
        </p:txBody>
      </p:sp>
    </p:spTree>
    <p:extLst>
      <p:ext uri="{BB962C8B-B14F-4D97-AF65-F5344CB8AC3E}">
        <p14:creationId xmlns:p14="http://schemas.microsoft.com/office/powerpoint/2010/main" val="2966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1BFE0F-3693-EC11-52F3-5F581A91C6CC}"/>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Emphasize Quality of Contents with Quality of Visual Presentation</a:t>
            </a:r>
          </a:p>
          <a:p>
            <a:pPr lvl="1"/>
            <a:r>
              <a:rPr lang="en-US" dirty="0"/>
              <a:t>A carelessly formatted paper (layout, figures, fonts, underlining) creates a bad first impression</a:t>
            </a:r>
          </a:p>
          <a:p>
            <a:pPr lvl="1"/>
            <a:r>
              <a:rPr lang="en-US" dirty="0"/>
              <a:t>Recap: </a:t>
            </a:r>
            <a:r>
              <a:rPr lang="en-US" b="1" dirty="0"/>
              <a:t>skimming</a:t>
            </a:r>
            <a:r>
              <a:rPr lang="en-US" dirty="0"/>
              <a:t> and </a:t>
            </a:r>
            <a:r>
              <a:rPr lang="en-US" b="1" dirty="0"/>
              <a:t>anchoring</a:t>
            </a:r>
          </a:p>
          <a:p>
            <a:r>
              <a:rPr lang="en-US" dirty="0"/>
              <a:t>Figures</a:t>
            </a:r>
          </a:p>
          <a:p>
            <a:pPr lvl="1"/>
            <a:r>
              <a:rPr lang="en-US" dirty="0"/>
              <a:t>Use same font and font size as the main text / code in main paper</a:t>
            </a:r>
          </a:p>
          <a:p>
            <a:pPr lvl="1"/>
            <a:r>
              <a:rPr lang="en-US" dirty="0"/>
              <a:t>Avoid text overlap, too aggressive </a:t>
            </a:r>
            <a:r>
              <a:rPr lang="en-US" b="1" dirty="0">
                <a:solidFill>
                  <a:srgbClr val="7030A0"/>
                </a:solidFill>
              </a:rPr>
              <a:t>col</a:t>
            </a:r>
            <a:r>
              <a:rPr lang="en-US" b="1" dirty="0">
                <a:solidFill>
                  <a:srgbClr val="00B050"/>
                </a:solidFill>
              </a:rPr>
              <a:t>ors</a:t>
            </a:r>
            <a:r>
              <a:rPr lang="en-US" dirty="0"/>
              <a:t> </a:t>
            </a:r>
          </a:p>
          <a:p>
            <a:r>
              <a:rPr lang="en-US" dirty="0"/>
              <a:t>Orphans and Widows</a:t>
            </a:r>
          </a:p>
          <a:p>
            <a:pPr lvl="1"/>
            <a:r>
              <a:rPr lang="en-US" dirty="0"/>
              <a:t>Imprecise definition</a:t>
            </a:r>
          </a:p>
          <a:p>
            <a:pPr lvl="1"/>
            <a:r>
              <a:rPr lang="en-US" dirty="0"/>
              <a:t>Avoid few words per line, </a:t>
            </a:r>
            <a:br>
              <a:rPr lang="en-US" dirty="0"/>
            </a:br>
            <a:r>
              <a:rPr lang="en-US" dirty="0"/>
              <a:t>single line at next page</a:t>
            </a:r>
          </a:p>
          <a:p>
            <a:r>
              <a:rPr lang="en-US" dirty="0"/>
              <a:t>Text Running over Column Margin</a:t>
            </a:r>
            <a:r>
              <a:rPr lang="en-US" b="0" dirty="0"/>
              <a:t> (rephrase until it fits)</a:t>
            </a:r>
          </a:p>
          <a:p>
            <a:r>
              <a:rPr lang="en-US" dirty="0"/>
              <a:t>Highlighting</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emph</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t>(emphasize) over underlining or bold </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texttt</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or </a:t>
            </a:r>
            <a:r>
              <a:rPr lang="en-US" b="1" dirty="0">
                <a:latin typeface="Courier New" panose="02070309020205020404" pitchFamily="49" charset="0"/>
                <a:cs typeface="Courier New" panose="02070309020205020404" pitchFamily="49" charset="0"/>
              </a:rPr>
              <a:t>\verb+…+</a:t>
            </a:r>
            <a:r>
              <a:rPr lang="en-US" dirty="0"/>
              <a:t> for inline code</a:t>
            </a:r>
          </a:p>
          <a:p>
            <a:pPr lvl="1"/>
            <a:endParaRPr lang="en-US" dirty="0"/>
          </a:p>
          <a:p>
            <a:endParaRPr lang="en-US" dirty="0"/>
          </a:p>
        </p:txBody>
      </p:sp>
      <p:sp>
        <p:nvSpPr>
          <p:cNvPr id="3" name="Textplatzhalter 2">
            <a:extLst>
              <a:ext uri="{FF2B5EF4-FFF2-40B4-BE49-F238E27FC236}">
                <a16:creationId xmlns:a16="http://schemas.microsoft.com/office/drawing/2014/main" id="{FBEA1A4A-71AE-1BFF-6C04-573221EF9509}"/>
              </a:ext>
            </a:extLst>
          </p:cNvPr>
          <p:cNvSpPr>
            <a:spLocks noGrp="1"/>
          </p:cNvSpPr>
          <p:nvPr>
            <p:ph type="body" sz="quarter" idx="14"/>
          </p:nvPr>
        </p:nvSpPr>
        <p:spPr/>
        <p:txBody>
          <a:bodyPr/>
          <a:lstStyle/>
          <a:p>
            <a:r>
              <a:rPr lang="en-US" dirty="0"/>
              <a:t>Formatting</a:t>
            </a:r>
          </a:p>
        </p:txBody>
      </p:sp>
      <p:sp>
        <p:nvSpPr>
          <p:cNvPr id="4" name="TextBox 4">
            <a:extLst>
              <a:ext uri="{FF2B5EF4-FFF2-40B4-BE49-F238E27FC236}">
                <a16:creationId xmlns:a16="http://schemas.microsoft.com/office/drawing/2014/main" id="{8804B932-F8C5-E30A-E881-7DCB326AC1C8}"/>
              </a:ext>
            </a:extLst>
          </p:cNvPr>
          <p:cNvSpPr txBox="1"/>
          <p:nvPr/>
        </p:nvSpPr>
        <p:spPr>
          <a:xfrm>
            <a:off x="9964839" y="1277868"/>
            <a:ext cx="1819072" cy="1200329"/>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“The paper’s approach is probably equally sloppy”</a:t>
            </a:r>
          </a:p>
        </p:txBody>
      </p:sp>
      <p:pic>
        <p:nvPicPr>
          <p:cNvPr id="5" name="Picture 5">
            <a:extLst>
              <a:ext uri="{FF2B5EF4-FFF2-40B4-BE49-F238E27FC236}">
                <a16:creationId xmlns:a16="http://schemas.microsoft.com/office/drawing/2014/main" id="{771F6811-64AD-8C78-DD1E-9338043263DE}"/>
              </a:ext>
            </a:extLst>
          </p:cNvPr>
          <p:cNvPicPr>
            <a:picLocks noChangeAspect="1"/>
          </p:cNvPicPr>
          <p:nvPr/>
        </p:nvPicPr>
        <p:blipFill>
          <a:blip r:embed="rId2"/>
          <a:stretch>
            <a:fillRect/>
          </a:stretch>
        </p:blipFill>
        <p:spPr>
          <a:xfrm>
            <a:off x="3809171" y="3742454"/>
            <a:ext cx="5912004" cy="797717"/>
          </a:xfrm>
          <a:prstGeom prst="rect">
            <a:avLst/>
          </a:prstGeom>
        </p:spPr>
      </p:pic>
      <p:sp>
        <p:nvSpPr>
          <p:cNvPr id="6" name="Rectangle 6">
            <a:extLst>
              <a:ext uri="{FF2B5EF4-FFF2-40B4-BE49-F238E27FC236}">
                <a16:creationId xmlns:a16="http://schemas.microsoft.com/office/drawing/2014/main" id="{F3C90D54-4092-CFD2-2321-FA3592711E86}"/>
              </a:ext>
            </a:extLst>
          </p:cNvPr>
          <p:cNvSpPr/>
          <p:nvPr/>
        </p:nvSpPr>
        <p:spPr>
          <a:xfrm>
            <a:off x="3796471" y="4309544"/>
            <a:ext cx="468958" cy="22591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CED7E6E3-2F60-B03B-86D0-3073F07BEBBA}"/>
              </a:ext>
            </a:extLst>
          </p:cNvPr>
          <p:cNvSpPr txBox="1"/>
          <p:nvPr/>
        </p:nvSpPr>
        <p:spPr>
          <a:xfrm>
            <a:off x="9721175" y="3742454"/>
            <a:ext cx="2470825" cy="646331"/>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Looks ugly and wastes </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lots of space</a:t>
            </a:r>
          </a:p>
        </p:txBody>
      </p:sp>
    </p:spTree>
    <p:extLst>
      <p:ext uri="{BB962C8B-B14F-4D97-AF65-F5344CB8AC3E}">
        <p14:creationId xmlns:p14="http://schemas.microsoft.com/office/powerpoint/2010/main" val="41506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B32041-7F18-6953-2CFC-311ED32220BC}"/>
              </a:ext>
            </a:extLst>
          </p:cNvPr>
          <p:cNvSpPr>
            <a:spLocks noGrp="1"/>
          </p:cNvSpPr>
          <p:nvPr>
            <p:ph type="body" sz="quarter" idx="18"/>
          </p:nvPr>
        </p:nvSpPr>
        <p:spPr/>
        <p:txBody>
          <a:bodyPr/>
          <a:lstStyle/>
          <a:p>
            <a:r>
              <a:rPr lang="en-US" dirty="0"/>
              <a:t>Most Conferences/Journals</a:t>
            </a:r>
          </a:p>
          <a:p>
            <a:pPr lvl="1"/>
            <a:r>
              <a:rPr lang="en-US" dirty="0"/>
              <a:t>Given predefined template, changes not permitted</a:t>
            </a:r>
          </a:p>
          <a:p>
            <a:pPr lvl="1"/>
            <a:r>
              <a:rPr lang="en-US" dirty="0"/>
              <a:t>SIGMOD/PVDLB: </a:t>
            </a:r>
            <a:r>
              <a:rPr lang="en-US" b="1" dirty="0">
                <a:solidFill>
                  <a:srgbClr val="7889FB"/>
                </a:solidFill>
              </a:rPr>
              <a:t>12 pages + unlimited references</a:t>
            </a:r>
          </a:p>
          <a:p>
            <a:pPr lvl="1"/>
            <a:r>
              <a:rPr lang="en-US" dirty="0"/>
              <a:t>ICDE: 12 pages incl. references</a:t>
            </a:r>
            <a:endParaRPr lang="en-US" sz="1000" dirty="0"/>
          </a:p>
          <a:p>
            <a:endParaRPr lang="en-US" dirty="0"/>
          </a:p>
          <a:p>
            <a:r>
              <a:rPr lang="en-US" dirty="0"/>
              <a:t>Avoid Cheating</a:t>
            </a:r>
          </a:p>
          <a:p>
            <a:pPr lvl="1"/>
            <a:r>
              <a:rPr lang="en-US" dirty="0"/>
              <a:t>Don’t change the template, fonts, or margins (at least not too excessively)</a:t>
            </a:r>
          </a:p>
          <a:p>
            <a:pPr lvl="1"/>
            <a:r>
              <a:rPr lang="en-US" dirty="0"/>
              <a:t>Condensing more text into the paper will make it harder to read</a:t>
            </a:r>
            <a:endParaRPr lang="en-US" sz="1000" dirty="0"/>
          </a:p>
          <a:p>
            <a:r>
              <a:rPr lang="en-US" dirty="0"/>
              <a:t>Carefully Trim Down Draft</a:t>
            </a:r>
          </a:p>
          <a:p>
            <a:pPr lvl="1"/>
            <a:r>
              <a:rPr lang="en-US" dirty="0"/>
              <a:t>Write unlimited paper, then select, and revise</a:t>
            </a:r>
          </a:p>
          <a:p>
            <a:pPr lvl="1"/>
            <a:r>
              <a:rPr lang="en-US" dirty="0"/>
              <a:t>Write and revise section by section as you write</a:t>
            </a:r>
            <a:endParaRPr lang="en-US" sz="1000" dirty="0"/>
          </a:p>
          <a:p>
            <a:r>
              <a:rPr lang="en-US" dirty="0"/>
              <a:t>Never Excuse Missing Content by “lack of space” </a:t>
            </a:r>
          </a:p>
          <a:p>
            <a:endParaRPr lang="en-US" dirty="0"/>
          </a:p>
        </p:txBody>
      </p:sp>
      <p:sp>
        <p:nvSpPr>
          <p:cNvPr id="3" name="Textplatzhalter 2">
            <a:extLst>
              <a:ext uri="{FF2B5EF4-FFF2-40B4-BE49-F238E27FC236}">
                <a16:creationId xmlns:a16="http://schemas.microsoft.com/office/drawing/2014/main" id="{12164A8C-95A0-4D86-91FF-B25C6961C815}"/>
              </a:ext>
            </a:extLst>
          </p:cNvPr>
          <p:cNvSpPr>
            <a:spLocks noGrp="1"/>
          </p:cNvSpPr>
          <p:nvPr>
            <p:ph type="body" sz="quarter" idx="14"/>
          </p:nvPr>
        </p:nvSpPr>
        <p:spPr/>
        <p:txBody>
          <a:bodyPr/>
          <a:lstStyle/>
          <a:p>
            <a:r>
              <a:rPr lang="en-US" dirty="0"/>
              <a:t>Page Limits</a:t>
            </a:r>
          </a:p>
        </p:txBody>
      </p:sp>
      <p:pic>
        <p:nvPicPr>
          <p:cNvPr id="4" name="Picture 4">
            <a:extLst>
              <a:ext uri="{FF2B5EF4-FFF2-40B4-BE49-F238E27FC236}">
                <a16:creationId xmlns:a16="http://schemas.microsoft.com/office/drawing/2014/main" id="{42D1BBD4-0655-2E8F-2F9F-0C72DED6FF28}"/>
              </a:ext>
            </a:extLst>
          </p:cNvPr>
          <p:cNvPicPr>
            <a:picLocks noChangeAspect="1"/>
          </p:cNvPicPr>
          <p:nvPr/>
        </p:nvPicPr>
        <p:blipFill rotWithShape="1">
          <a:blip r:embed="rId2">
            <a:extLst>
              <a:ext uri="{28A0092B-C50C-407E-A947-70E740481C1C}">
                <a14:useLocalDpi xmlns:a14="http://schemas.microsoft.com/office/drawing/2010/main" val="0"/>
              </a:ext>
            </a:extLst>
          </a:blip>
          <a:srcRect r="40825" b="19587"/>
          <a:stretch/>
        </p:blipFill>
        <p:spPr>
          <a:xfrm>
            <a:off x="8517122" y="392166"/>
            <a:ext cx="1956748" cy="1597768"/>
          </a:xfrm>
          <a:prstGeom prst="rect">
            <a:avLst/>
          </a:prstGeom>
        </p:spPr>
      </p:pic>
      <p:sp>
        <p:nvSpPr>
          <p:cNvPr id="5" name="TextBox 5">
            <a:extLst>
              <a:ext uri="{FF2B5EF4-FFF2-40B4-BE49-F238E27FC236}">
                <a16:creationId xmlns:a16="http://schemas.microsoft.com/office/drawing/2014/main" id="{768945C0-27E8-13E5-A5C5-E8C35A25883D}"/>
              </a:ext>
            </a:extLst>
          </p:cNvPr>
          <p:cNvSpPr txBox="1"/>
          <p:nvPr/>
        </p:nvSpPr>
        <p:spPr>
          <a:xfrm>
            <a:off x="8464364" y="1989934"/>
            <a:ext cx="2062264" cy="738664"/>
          </a:xfrm>
          <a:prstGeom prst="rect">
            <a:avLst/>
          </a:prstGeom>
          <a:noFill/>
        </p:spPr>
        <p:txBody>
          <a:bodyPr wrap="square" lIns="0" rIns="0" rtlCol="0">
            <a:spAutoFit/>
          </a:bodyPr>
          <a:lstStyle/>
          <a:p>
            <a:pPr algn="ctr"/>
            <a:r>
              <a:rPr lang="en-US" sz="1400" dirty="0">
                <a:latin typeface="Calibri" panose="020F0502020204030204" pitchFamily="34" charset="0"/>
                <a:cs typeface="Calibri" panose="020F0502020204030204" pitchFamily="34" charset="0"/>
              </a:rPr>
              <a:t>[Credit: </a:t>
            </a:r>
            <a:r>
              <a:rPr lang="en-US" sz="1400" dirty="0">
                <a:latin typeface="Calibri" panose="020F0502020204030204" pitchFamily="34" charset="0"/>
                <a:cs typeface="Calibri" panose="020F0502020204030204" pitchFamily="34" charset="0"/>
                <a:hlinkClick r:id="rId3"/>
              </a:rPr>
              <a:t>https://twitter.com/</a:t>
            </a:r>
            <a:br>
              <a:rPr lang="en-US" sz="1400" dirty="0">
                <a:latin typeface="Calibri" panose="020F0502020204030204" pitchFamily="34" charset="0"/>
                <a:cs typeface="Calibri" panose="020F0502020204030204" pitchFamily="34" charset="0"/>
                <a:hlinkClick r:id="rId3"/>
              </a:rPr>
            </a:br>
            <a:r>
              <a:rPr lang="en-US" sz="1400" dirty="0" err="1">
                <a:latin typeface="Calibri" panose="020F0502020204030204" pitchFamily="34" charset="0"/>
                <a:cs typeface="Calibri" panose="020F0502020204030204" pitchFamily="34" charset="0"/>
                <a:hlinkClick r:id="rId3"/>
              </a:rPr>
              <a:t>fadeladib</a:t>
            </a:r>
            <a:r>
              <a:rPr lang="en-US" sz="1400" dirty="0">
                <a:latin typeface="Calibri" panose="020F0502020204030204" pitchFamily="34" charset="0"/>
                <a:cs typeface="Calibri" panose="020F0502020204030204" pitchFamily="34" charset="0"/>
                <a:hlinkClick r:id="rId3"/>
              </a:rPr>
              <a:t>/status/1322646406088347649</a:t>
            </a:r>
            <a:r>
              <a:rPr lang="en-US" sz="1400" dirty="0">
                <a:latin typeface="Calibri" panose="020F0502020204030204" pitchFamily="34" charset="0"/>
                <a:cs typeface="Calibri" panose="020F0502020204030204" pitchFamily="34" charset="0"/>
              </a:rPr>
              <a:t>]</a:t>
            </a:r>
          </a:p>
        </p:txBody>
      </p:sp>
      <p:sp>
        <p:nvSpPr>
          <p:cNvPr id="6" name="TextBox 6">
            <a:extLst>
              <a:ext uri="{FF2B5EF4-FFF2-40B4-BE49-F238E27FC236}">
                <a16:creationId xmlns:a16="http://schemas.microsoft.com/office/drawing/2014/main" id="{1C3BEC6C-F53B-9C21-1164-55EF05E65602}"/>
              </a:ext>
            </a:extLst>
          </p:cNvPr>
          <p:cNvSpPr txBox="1"/>
          <p:nvPr/>
        </p:nvSpPr>
        <p:spPr>
          <a:xfrm>
            <a:off x="6474586" y="5120511"/>
            <a:ext cx="532164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cs typeface="Calibri" panose="020F0502020204030204" pitchFamily="34" charset="0"/>
              </a:rPr>
              <a:t>“Due to the lack of space, we omit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[essential details] / [essential experiments]”</a:t>
            </a:r>
          </a:p>
        </p:txBody>
      </p:sp>
      <p:pic>
        <p:nvPicPr>
          <p:cNvPr id="7" name="Picture 7">
            <a:extLst>
              <a:ext uri="{FF2B5EF4-FFF2-40B4-BE49-F238E27FC236}">
                <a16:creationId xmlns:a16="http://schemas.microsoft.com/office/drawing/2014/main" id="{9F140625-045A-6911-3CE9-641C30C1B396}"/>
              </a:ext>
            </a:extLst>
          </p:cNvPr>
          <p:cNvPicPr>
            <a:picLocks noChangeAspect="1"/>
          </p:cNvPicPr>
          <p:nvPr/>
        </p:nvPicPr>
        <p:blipFill>
          <a:blip r:embed="rId4"/>
          <a:stretch>
            <a:fillRect/>
          </a:stretch>
        </p:blipFill>
        <p:spPr>
          <a:xfrm>
            <a:off x="10786497" y="4291471"/>
            <a:ext cx="734996" cy="548640"/>
          </a:xfrm>
          <a:prstGeom prst="rect">
            <a:avLst/>
          </a:prstGeom>
          <a:ln w="25400">
            <a:solidFill>
              <a:srgbClr val="7889FB"/>
            </a:solidFill>
          </a:ln>
        </p:spPr>
      </p:pic>
      <p:sp>
        <p:nvSpPr>
          <p:cNvPr id="8" name="TextBox 8">
            <a:extLst>
              <a:ext uri="{FF2B5EF4-FFF2-40B4-BE49-F238E27FC236}">
                <a16:creationId xmlns:a16="http://schemas.microsoft.com/office/drawing/2014/main" id="{0337ED8D-1331-30D1-13FA-3F6A4AE4063D}"/>
              </a:ext>
            </a:extLst>
          </p:cNvPr>
          <p:cNvSpPr txBox="1"/>
          <p:nvPr/>
        </p:nvSpPr>
        <p:spPr>
          <a:xfrm>
            <a:off x="7953231" y="4196459"/>
            <a:ext cx="2724575" cy="738664"/>
          </a:xfrm>
          <a:prstGeom prst="rect">
            <a:avLst/>
          </a:prstGeom>
          <a:noFill/>
        </p:spPr>
        <p:txBody>
          <a:bodyPr wrap="square" lIns="0" rIns="0" rtlCol="0">
            <a:spAutoFit/>
          </a:bodyPr>
          <a:lstStyle/>
          <a:p>
            <a:pPr algn="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Eamonn</a:t>
            </a:r>
            <a:r>
              <a:rPr lang="en-US" sz="1400" dirty="0">
                <a:latin typeface="Calibri" panose="020F0502020204030204" pitchFamily="34" charset="0"/>
                <a:cs typeface="Calibri" panose="020F0502020204030204" pitchFamily="34" charset="0"/>
              </a:rPr>
              <a:t> Keogh: How to do good research, get it published in SIGKDD and get it cited!, </a:t>
            </a:r>
            <a:r>
              <a:rPr lang="en-US" sz="1400" b="1" dirty="0">
                <a:latin typeface="Calibri" panose="020F0502020204030204" pitchFamily="34" charset="0"/>
                <a:cs typeface="Calibri" panose="020F0502020204030204" pitchFamily="34" charset="0"/>
              </a:rPr>
              <a:t>KDD 2009</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5A8651C-A099-2A79-611D-16F007DC3431}"/>
              </a:ext>
            </a:extLst>
          </p:cNvPr>
          <p:cNvSpPr>
            <a:spLocks noGrp="1"/>
          </p:cNvSpPr>
          <p:nvPr>
            <p:ph type="body" sz="quarter" idx="18"/>
          </p:nvPr>
        </p:nvSpPr>
        <p:spPr/>
        <p:txBody>
          <a:bodyPr/>
          <a:lstStyle/>
          <a:p>
            <a:r>
              <a:rPr lang="en-US" dirty="0"/>
              <a:t>Self-Plagiarism (</a:t>
            </a:r>
            <a:r>
              <a:rPr lang="en-US" dirty="0">
                <a:solidFill>
                  <a:schemeClr val="accent1"/>
                </a:solidFill>
              </a:rPr>
              <a:t>Bad Idea</a:t>
            </a:r>
            <a:r>
              <a:rPr lang="en-US" dirty="0"/>
              <a:t>)</a:t>
            </a:r>
          </a:p>
          <a:p>
            <a:pPr lvl="1"/>
            <a:r>
              <a:rPr lang="en-US" dirty="0"/>
              <a:t>Avoid reusing motivation, introduction, figures, and examples</a:t>
            </a:r>
          </a:p>
          <a:p>
            <a:pPr lvl="1"/>
            <a:r>
              <a:rPr lang="en-US" dirty="0"/>
              <a:t>Start writing every thesis / paper from scratch (unless thesis summaries/extends previous papers)</a:t>
            </a:r>
          </a:p>
          <a:p>
            <a:pPr lvl="1"/>
            <a:endParaRPr lang="en-US" dirty="0"/>
          </a:p>
          <a:p>
            <a:r>
              <a:rPr lang="en-US" dirty="0"/>
              <a:t>Figure Plagiarism (</a:t>
            </a:r>
            <a:r>
              <a:rPr lang="en-US" dirty="0">
                <a:solidFill>
                  <a:schemeClr val="accent1"/>
                </a:solidFill>
              </a:rPr>
              <a:t>Bad Idea</a:t>
            </a:r>
            <a:r>
              <a:rPr lang="en-US" dirty="0"/>
              <a:t>)</a:t>
            </a:r>
          </a:p>
          <a:p>
            <a:pPr lvl="1"/>
            <a:r>
              <a:rPr lang="en-US" dirty="0"/>
              <a:t>Never copy figures from other papers, web, </a:t>
            </a:r>
            <a:r>
              <a:rPr lang="en-US" dirty="0" err="1"/>
              <a:t>etc</a:t>
            </a:r>
            <a:r>
              <a:rPr lang="en-US" dirty="0"/>
              <a:t> </a:t>
            </a:r>
          </a:p>
          <a:p>
            <a:pPr lvl="1"/>
            <a:r>
              <a:rPr lang="en-US" dirty="0"/>
              <a:t>Create all figures yourself, even for surveys </a:t>
            </a:r>
            <a:br>
              <a:rPr lang="en-US" dirty="0"/>
            </a:br>
            <a:r>
              <a:rPr lang="en-US" dirty="0"/>
              <a:t>(can be based on ideas of existing papers)</a:t>
            </a:r>
          </a:p>
          <a:p>
            <a:pPr lvl="1"/>
            <a:r>
              <a:rPr lang="en-US" b="1" dirty="0">
                <a:solidFill>
                  <a:srgbClr val="7889FB"/>
                </a:solidFill>
              </a:rPr>
              <a:t>Exceptions</a:t>
            </a:r>
            <a:r>
              <a:rPr lang="en-US" dirty="0"/>
              <a:t> do exist w/ explicit references</a:t>
            </a:r>
          </a:p>
          <a:p>
            <a:pPr lvl="1"/>
            <a:endParaRPr lang="en-US" dirty="0"/>
          </a:p>
          <a:p>
            <a:r>
              <a:rPr lang="en-US" dirty="0"/>
              <a:t>Plagiarisms (</a:t>
            </a:r>
            <a:r>
              <a:rPr lang="en-US" dirty="0">
                <a:solidFill>
                  <a:schemeClr val="accent1"/>
                </a:solidFill>
              </a:rPr>
              <a:t>Really Bad Idea</a:t>
            </a:r>
            <a:r>
              <a:rPr lang="en-US" dirty="0"/>
              <a:t>)</a:t>
            </a:r>
          </a:p>
          <a:p>
            <a:pPr lvl="1"/>
            <a:r>
              <a:rPr lang="en-US" dirty="0"/>
              <a:t>Never copy figures or text from other peoples work and claim its yours (slight rewording does not change that)</a:t>
            </a:r>
          </a:p>
          <a:p>
            <a:pPr lvl="1"/>
            <a:r>
              <a:rPr lang="en-US" dirty="0"/>
              <a:t>For archival scientific publications, there is a high chance it will be detected</a:t>
            </a:r>
          </a:p>
          <a:p>
            <a:endParaRPr lang="en-US" dirty="0"/>
          </a:p>
        </p:txBody>
      </p:sp>
      <p:sp>
        <p:nvSpPr>
          <p:cNvPr id="3" name="Textplatzhalter 2">
            <a:extLst>
              <a:ext uri="{FF2B5EF4-FFF2-40B4-BE49-F238E27FC236}">
                <a16:creationId xmlns:a16="http://schemas.microsoft.com/office/drawing/2014/main" id="{94C1BB58-23D5-4D8D-6F1A-580F4F3F30E7}"/>
              </a:ext>
            </a:extLst>
          </p:cNvPr>
          <p:cNvSpPr>
            <a:spLocks noGrp="1"/>
          </p:cNvSpPr>
          <p:nvPr>
            <p:ph type="body" sz="quarter" idx="14"/>
          </p:nvPr>
        </p:nvSpPr>
        <p:spPr/>
        <p:txBody>
          <a:bodyPr/>
          <a:lstStyle/>
          <a:p>
            <a:r>
              <a:rPr lang="en-US" dirty="0"/>
              <a:t>Plagiarism</a:t>
            </a:r>
          </a:p>
        </p:txBody>
      </p:sp>
      <p:pic>
        <p:nvPicPr>
          <p:cNvPr id="4" name="Picture 4">
            <a:extLst>
              <a:ext uri="{FF2B5EF4-FFF2-40B4-BE49-F238E27FC236}">
                <a16:creationId xmlns:a16="http://schemas.microsoft.com/office/drawing/2014/main" id="{713923A3-B136-1DE9-959E-5C54DCAEB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41564"/>
            <a:ext cx="669627" cy="669627"/>
          </a:xfrm>
          <a:prstGeom prst="rect">
            <a:avLst/>
          </a:prstGeom>
        </p:spPr>
      </p:pic>
      <p:grpSp>
        <p:nvGrpSpPr>
          <p:cNvPr id="7" name="Gruppieren 6">
            <a:extLst>
              <a:ext uri="{FF2B5EF4-FFF2-40B4-BE49-F238E27FC236}">
                <a16:creationId xmlns:a16="http://schemas.microsoft.com/office/drawing/2014/main" id="{761BB490-439B-D083-E889-03F72D1C5EAE}"/>
              </a:ext>
            </a:extLst>
          </p:cNvPr>
          <p:cNvGrpSpPr/>
          <p:nvPr/>
        </p:nvGrpSpPr>
        <p:grpSpPr>
          <a:xfrm>
            <a:off x="6018892" y="2676697"/>
            <a:ext cx="1902774" cy="1454505"/>
            <a:chOff x="6102018" y="2518979"/>
            <a:chExt cx="2380967" cy="1820042"/>
          </a:xfrm>
        </p:grpSpPr>
        <p:pic>
          <p:nvPicPr>
            <p:cNvPr id="5" name="Picture 5">
              <a:extLst>
                <a:ext uri="{FF2B5EF4-FFF2-40B4-BE49-F238E27FC236}">
                  <a16:creationId xmlns:a16="http://schemas.microsoft.com/office/drawing/2014/main" id="{1AC47D13-75C5-2C92-CCCB-4AE6775D27FB}"/>
                </a:ext>
              </a:extLst>
            </p:cNvPr>
            <p:cNvPicPr>
              <a:picLocks noChangeAspect="1"/>
            </p:cNvPicPr>
            <p:nvPr/>
          </p:nvPicPr>
          <p:blipFill>
            <a:blip r:embed="rId3"/>
            <a:stretch>
              <a:fillRect/>
            </a:stretch>
          </p:blipFill>
          <p:spPr>
            <a:xfrm>
              <a:off x="6102018" y="2518979"/>
              <a:ext cx="2380967" cy="1820042"/>
            </a:xfrm>
            <a:prstGeom prst="rect">
              <a:avLst/>
            </a:prstGeom>
          </p:spPr>
        </p:pic>
        <p:sp>
          <p:nvSpPr>
            <p:cNvPr id="6" name="Rectangle 6">
              <a:extLst>
                <a:ext uri="{FF2B5EF4-FFF2-40B4-BE49-F238E27FC236}">
                  <a16:creationId xmlns:a16="http://schemas.microsoft.com/office/drawing/2014/main" id="{F569AFD8-B835-30F6-4E24-A1760B568AC5}"/>
                </a:ext>
              </a:extLst>
            </p:cNvPr>
            <p:cNvSpPr/>
            <p:nvPr/>
          </p:nvSpPr>
          <p:spPr>
            <a:xfrm>
              <a:off x="7298520" y="3132788"/>
              <a:ext cx="1158470" cy="76848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E27662E-8496-AC5B-526B-BFC534535182}"/>
              </a:ext>
            </a:extLst>
          </p:cNvPr>
          <p:cNvSpPr>
            <a:spLocks noGrp="1"/>
          </p:cNvSpPr>
          <p:nvPr>
            <p:ph type="body" sz="quarter" idx="18"/>
          </p:nvPr>
        </p:nvSpPr>
        <p:spPr/>
        <p:txBody>
          <a:bodyPr/>
          <a:lstStyle/>
          <a:p>
            <a:r>
              <a:rPr lang="en-US" dirty="0"/>
              <a:t>Example SIGMOD’21 </a:t>
            </a:r>
          </a:p>
          <a:p>
            <a:pPr marL="0" indent="0">
              <a:buNone/>
            </a:pPr>
            <a:r>
              <a:rPr lang="en-US" sz="1400" b="0" dirty="0">
                <a:latin typeface="Consolas" panose="020B0609020204030204" pitchFamily="49" charset="0"/>
              </a:rPr>
              <a:t>A research paper submitted to SIGMOD 2021 </a:t>
            </a:r>
            <a:r>
              <a:rPr lang="en-US" sz="1400" dirty="0">
                <a:solidFill>
                  <a:schemeClr val="accent1"/>
                </a:solidFill>
                <a:latin typeface="Consolas" panose="020B0609020204030204" pitchFamily="49" charset="0"/>
              </a:rPr>
              <a:t>cannot be under review </a:t>
            </a:r>
            <a:r>
              <a:rPr lang="en-US" sz="1400" b="0" dirty="0">
                <a:latin typeface="Consolas" panose="020B0609020204030204" pitchFamily="49" charset="0"/>
              </a:rPr>
              <a:t>for any other publishing forum or presentation venue, including conferences, workshops, and journals, during the time it is being considered for SIGMOD. Furthermore, after you submit a research paper to SIGMOD, you must </a:t>
            </a:r>
            <a:r>
              <a:rPr lang="en-US" sz="1400" dirty="0">
                <a:solidFill>
                  <a:schemeClr val="accent1"/>
                </a:solidFill>
                <a:latin typeface="Consolas" panose="020B0609020204030204" pitchFamily="49" charset="0"/>
              </a:rPr>
              <a:t>await the response </a:t>
            </a:r>
            <a:r>
              <a:rPr lang="en-US" sz="1400" b="0" dirty="0">
                <a:latin typeface="Consolas" panose="020B0609020204030204" pitchFamily="49" charset="0"/>
              </a:rPr>
              <a:t>from SIGMOD and only re-submit elsewhere if your paper is rejected - or withdrawn at your request - from SIGMOD. This restriction applies not only to identical papers but also to papers with a substantial overlap in scientific content and results.</a:t>
            </a:r>
          </a:p>
          <a:p>
            <a:pPr marL="0" indent="0">
              <a:buNone/>
            </a:pPr>
            <a:r>
              <a:rPr lang="en-US" sz="1400" b="0" dirty="0">
                <a:latin typeface="Consolas" panose="020B0609020204030204" pitchFamily="49" charset="0"/>
              </a:rPr>
              <a:t>Every research paper submitted to SIGMOD 2021 must present substantial novel research not described in any prior publication. In this context, a </a:t>
            </a:r>
            <a:r>
              <a:rPr lang="en-US" sz="1400" dirty="0">
                <a:solidFill>
                  <a:schemeClr val="accent1"/>
                </a:solidFill>
                <a:latin typeface="Consolas" panose="020B0609020204030204" pitchFamily="49" charset="0"/>
              </a:rPr>
              <a:t>prior publication</a:t>
            </a:r>
            <a:r>
              <a:rPr lang="en-US" sz="1400" dirty="0">
                <a:latin typeface="Consolas" panose="020B0609020204030204" pitchFamily="49" charset="0"/>
              </a:rPr>
              <a:t> </a:t>
            </a:r>
            <a:r>
              <a:rPr lang="en-US" sz="1400" b="0" dirty="0">
                <a:latin typeface="Consolas" panose="020B0609020204030204" pitchFamily="49" charset="0"/>
              </a:rPr>
              <a:t>is (a) </a:t>
            </a:r>
            <a:r>
              <a:rPr lang="en-US" sz="1400" dirty="0">
                <a:solidFill>
                  <a:schemeClr val="accent1"/>
                </a:solidFill>
                <a:latin typeface="Consolas" panose="020B0609020204030204" pitchFamily="49" charset="0"/>
              </a:rPr>
              <a:t>a paper of five pages</a:t>
            </a:r>
            <a:r>
              <a:rPr lang="en-US" sz="1400" dirty="0">
                <a:latin typeface="Consolas" panose="020B0609020204030204" pitchFamily="49" charset="0"/>
              </a:rPr>
              <a:t> </a:t>
            </a:r>
            <a:r>
              <a:rPr lang="en-US" sz="1400" b="0" dirty="0">
                <a:latin typeface="Consolas" panose="020B0609020204030204" pitchFamily="49" charset="0"/>
              </a:rPr>
              <a:t>or more presented, or accepted for presentation, at a refereed conference or workshop with proceedings; or (b) </a:t>
            </a:r>
            <a:r>
              <a:rPr lang="en-US" sz="1400" dirty="0">
                <a:solidFill>
                  <a:schemeClr val="accent1"/>
                </a:solidFill>
                <a:latin typeface="Consolas" panose="020B0609020204030204" pitchFamily="49" charset="0"/>
              </a:rPr>
              <a:t>an article published</a:t>
            </a:r>
            <a:r>
              <a:rPr lang="en-US" sz="1400" b="0" dirty="0">
                <a:latin typeface="Consolas" panose="020B0609020204030204" pitchFamily="49" charset="0"/>
              </a:rPr>
              <a:t>, or accepted for publication, in a refereed journal. If a SIGMOD 2021 submission has overlap with a prior publication, the submission must cite the prior publication, along with all other relevant published work, following the guidelines in the Anonymity Requirements for Double-Blind Reviewing section below.</a:t>
            </a:r>
          </a:p>
          <a:p>
            <a:pPr marL="0" indent="0">
              <a:buNone/>
            </a:pPr>
            <a:r>
              <a:rPr lang="en-US" dirty="0"/>
              <a:t> </a:t>
            </a:r>
          </a:p>
          <a:p>
            <a:endParaRPr lang="en-US" dirty="0"/>
          </a:p>
        </p:txBody>
      </p:sp>
      <p:sp>
        <p:nvSpPr>
          <p:cNvPr id="3" name="Textplatzhalter 2">
            <a:extLst>
              <a:ext uri="{FF2B5EF4-FFF2-40B4-BE49-F238E27FC236}">
                <a16:creationId xmlns:a16="http://schemas.microsoft.com/office/drawing/2014/main" id="{C6326B10-01D3-F4DF-F3CB-80127765ED7D}"/>
              </a:ext>
            </a:extLst>
          </p:cNvPr>
          <p:cNvSpPr>
            <a:spLocks noGrp="1"/>
          </p:cNvSpPr>
          <p:nvPr>
            <p:ph type="body" sz="quarter" idx="14"/>
          </p:nvPr>
        </p:nvSpPr>
        <p:spPr/>
        <p:txBody>
          <a:bodyPr/>
          <a:lstStyle/>
          <a:p>
            <a:r>
              <a:rPr lang="en-US" dirty="0"/>
              <a:t>Plagiarism – Duplicate Submission</a:t>
            </a:r>
          </a:p>
        </p:txBody>
      </p:sp>
    </p:spTree>
    <p:extLst>
      <p:ext uri="{BB962C8B-B14F-4D97-AF65-F5344CB8AC3E}">
        <p14:creationId xmlns:p14="http://schemas.microsoft.com/office/powerpoint/2010/main" val="23729739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F1D9B5-4472-CB4A-B4A4-48A18FA7A82A}"/>
              </a:ext>
            </a:extLst>
          </p:cNvPr>
          <p:cNvSpPr>
            <a:spLocks noGrp="1"/>
          </p:cNvSpPr>
          <p:nvPr>
            <p:ph type="body" sz="quarter" idx="18"/>
          </p:nvPr>
        </p:nvSpPr>
        <p:spPr>
          <a:xfrm>
            <a:off x="550800" y="1268963"/>
            <a:ext cx="7512546" cy="4506685"/>
          </a:xfrm>
        </p:spPr>
        <p:txBody>
          <a:bodyPr/>
          <a:lstStyle/>
          <a:p>
            <a:r>
              <a:rPr lang="en-US" dirty="0" err="1"/>
              <a:t>SCIgen</a:t>
            </a:r>
            <a:endParaRPr lang="en-US" dirty="0"/>
          </a:p>
          <a:p>
            <a:pPr lvl="1"/>
            <a:r>
              <a:rPr lang="en-US" dirty="0"/>
              <a:t>Generates random CS research papers, including graphs and figures</a:t>
            </a:r>
          </a:p>
          <a:p>
            <a:pPr lvl="1"/>
            <a:r>
              <a:rPr lang="en-US" dirty="0"/>
              <a:t>Uses hand-written context-free grammar</a:t>
            </a:r>
          </a:p>
          <a:p>
            <a:pPr lvl="1"/>
            <a:r>
              <a:rPr lang="en-US" dirty="0"/>
              <a:t>Test for low-submission standards of conferences</a:t>
            </a:r>
          </a:p>
          <a:p>
            <a:pPr lvl="1"/>
            <a:r>
              <a:rPr lang="en-US" b="1" dirty="0">
                <a:solidFill>
                  <a:srgbClr val="7889FB"/>
                </a:solidFill>
              </a:rPr>
              <a:t>Meaningless mix of sentences and technical terms</a:t>
            </a:r>
          </a:p>
          <a:p>
            <a:r>
              <a:rPr lang="en-US" dirty="0"/>
              <a:t>Generative AI</a:t>
            </a:r>
            <a:r>
              <a:rPr lang="en-US" b="0" dirty="0"/>
              <a:t> (such as ChatGPT)</a:t>
            </a:r>
          </a:p>
          <a:p>
            <a:pPr lvl="1"/>
            <a:r>
              <a:rPr lang="en-US" b="1" dirty="0">
                <a:solidFill>
                  <a:srgbClr val="7889FB"/>
                </a:solidFill>
              </a:rPr>
              <a:t>ACM Policy on Authorship</a:t>
            </a:r>
            <a:r>
              <a:rPr lang="en-US" b="1" dirty="0"/>
              <a:t> (applies to, e.g., SIGMOD)</a:t>
            </a:r>
          </a:p>
          <a:p>
            <a:pPr lvl="2"/>
            <a:r>
              <a:rPr lang="en-US" b="1" dirty="0"/>
              <a:t>Generative AI tools</a:t>
            </a:r>
            <a:r>
              <a:rPr lang="en-US" dirty="0"/>
              <a:t> may not be authors of publications</a:t>
            </a:r>
          </a:p>
          <a:p>
            <a:pPr lvl="2"/>
            <a:r>
              <a:rPr lang="en-US" dirty="0"/>
              <a:t>Using generative AI to create content is </a:t>
            </a:r>
            <a:r>
              <a:rPr lang="en-US" b="1" dirty="0">
                <a:solidFill>
                  <a:srgbClr val="7889FB"/>
                </a:solidFill>
              </a:rPr>
              <a:t>permitted</a:t>
            </a:r>
          </a:p>
          <a:p>
            <a:pPr lvl="2"/>
            <a:r>
              <a:rPr lang="en-US" b="1" dirty="0">
                <a:solidFill>
                  <a:schemeClr val="accent1"/>
                </a:solidFill>
              </a:rPr>
              <a:t>But: mu</a:t>
            </a:r>
            <a:r>
              <a:rPr lang="en-US" b="1" dirty="0">
                <a:solidFill>
                  <a:srgbClr val="C00000"/>
                </a:solidFill>
              </a:rPr>
              <a:t>st be fully disclosed in the work</a:t>
            </a:r>
          </a:p>
          <a:p>
            <a:pPr lvl="2"/>
            <a:r>
              <a:rPr lang="en-US" b="1" dirty="0"/>
              <a:t>Basic word processing systems</a:t>
            </a:r>
            <a:r>
              <a:rPr lang="en-US" dirty="0"/>
              <a:t> (e.g., spelling/grammar corrections)</a:t>
            </a:r>
            <a:br>
              <a:rPr lang="en-US" dirty="0"/>
            </a:br>
            <a:r>
              <a:rPr lang="en-US" dirty="0"/>
              <a:t>generally allowed, no requirement for disclosure</a:t>
            </a:r>
          </a:p>
          <a:p>
            <a:pPr lvl="2"/>
            <a:r>
              <a:rPr lang="en-US" dirty="0"/>
              <a:t>Policy updates expected due to blurring boundaries</a:t>
            </a:r>
            <a:br>
              <a:rPr lang="en-US" dirty="0"/>
            </a:br>
            <a:r>
              <a:rPr lang="en-US" dirty="0"/>
              <a:t>between generative AI and basic word processing systems</a:t>
            </a:r>
          </a:p>
        </p:txBody>
      </p:sp>
      <p:sp>
        <p:nvSpPr>
          <p:cNvPr id="3" name="Textplatzhalter 2">
            <a:extLst>
              <a:ext uri="{FF2B5EF4-FFF2-40B4-BE49-F238E27FC236}">
                <a16:creationId xmlns:a16="http://schemas.microsoft.com/office/drawing/2014/main" id="{ED64DA4B-0F88-2694-082E-2B347DE81CFF}"/>
              </a:ext>
            </a:extLst>
          </p:cNvPr>
          <p:cNvSpPr>
            <a:spLocks noGrp="1"/>
          </p:cNvSpPr>
          <p:nvPr>
            <p:ph type="body" sz="quarter" idx="14"/>
          </p:nvPr>
        </p:nvSpPr>
        <p:spPr/>
        <p:txBody>
          <a:bodyPr/>
          <a:lstStyle/>
          <a:p>
            <a:r>
              <a:rPr lang="en-US" dirty="0"/>
              <a:t>Excursus: Automatic CS Paper Generation</a:t>
            </a:r>
          </a:p>
        </p:txBody>
      </p:sp>
      <p:sp>
        <p:nvSpPr>
          <p:cNvPr id="6" name="Textfeld 5">
            <a:extLst>
              <a:ext uri="{FF2B5EF4-FFF2-40B4-BE49-F238E27FC236}">
                <a16:creationId xmlns:a16="http://schemas.microsoft.com/office/drawing/2014/main" id="{944ED2C5-787A-9FB2-6531-BD6F792BE021}"/>
              </a:ext>
            </a:extLst>
          </p:cNvPr>
          <p:cNvSpPr txBox="1"/>
          <p:nvPr/>
        </p:nvSpPr>
        <p:spPr>
          <a:xfrm>
            <a:off x="8413925" y="2905780"/>
            <a:ext cx="3382336" cy="523220"/>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u="none" strike="noStrike" kern="150" dirty="0">
                <a:solidFill>
                  <a:srgbClr val="000000"/>
                </a:solidFill>
                <a:effectLst/>
                <a:latin typeface="OpenSymbol"/>
                <a:ea typeface="OpenSymbol"/>
                <a:cs typeface="OpenSymbol"/>
                <a:hlinkClick r:id="rId2"/>
              </a:rPr>
              <a:t>https://www.acm.org/publications/</a:t>
            </a:r>
            <a:br>
              <a:rPr lang="en-US" sz="1400" u="none" strike="noStrike" kern="150" dirty="0">
                <a:solidFill>
                  <a:srgbClr val="000000"/>
                </a:solidFill>
                <a:effectLst/>
                <a:latin typeface="OpenSymbol"/>
                <a:ea typeface="OpenSymbol"/>
                <a:cs typeface="OpenSymbol"/>
                <a:hlinkClick r:id="rId2"/>
              </a:rPr>
            </a:br>
            <a:r>
              <a:rPr lang="en-US" sz="1400" u="none" strike="noStrike" kern="150" dirty="0">
                <a:solidFill>
                  <a:srgbClr val="000000"/>
                </a:solidFill>
                <a:effectLst/>
                <a:latin typeface="OpenSymbol"/>
                <a:ea typeface="OpenSymbol"/>
                <a:cs typeface="OpenSymbol"/>
                <a:hlinkClick r:id="rId2"/>
              </a:rPr>
              <a:t>policies/new-</a:t>
            </a:r>
            <a:r>
              <a:rPr lang="en-US" sz="1400" u="none" strike="noStrike" kern="150" dirty="0" err="1">
                <a:solidFill>
                  <a:srgbClr val="000000"/>
                </a:solidFill>
                <a:effectLst/>
                <a:latin typeface="OpenSymbol"/>
                <a:ea typeface="OpenSymbol"/>
                <a:cs typeface="OpenSymbol"/>
                <a:hlinkClick r:id="rId2"/>
              </a:rPr>
              <a:t>acm</a:t>
            </a:r>
            <a:r>
              <a:rPr lang="en-US" sz="1400" u="none" strike="noStrike" kern="150" dirty="0">
                <a:solidFill>
                  <a:srgbClr val="000000"/>
                </a:solidFill>
                <a:effectLst/>
                <a:latin typeface="OpenSymbol"/>
                <a:ea typeface="OpenSymbol"/>
                <a:cs typeface="OpenSymbol"/>
                <a:hlinkClick r:id="rId2"/>
              </a:rPr>
              <a:t>-policy-on-authorship</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7" name="Textfeld 6">
            <a:extLst>
              <a:ext uri="{FF2B5EF4-FFF2-40B4-BE49-F238E27FC236}">
                <a16:creationId xmlns:a16="http://schemas.microsoft.com/office/drawing/2014/main" id="{31B1D3F8-AAD8-1DDF-3500-30AC306C5CF9}"/>
              </a:ext>
            </a:extLst>
          </p:cNvPr>
          <p:cNvSpPr txBox="1"/>
          <p:nvPr/>
        </p:nvSpPr>
        <p:spPr>
          <a:xfrm>
            <a:off x="7965532" y="1548215"/>
            <a:ext cx="3830729" cy="307777"/>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dirty="0">
                <a:hlinkClick r:id="rId3"/>
              </a:rPr>
              <a:t>https://pdos.csail.mit.edu/archive/scigen</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8" name="Textfeld 7">
            <a:extLst>
              <a:ext uri="{FF2B5EF4-FFF2-40B4-BE49-F238E27FC236}">
                <a16:creationId xmlns:a16="http://schemas.microsoft.com/office/drawing/2014/main" id="{A89E2777-2BE5-2117-AF3F-E607B863B6BB}"/>
              </a:ext>
            </a:extLst>
          </p:cNvPr>
          <p:cNvSpPr txBox="1"/>
          <p:nvPr/>
        </p:nvSpPr>
        <p:spPr>
          <a:xfrm>
            <a:off x="8780467" y="4372494"/>
            <a:ext cx="2570320" cy="1200329"/>
          </a:xfrm>
          <a:prstGeom prst="rect">
            <a:avLst/>
          </a:prstGeom>
          <a:noFill/>
        </p:spPr>
        <p:txBody>
          <a:bodyPr wrap="none" rtlCol="0">
            <a:spAutoFit/>
          </a:bodyPr>
          <a:lstStyle/>
          <a:p>
            <a:pPr algn="ctr"/>
            <a:r>
              <a:rPr lang="en-US" b="1" dirty="0">
                <a:solidFill>
                  <a:srgbClr val="000000"/>
                </a:solidFill>
              </a:rPr>
              <a:t>LDE seminar and project:</a:t>
            </a:r>
          </a:p>
          <a:p>
            <a:pPr algn="ctr"/>
            <a:r>
              <a:rPr lang="en-US" b="1" dirty="0">
                <a:solidFill>
                  <a:schemeClr val="accent1"/>
                </a:solidFill>
              </a:rPr>
              <a:t>Use of generative AI</a:t>
            </a:r>
            <a:br>
              <a:rPr lang="en-US" b="1" dirty="0">
                <a:solidFill>
                  <a:schemeClr val="accent1"/>
                </a:solidFill>
              </a:rPr>
            </a:br>
            <a:r>
              <a:rPr lang="en-US" b="1" u="sng" dirty="0">
                <a:solidFill>
                  <a:schemeClr val="accent1"/>
                </a:solidFill>
              </a:rPr>
              <a:t>not allowed</a:t>
            </a:r>
            <a:br>
              <a:rPr lang="en-US" b="1" u="sng" dirty="0">
                <a:solidFill>
                  <a:schemeClr val="accent1"/>
                </a:solidFill>
              </a:rPr>
            </a:br>
            <a:endParaRPr lang="en-US" b="1" u="sng" dirty="0">
              <a:solidFill>
                <a:schemeClr val="accent1"/>
              </a:solidFill>
            </a:endParaRPr>
          </a:p>
        </p:txBody>
      </p:sp>
    </p:spTree>
    <p:extLst>
      <p:ext uri="{BB962C8B-B14F-4D97-AF65-F5344CB8AC3E}">
        <p14:creationId xmlns:p14="http://schemas.microsoft.com/office/powerpoint/2010/main" val="329307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7A317C4-713C-BC39-8FBD-1ACD89F8C446}"/>
              </a:ext>
            </a:extLst>
          </p:cNvPr>
          <p:cNvSpPr>
            <a:spLocks noGrp="1"/>
          </p:cNvSpPr>
          <p:nvPr>
            <p:ph type="body" sz="quarter" idx="18"/>
          </p:nvPr>
        </p:nvSpPr>
        <p:spPr/>
        <p:txBody>
          <a:bodyPr/>
          <a:lstStyle/>
          <a:p>
            <a:r>
              <a:rPr lang="en-US" dirty="0"/>
              <a:t>Scientific Reading</a:t>
            </a:r>
          </a:p>
          <a:p>
            <a:r>
              <a:rPr lang="en-US" dirty="0"/>
              <a:t>Scientific Writing</a:t>
            </a:r>
          </a:p>
          <a:p>
            <a:endParaRPr lang="en-US" dirty="0">
              <a:solidFill>
                <a:schemeClr val="tx1"/>
              </a:solidFill>
            </a:endParaRPr>
          </a:p>
          <a:p>
            <a:r>
              <a:rPr lang="en-US" dirty="0"/>
              <a:t>Remaining </a:t>
            </a:r>
            <a:r>
              <a:rPr lang="en-US" dirty="0">
                <a:solidFill>
                  <a:schemeClr val="accent1"/>
                </a:solidFill>
              </a:rPr>
              <a:t>Questions</a:t>
            </a:r>
            <a:r>
              <a:rPr lang="en-US" dirty="0"/>
              <a:t>?</a:t>
            </a:r>
          </a:p>
          <a:p>
            <a:r>
              <a:rPr lang="en-US" dirty="0"/>
              <a:t>Seminar/Project Topic Selection by</a:t>
            </a:r>
            <a:r>
              <a:rPr lang="en-US" dirty="0">
                <a:solidFill>
                  <a:schemeClr val="accent1"/>
                </a:solidFill>
              </a:rPr>
              <a:t> Apr 29, 23:59 </a:t>
            </a:r>
            <a:r>
              <a:rPr lang="en-US" dirty="0">
                <a:solidFill>
                  <a:srgbClr val="7889FB"/>
                </a:solidFill>
              </a:rPr>
              <a:t>(TODAY)</a:t>
            </a:r>
          </a:p>
          <a:p>
            <a:endParaRPr lang="en-US" dirty="0"/>
          </a:p>
          <a:p>
            <a:r>
              <a:rPr lang="en-US" dirty="0"/>
              <a:t>Final Introductory Lecture</a:t>
            </a:r>
          </a:p>
          <a:p>
            <a:pPr lvl="1"/>
            <a:r>
              <a:rPr lang="en-US" dirty="0"/>
              <a:t>03 </a:t>
            </a:r>
            <a:r>
              <a:rPr lang="en-US" b="1" dirty="0">
                <a:solidFill>
                  <a:srgbClr val="7889FB"/>
                </a:solidFill>
              </a:rPr>
              <a:t>Experiments, Reproducibility, and Giving Presentations </a:t>
            </a:r>
            <a:r>
              <a:rPr lang="en-US" dirty="0"/>
              <a:t>[May 06, MAR 0.003]</a:t>
            </a:r>
            <a:br>
              <a:rPr lang="en-US" dirty="0"/>
            </a:br>
            <a:r>
              <a:rPr lang="en-US" dirty="0"/>
              <a:t>Also recommendable for participants taking only the project</a:t>
            </a:r>
            <a:endParaRPr lang="en-US" b="0" dirty="0"/>
          </a:p>
          <a:p>
            <a:endParaRPr lang="en-US" dirty="0"/>
          </a:p>
        </p:txBody>
      </p:sp>
      <p:sp>
        <p:nvSpPr>
          <p:cNvPr id="3" name="Textplatzhalter 2">
            <a:extLst>
              <a:ext uri="{FF2B5EF4-FFF2-40B4-BE49-F238E27FC236}">
                <a16:creationId xmlns:a16="http://schemas.microsoft.com/office/drawing/2014/main" id="{A2812B76-73F3-BC18-A19D-B07800FD4E03}"/>
              </a:ext>
            </a:extLst>
          </p:cNvPr>
          <p:cNvSpPr>
            <a:spLocks noGrp="1"/>
          </p:cNvSpPr>
          <p:nvPr>
            <p:ph type="body" sz="quarter" idx="14"/>
          </p:nvPr>
        </p:nvSpPr>
        <p:spPr/>
        <p:txBody>
          <a:bodyPr/>
          <a:lstStyle/>
          <a:p>
            <a:r>
              <a:rPr lang="en-US" dirty="0"/>
              <a:t>Summary and</a:t>
            </a:r>
            <a:r>
              <a:rPr lang="en-US" dirty="0">
                <a:solidFill>
                  <a:srgbClr val="000000"/>
                </a:solidFill>
              </a:rPr>
              <a:t> </a:t>
            </a:r>
            <a:r>
              <a:rPr lang="en-US" b="1" dirty="0">
                <a:solidFill>
                  <a:srgbClr val="000000"/>
                </a:solidFill>
              </a:rPr>
              <a:t>Q&amp;A</a:t>
            </a:r>
            <a:endParaRPr lang="en-US" dirty="0">
              <a:solidFill>
                <a:srgbClr val="000000"/>
              </a:solidFill>
            </a:endParaRPr>
          </a:p>
        </p:txBody>
      </p:sp>
    </p:spTree>
    <p:extLst>
      <p:ext uri="{BB962C8B-B14F-4D97-AF65-F5344CB8AC3E}">
        <p14:creationId xmlns:p14="http://schemas.microsoft.com/office/powerpoint/2010/main" val="84281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855D08-9904-32C4-29A3-BF1F398EC6F2}"/>
              </a:ext>
            </a:extLst>
          </p:cNvPr>
          <p:cNvSpPr>
            <a:spLocks noGrp="1"/>
          </p:cNvSpPr>
          <p:nvPr>
            <p:ph type="body" sz="quarter" idx="18"/>
          </p:nvPr>
        </p:nvSpPr>
        <p:spPr>
          <a:xfrm>
            <a:off x="550799" y="1268963"/>
            <a:ext cx="3011551" cy="1607587"/>
          </a:xfrm>
        </p:spPr>
        <p:txBody>
          <a:bodyPr/>
          <a:lstStyle/>
          <a:p>
            <a:r>
              <a:rPr lang="en-US" dirty="0"/>
              <a:t>Scientific Reading</a:t>
            </a:r>
          </a:p>
          <a:p>
            <a:r>
              <a:rPr lang="en-US" dirty="0"/>
              <a:t>Scientific Writing</a:t>
            </a:r>
          </a:p>
        </p:txBody>
      </p:sp>
      <p:sp>
        <p:nvSpPr>
          <p:cNvPr id="3" name="Textplatzhalter 2">
            <a:extLst>
              <a:ext uri="{FF2B5EF4-FFF2-40B4-BE49-F238E27FC236}">
                <a16:creationId xmlns:a16="http://schemas.microsoft.com/office/drawing/2014/main" id="{A5D3739B-44B5-CA93-EC72-E5D405773CE5}"/>
              </a:ext>
            </a:extLst>
          </p:cNvPr>
          <p:cNvSpPr>
            <a:spLocks noGrp="1"/>
          </p:cNvSpPr>
          <p:nvPr>
            <p:ph type="body" sz="quarter" idx="14"/>
          </p:nvPr>
        </p:nvSpPr>
        <p:spPr/>
        <p:txBody>
          <a:bodyPr/>
          <a:lstStyle/>
          <a:p>
            <a:r>
              <a:rPr lang="en-US" dirty="0"/>
              <a:t>Agenda</a:t>
            </a:r>
          </a:p>
        </p:txBody>
      </p:sp>
      <p:sp>
        <p:nvSpPr>
          <p:cNvPr id="4" name="Textfeld 3">
            <a:extLst>
              <a:ext uri="{FF2B5EF4-FFF2-40B4-BE49-F238E27FC236}">
                <a16:creationId xmlns:a16="http://schemas.microsoft.com/office/drawing/2014/main" id="{9F187CA2-C303-CA3D-CE59-16EDDEB0E3BB}"/>
              </a:ext>
            </a:extLst>
          </p:cNvPr>
          <p:cNvSpPr txBox="1"/>
          <p:nvPr/>
        </p:nvSpPr>
        <p:spPr>
          <a:xfrm>
            <a:off x="4288421" y="1211813"/>
            <a:ext cx="3615157" cy="1200329"/>
          </a:xfrm>
          <a:prstGeom prst="rect">
            <a:avLst/>
          </a:prstGeom>
          <a:noFill/>
        </p:spPr>
        <p:txBody>
          <a:bodyPr wrap="none" rtlCol="0">
            <a:spAutoFit/>
          </a:bodyPr>
          <a:lstStyle/>
          <a:p>
            <a:pPr algn="ctr"/>
            <a:r>
              <a:rPr lang="en-US" dirty="0">
                <a:solidFill>
                  <a:schemeClr val="accent1"/>
                </a:solidFill>
                <a:latin typeface="Calibri" panose="020F0502020204030204" pitchFamily="34" charset="0"/>
                <a:cs typeface="Calibri" panose="020F0502020204030204" pitchFamily="34" charset="0"/>
              </a:rPr>
              <a:t>Scientific Writing skills can only be</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learned hands on, and incrementally</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improved with experience </a:t>
            </a:r>
          </a:p>
          <a:p>
            <a:pPr algn="ctr"/>
            <a:endParaRPr lang="en-US" dirty="0" err="1">
              <a:solidFill>
                <a:srgbClr val="000000"/>
              </a:solidFill>
            </a:endParaRPr>
          </a:p>
        </p:txBody>
      </p:sp>
    </p:spTree>
    <p:extLst>
      <p:ext uri="{BB962C8B-B14F-4D97-AF65-F5344CB8AC3E}">
        <p14:creationId xmlns:p14="http://schemas.microsoft.com/office/powerpoint/2010/main" val="4517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8F5578B7-B0DF-FD79-248F-A6C50157E43F}"/>
              </a:ext>
            </a:extLst>
          </p:cNvPr>
          <p:cNvSpPr>
            <a:spLocks noGrp="1"/>
          </p:cNvSpPr>
          <p:nvPr>
            <p:ph type="body" sz="quarter" idx="14"/>
          </p:nvPr>
        </p:nvSpPr>
        <p:spPr/>
        <p:txBody>
          <a:bodyPr/>
          <a:lstStyle/>
          <a:p>
            <a:r>
              <a:rPr lang="en-US" dirty="0"/>
              <a:t>Scientific Reading</a:t>
            </a:r>
          </a:p>
        </p:txBody>
      </p:sp>
      <p:sp>
        <p:nvSpPr>
          <p:cNvPr id="5" name="Textplatzhalter 4">
            <a:extLst>
              <a:ext uri="{FF2B5EF4-FFF2-40B4-BE49-F238E27FC236}">
                <a16:creationId xmlns:a16="http://schemas.microsoft.com/office/drawing/2014/main" id="{3DA68436-D37B-881C-0961-950FE5A993F3}"/>
              </a:ext>
            </a:extLst>
          </p:cNvPr>
          <p:cNvSpPr>
            <a:spLocks noGrp="1"/>
          </p:cNvSpPr>
          <p:nvPr>
            <p:ph type="body" sz="quarter" idx="15"/>
          </p:nvPr>
        </p:nvSpPr>
        <p:spPr/>
        <p:txBody>
          <a:bodyPr/>
          <a:lstStyle/>
          <a:p>
            <a:r>
              <a:rPr lang="en-US" dirty="0"/>
              <a:t>In Computer Science (Data Management)</a:t>
            </a:r>
          </a:p>
        </p:txBody>
      </p:sp>
    </p:spTree>
    <p:extLst>
      <p:ext uri="{BB962C8B-B14F-4D97-AF65-F5344CB8AC3E}">
        <p14:creationId xmlns:p14="http://schemas.microsoft.com/office/powerpoint/2010/main" val="10340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E5FE74F4-84C0-57E9-A978-A5B1DF34B6CF}"/>
              </a:ext>
            </a:extLst>
          </p:cNvPr>
          <p:cNvSpPr>
            <a:spLocks noGrp="1"/>
          </p:cNvSpPr>
          <p:nvPr>
            <p:ph type="body" sz="quarter" idx="18"/>
          </p:nvPr>
        </p:nvSpPr>
        <p:spPr>
          <a:xfrm>
            <a:off x="550799" y="1268963"/>
            <a:ext cx="11075143" cy="4790873"/>
          </a:xfrm>
        </p:spPr>
        <p:txBody>
          <a:bodyPr/>
          <a:lstStyle/>
          <a:p>
            <a:r>
              <a:rPr lang="en-US" dirty="0"/>
              <a:t>If you know the title[, author, venue, year] of a paper</a:t>
            </a:r>
          </a:p>
          <a:p>
            <a:pPr lvl="1"/>
            <a:r>
              <a:rPr lang="en-US" dirty="0"/>
              <a:t>Use search engines like </a:t>
            </a:r>
            <a:r>
              <a:rPr lang="en-US" b="1" dirty="0">
                <a:solidFill>
                  <a:srgbClr val="7889FB"/>
                </a:solidFill>
              </a:rPr>
              <a:t>DBLP</a:t>
            </a:r>
            <a:r>
              <a:rPr lang="en-US" dirty="0"/>
              <a:t> (</a:t>
            </a:r>
            <a:r>
              <a:rPr lang="en-US" sz="1800" u="none" strike="noStrike" kern="150" dirty="0">
                <a:solidFill>
                  <a:srgbClr val="0563C1"/>
                </a:solidFill>
                <a:effectLst/>
                <a:latin typeface="OpenSymbol"/>
                <a:ea typeface="OpenSymbol"/>
                <a:cs typeface="OpenSymbol"/>
                <a:hlinkClick r:id="rId2"/>
              </a:rPr>
              <a:t>https://dblp.uni-trier.de/</a:t>
            </a:r>
            <a:r>
              <a:rPr lang="en-US" dirty="0"/>
              <a:t>) or </a:t>
            </a:r>
            <a:r>
              <a:rPr lang="en-US" b="1" dirty="0">
                <a:solidFill>
                  <a:srgbClr val="7889FB"/>
                </a:solidFill>
              </a:rPr>
              <a:t>Google Scholar </a:t>
            </a:r>
            <a:r>
              <a:rPr lang="en-US" dirty="0"/>
              <a:t>(</a:t>
            </a:r>
            <a:r>
              <a:rPr lang="en-US" dirty="0">
                <a:solidFill>
                  <a:srgbClr val="000000"/>
                </a:solidFill>
                <a:hlinkClick r:id="rId3"/>
              </a:rPr>
              <a:t>https://scholar.google.com/</a:t>
            </a:r>
            <a:r>
              <a:rPr lang="en-US" dirty="0"/>
              <a:t>)</a:t>
            </a:r>
          </a:p>
          <a:p>
            <a:pPr lvl="1"/>
            <a:r>
              <a:rPr lang="en-US" dirty="0"/>
              <a:t>Make sure to select the </a:t>
            </a:r>
            <a:r>
              <a:rPr lang="en-US" b="1" dirty="0">
                <a:solidFill>
                  <a:srgbClr val="7889FB"/>
                </a:solidFill>
              </a:rPr>
              <a:t>right version</a:t>
            </a:r>
            <a:r>
              <a:rPr lang="en-US" dirty="0"/>
              <a:t> of the paper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the paper is </a:t>
            </a:r>
            <a:r>
              <a:rPr lang="en-US" b="1" dirty="0">
                <a:solidFill>
                  <a:srgbClr val="7889FB"/>
                </a:solidFill>
              </a:rPr>
              <a:t>not open-access</a:t>
            </a:r>
            <a:r>
              <a:rPr lang="en-US" dirty="0"/>
              <a:t>, you typically can access the PDF when you</a:t>
            </a:r>
          </a:p>
          <a:p>
            <a:pPr lvl="2"/>
            <a:r>
              <a:rPr lang="en-US" dirty="0"/>
              <a:t>are in the university VPN (e.g., ACM Digital Library), or</a:t>
            </a:r>
          </a:p>
          <a:p>
            <a:pPr lvl="2"/>
            <a:r>
              <a:rPr lang="en-US" dirty="0"/>
              <a:t>log in with your university account (redirect to TUB login page) (e.g., IEEE Xplore)</a:t>
            </a:r>
          </a:p>
        </p:txBody>
      </p:sp>
      <p:sp>
        <p:nvSpPr>
          <p:cNvPr id="4" name="Textplatzhalter 3">
            <a:extLst>
              <a:ext uri="{FF2B5EF4-FFF2-40B4-BE49-F238E27FC236}">
                <a16:creationId xmlns:a16="http://schemas.microsoft.com/office/drawing/2014/main" id="{D5C2C4BE-D9E2-2DFD-2380-EA9D590F29E3}"/>
              </a:ext>
            </a:extLst>
          </p:cNvPr>
          <p:cNvSpPr>
            <a:spLocks noGrp="1"/>
          </p:cNvSpPr>
          <p:nvPr>
            <p:ph type="body" sz="quarter" idx="14"/>
          </p:nvPr>
        </p:nvSpPr>
        <p:spPr/>
        <p:txBody>
          <a:bodyPr/>
          <a:lstStyle/>
          <a:p>
            <a:r>
              <a:rPr lang="en-US" dirty="0"/>
              <a:t>Obtaining the Full Text of a Paper</a:t>
            </a:r>
          </a:p>
        </p:txBody>
      </p:sp>
      <p:pic>
        <p:nvPicPr>
          <p:cNvPr id="8" name="Grafik 7">
            <a:extLst>
              <a:ext uri="{FF2B5EF4-FFF2-40B4-BE49-F238E27FC236}">
                <a16:creationId xmlns:a16="http://schemas.microsoft.com/office/drawing/2014/main" id="{02418E81-6306-559F-8568-E6B77367BCB7}"/>
              </a:ext>
            </a:extLst>
          </p:cNvPr>
          <p:cNvPicPr>
            <a:picLocks noChangeAspect="1"/>
          </p:cNvPicPr>
          <p:nvPr/>
        </p:nvPicPr>
        <p:blipFill rotWithShape="1">
          <a:blip r:embed="rId4"/>
          <a:srcRect r="21149"/>
          <a:stretch/>
        </p:blipFill>
        <p:spPr>
          <a:xfrm>
            <a:off x="1256865" y="2244095"/>
            <a:ext cx="4562401" cy="843701"/>
          </a:xfrm>
          <a:prstGeom prst="rect">
            <a:avLst/>
          </a:prstGeom>
          <a:ln>
            <a:solidFill>
              <a:schemeClr val="tx1"/>
            </a:solidFill>
          </a:ln>
        </p:spPr>
      </p:pic>
      <p:pic>
        <p:nvPicPr>
          <p:cNvPr id="10" name="Grafik 9">
            <a:extLst>
              <a:ext uri="{FF2B5EF4-FFF2-40B4-BE49-F238E27FC236}">
                <a16:creationId xmlns:a16="http://schemas.microsoft.com/office/drawing/2014/main" id="{9003FEDB-26F9-C28C-2838-DB53776E4BE2}"/>
              </a:ext>
            </a:extLst>
          </p:cNvPr>
          <p:cNvPicPr>
            <a:picLocks noChangeAspect="1"/>
          </p:cNvPicPr>
          <p:nvPr/>
        </p:nvPicPr>
        <p:blipFill>
          <a:blip r:embed="rId5"/>
          <a:stretch>
            <a:fillRect/>
          </a:stretch>
        </p:blipFill>
        <p:spPr>
          <a:xfrm>
            <a:off x="1256865" y="3160652"/>
            <a:ext cx="2042513" cy="1664270"/>
          </a:xfrm>
          <a:prstGeom prst="rect">
            <a:avLst/>
          </a:prstGeom>
          <a:ln>
            <a:solidFill>
              <a:schemeClr val="tx1"/>
            </a:solidFill>
          </a:ln>
        </p:spPr>
      </p:pic>
      <p:pic>
        <p:nvPicPr>
          <p:cNvPr id="12" name="Grafik 11">
            <a:extLst>
              <a:ext uri="{FF2B5EF4-FFF2-40B4-BE49-F238E27FC236}">
                <a16:creationId xmlns:a16="http://schemas.microsoft.com/office/drawing/2014/main" id="{E4926E31-C912-C9B9-3942-82F94CFDCD61}"/>
              </a:ext>
            </a:extLst>
          </p:cNvPr>
          <p:cNvPicPr>
            <a:picLocks noChangeAspect="1"/>
          </p:cNvPicPr>
          <p:nvPr/>
        </p:nvPicPr>
        <p:blipFill rotWithShape="1">
          <a:blip r:embed="rId6"/>
          <a:srcRect b="16669"/>
          <a:stretch/>
        </p:blipFill>
        <p:spPr>
          <a:xfrm>
            <a:off x="6149066" y="2244877"/>
            <a:ext cx="3384346" cy="853730"/>
          </a:xfrm>
          <a:prstGeom prst="rect">
            <a:avLst/>
          </a:prstGeom>
          <a:ln>
            <a:solidFill>
              <a:schemeClr val="tx1"/>
            </a:solidFill>
          </a:ln>
        </p:spPr>
      </p:pic>
      <p:pic>
        <p:nvPicPr>
          <p:cNvPr id="14" name="Grafik 13">
            <a:extLst>
              <a:ext uri="{FF2B5EF4-FFF2-40B4-BE49-F238E27FC236}">
                <a16:creationId xmlns:a16="http://schemas.microsoft.com/office/drawing/2014/main" id="{23378916-3240-5613-C83B-E6DF5CBABF09}"/>
              </a:ext>
            </a:extLst>
          </p:cNvPr>
          <p:cNvPicPr>
            <a:picLocks noChangeAspect="1"/>
          </p:cNvPicPr>
          <p:nvPr/>
        </p:nvPicPr>
        <p:blipFill rotWithShape="1">
          <a:blip r:embed="rId7"/>
          <a:srcRect b="25352"/>
          <a:stretch/>
        </p:blipFill>
        <p:spPr>
          <a:xfrm>
            <a:off x="6153374" y="3160652"/>
            <a:ext cx="3384346" cy="1664270"/>
          </a:xfrm>
          <a:prstGeom prst="rect">
            <a:avLst/>
          </a:prstGeom>
          <a:ln>
            <a:solidFill>
              <a:schemeClr val="tx1"/>
            </a:solidFill>
          </a:ln>
        </p:spPr>
      </p:pic>
      <p:pic>
        <p:nvPicPr>
          <p:cNvPr id="26" name="Grafik 25">
            <a:extLst>
              <a:ext uri="{FF2B5EF4-FFF2-40B4-BE49-F238E27FC236}">
                <a16:creationId xmlns:a16="http://schemas.microsoft.com/office/drawing/2014/main" id="{E54D8521-C795-A88B-DB2B-44F7A99E2C71}"/>
              </a:ext>
            </a:extLst>
          </p:cNvPr>
          <p:cNvPicPr>
            <a:picLocks noChangeAspect="1"/>
          </p:cNvPicPr>
          <p:nvPr/>
        </p:nvPicPr>
        <p:blipFill>
          <a:blip r:embed="rId8"/>
          <a:stretch>
            <a:fillRect/>
          </a:stretch>
        </p:blipFill>
        <p:spPr>
          <a:xfrm>
            <a:off x="3415815" y="4204677"/>
            <a:ext cx="2403452" cy="620245"/>
          </a:xfrm>
          <a:prstGeom prst="rect">
            <a:avLst/>
          </a:prstGeom>
          <a:ln>
            <a:solidFill>
              <a:schemeClr val="tx1"/>
            </a:solidFill>
          </a:ln>
        </p:spPr>
      </p:pic>
      <p:pic>
        <p:nvPicPr>
          <p:cNvPr id="28" name="Grafik 27">
            <a:extLst>
              <a:ext uri="{FF2B5EF4-FFF2-40B4-BE49-F238E27FC236}">
                <a16:creationId xmlns:a16="http://schemas.microsoft.com/office/drawing/2014/main" id="{D99D66C6-433A-FFC2-6F69-7C1B039CA726}"/>
              </a:ext>
            </a:extLst>
          </p:cNvPr>
          <p:cNvPicPr>
            <a:picLocks noChangeAspect="1"/>
          </p:cNvPicPr>
          <p:nvPr/>
        </p:nvPicPr>
        <p:blipFill>
          <a:blip r:embed="rId9"/>
          <a:stretch>
            <a:fillRect/>
          </a:stretch>
        </p:blipFill>
        <p:spPr>
          <a:xfrm>
            <a:off x="3415815" y="3359997"/>
            <a:ext cx="2403452" cy="620245"/>
          </a:xfrm>
          <a:prstGeom prst="rect">
            <a:avLst/>
          </a:prstGeom>
          <a:ln>
            <a:solidFill>
              <a:schemeClr val="tx1"/>
            </a:solidFill>
          </a:ln>
        </p:spPr>
      </p:pic>
      <p:sp>
        <p:nvSpPr>
          <p:cNvPr id="29" name="Textfeld 28">
            <a:extLst>
              <a:ext uri="{FF2B5EF4-FFF2-40B4-BE49-F238E27FC236}">
                <a16:creationId xmlns:a16="http://schemas.microsoft.com/office/drawing/2014/main" id="{41CF353E-4F7A-7578-6F34-C5403D947223}"/>
              </a:ext>
            </a:extLst>
          </p:cNvPr>
          <p:cNvSpPr txBox="1"/>
          <p:nvPr/>
        </p:nvSpPr>
        <p:spPr>
          <a:xfrm>
            <a:off x="3357273" y="3113800"/>
            <a:ext cx="558166" cy="276999"/>
          </a:xfrm>
          <a:prstGeom prst="rect">
            <a:avLst/>
          </a:prstGeom>
          <a:noFill/>
        </p:spPr>
        <p:txBody>
          <a:bodyPr wrap="none" rtlCol="0">
            <a:spAutoFit/>
          </a:bodyPr>
          <a:lstStyle/>
          <a:p>
            <a:r>
              <a:rPr lang="en-US" sz="1200" b="1" dirty="0">
                <a:solidFill>
                  <a:srgbClr val="000000"/>
                </a:solidFill>
              </a:rPr>
              <a:t>paper</a:t>
            </a:r>
          </a:p>
        </p:txBody>
      </p:sp>
      <p:sp>
        <p:nvSpPr>
          <p:cNvPr id="30" name="Textfeld 29">
            <a:extLst>
              <a:ext uri="{FF2B5EF4-FFF2-40B4-BE49-F238E27FC236}">
                <a16:creationId xmlns:a16="http://schemas.microsoft.com/office/drawing/2014/main" id="{F86CFDDD-9189-24BE-4A10-239B00C7B2E9}"/>
              </a:ext>
            </a:extLst>
          </p:cNvPr>
          <p:cNvSpPr txBox="1"/>
          <p:nvPr/>
        </p:nvSpPr>
        <p:spPr>
          <a:xfrm>
            <a:off x="3357273" y="3984024"/>
            <a:ext cx="993029" cy="276999"/>
          </a:xfrm>
          <a:prstGeom prst="rect">
            <a:avLst/>
          </a:prstGeom>
          <a:noFill/>
        </p:spPr>
        <p:txBody>
          <a:bodyPr wrap="none" rtlCol="0">
            <a:spAutoFit/>
          </a:bodyPr>
          <a:lstStyle/>
          <a:p>
            <a:r>
              <a:rPr lang="en-US" sz="1200" b="1" dirty="0" err="1">
                <a:solidFill>
                  <a:srgbClr val="000000"/>
                </a:solidFill>
              </a:rPr>
              <a:t>BibTeX</a:t>
            </a:r>
            <a:r>
              <a:rPr lang="en-US" sz="1200" b="1" dirty="0">
                <a:solidFill>
                  <a:srgbClr val="000000"/>
                </a:solidFill>
              </a:rPr>
              <a:t> entry</a:t>
            </a:r>
          </a:p>
        </p:txBody>
      </p:sp>
    </p:spTree>
    <p:extLst>
      <p:ext uri="{BB962C8B-B14F-4D97-AF65-F5344CB8AC3E}">
        <p14:creationId xmlns:p14="http://schemas.microsoft.com/office/powerpoint/2010/main" val="7600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E03BE6-0500-772E-0FDE-B0C096F42625}"/>
              </a:ext>
            </a:extLst>
          </p:cNvPr>
          <p:cNvSpPr>
            <a:spLocks noGrp="1"/>
          </p:cNvSpPr>
          <p:nvPr>
            <p:ph type="body" sz="quarter" idx="18"/>
          </p:nvPr>
        </p:nvSpPr>
        <p:spPr/>
        <p:txBody>
          <a:bodyPr/>
          <a:lstStyle/>
          <a:p>
            <a:r>
              <a:rPr lang="en-US" dirty="0"/>
              <a:t>Motivation</a:t>
            </a:r>
          </a:p>
          <a:p>
            <a:pPr lvl="1"/>
            <a:r>
              <a:rPr lang="en-US" dirty="0"/>
              <a:t>Some research areas might be very large (e.g., index structures, compression)</a:t>
            </a:r>
          </a:p>
          <a:p>
            <a:pPr lvl="1"/>
            <a:r>
              <a:rPr lang="en-US" dirty="0"/>
              <a:t>How do you find relevant scientific papers/theses via </a:t>
            </a:r>
            <a:r>
              <a:rPr lang="en-US" b="1" dirty="0">
                <a:solidFill>
                  <a:schemeClr val="accent1"/>
                </a:solidFill>
              </a:rPr>
              <a:t>multiple channels</a:t>
            </a:r>
          </a:p>
          <a:p>
            <a:pPr lvl="1"/>
            <a:endParaRPr lang="en-US" b="1" dirty="0">
              <a:solidFill>
                <a:schemeClr val="accent1"/>
              </a:solidFill>
            </a:endParaRPr>
          </a:p>
          <a:p>
            <a:r>
              <a:rPr lang="en-US" dirty="0"/>
              <a:t>Prefer Trustworthy Sources</a:t>
            </a:r>
          </a:p>
          <a:p>
            <a:pPr lvl="1"/>
            <a:r>
              <a:rPr lang="en-US" dirty="0"/>
              <a:t>Archival publications, awareness of peer-review</a:t>
            </a:r>
          </a:p>
          <a:p>
            <a:pPr lvl="1"/>
            <a:r>
              <a:rPr lang="en-US" dirty="0"/>
              <a:t>From right communities (e.g., ML systems vs ML algorithms) </a:t>
            </a:r>
          </a:p>
          <a:p>
            <a:pPr lvl="1"/>
            <a:r>
              <a:rPr lang="en-US" dirty="0"/>
              <a:t>Reputation of website, authors, etc.</a:t>
            </a:r>
          </a:p>
          <a:p>
            <a:pPr lvl="1"/>
            <a:endParaRPr lang="en-US" dirty="0"/>
          </a:p>
          <a:p>
            <a:r>
              <a:rPr lang="en-US" dirty="0"/>
              <a:t>Recap: Give Credit</a:t>
            </a:r>
          </a:p>
          <a:p>
            <a:pPr lvl="1"/>
            <a:r>
              <a:rPr lang="en-US" dirty="0"/>
              <a:t>Cite broadly, </a:t>
            </a:r>
            <a:r>
              <a:rPr lang="en-US" b="1" dirty="0">
                <a:solidFill>
                  <a:srgbClr val="7889FB"/>
                </a:solidFill>
              </a:rPr>
              <a:t>give credit to inspiring ideas</a:t>
            </a:r>
            <a:r>
              <a:rPr lang="en-US" dirty="0"/>
              <a:t>, create connections</a:t>
            </a:r>
          </a:p>
          <a:p>
            <a:pPr lvl="1"/>
            <a:r>
              <a:rPr lang="en-US" dirty="0"/>
              <a:t>Honestly acknowledge </a:t>
            </a:r>
            <a:r>
              <a:rPr lang="en-US" b="1" dirty="0">
                <a:solidFill>
                  <a:schemeClr val="accent1"/>
                </a:solidFill>
              </a:rPr>
              <a:t>limitations of your approach</a:t>
            </a:r>
          </a:p>
        </p:txBody>
      </p:sp>
      <p:sp>
        <p:nvSpPr>
          <p:cNvPr id="4" name="Textplatzhalter 3">
            <a:extLst>
              <a:ext uri="{FF2B5EF4-FFF2-40B4-BE49-F238E27FC236}">
                <a16:creationId xmlns:a16="http://schemas.microsoft.com/office/drawing/2014/main" id="{6B3713CC-83DB-8A66-A950-97DAEBDD115B}"/>
              </a:ext>
            </a:extLst>
          </p:cNvPr>
          <p:cNvSpPr>
            <a:spLocks noGrp="1"/>
          </p:cNvSpPr>
          <p:nvPr>
            <p:ph type="body" sz="quarter" idx="14"/>
          </p:nvPr>
        </p:nvSpPr>
        <p:spPr/>
        <p:txBody>
          <a:bodyPr/>
          <a:lstStyle/>
          <a:p>
            <a:r>
              <a:rPr lang="en-US" dirty="0"/>
              <a:t>Finding Related Work</a:t>
            </a:r>
          </a:p>
        </p:txBody>
      </p:sp>
    </p:spTree>
    <p:extLst>
      <p:ext uri="{BB962C8B-B14F-4D97-AF65-F5344CB8AC3E}">
        <p14:creationId xmlns:p14="http://schemas.microsoft.com/office/powerpoint/2010/main" val="42928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Venue/Year</a:t>
            </a:r>
          </a:p>
          <a:p>
            <a:pPr lvl="1"/>
            <a:r>
              <a:rPr lang="en-US" dirty="0"/>
              <a:t>Start off top-tier conferences/journals and find latest work</a:t>
            </a:r>
          </a:p>
          <a:p>
            <a:pPr lvl="1"/>
            <a:r>
              <a:rPr lang="en-US" dirty="0"/>
              <a:t>E.g., SIGMOD, PVLDB, CIDR, ICDE, EDBT, CIKM, …</a:t>
            </a:r>
          </a:p>
          <a:p>
            <a:pPr lvl="1"/>
            <a:r>
              <a:rPr lang="en-US" dirty="0"/>
              <a:t>These papers’ related work should provide a good categorization</a:t>
            </a:r>
            <a:br>
              <a:rPr lang="en-US" dirty="0"/>
            </a:br>
            <a:r>
              <a:rPr lang="en-US" dirty="0"/>
              <a:t>and discussion of related work </a:t>
            </a:r>
            <a:r>
              <a:rPr lang="en-US" dirty="0">
                <a:solidFill>
                  <a:srgbClr val="7889FB"/>
                </a:solidFill>
                <a:sym typeface="Wingdings" panose="05000000000000000000" pitchFamily="2" charset="2"/>
              </a:rPr>
              <a:t> </a:t>
            </a:r>
            <a:r>
              <a:rPr lang="en-US" b="1" dirty="0">
                <a:solidFill>
                  <a:srgbClr val="7889FB"/>
                </a:solidFill>
                <a:sym typeface="Wingdings" panose="05000000000000000000" pitchFamily="2" charset="2"/>
              </a:rPr>
              <a:t>recursive lookup</a:t>
            </a:r>
          </a:p>
          <a:p>
            <a:pPr lvl="1"/>
            <a:endParaRPr lang="en-US" b="1" dirty="0">
              <a:solidFill>
                <a:srgbClr val="7889FB"/>
              </a:solidFill>
              <a:sym typeface="Wingdings" panose="05000000000000000000" pitchFamily="2" charset="2"/>
            </a:endParaRPr>
          </a:p>
          <a:p>
            <a:r>
              <a:rPr lang="en-US" dirty="0"/>
              <a:t>By Author</a:t>
            </a:r>
          </a:p>
          <a:p>
            <a:pPr lvl="1"/>
            <a:r>
              <a:rPr lang="en-US" dirty="0"/>
              <a:t>Sometimes there are well-known experts in a certain sub-area </a:t>
            </a:r>
          </a:p>
          <a:p>
            <a:pPr lvl="1"/>
            <a:r>
              <a:rPr lang="en-US" dirty="0"/>
              <a:t>Find author publications via DBLP and other libraries</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5" name="Grafik 4">
            <a:extLst>
              <a:ext uri="{FF2B5EF4-FFF2-40B4-BE49-F238E27FC236}">
                <a16:creationId xmlns:a16="http://schemas.microsoft.com/office/drawing/2014/main" id="{B18667A2-EAE3-EEAA-E0A9-A629A737EEF2}"/>
              </a:ext>
            </a:extLst>
          </p:cNvPr>
          <p:cNvPicPr>
            <a:picLocks noChangeAspect="1"/>
          </p:cNvPicPr>
          <p:nvPr/>
        </p:nvPicPr>
        <p:blipFill rotWithShape="1">
          <a:blip r:embed="rId2"/>
          <a:srcRect l="49179" t="29691" r="5027" b="15379"/>
          <a:stretch/>
        </p:blipFill>
        <p:spPr>
          <a:xfrm>
            <a:off x="7310255" y="3429000"/>
            <a:ext cx="3707065" cy="1581150"/>
          </a:xfrm>
          <a:prstGeom prst="rect">
            <a:avLst/>
          </a:prstGeom>
        </p:spPr>
      </p:pic>
      <p:pic>
        <p:nvPicPr>
          <p:cNvPr id="7" name="Grafik 6">
            <a:extLst>
              <a:ext uri="{FF2B5EF4-FFF2-40B4-BE49-F238E27FC236}">
                <a16:creationId xmlns:a16="http://schemas.microsoft.com/office/drawing/2014/main" id="{A23338AE-DF39-9B07-6A9E-A24CD22D7B69}"/>
              </a:ext>
            </a:extLst>
          </p:cNvPr>
          <p:cNvPicPr>
            <a:picLocks noChangeAspect="1"/>
          </p:cNvPicPr>
          <p:nvPr/>
        </p:nvPicPr>
        <p:blipFill>
          <a:blip r:embed="rId3"/>
          <a:stretch>
            <a:fillRect/>
          </a:stretch>
        </p:blipFill>
        <p:spPr>
          <a:xfrm>
            <a:off x="11107209" y="3522305"/>
            <a:ext cx="611545" cy="611545"/>
          </a:xfrm>
          <a:prstGeom prst="rect">
            <a:avLst/>
          </a:prstGeom>
        </p:spPr>
      </p:pic>
    </p:spTree>
    <p:extLst>
      <p:ext uri="{BB962C8B-B14F-4D97-AF65-F5344CB8AC3E}">
        <p14:creationId xmlns:p14="http://schemas.microsoft.com/office/powerpoint/2010/main" val="39708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References</a:t>
            </a:r>
          </a:p>
          <a:p>
            <a:pPr lvl="1"/>
            <a:r>
              <a:rPr lang="en-US" b="1" dirty="0">
                <a:solidFill>
                  <a:srgbClr val="7889FB"/>
                </a:solidFill>
              </a:rPr>
              <a:t>Backwards</a:t>
            </a:r>
            <a:r>
              <a:rPr lang="en-US" dirty="0"/>
              <a:t> (papers published before)        &amp;        </a:t>
            </a:r>
            <a:r>
              <a:rPr lang="en-US" b="1" dirty="0">
                <a:solidFill>
                  <a:srgbClr val="7889FB"/>
                </a:solidFill>
              </a:rPr>
              <a:t>forwards</a:t>
            </a:r>
            <a:r>
              <a:rPr lang="en-US" dirty="0"/>
              <a:t> (papers published after the given paper)</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r>
              <a:rPr lang="en-US" dirty="0"/>
              <a:t>By Keywords</a:t>
            </a:r>
          </a:p>
          <a:p>
            <a:pPr lvl="1"/>
            <a:r>
              <a:rPr lang="en-US" dirty="0"/>
              <a:t>Broad survey of other related work, to augment the bias of the year/venue/author approach</a:t>
            </a:r>
          </a:p>
          <a:p>
            <a:pPr lvl="1"/>
            <a:r>
              <a:rPr lang="en-US" dirty="0"/>
              <a:t>Think of possible synonyms (e.g., “extensible”, “extendable”, “customizable”, …)</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9" name="Grafik 8">
            <a:extLst>
              <a:ext uri="{FF2B5EF4-FFF2-40B4-BE49-F238E27FC236}">
                <a16:creationId xmlns:a16="http://schemas.microsoft.com/office/drawing/2014/main" id="{4021EB41-928E-3915-CA65-C4B1883B3D0B}"/>
              </a:ext>
            </a:extLst>
          </p:cNvPr>
          <p:cNvPicPr>
            <a:picLocks noChangeAspect="1"/>
          </p:cNvPicPr>
          <p:nvPr/>
        </p:nvPicPr>
        <p:blipFill>
          <a:blip r:embed="rId2"/>
          <a:stretch>
            <a:fillRect/>
          </a:stretch>
        </p:blipFill>
        <p:spPr>
          <a:xfrm>
            <a:off x="5720733" y="1955006"/>
            <a:ext cx="5338448" cy="1969294"/>
          </a:xfrm>
          <a:prstGeom prst="rect">
            <a:avLst/>
          </a:prstGeom>
        </p:spPr>
      </p:pic>
      <p:pic>
        <p:nvPicPr>
          <p:cNvPr id="6" name="Grafik 5">
            <a:extLst>
              <a:ext uri="{FF2B5EF4-FFF2-40B4-BE49-F238E27FC236}">
                <a16:creationId xmlns:a16="http://schemas.microsoft.com/office/drawing/2014/main" id="{D37B355D-6D94-74DF-85B6-D2C1F5137380}"/>
              </a:ext>
            </a:extLst>
          </p:cNvPr>
          <p:cNvPicPr>
            <a:picLocks noChangeAspect="1"/>
          </p:cNvPicPr>
          <p:nvPr/>
        </p:nvPicPr>
        <p:blipFill>
          <a:blip r:embed="rId3"/>
          <a:stretch>
            <a:fillRect/>
          </a:stretch>
        </p:blipFill>
        <p:spPr>
          <a:xfrm>
            <a:off x="9393824" y="3757443"/>
            <a:ext cx="1650138" cy="277189"/>
          </a:xfrm>
          <a:prstGeom prst="rect">
            <a:avLst/>
          </a:prstGeom>
        </p:spPr>
      </p:pic>
      <p:sp>
        <p:nvSpPr>
          <p:cNvPr id="8" name="Rechteck 7">
            <a:extLst>
              <a:ext uri="{FF2B5EF4-FFF2-40B4-BE49-F238E27FC236}">
                <a16:creationId xmlns:a16="http://schemas.microsoft.com/office/drawing/2014/main" id="{9BC249F3-CAAB-6929-0071-AEC054EABB33}"/>
              </a:ext>
            </a:extLst>
          </p:cNvPr>
          <p:cNvSpPr/>
          <p:nvPr/>
        </p:nvSpPr>
        <p:spPr>
          <a:xfrm>
            <a:off x="6737350" y="3632200"/>
            <a:ext cx="596900" cy="190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5" name="Grafik 4">
            <a:extLst>
              <a:ext uri="{FF2B5EF4-FFF2-40B4-BE49-F238E27FC236}">
                <a16:creationId xmlns:a16="http://schemas.microsoft.com/office/drawing/2014/main" id="{5CC0A614-B062-E613-C0DF-9F427F405C54}"/>
              </a:ext>
            </a:extLst>
          </p:cNvPr>
          <p:cNvPicPr>
            <a:picLocks noChangeAspect="1"/>
          </p:cNvPicPr>
          <p:nvPr/>
        </p:nvPicPr>
        <p:blipFill rotWithShape="1">
          <a:blip r:embed="rId4"/>
          <a:srcRect b="42417"/>
          <a:stretch/>
        </p:blipFill>
        <p:spPr>
          <a:xfrm>
            <a:off x="1244600" y="1955007"/>
            <a:ext cx="3508375" cy="1867694"/>
          </a:xfrm>
          <a:prstGeom prst="rect">
            <a:avLst/>
          </a:prstGeom>
        </p:spPr>
      </p:pic>
    </p:spTree>
    <p:extLst>
      <p:ext uri="{BB962C8B-B14F-4D97-AF65-F5344CB8AC3E}">
        <p14:creationId xmlns:p14="http://schemas.microsoft.com/office/powerpoint/2010/main" val="29153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AA067C4-4CB6-5241-2166-8267084DFDF2}"/>
              </a:ext>
            </a:extLst>
          </p:cNvPr>
          <p:cNvSpPr>
            <a:spLocks noGrp="1"/>
          </p:cNvSpPr>
          <p:nvPr>
            <p:ph type="body" sz="quarter" idx="18"/>
          </p:nvPr>
        </p:nvSpPr>
        <p:spPr/>
        <p:txBody>
          <a:bodyPr/>
          <a:lstStyle/>
          <a:p>
            <a:r>
              <a:rPr lang="en-US" dirty="0"/>
              <a:t>Skimming</a:t>
            </a:r>
          </a:p>
          <a:p>
            <a:pPr lvl="1"/>
            <a:r>
              <a:rPr lang="en-US" b="1" dirty="0"/>
              <a:t>Goal:</a:t>
            </a:r>
            <a:r>
              <a:rPr lang="en-US" dirty="0"/>
              <a:t> understand what the paper/thesis is about, judge relevance</a:t>
            </a:r>
          </a:p>
          <a:p>
            <a:pPr lvl="1"/>
            <a:r>
              <a:rPr lang="en-US" dirty="0"/>
              <a:t>Read abstract, and optionally introduction</a:t>
            </a:r>
          </a:p>
          <a:p>
            <a:pPr lvl="1"/>
            <a:r>
              <a:rPr lang="en-US" dirty="0"/>
              <a:t>Scan paper (sections/subsections, structure, figures)</a:t>
            </a:r>
            <a:endParaRPr lang="en-US" sz="700" dirty="0"/>
          </a:p>
          <a:p>
            <a:r>
              <a:rPr lang="en-US" dirty="0"/>
              <a:t>Understanding</a:t>
            </a:r>
          </a:p>
          <a:p>
            <a:pPr lvl="1"/>
            <a:r>
              <a:rPr lang="en-US" b="1" dirty="0"/>
              <a:t>Goal:</a:t>
            </a:r>
            <a:r>
              <a:rPr lang="en-US" dirty="0"/>
              <a:t> understand how the presented approach accomplishes the paper’s goals</a:t>
            </a:r>
          </a:p>
          <a:p>
            <a:pPr lvl="1"/>
            <a:r>
              <a:rPr lang="en-US" b="1" dirty="0"/>
              <a:t>#1</a:t>
            </a:r>
            <a:r>
              <a:rPr lang="en-US" dirty="0"/>
              <a:t> Skimming (see above)</a:t>
            </a:r>
          </a:p>
          <a:p>
            <a:pPr lvl="1"/>
            <a:r>
              <a:rPr lang="en-US" b="1" dirty="0"/>
              <a:t>#2</a:t>
            </a:r>
            <a:r>
              <a:rPr lang="en-US" dirty="0"/>
              <a:t> Read the whole paper sequentially, add </a:t>
            </a:r>
            <a:r>
              <a:rPr lang="en-US" b="1" dirty="0">
                <a:solidFill>
                  <a:srgbClr val="7889FB"/>
                </a:solidFill>
              </a:rPr>
              <a:t>notes/annotations </a:t>
            </a:r>
            <a:endParaRPr lang="en-US" sz="700" b="1" dirty="0">
              <a:solidFill>
                <a:srgbClr val="7889FB"/>
              </a:solidFill>
            </a:endParaRPr>
          </a:p>
          <a:p>
            <a:r>
              <a:rPr lang="en-US" dirty="0"/>
              <a:t>Reviewing</a:t>
            </a:r>
          </a:p>
          <a:p>
            <a:pPr lvl="1"/>
            <a:r>
              <a:rPr lang="en-US" b="1" dirty="0"/>
              <a:t>Goal:</a:t>
            </a:r>
            <a:r>
              <a:rPr lang="en-US" dirty="0"/>
              <a:t> evaluate potential impact, and limitations</a:t>
            </a:r>
          </a:p>
          <a:p>
            <a:pPr lvl="1"/>
            <a:r>
              <a:rPr lang="en-US" b="1" dirty="0"/>
              <a:t>#1</a:t>
            </a:r>
            <a:r>
              <a:rPr lang="en-US" dirty="0"/>
              <a:t> Skimming (see above)</a:t>
            </a:r>
          </a:p>
          <a:p>
            <a:pPr lvl="1"/>
            <a:r>
              <a:rPr lang="en-US" b="1" dirty="0"/>
              <a:t>#2</a:t>
            </a:r>
            <a:r>
              <a:rPr lang="en-US" dirty="0"/>
              <a:t> Understanding (see above) + strengths and weaknesses</a:t>
            </a:r>
          </a:p>
          <a:p>
            <a:pPr lvl="1"/>
            <a:r>
              <a:rPr lang="en-US" b="1" dirty="0"/>
              <a:t>#3</a:t>
            </a:r>
            <a:r>
              <a:rPr lang="en-US" dirty="0"/>
              <a:t> Write summary, strong/weak points, detailed comments, constructive feedback,</a:t>
            </a:r>
            <a:br>
              <a:rPr lang="en-US" dirty="0"/>
            </a:br>
            <a:r>
              <a:rPr lang="en-US" dirty="0"/>
              <a:t>      overall recommendation ([strong/weak] accept/reject)</a:t>
            </a:r>
          </a:p>
        </p:txBody>
      </p:sp>
      <p:sp>
        <p:nvSpPr>
          <p:cNvPr id="4" name="Textplatzhalter 3">
            <a:extLst>
              <a:ext uri="{FF2B5EF4-FFF2-40B4-BE49-F238E27FC236}">
                <a16:creationId xmlns:a16="http://schemas.microsoft.com/office/drawing/2014/main" id="{7D2C859E-03B4-5D5C-ACF6-C488C5ECB6C1}"/>
              </a:ext>
            </a:extLst>
          </p:cNvPr>
          <p:cNvSpPr>
            <a:spLocks noGrp="1"/>
          </p:cNvSpPr>
          <p:nvPr>
            <p:ph type="body" sz="quarter" idx="14"/>
          </p:nvPr>
        </p:nvSpPr>
        <p:spPr/>
        <p:txBody>
          <a:bodyPr/>
          <a:lstStyle/>
          <a:p>
            <a:r>
              <a:rPr lang="en-US" dirty="0"/>
              <a:t>Types of Reading</a:t>
            </a:r>
          </a:p>
        </p:txBody>
      </p:sp>
      <p:sp>
        <p:nvSpPr>
          <p:cNvPr id="6" name="TextBox 1">
            <a:extLst>
              <a:ext uri="{FF2B5EF4-FFF2-40B4-BE49-F238E27FC236}">
                <a16:creationId xmlns:a16="http://schemas.microsoft.com/office/drawing/2014/main" id="{3261FEB9-01BF-8BF5-03FD-504AC0EBCCB7}"/>
              </a:ext>
            </a:extLst>
          </p:cNvPr>
          <p:cNvSpPr txBox="1"/>
          <p:nvPr/>
        </p:nvSpPr>
        <p:spPr>
          <a:xfrm>
            <a:off x="9217039" y="1703394"/>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What?</a:t>
            </a:r>
          </a:p>
        </p:txBody>
      </p:sp>
      <p:sp>
        <p:nvSpPr>
          <p:cNvPr id="7" name="TextBox 7">
            <a:extLst>
              <a:ext uri="{FF2B5EF4-FFF2-40B4-BE49-F238E27FC236}">
                <a16:creationId xmlns:a16="http://schemas.microsoft.com/office/drawing/2014/main" id="{2A34ECAE-2ECD-19D9-40CF-3962B9FD4C71}"/>
              </a:ext>
            </a:extLst>
          </p:cNvPr>
          <p:cNvSpPr txBox="1"/>
          <p:nvPr/>
        </p:nvSpPr>
        <p:spPr>
          <a:xfrm>
            <a:off x="9217039" y="3102010"/>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How?</a:t>
            </a:r>
          </a:p>
        </p:txBody>
      </p:sp>
      <p:sp>
        <p:nvSpPr>
          <p:cNvPr id="8" name="TextBox 8">
            <a:extLst>
              <a:ext uri="{FF2B5EF4-FFF2-40B4-BE49-F238E27FC236}">
                <a16:creationId xmlns:a16="http://schemas.microsoft.com/office/drawing/2014/main" id="{AFEB4CEF-CDE2-9B60-1AA5-E6121FE0389D}"/>
              </a:ext>
            </a:extLst>
          </p:cNvPr>
          <p:cNvSpPr txBox="1"/>
          <p:nvPr/>
        </p:nvSpPr>
        <p:spPr>
          <a:xfrm>
            <a:off x="9217039" y="4464359"/>
            <a:ext cx="2565752" cy="646331"/>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Good enough?</a:t>
            </a:r>
          </a:p>
          <a:p>
            <a:r>
              <a:rPr lang="en-US" b="1" dirty="0">
                <a:solidFill>
                  <a:schemeClr val="accent1"/>
                </a:solidFill>
                <a:latin typeface="Calibri" panose="020F0502020204030204" pitchFamily="34" charset="0"/>
                <a:cs typeface="Calibri" panose="020F0502020204030204" pitchFamily="34" charset="0"/>
              </a:rPr>
              <a:t>How to improve?</a:t>
            </a:r>
          </a:p>
        </p:txBody>
      </p:sp>
    </p:spTree>
    <p:extLst>
      <p:ext uri="{BB962C8B-B14F-4D97-AF65-F5344CB8AC3E}">
        <p14:creationId xmlns:p14="http://schemas.microsoft.com/office/powerpoint/2010/main" val="34939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9" id="{246E6033-15ED-8042-86E0-B76FF5BFC716}" vid="{848A7489-E40A-E247-AA59-65F245259B10}"/>
    </a:ext>
  </a:ext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solidFill>
              <a:srgbClr val="000000"/>
            </a:solidFill>
          </a:defRPr>
        </a:defPPr>
      </a:lstStyle>
    </a:txDef>
  </a:objectDefaults>
  <a:extraClrSchemeLst/>
  <a:extLst>
    <a:ext uri="{05A4C25C-085E-4340-85A3-A5531E510DB2}">
      <thm15:themeFamily xmlns:thm15="http://schemas.microsoft.com/office/thememl/2012/main" name="Präsentation9" id="{246E6033-15ED-8042-86E0-B76FF5BFC716}" vid="{7CAADE83-5F25-0A48-B83D-03A7471B880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TU-Berlin-Praesentation-Master-Verlauf-Orange-Rot</Template>
  <TotalTime>0</TotalTime>
  <Words>3077</Words>
  <Application>Microsoft Office PowerPoint</Application>
  <PresentationFormat>Breitbild</PresentationFormat>
  <Paragraphs>359</Paragraphs>
  <Slides>27</Slides>
  <Notes>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27</vt:i4>
      </vt:variant>
    </vt:vector>
  </HeadingPairs>
  <TitlesOfParts>
    <vt:vector size="37" baseType="lpstr">
      <vt:lpstr>Arial</vt:lpstr>
      <vt:lpstr>Calibri</vt:lpstr>
      <vt:lpstr>Cambria Math</vt:lpstr>
      <vt:lpstr>Consolas</vt:lpstr>
      <vt:lpstr>Courier New</vt:lpstr>
      <vt:lpstr>Liberation Serif</vt:lpstr>
      <vt:lpstr>OpenSymbol</vt:lpstr>
      <vt:lpstr>Wingdings</vt:lpstr>
      <vt:lpstr>Titelfolien zur Auswahl</vt:lpstr>
      <vt:lpstr>Master für Folgeseiten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Large-scale Data Engineering: 02 Scientific Reading and Writing</dc:title>
  <dc:creator>Patrick Damme</dc:creator>
  <cp:lastModifiedBy>TU-Pseudonym 3624437813768008</cp:lastModifiedBy>
  <cp:revision>801</cp:revision>
  <cp:lastPrinted>2021-03-24T16:10:50Z</cp:lastPrinted>
  <dcterms:created xsi:type="dcterms:W3CDTF">2023-02-25T13:39:16Z</dcterms:created>
  <dcterms:modified xsi:type="dcterms:W3CDTF">2024-04-28T19:20:53Z</dcterms:modified>
</cp:coreProperties>
</file>