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34"/>
  </p:notesMasterIdLst>
  <p:sldIdLst>
    <p:sldId id="359" r:id="rId3"/>
    <p:sldId id="360" r:id="rId4"/>
    <p:sldId id="361" r:id="rId5"/>
    <p:sldId id="362" r:id="rId6"/>
    <p:sldId id="401" r:id="rId7"/>
    <p:sldId id="403" r:id="rId8"/>
    <p:sldId id="404" r:id="rId9"/>
    <p:sldId id="402" r:id="rId10"/>
    <p:sldId id="405" r:id="rId11"/>
    <p:sldId id="432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20" r:id="rId23"/>
    <p:sldId id="434" r:id="rId24"/>
    <p:sldId id="422" r:id="rId25"/>
    <p:sldId id="425" r:id="rId26"/>
    <p:sldId id="426" r:id="rId27"/>
    <p:sldId id="427" r:id="rId28"/>
    <p:sldId id="433" r:id="rId29"/>
    <p:sldId id="429" r:id="rId30"/>
    <p:sldId id="430" r:id="rId31"/>
    <p:sldId id="431" r:id="rId32"/>
    <p:sldId id="384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889FB"/>
    <a:srgbClr val="C40D1E"/>
    <a:srgbClr val="FF6C00"/>
    <a:srgbClr val="1F90CC"/>
    <a:srgbClr val="9013FE"/>
    <a:srgbClr val="434343"/>
    <a:srgbClr val="C40E02"/>
    <a:srgbClr val="FFFFFF"/>
    <a:srgbClr val="49C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9" autoAdjust="0"/>
    <p:restoredTop sz="84321" autoAdjust="0"/>
  </p:normalViewPr>
  <p:slideViewPr>
    <p:cSldViewPr snapToGrid="0" snapToObjects="1">
      <p:cViewPr varScale="1">
        <p:scale>
          <a:sx n="111" d="100"/>
          <a:sy n="111" d="100"/>
        </p:scale>
        <p:origin x="78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05.05.2024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78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799" y="1268963"/>
            <a:ext cx="5545201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124D4CAA-133B-B88A-74F8-407F69B249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4945" y="1262740"/>
            <a:ext cx="5545201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420617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799" y="1268963"/>
            <a:ext cx="11075143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E494F037-B453-E6C3-6931-1688CF9B9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2582402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3700"/>
              </a:lnSpc>
              <a:spcBef>
                <a:spcPts val="0"/>
              </a:spcBef>
              <a:buNone/>
              <a:defRPr sz="37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A837A2E9-5AA7-3D02-1A49-6988BEC5B8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1510" y="4180427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</p:spTree>
    <p:extLst>
      <p:ext uri="{BB962C8B-B14F-4D97-AF65-F5344CB8AC3E}">
        <p14:creationId xmlns:p14="http://schemas.microsoft.com/office/powerpoint/2010/main" val="36194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597FE0-CC24-D198-44F6-8B86AC8E52DB}"/>
              </a:ext>
            </a:extLst>
          </p:cNvPr>
          <p:cNvGrpSpPr/>
          <p:nvPr userDrawn="1"/>
        </p:nvGrpSpPr>
        <p:grpSpPr>
          <a:xfrm>
            <a:off x="9433249" y="6055568"/>
            <a:ext cx="2258008" cy="569167"/>
            <a:chOff x="9433249" y="6055568"/>
            <a:chExt cx="2258008" cy="56916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2D5CBC3-F82D-3CBE-40BC-802F674C616B}"/>
                </a:ext>
              </a:extLst>
            </p:cNvPr>
            <p:cNvSpPr/>
            <p:nvPr userDrawn="1"/>
          </p:nvSpPr>
          <p:spPr>
            <a:xfrm>
              <a:off x="9433249" y="6055568"/>
              <a:ext cx="2258008" cy="569167"/>
            </a:xfrm>
            <a:prstGeom prst="roundRect">
              <a:avLst>
                <a:gd name="adj" fmla="val 2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5A0E74B8-E76E-1A0B-C1A8-60E6BE5351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90187" y="6124808"/>
              <a:ext cx="2124769" cy="426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196393" y="6393866"/>
            <a:ext cx="761531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Patrick Damme | FG DAMS | LDE </a:t>
            </a:r>
            <a:r>
              <a:rPr lang="en-US" sz="1400" b="0" noProof="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SoSe</a:t>
            </a:r>
            <a:r>
              <a:rPr lang="en-US" sz="1400" b="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2024 – 03 Experiments, Reproducibility &amp; Presentations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F44FBF-6529-4A53-F1BA-D10222FCFDB0}"/>
              </a:ext>
            </a:extLst>
          </p:cNvPr>
          <p:cNvGrpSpPr/>
          <p:nvPr userDrawn="1"/>
        </p:nvGrpSpPr>
        <p:grpSpPr>
          <a:xfrm>
            <a:off x="9433249" y="6055568"/>
            <a:ext cx="2258008" cy="569167"/>
            <a:chOff x="9433249" y="6055568"/>
            <a:chExt cx="2258008" cy="56916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132AE6E-5DB2-25F8-161D-6A04BD40CA8C}"/>
                </a:ext>
              </a:extLst>
            </p:cNvPr>
            <p:cNvSpPr/>
            <p:nvPr userDrawn="1"/>
          </p:nvSpPr>
          <p:spPr>
            <a:xfrm>
              <a:off x="9433249" y="6055568"/>
              <a:ext cx="2258008" cy="569167"/>
            </a:xfrm>
            <a:prstGeom prst="roundRect">
              <a:avLst>
                <a:gd name="adj" fmla="val 2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17F1DB4-F8F6-5B0E-9657-BBA11B1CD3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90187" y="6124808"/>
              <a:ext cx="2124769" cy="426320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DE8D1-082D-9900-BD99-D84E6B3FBCD0}"/>
              </a:ext>
            </a:extLst>
          </p:cNvPr>
          <p:cNvSpPr/>
          <p:nvPr userDrawn="1"/>
        </p:nvSpPr>
        <p:spPr>
          <a:xfrm>
            <a:off x="559027" y="6393872"/>
            <a:ext cx="391886" cy="217302"/>
          </a:xfrm>
          <a:prstGeom prst="roundRect">
            <a:avLst>
              <a:gd name="adj" fmla="val 294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675EF3AE-78B3-9641-A88A-C3B5FFA9245E}" type="slidenum">
              <a:rPr lang="de-DE" sz="1400" b="1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pPr algn="ctr"/>
              <a:t>‹Nr.›</a:t>
            </a:fld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7" r:id="rId2"/>
    <p:sldLayoutId id="214748371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16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u-berlin.zoom.us/j/67376691490?pwd=NmlvWTM5VUVWRjU0UGI2bXhBVkxzQT09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fair.org/fair-principles/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hne-eu/daphne" TargetMode="External"/><Relationship Id="rId2" Type="http://schemas.openxmlformats.org/officeDocument/2006/relationships/hyperlink" Target="https://github.com/apache/systemd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amslab/reproducibilit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reproducibility.sigmod.org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roducibility.sigmod.org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se.tamu.edu/" TargetMode="External"/><Relationship Id="rId2" Type="http://schemas.openxmlformats.org/officeDocument/2006/relationships/hyperlink" Target="https://archive.ics.uci.edu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setsearch.research.goog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://www.tpc.org/tpch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1E010B-877E-604A-96C7-32EFC5B57054}"/>
              </a:ext>
            </a:extLst>
          </p:cNvPr>
          <p:cNvSpPr txBox="1"/>
          <p:nvPr/>
        </p:nvSpPr>
        <p:spPr>
          <a:xfrm>
            <a:off x="550801" y="3050935"/>
            <a:ext cx="11523011" cy="1162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b="1" dirty="0">
                <a:solidFill>
                  <a:schemeClr val="bg1"/>
                </a:solidFill>
                <a:cs typeface="Arial" panose="020B0604020202020204" pitchFamily="34" charset="0"/>
              </a:rPr>
              <a:t>Seminar Large-scale Data Engineering (LDE)</a:t>
            </a:r>
          </a:p>
          <a:p>
            <a:pPr>
              <a:lnSpc>
                <a:spcPts val="4500"/>
              </a:lnSpc>
            </a:pPr>
            <a:r>
              <a:rPr lang="en-US" sz="4500" b="1" dirty="0">
                <a:solidFill>
                  <a:schemeClr val="bg1"/>
                </a:solidFill>
                <a:cs typeface="Arial" panose="020B0604020202020204" pitchFamily="34" charset="0"/>
              </a:rPr>
              <a:t>03 Experiments, Reproducibility &amp; Presentations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FB4931-3EF5-3045-BA3B-F8959781C0D1}"/>
              </a:ext>
            </a:extLst>
          </p:cNvPr>
          <p:cNvSpPr txBox="1"/>
          <p:nvPr/>
        </p:nvSpPr>
        <p:spPr>
          <a:xfrm>
            <a:off x="550801" y="4575355"/>
            <a:ext cx="832807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b="1" dirty="0">
                <a:solidFill>
                  <a:schemeClr val="bg1"/>
                </a:solidFill>
                <a:cs typeface="Arial" panose="020B0604020202020204" pitchFamily="34" charset="0"/>
              </a:rPr>
              <a:t>Dr.-Ing. Patrick Damme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err="1">
                <a:solidFill>
                  <a:schemeClr val="bg1"/>
                </a:solidFill>
                <a:cs typeface="Arial" panose="020B0604020202020204" pitchFamily="34" charset="0"/>
              </a:rPr>
              <a:t>Technische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Universität Berlin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Berlin Institute for the Foundations of Learning and Data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Big Data Engineering (DAMS Lab)</a:t>
            </a:r>
            <a:endParaRPr lang="de-DE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8C5F3-C7B7-3F09-E67B-2CB951E0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1" y="6321314"/>
            <a:ext cx="853163" cy="301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920D0-3EF7-66BD-9DA1-37967723809B}"/>
              </a:ext>
            </a:extLst>
          </p:cNvPr>
          <p:cNvSpPr txBox="1"/>
          <p:nvPr/>
        </p:nvSpPr>
        <p:spPr>
          <a:xfrm>
            <a:off x="1518108" y="6275437"/>
            <a:ext cx="326409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update: May 5, 2024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7491DB-8975-B23E-EC74-8FEA498EA9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55038" y="6073529"/>
            <a:ext cx="732314" cy="549235"/>
          </a:xfrm>
          <a:prstGeom prst="rect">
            <a:avLst/>
          </a:prstGeom>
          <a:ln w="28575"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287519-A3D7-4F03-4723-28E20BBAF494}"/>
              </a:ext>
            </a:extLst>
          </p:cNvPr>
          <p:cNvSpPr txBox="1"/>
          <p:nvPr/>
        </p:nvSpPr>
        <p:spPr>
          <a:xfrm>
            <a:off x="4452807" y="6024982"/>
            <a:ext cx="378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b="1" dirty="0">
                <a:solidFill>
                  <a:schemeClr val="bg1"/>
                </a:solidFill>
              </a:rPr>
              <a:t>Credit:</a:t>
            </a:r>
            <a:r>
              <a:rPr lang="en-US" sz="1200" dirty="0">
                <a:solidFill>
                  <a:schemeClr val="bg1"/>
                </a:solidFill>
              </a:rPr>
              <a:t> Based on “Introduction to Scientific Writing”/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”03 Experiments and Reproducibility” by Matthias Boehm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(TU Graz, winter 2021/22)]</a:t>
            </a:r>
          </a:p>
        </p:txBody>
      </p:sp>
    </p:spTree>
    <p:extLst>
      <p:ext uri="{BB962C8B-B14F-4D97-AF65-F5344CB8AC3E}">
        <p14:creationId xmlns:p14="http://schemas.microsoft.com/office/powerpoint/2010/main" val="353387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BB03066-87A2-2D35-13A4-F04A1D1CD8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8" y="1268963"/>
            <a:ext cx="6516751" cy="450668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#1 Primary Baseline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Existing algorithm or system infrastructure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Main comparison point, usually with same runtime operations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Beware: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Avoid speedup-only results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(need absolute numbers for grounding)</a:t>
            </a:r>
          </a:p>
          <a:p>
            <a:r>
              <a:rPr lang="en-US" dirty="0">
                <a:solidFill>
                  <a:srgbClr val="000000"/>
                </a:solidFill>
              </a:rPr>
              <a:t>#2 Additional Baselines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Alternative systems with different runtime and compiler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Usually, not directly comparable but important for grounding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E.g., </a:t>
            </a:r>
            <a:r>
              <a:rPr lang="en-US" dirty="0" err="1">
                <a:solidFill>
                  <a:srgbClr val="000000"/>
                </a:solidFill>
              </a:rPr>
              <a:t>SystemDS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R, Julia, Spark, TensorFlow,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PyTorch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, …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E.g., DAPHNE: the same, plus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numpy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, pandas,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DuckDB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, …</a:t>
            </a:r>
          </a:p>
          <a:p>
            <a:pPr lvl="1"/>
            <a:r>
              <a:rPr lang="en-US" b="1" dirty="0">
                <a:solidFill>
                  <a:srgbClr val="7889FB"/>
                </a:solidFill>
                <a:sym typeface="Wingdings" panose="05000000000000000000" pitchFamily="2" charset="2"/>
              </a:rPr>
              <a:t>Potential hindering factors: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commercial and</a:t>
            </a:r>
            <a:b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closed-source systems, software licenses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EA97E-B548-1A89-3A13-1DF37D11F6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D727D92-1568-94A4-87D2-F23E14D1EE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58050" y="1262741"/>
            <a:ext cx="4743450" cy="12772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Problem of </a:t>
            </a:r>
            <a:r>
              <a:rPr lang="en-US" dirty="0">
                <a:solidFill>
                  <a:schemeClr val="accent1"/>
                </a:solidFill>
              </a:rPr>
              <a:t>Weak Baselines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uthors want to show improvements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Successive improvements over</a:t>
            </a:r>
            <a:b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state-of-the-art don’t add up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125F06-547D-C9D9-4440-B83D392C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52" y="2880581"/>
            <a:ext cx="496005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105E613-9BC6-E1A5-C014-3AC24048CC89}"/>
              </a:ext>
            </a:extLst>
          </p:cNvPr>
          <p:cNvSpPr txBox="1"/>
          <p:nvPr/>
        </p:nvSpPr>
        <p:spPr>
          <a:xfrm>
            <a:off x="8137820" y="2720026"/>
            <a:ext cx="3122578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[Timothy G. Armstrong, Alistair Moffat, William Webber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Justin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Zobel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Improvements That Don't Add Up: Ad-Hoc Retrieval Results Since 1998.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CIKM 2009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3E49721-FAB5-CFFE-9E3B-0DFD101FC9AA}"/>
              </a:ext>
            </a:extLst>
          </p:cNvPr>
          <p:cNvSpPr txBox="1"/>
          <p:nvPr/>
        </p:nvSpPr>
        <p:spPr>
          <a:xfrm>
            <a:off x="8137820" y="3787842"/>
            <a:ext cx="3472775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[Maurizio Ferrari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Dacrema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Paolo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Cremonesi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Dietmar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Jannach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Are We Really Making Much Progress? A Worrying Analysis of Recent Neural Recommendation Approaches. </a:t>
            </a:r>
            <a:r>
              <a:rPr lang="en-US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RecSys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1F04371-4D0D-61E1-15CF-B029BCCF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051" y="3951119"/>
            <a:ext cx="496005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</p:spTree>
    <p:extLst>
      <p:ext uri="{BB962C8B-B14F-4D97-AF65-F5344CB8AC3E}">
        <p14:creationId xmlns:p14="http://schemas.microsoft.com/office/powerpoint/2010/main" val="28680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BD79EBD-0D8C-D941-B7CA-EEDA0335E7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Hardware Selection</a:t>
            </a:r>
          </a:p>
          <a:p>
            <a:pPr lvl="1"/>
            <a:r>
              <a:rPr lang="en-US" dirty="0"/>
              <a:t>Multiple nodes for distributed computation</a:t>
            </a:r>
          </a:p>
          <a:p>
            <a:pPr lvl="1"/>
            <a:r>
              <a:rPr lang="en-US" dirty="0"/>
              <a:t>Avoid too outdated hardware (irrelevance)</a:t>
            </a:r>
          </a:p>
          <a:p>
            <a:r>
              <a:rPr lang="en-US" dirty="0"/>
              <a:t>Find Balanced Level of Detail</a:t>
            </a:r>
          </a:p>
          <a:p>
            <a:pPr lvl="1"/>
            <a:r>
              <a:rPr lang="en-US" dirty="0"/>
              <a:t>Underspecified: 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“We ran all experiments on an Intel CPU”</a:t>
            </a:r>
          </a:p>
          <a:p>
            <a:pPr lvl="1"/>
            <a:r>
              <a:rPr lang="en-US" dirty="0"/>
              <a:t>Over-specified:	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cat /proc/</a:t>
            </a:r>
            <a:r>
              <a:rPr lang="en-US" dirty="0" err="1">
                <a:latin typeface="Consolas" panose="020B0609020204030204" pitchFamily="49" charset="0"/>
              </a:rPr>
              <a:t>cpuinfo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cat /proc/</a:t>
            </a:r>
            <a:r>
              <a:rPr lang="en-US" dirty="0" err="1">
                <a:latin typeface="Consolas" panose="020B0609020204030204" pitchFamily="49" charset="0"/>
              </a:rPr>
              <a:t>meminfo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Recommendation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HW components:</a:t>
            </a:r>
            <a:r>
              <a:rPr lang="en-US" dirty="0"/>
              <a:t> #nodes, CPUs (#cores, clock freq., cache size), memory, network, I/O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SW components:</a:t>
            </a:r>
            <a:r>
              <a:rPr lang="en-US" dirty="0"/>
              <a:t> OS, programming language, versions, other software, compiler flags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Baselines</a:t>
            </a:r>
            <a:r>
              <a:rPr lang="en-US" dirty="0"/>
              <a:t> and configuration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recent versions of baseline systems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Data and workloads</a:t>
            </a:r>
            <a:r>
              <a:rPr lang="en-US" dirty="0"/>
              <a:t> with data sizes, parameters, configurations  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C55724-BF15-BC4D-AC91-47754FE5D9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Experimental Setting (Hardware &amp; Software)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5261277-581C-DC29-9F2F-A7F51B2B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520" y="2441370"/>
            <a:ext cx="2827015" cy="178530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9BCD321-BB45-A40D-1722-4B9F4168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592" y="2440164"/>
            <a:ext cx="2828925" cy="17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1949357-1E7A-1AE4-968D-18715DE1D2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4"/>
            <a:ext cx="11075143" cy="1374484"/>
          </a:xfrm>
        </p:spPr>
        <p:txBody>
          <a:bodyPr/>
          <a:lstStyle/>
          <a:p>
            <a:r>
              <a:rPr lang="en-US" dirty="0"/>
              <a:t>Axes</a:t>
            </a:r>
          </a:p>
          <a:p>
            <a:pPr lvl="1"/>
            <a:r>
              <a:rPr lang="en-US" dirty="0"/>
              <a:t>Use informative axes labels with units (e.g., Total Execution Time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Don’t cheat or mislead readers and reviewers</a:t>
            </a:r>
          </a:p>
          <a:p>
            <a:pPr lvl="1"/>
            <a:r>
              <a:rPr lang="en-US" dirty="0"/>
              <a:t>Start y-axis at 0 for linear scale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D5FD37-683A-A342-6BBD-AE88F7F8D8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 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A82C6970-4785-1E7A-7BF1-93024FC93833}"/>
              </a:ext>
            </a:extLst>
          </p:cNvPr>
          <p:cNvGrpSpPr/>
          <p:nvPr/>
        </p:nvGrpSpPr>
        <p:grpSpPr>
          <a:xfrm>
            <a:off x="1090058" y="2975709"/>
            <a:ext cx="1900554" cy="1229360"/>
            <a:chOff x="720726" y="3322320"/>
            <a:chExt cx="1900554" cy="1229360"/>
          </a:xfrm>
        </p:grpSpPr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28DFAF20-90E4-EDF0-3895-91E60FE8DFE5}"/>
                </a:ext>
              </a:extLst>
            </p:cNvPr>
            <p:cNvGrpSpPr/>
            <p:nvPr/>
          </p:nvGrpSpPr>
          <p:grpSpPr>
            <a:xfrm>
              <a:off x="1148080" y="3322320"/>
              <a:ext cx="1473200" cy="1229360"/>
              <a:chOff x="1148080" y="3322320"/>
              <a:chExt cx="1473200" cy="1229360"/>
            </a:xfrm>
          </p:grpSpPr>
          <p:cxnSp>
            <p:nvCxnSpPr>
              <p:cNvPr id="8" name="Straight Arrow Connector 4">
                <a:extLst>
                  <a:ext uri="{FF2B5EF4-FFF2-40B4-BE49-F238E27FC236}">
                    <a16:creationId xmlns:a16="http://schemas.microsoft.com/office/drawing/2014/main" id="{EA9B91FA-8DCD-3BF2-535B-82589ED69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7">
                <a:extLst>
                  <a:ext uri="{FF2B5EF4-FFF2-40B4-BE49-F238E27FC236}">
                    <a16:creationId xmlns:a16="http://schemas.microsoft.com/office/drawing/2014/main" id="{DD06EB70-9660-93A9-83FF-08E06191B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5562CF9C-590C-C7B8-B24F-2D17E8096E26}"/>
                </a:ext>
              </a:extLst>
            </p:cNvPr>
            <p:cNvSpPr/>
            <p:nvPr/>
          </p:nvSpPr>
          <p:spPr>
            <a:xfrm>
              <a:off x="1158240" y="3566160"/>
              <a:ext cx="1330960" cy="838772"/>
            </a:xfrm>
            <a:custGeom>
              <a:avLst/>
              <a:gdLst>
                <a:gd name="connsiteX0" fmla="*/ 0 w 1330960"/>
                <a:gd name="connsiteY0" fmla="*/ 629920 h 838772"/>
                <a:gd name="connsiteX1" fmla="*/ 365760 w 1330960"/>
                <a:gd name="connsiteY1" fmla="*/ 548640 h 838772"/>
                <a:gd name="connsiteX2" fmla="*/ 690880 w 1330960"/>
                <a:gd name="connsiteY2" fmla="*/ 822960 h 838772"/>
                <a:gd name="connsiteX3" fmla="*/ 1330960 w 1330960"/>
                <a:gd name="connsiteY3" fmla="*/ 0 h 83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960" h="838772">
                  <a:moveTo>
                    <a:pt x="0" y="629920"/>
                  </a:moveTo>
                  <a:cubicBezTo>
                    <a:pt x="125306" y="573193"/>
                    <a:pt x="250613" y="516467"/>
                    <a:pt x="365760" y="548640"/>
                  </a:cubicBezTo>
                  <a:cubicBezTo>
                    <a:pt x="480907" y="580813"/>
                    <a:pt x="530013" y="914400"/>
                    <a:pt x="690880" y="822960"/>
                  </a:cubicBezTo>
                  <a:cubicBezTo>
                    <a:pt x="851747" y="731520"/>
                    <a:pt x="1091353" y="365760"/>
                    <a:pt x="133096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CBF1853D-B6C8-12D8-43F5-4D668EDA8999}"/>
                </a:ext>
              </a:extLst>
            </p:cNvPr>
            <p:cNvSpPr txBox="1"/>
            <p:nvPr/>
          </p:nvSpPr>
          <p:spPr>
            <a:xfrm rot="16200000">
              <a:off x="357178" y="380088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</a:t>
              </a:r>
            </a:p>
          </p:txBody>
        </p:sp>
      </p:grpSp>
      <p:pic>
        <p:nvPicPr>
          <p:cNvPr id="10" name="Picture 12">
            <a:extLst>
              <a:ext uri="{FF2B5EF4-FFF2-40B4-BE49-F238E27FC236}">
                <a16:creationId xmlns:a16="http://schemas.microsoft.com/office/drawing/2014/main" id="{A2210282-9F21-F5AA-4296-68A95E63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23" y="4547664"/>
            <a:ext cx="459858" cy="465268"/>
          </a:xfrm>
          <a:prstGeom prst="rect">
            <a:avLst/>
          </a:prstGeom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id="{99C1A4E4-AA53-A829-EEC8-1944EFA291F9}"/>
              </a:ext>
            </a:extLst>
          </p:cNvPr>
          <p:cNvSpPr txBox="1"/>
          <p:nvPr/>
        </p:nvSpPr>
        <p:spPr>
          <a:xfrm>
            <a:off x="1274723" y="5041586"/>
            <a:ext cx="184796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units? Where are the tics?</a:t>
            </a:r>
          </a:p>
        </p:txBody>
      </p:sp>
      <p:grpSp>
        <p:nvGrpSpPr>
          <p:cNvPr id="12" name="Group 50">
            <a:extLst>
              <a:ext uri="{FF2B5EF4-FFF2-40B4-BE49-F238E27FC236}">
                <a16:creationId xmlns:a16="http://schemas.microsoft.com/office/drawing/2014/main" id="{82C3B4B3-C1CF-5E21-58E0-17F239300935}"/>
              </a:ext>
            </a:extLst>
          </p:cNvPr>
          <p:cNvGrpSpPr/>
          <p:nvPr/>
        </p:nvGrpSpPr>
        <p:grpSpPr>
          <a:xfrm>
            <a:off x="4108163" y="2975709"/>
            <a:ext cx="2317114" cy="1229360"/>
            <a:chOff x="3138806" y="3322320"/>
            <a:chExt cx="2317114" cy="1229360"/>
          </a:xfrm>
        </p:grpSpPr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F691DBD7-29B5-1572-15C3-1E85588595F9}"/>
                </a:ext>
              </a:extLst>
            </p:cNvPr>
            <p:cNvGrpSpPr/>
            <p:nvPr/>
          </p:nvGrpSpPr>
          <p:grpSpPr>
            <a:xfrm>
              <a:off x="3982720" y="3322320"/>
              <a:ext cx="1473200" cy="1229360"/>
              <a:chOff x="1148080" y="3322320"/>
              <a:chExt cx="1473200" cy="1229360"/>
            </a:xfrm>
          </p:grpSpPr>
          <p:cxnSp>
            <p:nvCxnSpPr>
              <p:cNvPr id="25" name="Straight Arrow Connector 16">
                <a:extLst>
                  <a:ext uri="{FF2B5EF4-FFF2-40B4-BE49-F238E27FC236}">
                    <a16:creationId xmlns:a16="http://schemas.microsoft.com/office/drawing/2014/main" id="{4F7E9CFD-3C1B-4457-951E-063B98006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17">
                <a:extLst>
                  <a:ext uri="{FF2B5EF4-FFF2-40B4-BE49-F238E27FC236}">
                    <a16:creationId xmlns:a16="http://schemas.microsoft.com/office/drawing/2014/main" id="{74ABA5D5-C6EE-DDBF-4115-834457F988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9">
              <a:extLst>
                <a:ext uri="{FF2B5EF4-FFF2-40B4-BE49-F238E27FC236}">
                  <a16:creationId xmlns:a16="http://schemas.microsoft.com/office/drawing/2014/main" id="{42C17237-020A-750B-56C0-1DBF76E2642A}"/>
                </a:ext>
              </a:extLst>
            </p:cNvPr>
            <p:cNvCxnSpPr/>
            <p:nvPr/>
          </p:nvCxnSpPr>
          <p:spPr>
            <a:xfrm>
              <a:off x="3901440" y="356616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1">
              <a:extLst>
                <a:ext uri="{FF2B5EF4-FFF2-40B4-BE49-F238E27FC236}">
                  <a16:creationId xmlns:a16="http://schemas.microsoft.com/office/drawing/2014/main" id="{F6B945E4-D288-9D2B-09FC-77F991AE3DF8}"/>
                </a:ext>
              </a:extLst>
            </p:cNvPr>
            <p:cNvCxnSpPr/>
            <p:nvPr/>
          </p:nvCxnSpPr>
          <p:spPr>
            <a:xfrm>
              <a:off x="3901440" y="43484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255A56FD-8ED1-BAC3-55CC-CC4BCCBD8763}"/>
                </a:ext>
              </a:extLst>
            </p:cNvPr>
            <p:cNvCxnSpPr/>
            <p:nvPr/>
          </p:nvCxnSpPr>
          <p:spPr>
            <a:xfrm>
              <a:off x="3901440" y="39420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F2495F83-A8B5-D861-4872-DC3C7AE6A37C}"/>
                </a:ext>
              </a:extLst>
            </p:cNvPr>
            <p:cNvSpPr txBox="1"/>
            <p:nvPr/>
          </p:nvSpPr>
          <p:spPr>
            <a:xfrm rot="16200000">
              <a:off x="2775258" y="380088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[s]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96B11E7-BCD6-FA8A-3589-0D6B02BCD9C9}"/>
                </a:ext>
              </a:extLst>
            </p:cNvPr>
            <p:cNvSpPr txBox="1"/>
            <p:nvPr/>
          </p:nvSpPr>
          <p:spPr>
            <a:xfrm>
              <a:off x="3549649" y="416442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D8F0B7D9-29EE-9824-C4F6-2B480BD06C07}"/>
                </a:ext>
              </a:extLst>
            </p:cNvPr>
            <p:cNvSpPr txBox="1"/>
            <p:nvPr/>
          </p:nvSpPr>
          <p:spPr>
            <a:xfrm>
              <a:off x="3549649" y="376818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259A3A88-5D78-A84C-705D-19134CC81004}"/>
                </a:ext>
              </a:extLst>
            </p:cNvPr>
            <p:cNvSpPr txBox="1"/>
            <p:nvPr/>
          </p:nvSpPr>
          <p:spPr>
            <a:xfrm>
              <a:off x="3498849" y="339226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100</a:t>
              </a:r>
            </a:p>
          </p:txBody>
        </p:sp>
        <p:cxnSp>
          <p:nvCxnSpPr>
            <p:cNvPr id="21" name="Straight Connector 28">
              <a:extLst>
                <a:ext uri="{FF2B5EF4-FFF2-40B4-BE49-F238E27FC236}">
                  <a16:creationId xmlns:a16="http://schemas.microsoft.com/office/drawing/2014/main" id="{BD1C1D1F-267C-9C71-8F25-9989EDD50DFA}"/>
                </a:ext>
              </a:extLst>
            </p:cNvPr>
            <p:cNvCxnSpPr/>
            <p:nvPr/>
          </p:nvCxnSpPr>
          <p:spPr>
            <a:xfrm flipV="1">
              <a:off x="3982285" y="4031550"/>
              <a:ext cx="1351715" cy="173519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9">
              <a:extLst>
                <a:ext uri="{FF2B5EF4-FFF2-40B4-BE49-F238E27FC236}">
                  <a16:creationId xmlns:a16="http://schemas.microsoft.com/office/drawing/2014/main" id="{0AA8DB9C-348E-724B-526F-0E2D3F44594A}"/>
                </a:ext>
              </a:extLst>
            </p:cNvPr>
            <p:cNvCxnSpPr/>
            <p:nvPr/>
          </p:nvCxnSpPr>
          <p:spPr>
            <a:xfrm flipV="1">
              <a:off x="3971690" y="3535090"/>
              <a:ext cx="1352150" cy="41776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46">
              <a:extLst>
                <a:ext uri="{FF2B5EF4-FFF2-40B4-BE49-F238E27FC236}">
                  <a16:creationId xmlns:a16="http://schemas.microsoft.com/office/drawing/2014/main" id="{7BBBF8CA-E2F7-A481-7E64-6329CB964FA0}"/>
                </a:ext>
              </a:extLst>
            </p:cNvPr>
            <p:cNvSpPr txBox="1"/>
            <p:nvPr/>
          </p:nvSpPr>
          <p:spPr>
            <a:xfrm>
              <a:off x="4145280" y="336296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Yours</a:t>
              </a:r>
            </a:p>
          </p:txBody>
        </p:sp>
        <p:sp>
          <p:nvSpPr>
            <p:cNvPr id="24" name="TextBox 47">
              <a:extLst>
                <a:ext uri="{FF2B5EF4-FFF2-40B4-BE49-F238E27FC236}">
                  <a16:creationId xmlns:a16="http://schemas.microsoft.com/office/drawing/2014/main" id="{C6BFAC12-8B3C-26DE-E62C-3D23B59A2FDD}"/>
                </a:ext>
              </a:extLst>
            </p:cNvPr>
            <p:cNvSpPr txBox="1"/>
            <p:nvPr/>
          </p:nvSpPr>
          <p:spPr>
            <a:xfrm>
              <a:off x="4318000" y="408432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Mine</a:t>
              </a:r>
            </a:p>
          </p:txBody>
        </p:sp>
      </p:grpSp>
      <p:pic>
        <p:nvPicPr>
          <p:cNvPr id="27" name="Picture 48">
            <a:extLst>
              <a:ext uri="{FF2B5EF4-FFF2-40B4-BE49-F238E27FC236}">
                <a16:creationId xmlns:a16="http://schemas.microsoft.com/office/drawing/2014/main" id="{E699FCCD-ED85-DECC-15FC-1CC4493B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8" y="4547664"/>
            <a:ext cx="459858" cy="465268"/>
          </a:xfrm>
          <a:prstGeom prst="rect">
            <a:avLst/>
          </a:prstGeom>
        </p:spPr>
      </p:pic>
      <p:sp>
        <p:nvSpPr>
          <p:cNvPr id="28" name="TextBox 49">
            <a:extLst>
              <a:ext uri="{FF2B5EF4-FFF2-40B4-BE49-F238E27FC236}">
                <a16:creationId xmlns:a16="http://schemas.microsoft.com/office/drawing/2014/main" id="{8A82446D-E8C5-663D-29D8-9C714C6ECE2B}"/>
              </a:ext>
            </a:extLst>
          </p:cNvPr>
          <p:cNvSpPr txBox="1"/>
          <p:nvPr/>
        </p:nvSpPr>
        <p:spPr>
          <a:xfrm>
            <a:off x="4300095" y="5061906"/>
            <a:ext cx="252431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Misleading y axis</a:t>
            </a:r>
          </a:p>
        </p:txBody>
      </p:sp>
      <p:sp>
        <p:nvSpPr>
          <p:cNvPr id="29" name="Right Arrow 67">
            <a:extLst>
              <a:ext uri="{FF2B5EF4-FFF2-40B4-BE49-F238E27FC236}">
                <a16:creationId xmlns:a16="http://schemas.microsoft.com/office/drawing/2014/main" id="{6836A953-F505-F8F3-A867-B30D7EC2F9F5}"/>
              </a:ext>
            </a:extLst>
          </p:cNvPr>
          <p:cNvSpPr/>
          <p:nvPr/>
        </p:nvSpPr>
        <p:spPr>
          <a:xfrm>
            <a:off x="6799822" y="3498822"/>
            <a:ext cx="326229" cy="320865"/>
          </a:xfrm>
          <a:prstGeom prst="rightArrow">
            <a:avLst/>
          </a:prstGeom>
          <a:solidFill>
            <a:srgbClr val="7889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73">
            <a:extLst>
              <a:ext uri="{FF2B5EF4-FFF2-40B4-BE49-F238E27FC236}">
                <a16:creationId xmlns:a16="http://schemas.microsoft.com/office/drawing/2014/main" id="{4183A3E9-4A69-64C9-4610-E79EFAF7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87" y="4547664"/>
            <a:ext cx="481498" cy="484203"/>
          </a:xfrm>
          <a:prstGeom prst="rect">
            <a:avLst/>
          </a:prstGeom>
        </p:spPr>
      </p:pic>
      <p:grpSp>
        <p:nvGrpSpPr>
          <p:cNvPr id="31" name="Group 77">
            <a:extLst>
              <a:ext uri="{FF2B5EF4-FFF2-40B4-BE49-F238E27FC236}">
                <a16:creationId xmlns:a16="http://schemas.microsoft.com/office/drawing/2014/main" id="{1CEE82FE-030D-7873-FE5E-E382FE5BD7AD}"/>
              </a:ext>
            </a:extLst>
          </p:cNvPr>
          <p:cNvGrpSpPr/>
          <p:nvPr/>
        </p:nvGrpSpPr>
        <p:grpSpPr>
          <a:xfrm>
            <a:off x="7541422" y="2955389"/>
            <a:ext cx="2317114" cy="1625407"/>
            <a:chOff x="6400166" y="3302000"/>
            <a:chExt cx="2317114" cy="1625407"/>
          </a:xfrm>
        </p:grpSpPr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5D0447C3-29A3-CCA6-4AB6-EDDF3BF6B1F9}"/>
                </a:ext>
              </a:extLst>
            </p:cNvPr>
            <p:cNvGrpSpPr/>
            <p:nvPr/>
          </p:nvGrpSpPr>
          <p:grpSpPr>
            <a:xfrm>
              <a:off x="7244080" y="3332480"/>
              <a:ext cx="1473200" cy="1229360"/>
              <a:chOff x="1148080" y="3322320"/>
              <a:chExt cx="1473200" cy="1229360"/>
            </a:xfrm>
          </p:grpSpPr>
          <p:cxnSp>
            <p:nvCxnSpPr>
              <p:cNvPr id="48" name="Straight Arrow Connector 65">
                <a:extLst>
                  <a:ext uri="{FF2B5EF4-FFF2-40B4-BE49-F238E27FC236}">
                    <a16:creationId xmlns:a16="http://schemas.microsoft.com/office/drawing/2014/main" id="{5F1AB35E-E8AA-5722-D73E-9769DDFFD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66">
                <a:extLst>
                  <a:ext uri="{FF2B5EF4-FFF2-40B4-BE49-F238E27FC236}">
                    <a16:creationId xmlns:a16="http://schemas.microsoft.com/office/drawing/2014/main" id="{8368B5F0-2BDF-ADD6-7E8B-F3536AF18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54">
              <a:extLst>
                <a:ext uri="{FF2B5EF4-FFF2-40B4-BE49-F238E27FC236}">
                  <a16:creationId xmlns:a16="http://schemas.microsoft.com/office/drawing/2014/main" id="{88F8EA6F-2DAA-DB97-7D78-7086BC1BCDEC}"/>
                </a:ext>
              </a:extLst>
            </p:cNvPr>
            <p:cNvCxnSpPr/>
            <p:nvPr/>
          </p:nvCxnSpPr>
          <p:spPr>
            <a:xfrm>
              <a:off x="7162800" y="357632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5">
              <a:extLst>
                <a:ext uri="{FF2B5EF4-FFF2-40B4-BE49-F238E27FC236}">
                  <a16:creationId xmlns:a16="http://schemas.microsoft.com/office/drawing/2014/main" id="{E0EC464E-A284-2BE4-92F2-21CD52CACCE7}"/>
                </a:ext>
              </a:extLst>
            </p:cNvPr>
            <p:cNvCxnSpPr/>
            <p:nvPr/>
          </p:nvCxnSpPr>
          <p:spPr>
            <a:xfrm>
              <a:off x="7162800" y="456184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56">
              <a:extLst>
                <a:ext uri="{FF2B5EF4-FFF2-40B4-BE49-F238E27FC236}">
                  <a16:creationId xmlns:a16="http://schemas.microsoft.com/office/drawing/2014/main" id="{4675719E-51CC-0E57-F09B-C191B538E650}"/>
                </a:ext>
              </a:extLst>
            </p:cNvPr>
            <p:cNvCxnSpPr/>
            <p:nvPr/>
          </p:nvCxnSpPr>
          <p:spPr>
            <a:xfrm>
              <a:off x="7162800" y="40436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57">
              <a:extLst>
                <a:ext uri="{FF2B5EF4-FFF2-40B4-BE49-F238E27FC236}">
                  <a16:creationId xmlns:a16="http://schemas.microsoft.com/office/drawing/2014/main" id="{CCAAF0C0-65A0-44CA-FC8C-D452B2D877D7}"/>
                </a:ext>
              </a:extLst>
            </p:cNvPr>
            <p:cNvSpPr txBox="1"/>
            <p:nvPr/>
          </p:nvSpPr>
          <p:spPr>
            <a:xfrm rot="16200000">
              <a:off x="6036618" y="381104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[s]</a:t>
              </a:r>
            </a:p>
          </p:txBody>
        </p:sp>
        <p:sp>
          <p:nvSpPr>
            <p:cNvPr id="37" name="TextBox 58">
              <a:extLst>
                <a:ext uri="{FF2B5EF4-FFF2-40B4-BE49-F238E27FC236}">
                  <a16:creationId xmlns:a16="http://schemas.microsoft.com/office/drawing/2014/main" id="{B2BE1F0A-853F-2B32-897D-4BCEC6F71EBA}"/>
                </a:ext>
              </a:extLst>
            </p:cNvPr>
            <p:cNvSpPr txBox="1"/>
            <p:nvPr/>
          </p:nvSpPr>
          <p:spPr>
            <a:xfrm>
              <a:off x="6811009" y="434730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8" name="TextBox 59">
              <a:extLst>
                <a:ext uri="{FF2B5EF4-FFF2-40B4-BE49-F238E27FC236}">
                  <a16:creationId xmlns:a16="http://schemas.microsoft.com/office/drawing/2014/main" id="{E6E2CF01-8290-F32D-6837-13AD44225A2A}"/>
                </a:ext>
              </a:extLst>
            </p:cNvPr>
            <p:cNvSpPr txBox="1"/>
            <p:nvPr/>
          </p:nvSpPr>
          <p:spPr>
            <a:xfrm>
              <a:off x="6811009" y="386978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</a:p>
          </p:txBody>
        </p:sp>
        <p:sp>
          <p:nvSpPr>
            <p:cNvPr id="39" name="TextBox 60">
              <a:extLst>
                <a:ext uri="{FF2B5EF4-FFF2-40B4-BE49-F238E27FC236}">
                  <a16:creationId xmlns:a16="http://schemas.microsoft.com/office/drawing/2014/main" id="{A67317AE-16B9-9A9B-E961-D0539B192899}"/>
                </a:ext>
              </a:extLst>
            </p:cNvPr>
            <p:cNvSpPr txBox="1"/>
            <p:nvPr/>
          </p:nvSpPr>
          <p:spPr>
            <a:xfrm>
              <a:off x="6760209" y="340242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100</a:t>
              </a:r>
            </a:p>
          </p:txBody>
        </p:sp>
        <p:cxnSp>
          <p:nvCxnSpPr>
            <p:cNvPr id="40" name="Straight Connector 61">
              <a:extLst>
                <a:ext uri="{FF2B5EF4-FFF2-40B4-BE49-F238E27FC236}">
                  <a16:creationId xmlns:a16="http://schemas.microsoft.com/office/drawing/2014/main" id="{E5E8A119-A835-E59D-EAD5-A486237E96B8}"/>
                </a:ext>
              </a:extLst>
            </p:cNvPr>
            <p:cNvCxnSpPr/>
            <p:nvPr/>
          </p:nvCxnSpPr>
          <p:spPr>
            <a:xfrm flipV="1">
              <a:off x="7244080" y="3671332"/>
              <a:ext cx="1341120" cy="60960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62">
              <a:extLst>
                <a:ext uri="{FF2B5EF4-FFF2-40B4-BE49-F238E27FC236}">
                  <a16:creationId xmlns:a16="http://schemas.microsoft.com/office/drawing/2014/main" id="{3EF20AB9-8BAC-9074-1CCE-EDB071F12F27}"/>
                </a:ext>
              </a:extLst>
            </p:cNvPr>
            <p:cNvCxnSpPr/>
            <p:nvPr/>
          </p:nvCxnSpPr>
          <p:spPr>
            <a:xfrm flipV="1">
              <a:off x="7244080" y="3545252"/>
              <a:ext cx="1341120" cy="12608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3">
              <a:extLst>
                <a:ext uri="{FF2B5EF4-FFF2-40B4-BE49-F238E27FC236}">
                  <a16:creationId xmlns:a16="http://schemas.microsoft.com/office/drawing/2014/main" id="{BAB972C6-67BA-A728-D21F-2F5026102B91}"/>
                </a:ext>
              </a:extLst>
            </p:cNvPr>
            <p:cNvSpPr txBox="1"/>
            <p:nvPr/>
          </p:nvSpPr>
          <p:spPr>
            <a:xfrm>
              <a:off x="7406640" y="330200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Yours</a:t>
              </a:r>
            </a:p>
          </p:txBody>
        </p:sp>
        <p:sp>
          <p:nvSpPr>
            <p:cNvPr id="43" name="TextBox 64">
              <a:extLst>
                <a:ext uri="{FF2B5EF4-FFF2-40B4-BE49-F238E27FC236}">
                  <a16:creationId xmlns:a16="http://schemas.microsoft.com/office/drawing/2014/main" id="{3EEC5EC0-09F7-32AA-0D86-7B55B1AC6977}"/>
                </a:ext>
              </a:extLst>
            </p:cNvPr>
            <p:cNvSpPr txBox="1"/>
            <p:nvPr/>
          </p:nvSpPr>
          <p:spPr>
            <a:xfrm>
              <a:off x="7579360" y="373888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Mine</a:t>
              </a:r>
            </a:p>
          </p:txBody>
        </p:sp>
        <p:sp>
          <p:nvSpPr>
            <p:cNvPr id="44" name="TextBox 72">
              <a:extLst>
                <a:ext uri="{FF2B5EF4-FFF2-40B4-BE49-F238E27FC236}">
                  <a16:creationId xmlns:a16="http://schemas.microsoft.com/office/drawing/2014/main" id="{ED7830B8-3C3A-AC3C-04AC-7471C58FC42B}"/>
                </a:ext>
              </a:extLst>
            </p:cNvPr>
            <p:cNvSpPr txBox="1"/>
            <p:nvPr/>
          </p:nvSpPr>
          <p:spPr>
            <a:xfrm>
              <a:off x="7345680" y="4137520"/>
              <a:ext cx="12403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Aha, so 12%</a:t>
              </a:r>
            </a:p>
          </p:txBody>
        </p:sp>
        <p:sp>
          <p:nvSpPr>
            <p:cNvPr id="45" name="TextBox 74">
              <a:extLst>
                <a:ext uri="{FF2B5EF4-FFF2-40B4-BE49-F238E27FC236}">
                  <a16:creationId xmlns:a16="http://schemas.microsoft.com/office/drawing/2014/main" id="{99C88FDA-162D-C773-155D-FB307148B695}"/>
                </a:ext>
              </a:extLst>
            </p:cNvPr>
            <p:cNvSpPr txBox="1"/>
            <p:nvPr/>
          </p:nvSpPr>
          <p:spPr>
            <a:xfrm>
              <a:off x="7245510" y="4558075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6" name="TextBox 75">
              <a:extLst>
                <a:ext uri="{FF2B5EF4-FFF2-40B4-BE49-F238E27FC236}">
                  <a16:creationId xmlns:a16="http://schemas.microsoft.com/office/drawing/2014/main" id="{E247AEE3-A3A6-8FD2-B8AA-19F53ADAF6EF}"/>
                </a:ext>
              </a:extLst>
            </p:cNvPr>
            <p:cNvSpPr txBox="1"/>
            <p:nvPr/>
          </p:nvSpPr>
          <p:spPr>
            <a:xfrm>
              <a:off x="8205308" y="4554834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4CF8CB1-1650-9F3C-E349-111912501713}"/>
                </a:ext>
              </a:extLst>
            </p:cNvPr>
            <p:cNvSpPr txBox="1"/>
            <p:nvPr/>
          </p:nvSpPr>
          <p:spPr>
            <a:xfrm>
              <a:off x="7744863" y="4551590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8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373CDD-B913-B12C-23C4-8594639BC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4"/>
            <a:ext cx="4736096" cy="1125102"/>
          </a:xfrm>
        </p:spPr>
        <p:txBody>
          <a:bodyPr/>
          <a:lstStyle/>
          <a:p>
            <a:r>
              <a:rPr lang="en-US" dirty="0"/>
              <a:t>Fair Ranges of Parameters</a:t>
            </a:r>
          </a:p>
          <a:p>
            <a:pPr lvl="1"/>
            <a:r>
              <a:rPr lang="en-US" dirty="0"/>
              <a:t>Evaluate common ranges of values</a:t>
            </a:r>
          </a:p>
          <a:p>
            <a:pPr lvl="1"/>
            <a:r>
              <a:rPr lang="en-US" dirty="0"/>
              <a:t>Don’t hide important information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425A62-77FB-3DFF-BC38-D9CD738534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71CD81-F8E8-41E8-3D60-AC3F4FB7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2509703"/>
            <a:ext cx="3456115" cy="281413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4F7828A-527A-7C00-FC2E-84C2D830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71" y="2472458"/>
            <a:ext cx="3490482" cy="2851382"/>
          </a:xfrm>
          <a:prstGeom prst="rect">
            <a:avLst/>
          </a:prstGeom>
        </p:spPr>
      </p:pic>
      <p:sp>
        <p:nvSpPr>
          <p:cNvPr id="6" name="Rectangle 11">
            <a:extLst>
              <a:ext uri="{FF2B5EF4-FFF2-40B4-BE49-F238E27FC236}">
                <a16:creationId xmlns:a16="http://schemas.microsoft.com/office/drawing/2014/main" id="{88A32F18-D3C4-ED68-115A-A82696EE73F7}"/>
              </a:ext>
            </a:extLst>
          </p:cNvPr>
          <p:cNvSpPr/>
          <p:nvPr/>
        </p:nvSpPr>
        <p:spPr>
          <a:xfrm>
            <a:off x="1859280" y="3139440"/>
            <a:ext cx="1178560" cy="15951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EF41EF73-69C9-1F30-B43F-5795BF9FEFE3}"/>
              </a:ext>
            </a:extLst>
          </p:cNvPr>
          <p:cNvSpPr txBox="1"/>
          <p:nvPr/>
        </p:nvSpPr>
        <p:spPr>
          <a:xfrm>
            <a:off x="1366520" y="5392666"/>
            <a:ext cx="218440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limit range to make you look good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8FBD626-2D08-76EE-3B83-A08F38098A92}"/>
              </a:ext>
            </a:extLst>
          </p:cNvPr>
          <p:cNvSpPr txBox="1"/>
          <p:nvPr/>
        </p:nvSpPr>
        <p:spPr>
          <a:xfrm>
            <a:off x="8385053" y="3802596"/>
            <a:ext cx="218440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there are multiple relevant parameters, show them all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90C80FD4-5D7D-D60D-2400-8B8AA65D9378}"/>
              </a:ext>
            </a:extLst>
          </p:cNvPr>
          <p:cNvSpPr txBox="1"/>
          <p:nvPr/>
        </p:nvSpPr>
        <p:spPr>
          <a:xfrm>
            <a:off x="121920" y="4287520"/>
            <a:ext cx="122428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log-scale you can’t start at 0</a:t>
            </a:r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9BC68B5B-074F-74BE-E180-CE79EB35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556" y="2609511"/>
            <a:ext cx="496251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F34C9D3B-C5F2-D14D-E570-3F9753BD399F}"/>
              </a:ext>
            </a:extLst>
          </p:cNvPr>
          <p:cNvSpPr txBox="1"/>
          <p:nvPr/>
        </p:nvSpPr>
        <p:spPr>
          <a:xfrm>
            <a:off x="8385053" y="2467271"/>
            <a:ext cx="3037840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[J.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Sommer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M. Boehm, A. V.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Evfimievski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Reinwald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P. J. Haas: MNC: Structure-Exploiting Sparsity Estimation for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Expressions.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SIGMOD 2019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160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CC354EF-A575-ED19-B24C-FA7873F706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4"/>
            <a:ext cx="11075143" cy="3711186"/>
          </a:xfrm>
        </p:spPr>
        <p:txBody>
          <a:bodyPr/>
          <a:lstStyle/>
          <a:p>
            <a:r>
              <a:rPr lang="en-US" dirty="0"/>
              <a:t>Plots Types</a:t>
            </a:r>
          </a:p>
          <a:p>
            <a:pPr lvl="1"/>
            <a:r>
              <a:rPr lang="en-US" b="1" dirty="0" err="1"/>
              <a:t>Barplot</a:t>
            </a:r>
            <a:r>
              <a:rPr lang="en-US" dirty="0"/>
              <a:t> for categories</a:t>
            </a:r>
          </a:p>
          <a:p>
            <a:pPr lvl="1"/>
            <a:r>
              <a:rPr lang="en-US" b="1" dirty="0"/>
              <a:t>Plot</a:t>
            </a:r>
            <a:r>
              <a:rPr lang="en-US" dirty="0"/>
              <a:t> + Line/</a:t>
            </a:r>
            <a:r>
              <a:rPr lang="en-US" dirty="0" err="1"/>
              <a:t>linepoints</a:t>
            </a:r>
            <a:r>
              <a:rPr lang="en-US" dirty="0"/>
              <a:t> for</a:t>
            </a:r>
            <a:br>
              <a:rPr lang="en-US" dirty="0"/>
            </a:br>
            <a:r>
              <a:rPr lang="en-US" dirty="0"/>
              <a:t>continuous parameters</a:t>
            </a:r>
          </a:p>
          <a:p>
            <a:pPr lvl="1"/>
            <a:r>
              <a:rPr lang="en-US" dirty="0"/>
              <a:t>Visible font sizes (similar to text)</a:t>
            </a:r>
            <a:endParaRPr lang="en-US" sz="1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Legends</a:t>
            </a:r>
          </a:p>
          <a:p>
            <a:pPr lvl="1"/>
            <a:r>
              <a:rPr lang="en-US" dirty="0"/>
              <a:t>Order them by appearance</a:t>
            </a:r>
          </a:p>
          <a:p>
            <a:pPr lvl="1"/>
            <a:r>
              <a:rPr lang="en-US" dirty="0"/>
              <a:t>Attach directly to graph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2622D-1551-9B58-3358-C649DDDD1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B083525-AE70-BA82-8AF9-246D33D5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32" y="1316641"/>
            <a:ext cx="3009936" cy="2147079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6F34128-6696-83DC-08DA-B018202E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673" y="2378902"/>
            <a:ext cx="459858" cy="4652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75F05B1-98AA-6B05-7223-D52446245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011" y="3745474"/>
            <a:ext cx="6254886" cy="205331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12A8826-EE68-0AC9-04CC-999DF7D35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855" y="4980150"/>
            <a:ext cx="459858" cy="46526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27EB6B4-D374-4D14-EAAF-4AF251226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658" y="3873377"/>
            <a:ext cx="481498" cy="484203"/>
          </a:xfrm>
          <a:prstGeom prst="rect">
            <a:avLst/>
          </a:prstGeom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60A8054F-C449-5BEB-E8C0-88D139781395}"/>
              </a:ext>
            </a:extLst>
          </p:cNvPr>
          <p:cNvSpPr/>
          <p:nvPr/>
        </p:nvSpPr>
        <p:spPr>
          <a:xfrm>
            <a:off x="10061433" y="3767345"/>
            <a:ext cx="2093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brain is a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poor join processor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Humans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frustrated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99194E3-D3DA-27BB-BFD2-D130F3308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113" y="445818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FDD4D8C0-2718-959C-F2AF-ECB9ACA97CDE}"/>
              </a:ext>
            </a:extLst>
          </p:cNvPr>
          <p:cNvSpPr txBox="1"/>
          <p:nvPr/>
        </p:nvSpPr>
        <p:spPr>
          <a:xfrm>
            <a:off x="6400800" y="350806"/>
            <a:ext cx="315868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[I. Manolescu, S.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C313D4-B14F-00A6-E164-25613CD230E3}"/>
              </a:ext>
            </a:extLst>
          </p:cNvPr>
          <p:cNvSpPr txBox="1"/>
          <p:nvPr/>
        </p:nvSpPr>
        <p:spPr>
          <a:xfrm>
            <a:off x="7600968" y="2280502"/>
            <a:ext cx="2171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Categorical x-axis.</a:t>
            </a:r>
          </a:p>
          <a:p>
            <a:r>
              <a:rPr lang="en-US" dirty="0">
                <a:solidFill>
                  <a:schemeClr val="accent1"/>
                </a:solidFill>
              </a:rPr>
              <a:t>What do lines mean?</a:t>
            </a:r>
          </a:p>
        </p:txBody>
      </p:sp>
    </p:spTree>
    <p:extLst>
      <p:ext uri="{BB962C8B-B14F-4D97-AF65-F5344CB8AC3E}">
        <p14:creationId xmlns:p14="http://schemas.microsoft.com/office/powerpoint/2010/main" val="36327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7A863B0-790D-DADD-100A-644F87DD5A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Diversity &amp; Consistency</a:t>
            </a:r>
          </a:p>
          <a:p>
            <a:pPr lvl="1"/>
            <a:r>
              <a:rPr lang="en-US" dirty="0"/>
              <a:t>Diversity: if applicable use mix of different plot types and tables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Consistency: use consistent colors and names for same baselines</a:t>
            </a:r>
            <a:endParaRPr lang="en-US" sz="1000" dirty="0"/>
          </a:p>
          <a:p>
            <a:r>
              <a:rPr lang="en-US" dirty="0"/>
              <a:t>Labeling</a:t>
            </a:r>
          </a:p>
          <a:p>
            <a:pPr lvl="1"/>
            <a:r>
              <a:rPr lang="en-US" dirty="0"/>
              <a:t>Make the plots self-contained</a:t>
            </a:r>
          </a:p>
          <a:p>
            <a:pPr lvl="1"/>
            <a:r>
              <a:rPr lang="en-US" dirty="0"/>
              <a:t>Simplifies skimming and avoids join with text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E1122-5869-8611-5EBC-96213D060C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BE17A63-8556-3278-D90A-8F85B81A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342" y="3462955"/>
            <a:ext cx="497489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625389F5-7AE6-D4F1-3BAC-6C46CD29FBBA}"/>
              </a:ext>
            </a:extLst>
          </p:cNvPr>
          <p:cNvSpPr txBox="1"/>
          <p:nvPr/>
        </p:nvSpPr>
        <p:spPr>
          <a:xfrm>
            <a:off x="9191625" y="3360145"/>
            <a:ext cx="2200275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[Matthias Boehm et al: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SystemDS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Declarative Machine Learning System for the End-to-End Data Science Lifecycle.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CIDR 2020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B5D1201-39BD-EC28-6863-655AC827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65" y="3429000"/>
            <a:ext cx="3726552" cy="2287565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CCE04CD9-AC25-E078-27AA-611F65BE397F}"/>
              </a:ext>
            </a:extLst>
          </p:cNvPr>
          <p:cNvSpPr/>
          <p:nvPr/>
        </p:nvSpPr>
        <p:spPr>
          <a:xfrm>
            <a:off x="6190642" y="4034368"/>
            <a:ext cx="1381328" cy="99222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BC59C0-044B-7D4B-629C-274D9B47C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065" y="3390090"/>
            <a:ext cx="3762156" cy="2512474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DBC270D4-667E-0D7F-17EA-3A4C784CCBF7}"/>
              </a:ext>
            </a:extLst>
          </p:cNvPr>
          <p:cNvSpPr/>
          <p:nvPr/>
        </p:nvSpPr>
        <p:spPr>
          <a:xfrm>
            <a:off x="2092042" y="4303501"/>
            <a:ext cx="1627774" cy="33398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29F13F5-DD16-B405-0E32-B3CDB40A9D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Use the Right OS Tools</a:t>
            </a:r>
          </a:p>
          <a:p>
            <a:pPr lvl="1"/>
            <a:r>
              <a:rPr lang="en-US" dirty="0"/>
              <a:t>System-specific tracing/statistics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top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</a:rPr>
              <a:t>htop</a:t>
            </a:r>
            <a:r>
              <a:rPr lang="en-US" dirty="0"/>
              <a:t> / </a:t>
            </a:r>
            <a:r>
              <a:rPr lang="en-US" dirty="0" err="1">
                <a:latin typeface="Consolas" panose="020B0609020204030204" pitchFamily="49" charset="0"/>
              </a:rPr>
              <a:t>iotop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tx1"/>
                </a:solidFill>
              </a:rPr>
              <a:t>looks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7889FB"/>
                </a:solidFill>
              </a:rPr>
              <a:t>CPU bound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perf -stat -d ./run.sh</a:t>
            </a:r>
            <a:br>
              <a:rPr lang="en-US" dirty="0"/>
            </a:br>
            <a:r>
              <a:rPr lang="en-US" dirty="0"/>
              <a:t>(no, it’s </a:t>
            </a:r>
            <a:r>
              <a:rPr lang="en-US" b="1" dirty="0">
                <a:solidFill>
                  <a:schemeClr val="accent1"/>
                </a:solidFill>
              </a:rPr>
              <a:t>memory-bandwidth bound</a:t>
            </a:r>
            <a:r>
              <a:rPr lang="en-US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8F8BE9-FD87-80A8-CBC8-2218AF90CD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Result Interpretation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EEF689C9-09AF-CE95-B9F5-8E33B0CC0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256" y="1268963"/>
            <a:ext cx="3628519" cy="1852086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75B22249-C94C-868E-639C-D42E0CEF3138}"/>
              </a:ext>
            </a:extLst>
          </p:cNvPr>
          <p:cNvSpPr txBox="1"/>
          <p:nvPr/>
        </p:nvSpPr>
        <p:spPr>
          <a:xfrm>
            <a:off x="823745" y="3276030"/>
            <a:ext cx="8096519" cy="286232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Performance counter stats for './run.sh':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12721364.53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msec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task-clock             #   83.640 CPUs utilized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463352      context-switches       #    0.036 K/sec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5455536095415      instructions           #    0.14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insn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per cycle     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335314473273      branches               #   26.358 M/sec 			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1463380955      branch-misses          #    0.44% of all branches     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2185062643097      L1-dcache-loads        #  171.763 M/sec              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142845949268      L1-dcache-load-misses  #    6.54% of all L1-dcache hits	(62.50%)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3375555316      LLC-loads              #    0.265 M/sec                	(50.00%)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1016330404      LLC-load-misses        #  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30.11% of all LL-cache hits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	(50.00%)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152.096000108 seconds time elapsed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12052.466691000 seconds user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674.704421000 seconds sys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D04487FD-B669-6A49-7136-7FA3ECB79285}"/>
              </a:ext>
            </a:extLst>
          </p:cNvPr>
          <p:cNvSpPr txBox="1"/>
          <p:nvPr/>
        </p:nvSpPr>
        <p:spPr>
          <a:xfrm>
            <a:off x="9193210" y="3825203"/>
            <a:ext cx="2740306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just report the results,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to understand and explain them</a:t>
            </a:r>
          </a:p>
        </p:txBody>
      </p:sp>
    </p:spTree>
    <p:extLst>
      <p:ext uri="{BB962C8B-B14F-4D97-AF65-F5344CB8AC3E}">
        <p14:creationId xmlns:p14="http://schemas.microsoft.com/office/powerpoint/2010/main" val="227402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4333729-C501-0614-7C5B-B1DD41B7BB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3"/>
            <a:ext cx="4011676" cy="4506685"/>
          </a:xfrm>
        </p:spPr>
        <p:txBody>
          <a:bodyPr/>
          <a:lstStyle/>
          <a:p>
            <a:r>
              <a:rPr lang="en-US" dirty="0"/>
              <a:t>Use the Right PL Tools / Flags</a:t>
            </a:r>
          </a:p>
          <a:p>
            <a:pPr lvl="1"/>
            <a:r>
              <a:rPr lang="en-US" dirty="0"/>
              <a:t>E.g., Understanding </a:t>
            </a:r>
            <a:br>
              <a:rPr lang="en-US" dirty="0"/>
            </a:br>
            <a:r>
              <a:rPr lang="en-US" dirty="0"/>
              <a:t>Java JIT compilation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-XX:+</a:t>
            </a:r>
            <a:r>
              <a:rPr lang="en-US" dirty="0" err="1">
                <a:latin typeface="Consolas" panose="020B0609020204030204" pitchFamily="49" charset="0"/>
              </a:rPr>
              <a:t>PrintCompilation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717D1D-62F9-B23B-D354-C886525B8C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Result Interpretation, cont.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C3D6DAB-4877-4D65-E689-2D928A7354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62476" y="1262740"/>
            <a:ext cx="4305299" cy="4506685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E.g., Understanding </a:t>
            </a:r>
            <a:br>
              <a:rPr lang="en-US" dirty="0"/>
            </a:br>
            <a:r>
              <a:rPr lang="en-US" dirty="0"/>
              <a:t>HW Cache Hierarchy (</a:t>
            </a:r>
            <a:r>
              <a:rPr lang="en-US" dirty="0">
                <a:solidFill>
                  <a:schemeClr val="accent1"/>
                </a:solidFill>
              </a:rPr>
              <a:t>L1i 32KB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-XX:-</a:t>
            </a:r>
            <a:r>
              <a:rPr lang="en-US" dirty="0" err="1">
                <a:latin typeface="Consolas" panose="020B0609020204030204" pitchFamily="49" charset="0"/>
              </a:rPr>
              <a:t>DontCompileHugeMethods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AFAF2CE-1544-834A-831B-124769564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08" y="2665546"/>
            <a:ext cx="3513960" cy="2256170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ABDE035B-D02E-1206-15CA-4D14DC7B0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000" y="2684846"/>
            <a:ext cx="3366900" cy="221757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5555F8FA-BF2D-0E06-6D13-5BD3169FA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304" y="2842351"/>
            <a:ext cx="497489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583C6A06-9138-2FC8-FF51-F2DBA5E364BF}"/>
              </a:ext>
            </a:extLst>
          </p:cNvPr>
          <p:cNvSpPr txBox="1"/>
          <p:nvPr/>
        </p:nvSpPr>
        <p:spPr>
          <a:xfrm>
            <a:off x="8574152" y="2685338"/>
            <a:ext cx="2807007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[Matthias Boehm et al: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Optimizing Operator Fusion Plans for Large-Scale Machine Learning in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SystemML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PVLDB 11(12) 2018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7963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4FE5AB-A911-A0B8-D401-5CEFD83009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Reproducibility and</a:t>
            </a:r>
            <a:br>
              <a:rPr lang="en-US" dirty="0"/>
            </a:br>
            <a:r>
              <a:rPr lang="en-US" dirty="0"/>
              <a:t>RDM (Research Data Management)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C8A3EA-8251-3A26-147D-876DE6F166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9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C57748-B696-D071-757F-AE7F776A3E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11075143" cy="3253161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Ensure reproducibility of research results and conclusions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Common problem: </a:t>
            </a:r>
            <a:r>
              <a:rPr lang="en-US" dirty="0"/>
              <a:t>	</a:t>
            </a:r>
            <a:r>
              <a:rPr lang="en-US" sz="1600" dirty="0">
                <a:latin typeface="Consolas" panose="020B0609020204030204" pitchFamily="49" charset="0"/>
              </a:rPr>
              <a:t>“All code and data was on the student’s laptop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	 and the student left / the laptop crashed.”</a:t>
            </a:r>
          </a:p>
          <a:p>
            <a:pPr lvl="1"/>
            <a:endParaRPr lang="en-US" b="1" dirty="0">
              <a:solidFill>
                <a:srgbClr val="7889FB"/>
              </a:solidFill>
            </a:endParaRP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Create value for others</a:t>
            </a:r>
            <a:r>
              <a:rPr lang="en-US" dirty="0"/>
              <a:t> (compare, reuse, understand, extend)</a:t>
            </a:r>
          </a:p>
          <a:p>
            <a:pPr lvl="1"/>
            <a:r>
              <a:rPr lang="en-US" dirty="0"/>
              <a:t>EU Projects: Mandatory proposal section &amp; deliverable on RDM plan  </a:t>
            </a:r>
            <a:endParaRPr lang="en-US" sz="1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6AFD88-C158-37D2-785D-F581EEB31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Research Data Management (RDM)</a:t>
            </a:r>
          </a:p>
        </p:txBody>
      </p:sp>
    </p:spTree>
    <p:extLst>
      <p:ext uri="{BB962C8B-B14F-4D97-AF65-F5344CB8AC3E}">
        <p14:creationId xmlns:p14="http://schemas.microsoft.com/office/powerpoint/2010/main" val="204841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42A89AB-3436-D3F7-4DB1-4E0188ABF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Announcements/Org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07436-F138-76A6-08DE-82F0F07304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Hybrid Setting with Optional Attendance</a:t>
            </a:r>
          </a:p>
          <a:p>
            <a:pPr lvl="1"/>
            <a:r>
              <a:rPr lang="en-US" dirty="0"/>
              <a:t>In-person in </a:t>
            </a:r>
            <a:r>
              <a:rPr lang="en-US" strike="sngStrike" dirty="0"/>
              <a:t>TEL 811</a:t>
            </a:r>
            <a:r>
              <a:rPr lang="en-US" dirty="0"/>
              <a:t> MAR 0.003</a:t>
            </a:r>
          </a:p>
          <a:p>
            <a:pPr lvl="1"/>
            <a:r>
              <a:rPr lang="en-US" dirty="0"/>
              <a:t>Virtual via zoom</a:t>
            </a:r>
            <a:br>
              <a:rPr lang="en-US" dirty="0"/>
            </a:br>
            <a:r>
              <a:rPr lang="en-US" dirty="0">
                <a:hlinkClick r:id="rId2"/>
              </a:rPr>
              <a:t>https://tu-berlin.zoom.us/j/67376691490?pwd=NmlvWTM5VUVWRjU0UGI2bXhBVkxzQT09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Assigned </a:t>
            </a:r>
            <a:r>
              <a:rPr lang="en-US" dirty="0">
                <a:solidFill>
                  <a:srgbClr val="7889FB"/>
                </a:solidFill>
              </a:rPr>
              <a:t>Seminar/Project Topics</a:t>
            </a:r>
            <a:endParaRPr lang="en-US" dirty="0"/>
          </a:p>
          <a:p>
            <a:pPr lvl="1"/>
            <a:r>
              <a:rPr lang="en-US" dirty="0"/>
              <a:t>Every participant should have received a topic notification by now</a:t>
            </a:r>
          </a:p>
          <a:p>
            <a:pPr lvl="1"/>
            <a:r>
              <a:rPr lang="en-US" dirty="0"/>
              <a:t>Start of self-organized seminar/project work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7889FB"/>
                </a:solidFill>
              </a:rPr>
              <a:t>Exam Registration</a:t>
            </a:r>
            <a:r>
              <a:rPr lang="en-US" dirty="0"/>
              <a:t> in Moses: </a:t>
            </a:r>
            <a:r>
              <a:rPr lang="en-US" dirty="0">
                <a:solidFill>
                  <a:schemeClr val="accent1"/>
                </a:solidFill>
              </a:rPr>
              <a:t>Deadline Jun 3, 23:59</a:t>
            </a:r>
          </a:p>
          <a:p>
            <a:pPr lvl="1"/>
            <a:r>
              <a:rPr lang="en-US" dirty="0"/>
              <a:t>Mind the regulations on exam deregistration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45256E3-983E-2CD5-0D17-0B2D5A37A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484" y="2172551"/>
            <a:ext cx="1210387" cy="3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5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AB7EDF3-7335-02E5-1F81-01528E81D2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u="sng" dirty="0"/>
              <a:t>F</a:t>
            </a:r>
            <a:r>
              <a:rPr lang="en-US" dirty="0"/>
              <a:t>indable </a:t>
            </a:r>
          </a:p>
          <a:p>
            <a:pPr lvl="1"/>
            <a:r>
              <a:rPr lang="en-US" dirty="0"/>
              <a:t>Metadata and data have globally unique </a:t>
            </a:r>
            <a:r>
              <a:rPr lang="en-US" b="1" dirty="0">
                <a:solidFill>
                  <a:srgbClr val="7889FB"/>
                </a:solidFill>
              </a:rPr>
              <a:t>persistent identifiers</a:t>
            </a:r>
          </a:p>
          <a:p>
            <a:pPr lvl="1"/>
            <a:r>
              <a:rPr lang="en-US" dirty="0"/>
              <a:t>Data described with rich </a:t>
            </a:r>
            <a:r>
              <a:rPr lang="en-US" b="1" dirty="0">
                <a:solidFill>
                  <a:srgbClr val="7889FB"/>
                </a:solidFill>
              </a:rPr>
              <a:t>meta data</a:t>
            </a:r>
            <a:r>
              <a:rPr lang="en-US" dirty="0"/>
              <a:t>; registered/indexed and searchable</a:t>
            </a:r>
          </a:p>
          <a:p>
            <a:r>
              <a:rPr lang="en-US" u="sng" dirty="0"/>
              <a:t>A</a:t>
            </a:r>
            <a:r>
              <a:rPr lang="en-US" dirty="0"/>
              <a:t>ccessible</a:t>
            </a:r>
          </a:p>
          <a:p>
            <a:pPr lvl="1"/>
            <a:r>
              <a:rPr lang="en-US" dirty="0"/>
              <a:t>Metadata and data retrievable via open, free and universal </a:t>
            </a:r>
            <a:r>
              <a:rPr lang="en-US" b="1" dirty="0">
                <a:solidFill>
                  <a:srgbClr val="7889FB"/>
                </a:solidFill>
              </a:rPr>
              <a:t>comm protocols</a:t>
            </a:r>
          </a:p>
          <a:p>
            <a:pPr lvl="1"/>
            <a:r>
              <a:rPr lang="en-US" dirty="0"/>
              <a:t>Metadata accessible even when data no longer available</a:t>
            </a:r>
          </a:p>
          <a:p>
            <a:r>
              <a:rPr lang="en-US" u="sng" dirty="0"/>
              <a:t>I</a:t>
            </a:r>
            <a:r>
              <a:rPr lang="en-US" dirty="0"/>
              <a:t>nteroperable</a:t>
            </a:r>
          </a:p>
          <a:p>
            <a:pPr lvl="1"/>
            <a:r>
              <a:rPr lang="en-US" dirty="0"/>
              <a:t>Metadata and data use a formal, </a:t>
            </a:r>
            <a:r>
              <a:rPr lang="en-US" b="1" dirty="0">
                <a:solidFill>
                  <a:srgbClr val="7889FB"/>
                </a:solidFill>
              </a:rPr>
              <a:t>accessible, and broadly applicable format</a:t>
            </a:r>
          </a:p>
          <a:p>
            <a:pPr lvl="1"/>
            <a:r>
              <a:rPr lang="en-US" dirty="0"/>
              <a:t>Metadata and data use FAIR vocabularies and qualified references </a:t>
            </a:r>
          </a:p>
          <a:p>
            <a:r>
              <a:rPr lang="en-US" u="sng" dirty="0"/>
              <a:t>R</a:t>
            </a:r>
            <a:r>
              <a:rPr lang="en-US" dirty="0"/>
              <a:t>eusable</a:t>
            </a:r>
          </a:p>
          <a:p>
            <a:pPr lvl="1"/>
            <a:r>
              <a:rPr lang="en-US" dirty="0"/>
              <a:t>Metadata and data described with plurality of accurate and relevant attributes</a:t>
            </a:r>
          </a:p>
          <a:p>
            <a:pPr lvl="1"/>
            <a:r>
              <a:rPr lang="en-US" dirty="0"/>
              <a:t>Clear license, </a:t>
            </a:r>
            <a:r>
              <a:rPr lang="en-US" b="1" dirty="0">
                <a:solidFill>
                  <a:schemeClr val="accent1"/>
                </a:solidFill>
              </a:rPr>
              <a:t>associated with provenance</a:t>
            </a:r>
            <a:r>
              <a:rPr lang="en-US" dirty="0"/>
              <a:t>, meets community standards</a:t>
            </a: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3C0BD-EF15-51A9-22E1-C8B63C7E6D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Excursus: FAIR Data Principles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B575BDC7-7830-CF10-24F6-DCA7CE84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9" y="284970"/>
            <a:ext cx="2095500" cy="657225"/>
          </a:xfrm>
          <a:prstGeom prst="rect">
            <a:avLst/>
          </a:prstGeom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825D0FF0-8A37-E694-8180-811CED9E268F}"/>
              </a:ext>
            </a:extLst>
          </p:cNvPr>
          <p:cNvSpPr/>
          <p:nvPr/>
        </p:nvSpPr>
        <p:spPr>
          <a:xfrm>
            <a:off x="7230872" y="809523"/>
            <a:ext cx="3165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https://www.go-fair.org/fair-principles/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AD8A667-A54D-B497-C6B5-3E37A4446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762018"/>
            <a:ext cx="853163" cy="3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79FADC-7670-424C-A906-D76ABF4797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Code and Artifacts</a:t>
            </a:r>
          </a:p>
          <a:p>
            <a:pPr lvl="1"/>
            <a:r>
              <a:rPr lang="en-US" dirty="0"/>
              <a:t>Open-source systems</a:t>
            </a:r>
          </a:p>
          <a:p>
            <a:pPr lvl="2"/>
            <a:r>
              <a:rPr lang="en-US" dirty="0"/>
              <a:t>Apache </a:t>
            </a:r>
            <a:r>
              <a:rPr lang="en-US" dirty="0" err="1"/>
              <a:t>SystemDS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https://github.com/apache/systemds</a:t>
            </a:r>
            <a:endParaRPr lang="en-US" dirty="0"/>
          </a:p>
          <a:p>
            <a:pPr lvl="2"/>
            <a:r>
              <a:rPr lang="en-US" dirty="0"/>
              <a:t>DAPHNE: </a:t>
            </a:r>
            <a:r>
              <a:rPr lang="en-US" dirty="0">
                <a:hlinkClick r:id="rId3"/>
              </a:rPr>
              <a:t>https://github.com/daphne-eu/daphne</a:t>
            </a:r>
            <a:endParaRPr lang="en-US" dirty="0"/>
          </a:p>
          <a:p>
            <a:pPr lvl="2"/>
            <a:r>
              <a:rPr lang="en-US" dirty="0"/>
              <a:t>Complete code history, </a:t>
            </a:r>
            <a:r>
              <a:rPr lang="en-US" dirty="0" err="1"/>
              <a:t>src</a:t>
            </a:r>
            <a:r>
              <a:rPr lang="en-US" dirty="0"/>
              <a:t>/bin releases</a:t>
            </a:r>
          </a:p>
          <a:p>
            <a:pPr lvl="2"/>
            <a:r>
              <a:rPr lang="en-US" dirty="0"/>
              <a:t>LDE/AMLS/DIA programming projects in </a:t>
            </a:r>
            <a:r>
              <a:rPr lang="en-US" dirty="0" err="1"/>
              <a:t>SystemDS</a:t>
            </a:r>
            <a:r>
              <a:rPr lang="en-US" dirty="0"/>
              <a:t> and DAPHNE</a:t>
            </a:r>
          </a:p>
          <a:p>
            <a:pPr lvl="1"/>
            <a:r>
              <a:rPr lang="en-US" dirty="0"/>
              <a:t>Additional private GitHub repos for student projects / prototypes</a:t>
            </a:r>
          </a:p>
          <a:p>
            <a:pPr lvl="1"/>
            <a:r>
              <a:rPr lang="en-US" dirty="0"/>
              <a:t>Reproducibility for publications: </a:t>
            </a:r>
            <a:r>
              <a:rPr lang="en-US" sz="1800" u="none" strike="noStrike" kern="150" dirty="0">
                <a:solidFill>
                  <a:srgbClr val="0563C1"/>
                </a:solidFill>
                <a:effectLst/>
                <a:latin typeface="OpenSymbol"/>
                <a:ea typeface="OpenSymbol"/>
                <a:cs typeface="OpenSymbol"/>
                <a:hlinkClick r:id="rId4"/>
              </a:rPr>
              <a:t>https://github.com/damslab/reproducibility</a:t>
            </a:r>
            <a:endParaRPr lang="en-US" dirty="0"/>
          </a:p>
          <a:p>
            <a:r>
              <a:rPr lang="en-US" dirty="0"/>
              <a:t>Central Paper Repository</a:t>
            </a:r>
          </a:p>
          <a:p>
            <a:pPr lvl="1"/>
            <a:r>
              <a:rPr lang="en-US" dirty="0"/>
              <a:t>All paper submissions with LaTeX sources, figures, reviews, rebuttals, etc.</a:t>
            </a:r>
          </a:p>
          <a:p>
            <a:pPr lvl="1"/>
            <a:r>
              <a:rPr lang="en-US" dirty="0"/>
              <a:t>All paper-related experiments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Archive:</a:t>
            </a:r>
            <a:r>
              <a:rPr lang="en-US" dirty="0"/>
              <a:t> append-only experimental results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Plots:</a:t>
            </a:r>
            <a:r>
              <a:rPr lang="en-US" dirty="0"/>
              <a:t> scripts and figures of plots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Results:</a:t>
            </a:r>
            <a:r>
              <a:rPr lang="en-US" dirty="0"/>
              <a:t> latest results used for the current plots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Scripts:</a:t>
            </a:r>
            <a:r>
              <a:rPr lang="en-US" dirty="0"/>
              <a:t> data preparation, baselines, benchmarks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82BC74-CB4B-9643-65D4-B08E142C99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RDM in Practice @ DAMS Lab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710944-A800-BDAA-09E2-6CBEC86B3CD0}"/>
              </a:ext>
            </a:extLst>
          </p:cNvPr>
          <p:cNvSpPr txBox="1"/>
          <p:nvPr/>
        </p:nvSpPr>
        <p:spPr>
          <a:xfrm>
            <a:off x="6963314" y="4902241"/>
            <a:ext cx="3160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b="1" dirty="0">
                <a:solidFill>
                  <a:srgbClr val="7889FB"/>
                </a:solidFill>
              </a:rPr>
              <a:t>Automate your experiments</a:t>
            </a:r>
            <a:br>
              <a:rPr lang="en-US" b="1" dirty="0">
                <a:solidFill>
                  <a:srgbClr val="7889FB"/>
                </a:solidFill>
              </a:rPr>
            </a:br>
            <a:r>
              <a:rPr lang="en-US" b="1" dirty="0">
                <a:solidFill>
                  <a:srgbClr val="7889FB"/>
                </a:solidFill>
              </a:rPr>
              <a:t>as much as possible</a:t>
            </a:r>
          </a:p>
          <a:p>
            <a:pPr algn="ctr"/>
            <a:endParaRPr lang="en-US" dirty="0" err="1">
              <a:solidFill>
                <a:srgbClr val="788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9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4BD6AC3-810E-AC08-FC01-1C27BC407D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pPr lvl="1"/>
            <a:r>
              <a:rPr lang="en-US" dirty="0"/>
              <a:t>Accepted papers can submit package, verified by committee</a:t>
            </a:r>
          </a:p>
          <a:p>
            <a:pPr lvl="1"/>
            <a:r>
              <a:rPr lang="en-US" dirty="0"/>
              <a:t>“Artifacts Available”, “Artifacts Evaluated – Reusable”, “Results Replicated” badges</a:t>
            </a:r>
          </a:p>
          <a:p>
            <a:pPr lvl="1"/>
            <a:r>
              <a:rPr lang="en-US" dirty="0"/>
              <a:t>Most Reproducible Paper Award ($750, visibility)</a:t>
            </a:r>
          </a:p>
          <a:p>
            <a:pPr lvl="1"/>
            <a:endParaRPr lang="en-US" dirty="0"/>
          </a:p>
          <a:p>
            <a:r>
              <a:rPr lang="en-US" dirty="0"/>
              <a:t>#1 Artifact Availability and Evaluation (aka </a:t>
            </a:r>
            <a:r>
              <a:rPr lang="en-US" dirty="0">
                <a:solidFill>
                  <a:srgbClr val="7889FB"/>
                </a:solidFill>
              </a:rPr>
              <a:t>Repeatability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Expected:</a:t>
            </a:r>
            <a:r>
              <a:rPr lang="en-US" dirty="0"/>
              <a:t> Prototype system, input data(gen), experiments, diagram creation</a:t>
            </a:r>
          </a:p>
          <a:p>
            <a:pPr lvl="1"/>
            <a:r>
              <a:rPr lang="en-US" b="1" dirty="0"/>
              <a:t>Ideally:</a:t>
            </a:r>
            <a:r>
              <a:rPr lang="en-US" dirty="0"/>
              <a:t> Exceed minimal functionality, clear docs, facilitate reuse</a:t>
            </a:r>
          </a:p>
          <a:p>
            <a:r>
              <a:rPr lang="en-US" dirty="0"/>
              <a:t>#2 </a:t>
            </a:r>
            <a:r>
              <a:rPr lang="en-US" dirty="0">
                <a:solidFill>
                  <a:srgbClr val="7889FB"/>
                </a:solidFill>
              </a:rPr>
              <a:t>Reproducibility</a:t>
            </a:r>
          </a:p>
          <a:p>
            <a:pPr lvl="1"/>
            <a:r>
              <a:rPr lang="en-US" dirty="0"/>
              <a:t>Central results and claims supported by the submitted experiments</a:t>
            </a:r>
          </a:p>
          <a:p>
            <a:pPr lvl="1"/>
            <a:r>
              <a:rPr lang="en-US" b="1" dirty="0"/>
              <a:t>Expected:</a:t>
            </a:r>
            <a:r>
              <a:rPr lang="en-US" dirty="0"/>
              <a:t> similar behavior to that shown in the paper</a:t>
            </a:r>
          </a:p>
          <a:p>
            <a:pPr lvl="1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C43669-0A4D-D740-EDCC-CC43584505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SIGMOD Reproducibility Process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5A1A29-7876-1E15-BD3B-9C367739540B}"/>
              </a:ext>
            </a:extLst>
          </p:cNvPr>
          <p:cNvSpPr txBox="1"/>
          <p:nvPr/>
        </p:nvSpPr>
        <p:spPr>
          <a:xfrm>
            <a:off x="6647452" y="447706"/>
            <a:ext cx="3830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b="1" dirty="0">
                <a:solidFill>
                  <a:srgbClr val="000000"/>
                </a:solidFill>
              </a:rPr>
              <a:t>Credit: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https://reproducibility.sigmod.org/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4E9594-F5AC-87ED-81E2-8D6CF35DE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60" b="37839"/>
          <a:stretch/>
        </p:blipFill>
        <p:spPr>
          <a:xfrm>
            <a:off x="9491436" y="3191677"/>
            <a:ext cx="767176" cy="7839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6E57DC7-C45E-8399-510B-36FF0EF00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4" b="67475"/>
          <a:stretch/>
        </p:blipFill>
        <p:spPr>
          <a:xfrm>
            <a:off x="8668269" y="4256118"/>
            <a:ext cx="767176" cy="7839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65313B9-66DC-C2D3-3AB4-EA006C9D3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01" b="7794"/>
          <a:stretch/>
        </p:blipFill>
        <p:spPr>
          <a:xfrm>
            <a:off x="8668269" y="3188816"/>
            <a:ext cx="767176" cy="7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1CCB29-B853-386F-4176-7366F61868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Ideal Reproducibility Submission</a:t>
            </a:r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b="1" dirty="0">
                <a:solidFill>
                  <a:srgbClr val="7889FB"/>
                </a:solidFill>
              </a:rPr>
              <a:t>At a minimum </a:t>
            </a:r>
            <a:r>
              <a:rPr lang="en-US" dirty="0"/>
              <a:t>the authors should provide a complete </a:t>
            </a:r>
            <a:r>
              <a:rPr lang="en-US" b="1" dirty="0">
                <a:solidFill>
                  <a:srgbClr val="7889FB"/>
                </a:solidFill>
              </a:rPr>
              <a:t>set of scripts </a:t>
            </a:r>
            <a:r>
              <a:rPr lang="en-US" dirty="0"/>
              <a:t>to </a:t>
            </a:r>
            <a:r>
              <a:rPr lang="en-US" b="1" dirty="0"/>
              <a:t>install the system</a:t>
            </a:r>
            <a:r>
              <a:rPr lang="en-US" dirty="0"/>
              <a:t>, </a:t>
            </a:r>
            <a:r>
              <a:rPr lang="en-US" b="1" dirty="0"/>
              <a:t>produce the data</a:t>
            </a:r>
            <a:r>
              <a:rPr lang="en-US" dirty="0"/>
              <a:t>, </a:t>
            </a:r>
            <a:r>
              <a:rPr lang="en-US" b="1" dirty="0"/>
              <a:t>run experiments</a:t>
            </a:r>
            <a:r>
              <a:rPr lang="en-US" dirty="0"/>
              <a:t> and </a:t>
            </a:r>
            <a:r>
              <a:rPr lang="en-US" b="1" dirty="0"/>
              <a:t>produce the resulting graphs </a:t>
            </a:r>
            <a:r>
              <a:rPr lang="en-US" dirty="0"/>
              <a:t>along with a </a:t>
            </a:r>
            <a:r>
              <a:rPr lang="en-US" b="1" dirty="0"/>
              <a:t>detailed Readme file </a:t>
            </a:r>
            <a:r>
              <a:rPr lang="en-US" dirty="0"/>
              <a:t>that describes the process step by step so it can be easily reproduced by a reviewer. </a:t>
            </a:r>
          </a:p>
          <a:p>
            <a:pPr marL="457200" lvl="1" indent="0">
              <a:buNone/>
            </a:pPr>
            <a:r>
              <a:rPr lang="en-US" dirty="0"/>
              <a:t>The ideal reproducibility submission consists of a master [sic] script that: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installs all systems needed,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generates or fetches all needed input data,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reruns all experiments and generates all results,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generates all graphs and plots, and finally,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recompiles the sources of the paper </a:t>
            </a:r>
          </a:p>
          <a:p>
            <a:pPr marL="457200" lvl="1" indent="0">
              <a:buNone/>
            </a:pPr>
            <a:r>
              <a:rPr lang="en-US" dirty="0"/>
              <a:t>... to produce a new PDF for the paper that contains the new graphs. “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Note:</a:t>
            </a:r>
            <a:r>
              <a:rPr lang="en-US" dirty="0"/>
              <a:t> It takes time, plan from start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9513A-183F-8A32-C3C3-BD8FCC3D10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SIGMOD Reproducibility Process, cont.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9AE3B5-4EC5-0467-4B1A-B644114077DF}"/>
              </a:ext>
            </a:extLst>
          </p:cNvPr>
          <p:cNvSpPr txBox="1"/>
          <p:nvPr/>
        </p:nvSpPr>
        <p:spPr>
          <a:xfrm>
            <a:off x="6647452" y="447706"/>
            <a:ext cx="3830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b="1" dirty="0">
                <a:solidFill>
                  <a:srgbClr val="000000"/>
                </a:solidFill>
              </a:rPr>
              <a:t>Credit: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https://reproducibility.sigmod.org/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597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DE25E6-2360-0351-2C82-D8FD08891F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Scientific Presentations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50B091-6D61-E8E0-2AC4-82AEEA8711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A0015B-FD60-AF37-B71B-DB37E3A9CF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Typical Goals of a Scientific Presentation</a:t>
            </a:r>
          </a:p>
          <a:p>
            <a:pPr lvl="1"/>
            <a:r>
              <a:rPr lang="en-US" dirty="0"/>
              <a:t>Make audience aware of and interested in your work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/>
              <a:t> visibility, get your paper cited</a:t>
            </a:r>
          </a:p>
          <a:p>
            <a:pPr lvl="1"/>
            <a:r>
              <a:rPr lang="en-US" dirty="0"/>
              <a:t>Show that you made significant contributions to relevant research area</a:t>
            </a:r>
          </a:p>
          <a:p>
            <a:pPr lvl="1"/>
            <a:r>
              <a:rPr lang="en-US" dirty="0"/>
              <a:t>Discuss problem/topic, get feedback from audience, foundation for offline discussion</a:t>
            </a:r>
          </a:p>
          <a:p>
            <a:endParaRPr lang="en-US" dirty="0"/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No single best structure, but best practices</a:t>
            </a:r>
          </a:p>
          <a:p>
            <a:pPr lvl="1"/>
            <a:r>
              <a:rPr lang="en-US" dirty="0"/>
              <a:t>Commonalities with scientific papers</a:t>
            </a:r>
          </a:p>
          <a:p>
            <a:pPr lvl="2"/>
            <a:r>
              <a:rPr lang="en-US" dirty="0"/>
              <a:t>Introduction/motivation (including necessary background)</a:t>
            </a:r>
          </a:p>
          <a:p>
            <a:pPr lvl="2"/>
            <a:r>
              <a:rPr lang="en-US" dirty="0"/>
              <a:t>Main part (your own contributions)</a:t>
            </a:r>
          </a:p>
          <a:p>
            <a:pPr lvl="2"/>
            <a:r>
              <a:rPr lang="en-US" dirty="0"/>
              <a:t>Experimental results</a:t>
            </a:r>
          </a:p>
          <a:p>
            <a:pPr lvl="2"/>
            <a:r>
              <a:rPr lang="en-US" dirty="0"/>
              <a:t>Summary &amp; 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00BC57-34C3-E793-F891-6C232113C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Goals and Structure</a:t>
            </a:r>
          </a:p>
        </p:txBody>
      </p:sp>
    </p:spTree>
    <p:extLst>
      <p:ext uri="{BB962C8B-B14F-4D97-AF65-F5344CB8AC3E}">
        <p14:creationId xmlns:p14="http://schemas.microsoft.com/office/powerpoint/2010/main" val="32236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C980A63-34BC-BD90-3660-D24BAA358A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3"/>
            <a:ext cx="5785346" cy="4506685"/>
          </a:xfrm>
        </p:spPr>
        <p:txBody>
          <a:bodyPr/>
          <a:lstStyle/>
          <a:p>
            <a:r>
              <a:rPr lang="en-US" dirty="0"/>
              <a:t>Typical Duration</a:t>
            </a:r>
          </a:p>
          <a:p>
            <a:pPr lvl="1"/>
            <a:r>
              <a:rPr lang="en-US" dirty="0"/>
              <a:t>Lecture: 		~90-120 min</a:t>
            </a:r>
          </a:p>
          <a:p>
            <a:pPr lvl="1"/>
            <a:r>
              <a:rPr lang="en-US" dirty="0"/>
              <a:t>Thesis defense: 	~45 min</a:t>
            </a:r>
          </a:p>
          <a:p>
            <a:pPr lvl="1"/>
            <a:r>
              <a:rPr lang="en-US" b="1" dirty="0"/>
              <a:t>Seminar talk:	~20 min</a:t>
            </a:r>
          </a:p>
          <a:p>
            <a:pPr lvl="1"/>
            <a:r>
              <a:rPr lang="en-US" b="1" dirty="0"/>
              <a:t>Conference talk 	~5-15 min</a:t>
            </a:r>
          </a:p>
          <a:p>
            <a:r>
              <a:rPr lang="en-US" b="1" dirty="0"/>
              <a:t>Limit the Scope, You Cannot Talk about Everything</a:t>
            </a:r>
          </a:p>
          <a:p>
            <a:pPr lvl="1"/>
            <a:r>
              <a:rPr lang="en-US" dirty="0"/>
              <a:t>In terms of breadth</a:t>
            </a:r>
          </a:p>
          <a:p>
            <a:pPr lvl="2"/>
            <a:r>
              <a:rPr lang="en-US" dirty="0"/>
              <a:t>E.g., focus on a subset of the contributions</a:t>
            </a:r>
          </a:p>
          <a:p>
            <a:pPr lvl="2"/>
            <a:r>
              <a:rPr lang="en-US" dirty="0"/>
              <a:t>E.g., not all experiments</a:t>
            </a:r>
          </a:p>
          <a:p>
            <a:pPr lvl="2"/>
            <a:r>
              <a:rPr lang="en-US" dirty="0"/>
              <a:t>But: give overview of everything</a:t>
            </a:r>
          </a:p>
          <a:p>
            <a:pPr lvl="1"/>
            <a:r>
              <a:rPr lang="en-US" dirty="0"/>
              <a:t>In terms of depth</a:t>
            </a:r>
          </a:p>
          <a:p>
            <a:pPr lvl="2"/>
            <a:r>
              <a:rPr lang="en-US" dirty="0"/>
              <a:t>I.e., don’t show all details</a:t>
            </a:r>
          </a:p>
          <a:p>
            <a:pPr lvl="2"/>
            <a:r>
              <a:rPr lang="en-US" dirty="0"/>
              <a:t>Present simplified 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26E5D-6BD1-EC66-2804-7F8902B816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Limit the Scope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A82749-7B49-B6D0-7ABE-7D0BBB39584A}"/>
              </a:ext>
            </a:extLst>
          </p:cNvPr>
          <p:cNvSpPr txBox="1"/>
          <p:nvPr/>
        </p:nvSpPr>
        <p:spPr>
          <a:xfrm>
            <a:off x="6447230" y="2176244"/>
            <a:ext cx="4047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Challenge: Usually not to fill the time,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but to not go over time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D30107-EAE8-7434-5380-488CD77EB776}"/>
              </a:ext>
            </a:extLst>
          </p:cNvPr>
          <p:cNvSpPr txBox="1"/>
          <p:nvPr/>
        </p:nvSpPr>
        <p:spPr>
          <a:xfrm>
            <a:off x="6447230" y="3423583"/>
            <a:ext cx="478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rgbClr val="7889FB"/>
                </a:solidFill>
              </a:rPr>
              <a:t>Challenge: Select the most important aspects</a:t>
            </a:r>
          </a:p>
        </p:txBody>
      </p:sp>
    </p:spTree>
    <p:extLst>
      <p:ext uri="{BB962C8B-B14F-4D97-AF65-F5344CB8AC3E}">
        <p14:creationId xmlns:p14="http://schemas.microsoft.com/office/powerpoint/2010/main" val="32223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582C04E-29FA-19A7-9CCD-E0E6F403E3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Audience Characteristics</a:t>
            </a:r>
          </a:p>
          <a:p>
            <a:pPr lvl="1"/>
            <a:r>
              <a:rPr lang="en-US" dirty="0"/>
              <a:t>How much can you expect them to know about your topic? Don’t assume too much…</a:t>
            </a:r>
          </a:p>
          <a:p>
            <a:pPr lvl="1"/>
            <a:r>
              <a:rPr lang="en-US" dirty="0"/>
              <a:t>Need to adjust to you as a speaker in the beginning</a:t>
            </a:r>
          </a:p>
          <a:p>
            <a:r>
              <a:rPr lang="en-US" dirty="0"/>
              <a:t>Help Audience Not to Get Lost</a:t>
            </a:r>
          </a:p>
          <a:p>
            <a:pPr lvl="1"/>
            <a:r>
              <a:rPr lang="en-US" dirty="0"/>
              <a:t>Clear motivation (don’t rush through it)</a:t>
            </a:r>
          </a:p>
          <a:p>
            <a:pPr lvl="1"/>
            <a:r>
              <a:rPr lang="en-US" dirty="0"/>
              <a:t>Clear presentation outline</a:t>
            </a:r>
            <a:br>
              <a:rPr lang="en-US" dirty="0"/>
            </a:br>
            <a:r>
              <a:rPr lang="en-US" dirty="0"/>
              <a:t>(after motivation, otherwise hard to comprehend)</a:t>
            </a:r>
          </a:p>
          <a:p>
            <a:pPr lvl="1"/>
            <a:r>
              <a:rPr lang="en-US" dirty="0"/>
              <a:t>Outline and current position again</a:t>
            </a:r>
            <a:br>
              <a:rPr lang="en-US" dirty="0"/>
            </a:br>
            <a:r>
              <a:rPr lang="en-US" dirty="0"/>
              <a:t>after each section of the talk</a:t>
            </a:r>
          </a:p>
          <a:p>
            <a:pPr lvl="1"/>
            <a:r>
              <a:rPr lang="en-US" dirty="0"/>
              <a:t>Repeat important assumptions</a:t>
            </a:r>
          </a:p>
          <a:p>
            <a:pPr lvl="1"/>
            <a:r>
              <a:rPr lang="en-US" dirty="0"/>
              <a:t>Illustrate theory with concrete (running) examples</a:t>
            </a:r>
          </a:p>
          <a:p>
            <a:pPr lvl="1"/>
            <a:r>
              <a:rPr lang="en-US" dirty="0"/>
              <a:t>Take necessary time for complex diagrams, formulas, etc.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6F4D1-078C-5B5F-B1A6-F6F04D8DA7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Know Your Audience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342531-CEEC-D8B4-2D73-370EE636F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Steer Audience’s Attention</a:t>
            </a:r>
          </a:p>
          <a:p>
            <a:pPr lvl="1"/>
            <a:r>
              <a:rPr lang="en-US" dirty="0"/>
              <a:t>Make the most important points pop 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(Simple) animations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Reveal complex slide contents incrementally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But: avoid “</a:t>
            </a:r>
            <a:r>
              <a:rPr lang="en-US" dirty="0" err="1">
                <a:solidFill>
                  <a:srgbClr val="000000"/>
                </a:solidFill>
              </a:rPr>
              <a:t>Powerpoint</a:t>
            </a:r>
            <a:r>
              <a:rPr lang="en-US" dirty="0">
                <a:solidFill>
                  <a:srgbClr val="000000"/>
                </a:solidFill>
              </a:rPr>
              <a:t> Poisoning”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27C88B-7673-BBED-7C40-EB77F245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21" y="2410485"/>
            <a:ext cx="4175158" cy="2348526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2D21D26-DD93-224E-933A-22D6460AD782}"/>
              </a:ext>
            </a:extLst>
          </p:cNvPr>
          <p:cNvSpPr txBox="1"/>
          <p:nvPr/>
        </p:nvSpPr>
        <p:spPr>
          <a:xfrm>
            <a:off x="8887545" y="2037787"/>
            <a:ext cx="2977097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7889F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“If you remember one thing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this presentation,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should be that ...”</a:t>
            </a:r>
          </a:p>
        </p:txBody>
      </p:sp>
    </p:spTree>
    <p:extLst>
      <p:ext uri="{BB962C8B-B14F-4D97-AF65-F5344CB8AC3E}">
        <p14:creationId xmlns:p14="http://schemas.microsoft.com/office/powerpoint/2010/main" val="23190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758BB0B-E9DF-5CFD-8D18-FE0D8B0D80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Avoid Slides Full of Text</a:t>
            </a:r>
          </a:p>
          <a:p>
            <a:r>
              <a:rPr lang="en-US" dirty="0"/>
              <a:t>Avoid Complex Formulas and Source Code</a:t>
            </a:r>
          </a:p>
          <a:p>
            <a:pPr lvl="1"/>
            <a:r>
              <a:rPr lang="en-US" dirty="0"/>
              <a:t>Unless they really contribute to the understanding</a:t>
            </a:r>
          </a:p>
          <a:p>
            <a:r>
              <a:rPr lang="en-US" dirty="0"/>
              <a:t>Avoid too Small Font Size</a:t>
            </a:r>
          </a:p>
          <a:p>
            <a:r>
              <a:rPr lang="en-US" dirty="0"/>
              <a:t>Avoid too Many Effects</a:t>
            </a:r>
          </a:p>
          <a:p>
            <a:r>
              <a:rPr lang="en-US" dirty="0"/>
              <a:t>Use Varied Layouts</a:t>
            </a:r>
          </a:p>
          <a:p>
            <a:pPr lvl="1"/>
            <a:r>
              <a:rPr lang="en-US" dirty="0"/>
              <a:t>Not just lists of bullet points</a:t>
            </a:r>
          </a:p>
          <a:p>
            <a:pPr lvl="1"/>
            <a:r>
              <a:rPr lang="en-US" dirty="0"/>
              <a:t>Convey information in diagrams, figures, etc.</a:t>
            </a:r>
          </a:p>
          <a:p>
            <a:r>
              <a:rPr lang="en-US" dirty="0"/>
              <a:t>Use Simple Set of Colors</a:t>
            </a:r>
          </a:p>
          <a:p>
            <a:r>
              <a:rPr lang="en-US" dirty="0"/>
              <a:t>Use Conscious Line Breaks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7BD8AD-72D7-DB67-6F0A-05E664821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Slide Design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F89518-5107-2B10-0A9D-8E31A9339C9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4945" y="1262740"/>
            <a:ext cx="5545201" cy="338555"/>
          </a:xfrm>
        </p:spPr>
        <p:txBody>
          <a:bodyPr/>
          <a:lstStyle/>
          <a:p>
            <a:r>
              <a:rPr lang="en-US" dirty="0"/>
              <a:t>Don’t Simply Reuse the Figures from Your Paper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92E69B-466F-0766-5076-EE18B96A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09" y="1663534"/>
            <a:ext cx="3437125" cy="1885487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807079-18E2-010E-69AB-F65BF535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248" y="3645115"/>
            <a:ext cx="3609627" cy="1972207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sp>
        <p:nvSpPr>
          <p:cNvPr id="8" name="Pfeil: gebogen 7">
            <a:extLst>
              <a:ext uri="{FF2B5EF4-FFF2-40B4-BE49-F238E27FC236}">
                <a16:creationId xmlns:a16="http://schemas.microsoft.com/office/drawing/2014/main" id="{FD1AA720-DEF7-6BCB-CC67-C8131570E9E9}"/>
              </a:ext>
            </a:extLst>
          </p:cNvPr>
          <p:cNvSpPr/>
          <p:nvPr/>
        </p:nvSpPr>
        <p:spPr>
          <a:xfrm rot="5400000">
            <a:off x="9940706" y="3114309"/>
            <a:ext cx="420537" cy="448888"/>
          </a:xfrm>
          <a:prstGeom prst="bentArrow">
            <a:avLst/>
          </a:prstGeom>
          <a:solidFill>
            <a:srgbClr val="788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751F6E-6E4A-D00C-9E83-E3946E612FDF}"/>
              </a:ext>
            </a:extLst>
          </p:cNvPr>
          <p:cNvSpPr txBox="1"/>
          <p:nvPr/>
        </p:nvSpPr>
        <p:spPr>
          <a:xfrm>
            <a:off x="9814984" y="1556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889FB"/>
                </a:solidFill>
              </a:rPr>
              <a:t>paper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E05F57-61EB-C1FC-0B10-45B186E7D46C}"/>
              </a:ext>
            </a:extLst>
          </p:cNvPr>
          <p:cNvSpPr txBox="1"/>
          <p:nvPr/>
        </p:nvSpPr>
        <p:spPr>
          <a:xfrm>
            <a:off x="10922077" y="331268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7889FB"/>
                </a:solidFill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39475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6AEDD4-3D5D-A96F-DD03-9BBC2B8635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7553071" cy="4506685"/>
          </a:xfrm>
        </p:spPr>
        <p:txBody>
          <a:bodyPr/>
          <a:lstStyle/>
          <a:p>
            <a:r>
              <a:rPr lang="en-US" dirty="0"/>
              <a:t>#1 Planning</a:t>
            </a:r>
          </a:p>
          <a:p>
            <a:pPr lvl="1"/>
            <a:r>
              <a:rPr lang="en-US" dirty="0"/>
              <a:t>Who’s your </a:t>
            </a:r>
            <a:r>
              <a:rPr lang="en-US" b="1" dirty="0">
                <a:solidFill>
                  <a:srgbClr val="7889FB"/>
                </a:solidFill>
              </a:rPr>
              <a:t>audience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are the </a:t>
            </a:r>
            <a:r>
              <a:rPr lang="en-US" b="1" dirty="0">
                <a:solidFill>
                  <a:srgbClr val="7889FB"/>
                </a:solidFill>
              </a:rPr>
              <a:t>key takeaways </a:t>
            </a:r>
            <a:r>
              <a:rPr lang="en-US" dirty="0"/>
              <a:t>you want to convey?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Structure</a:t>
            </a:r>
            <a:r>
              <a:rPr lang="en-US" dirty="0"/>
              <a:t> of the talk, running examples</a:t>
            </a:r>
          </a:p>
          <a:p>
            <a:r>
              <a:rPr lang="en-US" dirty="0"/>
              <a:t>#2 Slide Creation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rgbClr val="7889FB"/>
                </a:solidFill>
              </a:rPr>
              <a:t>initial slide deck </a:t>
            </a:r>
            <a:r>
              <a:rPr lang="en-US" dirty="0"/>
              <a:t>(doesn’t need to be pixel-perfect yet)</a:t>
            </a:r>
          </a:p>
          <a:p>
            <a:pPr lvl="1"/>
            <a:r>
              <a:rPr lang="en-US" dirty="0"/>
              <a:t>Should contain all planned content, consciously divided into slides</a:t>
            </a:r>
          </a:p>
          <a:p>
            <a:r>
              <a:rPr lang="en-US" dirty="0"/>
              <a:t>#3 Practice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Rehearse</a:t>
            </a:r>
            <a:r>
              <a:rPr lang="en-US" dirty="0"/>
              <a:t> aloud, ideally with audience (ask for max constructive criticism)</a:t>
            </a:r>
          </a:p>
          <a:p>
            <a:pPr lvl="1"/>
            <a:r>
              <a:rPr lang="en-US" dirty="0"/>
              <a:t>Does the </a:t>
            </a:r>
            <a:r>
              <a:rPr lang="en-US" b="1" dirty="0">
                <a:solidFill>
                  <a:srgbClr val="7889FB"/>
                </a:solidFill>
              </a:rPr>
              <a:t>timing</a:t>
            </a:r>
            <a:r>
              <a:rPr lang="en-US" dirty="0"/>
              <a:t> fit? Is the talk </a:t>
            </a:r>
            <a:r>
              <a:rPr lang="en-US" b="1" dirty="0">
                <a:solidFill>
                  <a:srgbClr val="7889FB"/>
                </a:solidFill>
              </a:rPr>
              <a:t>comprehensible</a:t>
            </a:r>
            <a:r>
              <a:rPr lang="en-US" dirty="0"/>
              <a:t>?</a:t>
            </a:r>
          </a:p>
          <a:p>
            <a:r>
              <a:rPr lang="en-US" dirty="0"/>
              <a:t>#4 Slide Finalization</a:t>
            </a:r>
          </a:p>
          <a:p>
            <a:pPr lvl="1"/>
            <a:r>
              <a:rPr lang="en-US" dirty="0"/>
              <a:t>Make the slides </a:t>
            </a:r>
            <a:r>
              <a:rPr lang="en-US" b="1" dirty="0">
                <a:solidFill>
                  <a:srgbClr val="7889FB"/>
                </a:solidFill>
              </a:rPr>
              <a:t>pixel-perfect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133803-EF4C-CA73-3D5A-B50AFB8B77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Preparing a Presentation</a:t>
            </a:r>
          </a:p>
        </p:txBody>
      </p:sp>
      <p:sp>
        <p:nvSpPr>
          <p:cNvPr id="5" name="Bogen 4">
            <a:extLst>
              <a:ext uri="{FF2B5EF4-FFF2-40B4-BE49-F238E27FC236}">
                <a16:creationId xmlns:a16="http://schemas.microsoft.com/office/drawing/2014/main" id="{10DFC93A-8EBD-E0D9-BD8C-2DF71DF416D7}"/>
              </a:ext>
            </a:extLst>
          </p:cNvPr>
          <p:cNvSpPr/>
          <p:nvPr/>
        </p:nvSpPr>
        <p:spPr>
          <a:xfrm>
            <a:off x="8103870" y="2672549"/>
            <a:ext cx="756458" cy="1907771"/>
          </a:xfrm>
          <a:prstGeom prst="arc">
            <a:avLst>
              <a:gd name="adj1" fmla="val 13701988"/>
              <a:gd name="adj2" fmla="val 7187370"/>
            </a:avLst>
          </a:prstGeom>
          <a:noFill/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321594-3179-8B31-D65B-628F0A07FF01}"/>
              </a:ext>
            </a:extLst>
          </p:cNvPr>
          <p:cNvSpPr txBox="1"/>
          <p:nvPr/>
        </p:nvSpPr>
        <p:spPr>
          <a:xfrm>
            <a:off x="8908436" y="3303269"/>
            <a:ext cx="134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Iterate steps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if necessary</a:t>
            </a:r>
          </a:p>
        </p:txBody>
      </p:sp>
    </p:spTree>
    <p:extLst>
      <p:ext uri="{BB962C8B-B14F-4D97-AF65-F5344CB8AC3E}">
        <p14:creationId xmlns:p14="http://schemas.microsoft.com/office/powerpoint/2010/main" val="15985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3855D08-9904-32C4-29A3-BF1F398EC6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5819004" cy="1607587"/>
          </a:xfrm>
        </p:spPr>
        <p:txBody>
          <a:bodyPr/>
          <a:lstStyle/>
          <a:p>
            <a:r>
              <a:rPr lang="en-US" dirty="0"/>
              <a:t>Experiments and Result Presentation</a:t>
            </a:r>
          </a:p>
          <a:p>
            <a:r>
              <a:rPr lang="en-US" dirty="0"/>
              <a:t>Reproducibility and RDM</a:t>
            </a:r>
          </a:p>
          <a:p>
            <a:r>
              <a:rPr lang="en-US" dirty="0"/>
              <a:t>Scientific Presentations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D3739B-44B5-CA93-EC72-E5D405773C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51780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2F7DE7-DE5B-5E83-E56D-EAB307D039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Basic Mindset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Always welcome questions as well as feedback/criticism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Take all questions constructively</a:t>
            </a:r>
          </a:p>
          <a:p>
            <a:r>
              <a:rPr lang="en-US" b="1" dirty="0"/>
              <a:t>Y</a:t>
            </a:r>
            <a:r>
              <a:rPr lang="en-US" dirty="0"/>
              <a:t>ou Don’t Need to Always Have an Answer</a:t>
            </a:r>
          </a:p>
          <a:p>
            <a:pPr lvl="1"/>
            <a:r>
              <a:rPr lang="en-US" dirty="0"/>
              <a:t>Answer as good as you can</a:t>
            </a:r>
          </a:p>
          <a:p>
            <a:pPr lvl="1"/>
            <a:r>
              <a:rPr lang="en-US" dirty="0"/>
              <a:t>Honestly admit if you don’t know the answer, e.g., if it needs further investigation</a:t>
            </a:r>
          </a:p>
          <a:p>
            <a:r>
              <a:rPr lang="en-US" dirty="0"/>
              <a:t>Take longer discussions offline</a:t>
            </a:r>
          </a:p>
          <a:p>
            <a:pPr lvl="1"/>
            <a:r>
              <a:rPr lang="en-US" dirty="0"/>
              <a:t>Don’t bore the rest of the audience with too specific discussions</a:t>
            </a:r>
          </a:p>
          <a:p>
            <a:r>
              <a:rPr lang="en-US" b="1" dirty="0"/>
              <a:t>Page Numbers on Slides</a:t>
            </a:r>
          </a:p>
          <a:p>
            <a:pPr lvl="1"/>
            <a:r>
              <a:rPr lang="en-US" dirty="0"/>
              <a:t>Help audience to refer to specific point in your presentation</a:t>
            </a:r>
          </a:p>
          <a:p>
            <a:r>
              <a:rPr lang="en-US" dirty="0"/>
              <a:t>Prepare Back-up Slides</a:t>
            </a:r>
          </a:p>
          <a:p>
            <a:pPr lvl="1"/>
            <a:r>
              <a:rPr lang="en-US" dirty="0"/>
              <a:t>Extra slides not shown in the main presentation</a:t>
            </a:r>
          </a:p>
          <a:p>
            <a:pPr lvl="1"/>
            <a:r>
              <a:rPr lang="en-US" dirty="0"/>
              <a:t>Can be useful when answering questions</a:t>
            </a:r>
          </a:p>
          <a:p>
            <a:endParaRPr lang="en-US" dirty="0"/>
          </a:p>
          <a:p>
            <a:endParaRPr lang="en-US" b="1" dirty="0">
              <a:solidFill>
                <a:srgbClr val="7889FB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1527D3-E093-6434-412B-13A5DF7CC5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Handling Questions</a:t>
            </a:r>
          </a:p>
        </p:txBody>
      </p:sp>
    </p:spTree>
    <p:extLst>
      <p:ext uri="{BB962C8B-B14F-4D97-AF65-F5344CB8AC3E}">
        <p14:creationId xmlns:p14="http://schemas.microsoft.com/office/powerpoint/2010/main" val="26360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7A317C4-713C-BC39-8FBD-1ACD89F8C4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Experiments and Result Presentation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Reproducibility and RDM</a:t>
            </a:r>
          </a:p>
          <a:p>
            <a:pPr>
              <a:lnSpc>
                <a:spcPct val="100000"/>
              </a:lnSpc>
            </a:pPr>
            <a:r>
              <a:rPr lang="en-US" dirty="0"/>
              <a:t>Scientific Presentations</a:t>
            </a:r>
          </a:p>
          <a:p>
            <a:pPr>
              <a:lnSpc>
                <a:spcPct val="100000"/>
              </a:lnSpc>
            </a:pPr>
            <a:r>
              <a:rPr lang="en-US" dirty="0"/>
              <a:t>Remaining </a:t>
            </a:r>
            <a:r>
              <a:rPr lang="en-US" dirty="0">
                <a:solidFill>
                  <a:schemeClr val="accent1"/>
                </a:solidFill>
              </a:rPr>
              <a:t>Questions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7889FB"/>
                </a:solidFill>
              </a:rPr>
              <a:t>Self-organized Seminar/Project Work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Optional Office Hours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7889FB"/>
                </a:solidFill>
              </a:rPr>
              <a:t>Seminar:</a:t>
            </a:r>
            <a:r>
              <a:rPr lang="en-US" dirty="0"/>
              <a:t> Mondays 14:00 – 18:00 purely virtual via zoom until further notice (due to issues with TEL building)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7889FB"/>
                </a:solidFill>
              </a:rPr>
              <a:t>Project:</a:t>
            </a:r>
            <a:r>
              <a:rPr lang="en-US" dirty="0"/>
              <a:t> Individual office hours with project mentor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7889FB"/>
                </a:solidFill>
              </a:rPr>
              <a:t>Exam Registration </a:t>
            </a:r>
            <a:r>
              <a:rPr lang="en-US" dirty="0"/>
              <a:t>by </a:t>
            </a:r>
            <a:r>
              <a:rPr lang="en-US" dirty="0">
                <a:solidFill>
                  <a:schemeClr val="accent1"/>
                </a:solidFill>
              </a:rPr>
              <a:t>Jun 3</a:t>
            </a:r>
          </a:p>
          <a:p>
            <a:pPr>
              <a:lnSpc>
                <a:spcPct val="100000"/>
              </a:lnSpc>
            </a:pPr>
            <a:r>
              <a:rPr lang="en-US" dirty="0"/>
              <a:t>Seminar/Project </a:t>
            </a:r>
            <a:r>
              <a:rPr lang="en-US" dirty="0">
                <a:solidFill>
                  <a:schemeClr val="accent1"/>
                </a:solidFill>
              </a:rPr>
              <a:t>Submission Deadlines</a:t>
            </a:r>
            <a:r>
              <a:rPr lang="en-US" dirty="0"/>
              <a:t> &amp; </a:t>
            </a:r>
            <a:r>
              <a:rPr lang="en-US" dirty="0">
                <a:solidFill>
                  <a:schemeClr val="accent1"/>
                </a:solidFill>
              </a:rPr>
              <a:t>Presentation Dates </a:t>
            </a:r>
            <a:r>
              <a:rPr lang="en-US" dirty="0"/>
              <a:t>on Course Website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812B76-73F3-BC18-A19D-B07800FD4E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Summary and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1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5578B7-B0DF-FD79-248F-A6C50157E4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Experiments and Result Presentation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A68436-D37B-881C-0961-950FE5A993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04C2F3-3116-0FC7-1673-C5C7E9C2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7" y="4889723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D80EBED1-02A3-D92B-1986-16CB9A419D71}"/>
              </a:ext>
            </a:extLst>
          </p:cNvPr>
          <p:cNvSpPr txBox="1"/>
          <p:nvPr/>
        </p:nvSpPr>
        <p:spPr>
          <a:xfrm>
            <a:off x="1413602" y="4788123"/>
            <a:ext cx="357632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Credit: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Ioana Manolescu, Stefan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 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409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A6984AE-2876-E2E8-9E63-9716BA002E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Worst Mistake: </a:t>
            </a:r>
            <a:r>
              <a:rPr lang="en-US" dirty="0">
                <a:solidFill>
                  <a:schemeClr val="accent1"/>
                </a:solidFill>
              </a:rPr>
              <a:t>Schrödinger's Results</a:t>
            </a:r>
          </a:p>
          <a:p>
            <a:pPr lvl="1"/>
            <a:r>
              <a:rPr lang="en-US" dirty="0"/>
              <a:t>Postpone implementation and experiments till last before the deadline</a:t>
            </a:r>
          </a:p>
          <a:p>
            <a:pPr lvl="1"/>
            <a:r>
              <a:rPr lang="en-US" dirty="0"/>
              <a:t>No feedback, no reaction time (experiments require many iterations)</a:t>
            </a:r>
          </a:p>
          <a:p>
            <a:pPr lvl="1"/>
            <a:r>
              <a:rPr lang="en-US" b="1" dirty="0"/>
              <a:t>Karl Popper: </a:t>
            </a:r>
            <a:r>
              <a:rPr lang="en-US" dirty="0"/>
              <a:t>falsifiability of scientific results</a:t>
            </a:r>
            <a:endParaRPr lang="en-US" sz="1200" dirty="0"/>
          </a:p>
          <a:p>
            <a:r>
              <a:rPr lang="en-US" dirty="0">
                <a:solidFill>
                  <a:srgbClr val="7889FB"/>
                </a:solidFill>
              </a:rPr>
              <a:t>Continuous Experiments</a:t>
            </a:r>
          </a:p>
          <a:p>
            <a:pPr lvl="1"/>
            <a:r>
              <a:rPr lang="en-US" dirty="0"/>
              <a:t>Run experiments during survey / prototype building</a:t>
            </a:r>
          </a:p>
          <a:p>
            <a:pPr lvl="1"/>
            <a:r>
              <a:rPr lang="en-US" dirty="0"/>
              <a:t>Systematic experiments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observations and ideas for improvements</a:t>
            </a:r>
            <a:endParaRPr lang="en-US" dirty="0"/>
          </a:p>
          <a:p>
            <a:pPr lvl="1"/>
            <a:r>
              <a:rPr lang="en-US" dirty="0"/>
              <a:t>Don’t be afraid of throwing away prototypes that don’t work</a:t>
            </a:r>
          </a:p>
          <a:p>
            <a:pPr lvl="1"/>
            <a:endParaRPr lang="en-US" sz="1200" dirty="0"/>
          </a:p>
          <a:p>
            <a:r>
              <a:rPr lang="en-US" dirty="0"/>
              <a:t>Good Research Fires Itself</a:t>
            </a:r>
          </a:p>
          <a:p>
            <a:pPr lvl="1"/>
            <a:r>
              <a:rPr lang="en-US" dirty="0"/>
              <a:t>Initial experiments give directions for further improvements</a:t>
            </a:r>
          </a:p>
          <a:p>
            <a:pPr lvl="1"/>
            <a:r>
              <a:rPr lang="en-US" dirty="0"/>
              <a:t>Problem-oriented 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F3A05C-68BD-842B-F1FA-D4062D06D4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11832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F30F6A-12DF-9263-D726-6FA5491512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#1 Exploratory Experiments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Tests for functional correctness</a:t>
            </a:r>
          </a:p>
          <a:p>
            <a:pPr lvl="1"/>
            <a:r>
              <a:rPr lang="en-US" dirty="0"/>
              <a:t>Unstructured experiments for initial feedback </a:t>
            </a:r>
            <a:r>
              <a:rPr lang="en-US" dirty="0">
                <a:sym typeface="Wingdings" panose="05000000000000000000" pitchFamily="2" charset="2"/>
              </a:rPr>
              <a:t> evaluate feasibility</a:t>
            </a:r>
          </a:p>
          <a:p>
            <a:r>
              <a:rPr lang="en-US" dirty="0"/>
              <a:t>#2 Micro Benchmarks</a:t>
            </a:r>
          </a:p>
          <a:p>
            <a:pPr lvl="1"/>
            <a:r>
              <a:rPr lang="en-US" dirty="0"/>
              <a:t>Measure specific aspects in controlled and understandable scope</a:t>
            </a:r>
          </a:p>
          <a:p>
            <a:pPr lvl="1"/>
            <a:r>
              <a:rPr lang="en-US" dirty="0"/>
              <a:t>Bottom-up approach</a:t>
            </a:r>
          </a:p>
          <a:p>
            <a:r>
              <a:rPr lang="en-US" dirty="0"/>
              <a:t>#3 Benchmarks</a:t>
            </a:r>
          </a:p>
          <a:p>
            <a:pPr lvl="1"/>
            <a:r>
              <a:rPr lang="en-US" dirty="0"/>
              <a:t>Evaluate on community/own benchmarks </a:t>
            </a:r>
          </a:p>
          <a:p>
            <a:pPr lvl="1"/>
            <a:r>
              <a:rPr lang="en-US" dirty="0"/>
              <a:t>Examples: TPC-C, TPC-H, TPC-DS, JOB, </a:t>
            </a:r>
            <a:r>
              <a:rPr lang="en-US" dirty="0" err="1"/>
              <a:t>MLPerf</a:t>
            </a:r>
            <a:r>
              <a:rPr lang="en-US" dirty="0"/>
              <a:t>, </a:t>
            </a:r>
            <a:r>
              <a:rPr lang="en-US" dirty="0" err="1"/>
              <a:t>TPCx</a:t>
            </a:r>
            <a:r>
              <a:rPr lang="en-US" dirty="0"/>
              <a:t>-AI </a:t>
            </a:r>
          </a:p>
          <a:p>
            <a:r>
              <a:rPr lang="en-US" dirty="0"/>
              <a:t>#4 End-to-end Applications</a:t>
            </a:r>
          </a:p>
          <a:p>
            <a:pPr lvl="1"/>
            <a:r>
              <a:rPr lang="en-US" dirty="0"/>
              <a:t>Evaluate in larger scope of real datasets and query workloads</a:t>
            </a:r>
          </a:p>
          <a:p>
            <a:pPr lvl="1"/>
            <a:r>
              <a:rPr lang="en-US" dirty="0"/>
              <a:t>Examples: Customer workload, ML pipelines (data preparation, training, evaluation)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9EAE33-B944-A655-2335-7373421D24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Types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2817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A4D0F2A-6F2C-0C88-45C7-25CC594DFC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b="0" dirty="0"/>
              <a:t>Proper planning helps to keep you from “getting lost” </a:t>
            </a:r>
          </a:p>
          <a:p>
            <a:pPr lvl="1"/>
            <a:r>
              <a:rPr lang="en-US" b="0" dirty="0"/>
              <a:t>Repeatable experiments simplify your own work </a:t>
            </a:r>
          </a:p>
          <a:p>
            <a:pPr lvl="1"/>
            <a:r>
              <a:rPr lang="en-US" b="0" dirty="0"/>
              <a:t>There is </a:t>
            </a:r>
            <a:r>
              <a:rPr lang="en-US" b="1" dirty="0">
                <a:solidFill>
                  <a:schemeClr val="accent1"/>
                </a:solidFill>
              </a:rPr>
              <a:t>no single way</a:t>
            </a:r>
            <a:r>
              <a:rPr lang="en-US" b="0" dirty="0"/>
              <a:t> how to </a:t>
            </a:r>
            <a:r>
              <a:rPr lang="en-US" b="1" dirty="0">
                <a:solidFill>
                  <a:srgbClr val="7889FB"/>
                </a:solidFill>
              </a:rPr>
              <a:t>do it right</a:t>
            </a:r>
          </a:p>
          <a:p>
            <a:pPr lvl="1"/>
            <a:r>
              <a:rPr lang="en-US" b="0" dirty="0"/>
              <a:t>There are </a:t>
            </a:r>
            <a:r>
              <a:rPr lang="en-US" b="1" dirty="0">
                <a:solidFill>
                  <a:schemeClr val="accent1"/>
                </a:solidFill>
              </a:rPr>
              <a:t>many ways</a:t>
            </a:r>
            <a:r>
              <a:rPr lang="en-US" b="0" dirty="0"/>
              <a:t> how to </a:t>
            </a:r>
            <a:r>
              <a:rPr lang="en-US" b="1" dirty="0">
                <a:solidFill>
                  <a:schemeClr val="accent1"/>
                </a:solidFill>
              </a:rPr>
              <a:t>do it wrong</a:t>
            </a:r>
          </a:p>
          <a:p>
            <a:pPr lvl="1"/>
            <a:endParaRPr lang="en-US" dirty="0"/>
          </a:p>
          <a:p>
            <a:r>
              <a:rPr lang="en-US" dirty="0"/>
              <a:t>Basic Planning</a:t>
            </a:r>
          </a:p>
          <a:p>
            <a:pPr lvl="1"/>
            <a:r>
              <a:rPr lang="en-US" b="0" dirty="0"/>
              <a:t>Which </a:t>
            </a:r>
            <a:r>
              <a:rPr lang="en-US" b="1" dirty="0"/>
              <a:t>data</a:t>
            </a:r>
            <a:r>
              <a:rPr lang="en-US" b="0" dirty="0"/>
              <a:t> / datasets should be used?</a:t>
            </a:r>
          </a:p>
          <a:p>
            <a:pPr lvl="1"/>
            <a:r>
              <a:rPr lang="en-US" b="0" dirty="0"/>
              <a:t>Which </a:t>
            </a:r>
            <a:r>
              <a:rPr lang="en-US" b="1" dirty="0"/>
              <a:t>workload</a:t>
            </a:r>
            <a:r>
              <a:rPr lang="en-US" b="0" dirty="0"/>
              <a:t> / queries should be run?</a:t>
            </a:r>
          </a:p>
          <a:p>
            <a:pPr lvl="1"/>
            <a:r>
              <a:rPr lang="en-US" dirty="0"/>
              <a:t>Which </a:t>
            </a:r>
            <a:r>
              <a:rPr lang="en-US" b="1" dirty="0"/>
              <a:t>baselines</a:t>
            </a:r>
            <a:r>
              <a:rPr lang="en-US" dirty="0"/>
              <a:t> are relevant?</a:t>
            </a:r>
            <a:endParaRPr lang="en-US" b="0" dirty="0"/>
          </a:p>
          <a:p>
            <a:pPr lvl="1"/>
            <a:r>
              <a:rPr lang="en-US" b="0" dirty="0"/>
              <a:t>Which </a:t>
            </a:r>
            <a:r>
              <a:rPr lang="en-US" b="1" dirty="0"/>
              <a:t>hardware</a:t>
            </a:r>
            <a:r>
              <a:rPr lang="en-US" b="0" dirty="0"/>
              <a:t> &amp; </a:t>
            </a:r>
            <a:r>
              <a:rPr lang="en-US" b="1" dirty="0"/>
              <a:t>software</a:t>
            </a:r>
            <a:r>
              <a:rPr lang="en-US" b="0" dirty="0"/>
              <a:t> should be used?</a:t>
            </a:r>
          </a:p>
          <a:p>
            <a:pPr lvl="1"/>
            <a:r>
              <a:rPr lang="en-US" b="1" dirty="0"/>
              <a:t>Metrics:</a:t>
            </a:r>
            <a:r>
              <a:rPr lang="en-US" b="0" dirty="0"/>
              <a:t> What to measure? How to measure?</a:t>
            </a:r>
          </a:p>
          <a:p>
            <a:pPr lvl="1"/>
            <a:r>
              <a:rPr lang="en-US" b="1" dirty="0"/>
              <a:t>Comparison:</a:t>
            </a:r>
            <a:r>
              <a:rPr lang="en-US" b="0" dirty="0"/>
              <a:t> How to compare? How to find out what is going on?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070D98-6905-7D86-D2A1-3998FDA52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From Idea to Experiments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5E89F3-C0CC-B3F1-6AE2-4D63BB0B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13" y="445818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5F82C64-CFA3-A986-9BCF-E45FB123D1C6}"/>
              </a:ext>
            </a:extLst>
          </p:cNvPr>
          <p:cNvSpPr txBox="1"/>
          <p:nvPr/>
        </p:nvSpPr>
        <p:spPr>
          <a:xfrm>
            <a:off x="6400800" y="350806"/>
            <a:ext cx="315868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[I. Manolescu, S.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719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60FE404-6DA3-0299-7EF6-DF5E9D50E6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  <a:p>
            <a:pPr lvl="1"/>
            <a:r>
              <a:rPr lang="en-US" dirty="0"/>
              <a:t>Generate data with specific data characteristics</a:t>
            </a:r>
          </a:p>
          <a:p>
            <a:pPr lvl="1"/>
            <a:r>
              <a:rPr lang="en-US" dirty="0"/>
              <a:t>Systematic evaluation with data size, sparsity, distributions etc.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“Real” Data Repositories</a:t>
            </a:r>
          </a:p>
          <a:p>
            <a:pPr lvl="1"/>
            <a:r>
              <a:rPr lang="en-US" dirty="0"/>
              <a:t>Wide selection of available datasets w/ different characteristics</a:t>
            </a:r>
          </a:p>
          <a:p>
            <a:pPr lvl="1"/>
            <a:r>
              <a:rPr lang="en-US" dirty="0"/>
              <a:t>UCI ML Repository: </a:t>
            </a:r>
            <a:r>
              <a:rPr lang="en-US" dirty="0">
                <a:hlinkClick r:id="rId2"/>
              </a:rPr>
              <a:t>https://archive.ics.uci.edu/</a:t>
            </a:r>
            <a:endParaRPr lang="en-US" dirty="0"/>
          </a:p>
          <a:p>
            <a:pPr lvl="1"/>
            <a:r>
              <a:rPr lang="en-US" dirty="0" err="1"/>
              <a:t>SuiteSparse</a:t>
            </a:r>
            <a:r>
              <a:rPr lang="en-US" dirty="0"/>
              <a:t> Matrix Collection: </a:t>
            </a:r>
            <a:r>
              <a:rPr lang="en-US" dirty="0">
                <a:hlinkClick r:id="rId3"/>
              </a:rPr>
              <a:t>https://sparse.tamu.edu/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Google dataset search: </a:t>
            </a:r>
            <a:r>
              <a:rPr lang="en-US" dirty="0">
                <a:hlinkClick r:id="rId4"/>
              </a:rPr>
              <a:t>https://datasetsearch.research.google.com/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Common Datasets in ML: ImageNet, </a:t>
            </a:r>
            <a:r>
              <a:rPr lang="en-US" dirty="0" err="1"/>
              <a:t>Mnist</a:t>
            </a:r>
            <a:r>
              <a:rPr lang="en-US" dirty="0"/>
              <a:t>, CIFAR, KDD, Criteo </a:t>
            </a:r>
          </a:p>
          <a:p>
            <a:pPr lvl="1"/>
            <a:r>
              <a:rPr lang="en-US" dirty="0"/>
              <a:t>Common Datasets in DM: Census, Taxi, Airlines, DBLP, benchmarks etc.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D64854-FA04-11F6-06AA-13877BEED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2300423-6499-396A-2117-CB3BF474D5CE}"/>
              </a:ext>
            </a:extLst>
          </p:cNvPr>
          <p:cNvSpPr txBox="1"/>
          <p:nvPr/>
        </p:nvSpPr>
        <p:spPr>
          <a:xfrm>
            <a:off x="8168640" y="1402475"/>
            <a:ext cx="170688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 </a:t>
            </a:r>
            <a:b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real data distributions?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E2F9452-C1C7-D167-BB42-9A79F99F412B}"/>
              </a:ext>
            </a:extLst>
          </p:cNvPr>
          <p:cNvSpPr txBox="1"/>
          <p:nvPr/>
        </p:nvSpPr>
        <p:spPr>
          <a:xfrm>
            <a:off x="8168640" y="3140797"/>
            <a:ext cx="170688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 for variety of workloads / common case?</a:t>
            </a:r>
          </a:p>
        </p:txBody>
      </p:sp>
    </p:spTree>
    <p:extLst>
      <p:ext uri="{BB962C8B-B14F-4D97-AF65-F5344CB8AC3E}">
        <p14:creationId xmlns:p14="http://schemas.microsoft.com/office/powerpoint/2010/main" val="26824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D9001F-8EED-3A0C-2529-7181E04810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Community- and organization-driven creation of agreed benchmarks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Benchmarks can define a field</a:t>
            </a:r>
            <a:r>
              <a:rPr lang="en-US" dirty="0"/>
              <a:t> and foster innovation</a:t>
            </a:r>
          </a:p>
          <a:p>
            <a:r>
              <a:rPr lang="en-US" dirty="0"/>
              <a:t>#1 Data Management</a:t>
            </a:r>
          </a:p>
          <a:p>
            <a:pPr lvl="1"/>
            <a:r>
              <a:rPr lang="en-US" dirty="0"/>
              <a:t>Query processing: 007, TPC-C, TPC-E, TPC-H, TPC-DS (w/ audit), SSB</a:t>
            </a:r>
          </a:p>
          <a:p>
            <a:pPr lvl="1"/>
            <a:r>
              <a:rPr lang="en-US" dirty="0"/>
              <a:t>Join ordering: JOB </a:t>
            </a:r>
          </a:p>
          <a:p>
            <a:r>
              <a:rPr lang="en-US" dirty="0"/>
              <a:t>#2 “Big Data”</a:t>
            </a:r>
          </a:p>
          <a:p>
            <a:pPr lvl="1"/>
            <a:r>
              <a:rPr lang="en-US" dirty="0"/>
              <a:t>MR/Spark: </a:t>
            </a:r>
            <a:r>
              <a:rPr lang="en-US" dirty="0" err="1"/>
              <a:t>BigBench</a:t>
            </a:r>
            <a:r>
              <a:rPr lang="en-US" dirty="0"/>
              <a:t>, </a:t>
            </a:r>
            <a:r>
              <a:rPr lang="en-US" dirty="0" err="1"/>
              <a:t>HiBench</a:t>
            </a:r>
            <a:r>
              <a:rPr lang="en-US" dirty="0"/>
              <a:t>, </a:t>
            </a:r>
            <a:r>
              <a:rPr lang="en-US" dirty="0" err="1"/>
              <a:t>SparkBench</a:t>
            </a:r>
            <a:endParaRPr lang="en-US" dirty="0"/>
          </a:p>
          <a:p>
            <a:pPr lvl="1"/>
            <a:r>
              <a:rPr lang="en-US" dirty="0"/>
              <a:t>Array Databases: </a:t>
            </a:r>
            <a:r>
              <a:rPr lang="en-US" dirty="0" err="1"/>
              <a:t>GenBase</a:t>
            </a:r>
            <a:endParaRPr lang="en-US" dirty="0"/>
          </a:p>
          <a:p>
            <a:r>
              <a:rPr lang="en-US" dirty="0"/>
              <a:t>#3 Machine Learning Systems</a:t>
            </a:r>
          </a:p>
          <a:p>
            <a:pPr lvl="1"/>
            <a:r>
              <a:rPr lang="en-US" dirty="0"/>
              <a:t>SLAB, </a:t>
            </a:r>
            <a:r>
              <a:rPr lang="en-US" dirty="0" err="1"/>
              <a:t>DAWNBench</a:t>
            </a:r>
            <a:r>
              <a:rPr lang="en-US" dirty="0"/>
              <a:t>, </a:t>
            </a:r>
            <a:r>
              <a:rPr lang="en-US" dirty="0" err="1"/>
              <a:t>MLPerf</a:t>
            </a:r>
            <a:r>
              <a:rPr lang="en-US" dirty="0"/>
              <a:t>, </a:t>
            </a:r>
            <a:r>
              <a:rPr lang="en-US" dirty="0" err="1"/>
              <a:t>MLBench</a:t>
            </a:r>
            <a:r>
              <a:rPr lang="en-US" dirty="0"/>
              <a:t>, </a:t>
            </a:r>
            <a:r>
              <a:rPr lang="en-US" dirty="0" err="1"/>
              <a:t>AutoML</a:t>
            </a:r>
            <a:r>
              <a:rPr lang="en-US" dirty="0"/>
              <a:t> Bench, Meta Worlds, </a:t>
            </a:r>
            <a:r>
              <a:rPr lang="en-US" dirty="0" err="1"/>
              <a:t>TPCx</a:t>
            </a:r>
            <a:r>
              <a:rPr lang="en-US" dirty="0"/>
              <a:t>-AI 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91764-4D57-F5F2-20B1-C3046A68EA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Workloads: Benchmarks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4ED7BBE-7C07-BAF8-958A-A7144578F22F}"/>
              </a:ext>
            </a:extLst>
          </p:cNvPr>
          <p:cNvSpPr txBox="1"/>
          <p:nvPr/>
        </p:nvSpPr>
        <p:spPr>
          <a:xfrm>
            <a:off x="9208408" y="2994247"/>
            <a:ext cx="2432793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http://www.tpc.org/tpch/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5D88805-505C-B0D0-DC2A-2917EA307FC6}"/>
              </a:ext>
            </a:extLst>
          </p:cNvPr>
          <p:cNvSpPr txBox="1"/>
          <p:nvPr/>
        </p:nvSpPr>
        <p:spPr>
          <a:xfrm>
            <a:off x="8453887" y="3610692"/>
            <a:ext cx="288368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(See AMLS course for details)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1ED657C-F3B6-9918-1C02-8D7F155F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6903" y="2359219"/>
            <a:ext cx="499880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703FE22A-46E7-D120-7826-C7F9596612B1}"/>
              </a:ext>
            </a:extLst>
          </p:cNvPr>
          <p:cNvSpPr txBox="1"/>
          <p:nvPr/>
        </p:nvSpPr>
        <p:spPr>
          <a:xfrm>
            <a:off x="8042778" y="2297539"/>
            <a:ext cx="2714017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[Michael J. Carey, David J. DeWitt, Jeffrey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Naughton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oo7 Benchmark.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SIGMOD 1993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84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9" id="{246E6033-15ED-8042-86E0-B76FF5BFC716}" vid="{848A7489-E40A-E247-AA59-65F245259B10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dirty="0" err="1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246E6033-15ED-8042-86E0-B76FF5BFC716}" vid="{7CAADE83-5F25-0A48-B83D-03A7471B880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TU-Berlin-Praesentation-Master-Verlauf-Orange-Rot</Template>
  <TotalTime>0</TotalTime>
  <Words>2786</Words>
  <Application>Microsoft Office PowerPoint</Application>
  <PresentationFormat>Breitbild</PresentationFormat>
  <Paragraphs>391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OpenSymbol</vt:lpstr>
      <vt:lpstr>Wingdings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Large-scale Data Engineering: 03 Experiments, Reproducibility &amp; Presentations</dc:title>
  <dc:creator>Patrick Damme</dc:creator>
  <cp:lastModifiedBy>TU-Pseudonym 3624437813768008</cp:lastModifiedBy>
  <cp:revision>890</cp:revision>
  <cp:lastPrinted>2021-03-24T16:10:50Z</cp:lastPrinted>
  <dcterms:created xsi:type="dcterms:W3CDTF">2023-02-25T13:39:16Z</dcterms:created>
  <dcterms:modified xsi:type="dcterms:W3CDTF">2024-05-05T18:03:42Z</dcterms:modified>
</cp:coreProperties>
</file>