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aleway"/>
      <p:regular r:id="rId39"/>
      <p:bold r:id="rId40"/>
      <p:italic r:id="rId41"/>
      <p:boldItalic r:id="rId42"/>
    </p:embeddedFont>
    <p:embeddedFont>
      <p:font typeface="Roboto"/>
      <p:regular r:id="rId43"/>
      <p:bold r:id="rId44"/>
      <p:italic r:id="rId45"/>
      <p:boldItalic r:id="rId46"/>
    </p:embeddedFont>
    <p:embeddedFont>
      <p:font typeface="La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42" Type="http://schemas.openxmlformats.org/officeDocument/2006/relationships/font" Target="fonts/Raleway-boldItalic.fntdata"/><Relationship Id="rId41" Type="http://schemas.openxmlformats.org/officeDocument/2006/relationships/font" Target="fonts/Raleway-italic.fntdata"/><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aleway-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4b5eaf7f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4b5eaf7f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an IP address by Domain name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9c7cd458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9c7cd458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595959"/>
              </a:buClr>
              <a:buSzPts val="1200"/>
              <a:buFont typeface="Lato"/>
              <a:buChar char="●"/>
            </a:pPr>
            <a:r>
              <a:rPr lang="en" sz="1200">
                <a:solidFill>
                  <a:srgbClr val="595959"/>
                </a:solidFill>
                <a:latin typeface="Lato"/>
                <a:ea typeface="Lato"/>
                <a:cs typeface="Lato"/>
                <a:sym typeface="Lato"/>
              </a:rPr>
              <a:t>Browser checks if the domain is in its cache</a:t>
            </a:r>
            <a:endParaRPr sz="1200">
              <a:solidFill>
                <a:srgbClr val="595959"/>
              </a:solidFill>
              <a:latin typeface="Lato"/>
              <a:ea typeface="Lato"/>
              <a:cs typeface="Lato"/>
              <a:sym typeface="Lato"/>
            </a:endParaRPr>
          </a:p>
          <a:p>
            <a:pPr indent="-304800" lvl="0" marL="457200" rtl="0" algn="l">
              <a:lnSpc>
                <a:spcPct val="115000"/>
              </a:lnSpc>
              <a:spcBef>
                <a:spcPts val="0"/>
              </a:spcBef>
              <a:spcAft>
                <a:spcPts val="0"/>
              </a:spcAft>
              <a:buClr>
                <a:srgbClr val="595959"/>
              </a:buClr>
              <a:buSzPts val="1200"/>
              <a:buFont typeface="Lato"/>
              <a:buChar char="●"/>
            </a:pPr>
            <a:r>
              <a:rPr lang="en" sz="1200">
                <a:solidFill>
                  <a:srgbClr val="595959"/>
                </a:solidFill>
                <a:latin typeface="Lato"/>
                <a:ea typeface="Lato"/>
                <a:cs typeface="Lato"/>
                <a:sym typeface="Lato"/>
              </a:rPr>
              <a:t>If not found, the browser calls </a:t>
            </a:r>
            <a:r>
              <a:rPr b="1" i="1" lang="en" sz="1200">
                <a:solidFill>
                  <a:srgbClr val="595959"/>
                </a:solidFill>
                <a:latin typeface="Lato"/>
                <a:ea typeface="Lato"/>
                <a:cs typeface="Lato"/>
                <a:sym typeface="Lato"/>
              </a:rPr>
              <a:t>gethostbyname </a:t>
            </a:r>
            <a:r>
              <a:rPr lang="en" sz="1200">
                <a:solidFill>
                  <a:srgbClr val="595959"/>
                </a:solidFill>
                <a:latin typeface="Lato"/>
                <a:ea typeface="Lato"/>
                <a:cs typeface="Lato"/>
                <a:sym typeface="Lato"/>
              </a:rPr>
              <a:t>library function to do the lookup.</a:t>
            </a:r>
            <a:endParaRPr sz="1200">
              <a:solidFill>
                <a:srgbClr val="595959"/>
              </a:solidFill>
              <a:latin typeface="Lato"/>
              <a:ea typeface="Lato"/>
              <a:cs typeface="Lato"/>
              <a:sym typeface="Lato"/>
            </a:endParaRPr>
          </a:p>
          <a:p>
            <a:pPr indent="-304800" lvl="0" marL="457200" rtl="0" algn="l">
              <a:lnSpc>
                <a:spcPct val="115000"/>
              </a:lnSpc>
              <a:spcBef>
                <a:spcPts val="0"/>
              </a:spcBef>
              <a:spcAft>
                <a:spcPts val="0"/>
              </a:spcAft>
              <a:buClr>
                <a:srgbClr val="595959"/>
              </a:buClr>
              <a:buSzPts val="1200"/>
              <a:buFont typeface="Lato"/>
              <a:buChar char="●"/>
            </a:pPr>
            <a:r>
              <a:rPr b="1" i="1" lang="en" sz="1200">
                <a:solidFill>
                  <a:srgbClr val="595959"/>
                </a:solidFill>
                <a:latin typeface="Lato"/>
                <a:ea typeface="Lato"/>
                <a:cs typeface="Lato"/>
                <a:sym typeface="Lato"/>
              </a:rPr>
              <a:t>gethostbyname </a:t>
            </a:r>
            <a:r>
              <a:rPr lang="en" sz="1200">
                <a:solidFill>
                  <a:srgbClr val="595959"/>
                </a:solidFill>
                <a:latin typeface="Lato"/>
                <a:ea typeface="Lato"/>
                <a:cs typeface="Lato"/>
                <a:sym typeface="Lato"/>
              </a:rPr>
              <a:t>checks if the hostname can be resolved by reference in the local hosts file before trying to resolve the hostname through DNS</a:t>
            </a:r>
            <a:endParaRPr sz="1200">
              <a:solidFill>
                <a:srgbClr val="595959"/>
              </a:solidFill>
              <a:latin typeface="Lato"/>
              <a:ea typeface="Lato"/>
              <a:cs typeface="Lato"/>
              <a:sym typeface="Lato"/>
            </a:endParaRPr>
          </a:p>
          <a:p>
            <a:pPr indent="-304800" lvl="0" marL="457200" rtl="0" algn="l">
              <a:lnSpc>
                <a:spcPct val="115000"/>
              </a:lnSpc>
              <a:spcBef>
                <a:spcPts val="0"/>
              </a:spcBef>
              <a:spcAft>
                <a:spcPts val="0"/>
              </a:spcAft>
              <a:buClr>
                <a:srgbClr val="595959"/>
              </a:buClr>
              <a:buSzPts val="1200"/>
              <a:buFont typeface="Lato"/>
              <a:buChar char="●"/>
            </a:pPr>
            <a:r>
              <a:rPr lang="en" sz="1200">
                <a:solidFill>
                  <a:srgbClr val="595959"/>
                </a:solidFill>
                <a:latin typeface="Lato"/>
                <a:ea typeface="Lato"/>
                <a:cs typeface="Lato"/>
                <a:sym typeface="Lato"/>
              </a:rPr>
              <a:t>If </a:t>
            </a:r>
            <a:r>
              <a:rPr b="1" i="1" lang="en" sz="1200">
                <a:solidFill>
                  <a:srgbClr val="595959"/>
                </a:solidFill>
                <a:latin typeface="Lato"/>
                <a:ea typeface="Lato"/>
                <a:cs typeface="Lato"/>
                <a:sym typeface="Lato"/>
              </a:rPr>
              <a:t>gethostbyname </a:t>
            </a:r>
            <a:r>
              <a:rPr lang="en" sz="1200">
                <a:solidFill>
                  <a:srgbClr val="595959"/>
                </a:solidFill>
                <a:latin typeface="Lato"/>
                <a:ea typeface="Lato"/>
                <a:cs typeface="Lato"/>
                <a:sym typeface="Lato"/>
              </a:rPr>
              <a:t>does not have it cached nor can find it in the hosts file then it makes a request to the DNS server configured in the network stack. This is typically the local router or the ISP's caching DNS server.</a:t>
            </a:r>
            <a:endParaRPr sz="1200">
              <a:solidFill>
                <a:srgbClr val="595959"/>
              </a:solidFill>
              <a:latin typeface="Lato"/>
              <a:ea typeface="Lato"/>
              <a:cs typeface="Lato"/>
              <a:sym typeface="Lato"/>
            </a:endParaRPr>
          </a:p>
          <a:p>
            <a:pPr indent="-304800" lvl="0" marL="457200" rtl="0" algn="l">
              <a:lnSpc>
                <a:spcPct val="115000"/>
              </a:lnSpc>
              <a:spcBef>
                <a:spcPts val="0"/>
              </a:spcBef>
              <a:spcAft>
                <a:spcPts val="0"/>
              </a:spcAft>
              <a:buClr>
                <a:srgbClr val="595959"/>
              </a:buClr>
              <a:buSzPts val="1200"/>
              <a:buFont typeface="Lato"/>
              <a:buChar char="●"/>
            </a:pPr>
            <a:r>
              <a:rPr lang="en" sz="1200">
                <a:solidFill>
                  <a:srgbClr val="595959"/>
                </a:solidFill>
                <a:latin typeface="Lato"/>
                <a:ea typeface="Lato"/>
                <a:cs typeface="Lato"/>
                <a:sym typeface="Lato"/>
              </a:rPr>
              <a:t>If the DNS server is on the same subnet the network library follows the ARP process below for the DNS server.</a:t>
            </a:r>
            <a:endParaRPr sz="1200">
              <a:solidFill>
                <a:srgbClr val="595959"/>
              </a:solidFill>
              <a:latin typeface="Lato"/>
              <a:ea typeface="Lato"/>
              <a:cs typeface="Lato"/>
              <a:sym typeface="Lato"/>
            </a:endParaRPr>
          </a:p>
          <a:p>
            <a:pPr indent="-304800" lvl="0" marL="457200" rtl="0" algn="l">
              <a:lnSpc>
                <a:spcPct val="115000"/>
              </a:lnSpc>
              <a:spcBef>
                <a:spcPts val="0"/>
              </a:spcBef>
              <a:spcAft>
                <a:spcPts val="0"/>
              </a:spcAft>
              <a:buClr>
                <a:srgbClr val="595959"/>
              </a:buClr>
              <a:buSzPts val="1200"/>
              <a:buFont typeface="Lato"/>
              <a:buChar char="●"/>
            </a:pPr>
            <a:r>
              <a:rPr lang="en" sz="1200">
                <a:solidFill>
                  <a:srgbClr val="595959"/>
                </a:solidFill>
                <a:latin typeface="Lato"/>
                <a:ea typeface="Lato"/>
                <a:cs typeface="Lato"/>
                <a:sym typeface="Lato"/>
              </a:rPr>
              <a:t>If the DNS server is on a different subnet, the network library follows the ARP process below for the default gateway IP.</a:t>
            </a:r>
            <a:endParaRPr sz="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596ff862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596ff862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596ff862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596ff862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596ff862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596ff862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79c7cd458d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9c7cd458d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4292E"/>
                </a:solidFill>
                <a:highlight>
                  <a:srgbClr val="FFFFFF"/>
                </a:highlight>
              </a:rPr>
              <a:t>Depending on what type of hardware is between the computer and the router:</a:t>
            </a:r>
            <a:endParaRPr sz="1200">
              <a:solidFill>
                <a:srgbClr val="24292E"/>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Directly connected:</a:t>
            </a:r>
            <a:endParaRPr sz="1200">
              <a:solidFill>
                <a:srgbClr val="24292E"/>
              </a:solidFill>
              <a:highlight>
                <a:srgbClr val="FFFFFF"/>
              </a:highlight>
            </a:endParaRPr>
          </a:p>
          <a:p>
            <a:pPr indent="-304800" lvl="0" marL="457200" rtl="0" algn="l">
              <a:lnSpc>
                <a:spcPct val="115000"/>
              </a:lnSpc>
              <a:spcBef>
                <a:spcPts val="1200"/>
              </a:spcBef>
              <a:spcAft>
                <a:spcPts val="0"/>
              </a:spcAft>
              <a:buClr>
                <a:srgbClr val="24292E"/>
              </a:buClr>
              <a:buSzPts val="1200"/>
              <a:buChar char="●"/>
            </a:pPr>
            <a:r>
              <a:rPr lang="en" sz="1200">
                <a:solidFill>
                  <a:srgbClr val="24292E"/>
                </a:solidFill>
                <a:highlight>
                  <a:srgbClr val="FFFFFF"/>
                </a:highlight>
              </a:rPr>
              <a:t>If the computer is directly connected to the router the router responds with an </a:t>
            </a:r>
            <a:r>
              <a:rPr lang="en" sz="1000">
                <a:solidFill>
                  <a:srgbClr val="24292E"/>
                </a:solidFill>
                <a:highlight>
                  <a:srgbClr val="FFFFFF"/>
                </a:highlight>
                <a:latin typeface="Consolas"/>
                <a:ea typeface="Consolas"/>
                <a:cs typeface="Consolas"/>
                <a:sym typeface="Consolas"/>
              </a:rPr>
              <a:t>ARP Reply</a:t>
            </a:r>
            <a:r>
              <a:rPr lang="en" sz="1200">
                <a:solidFill>
                  <a:srgbClr val="24292E"/>
                </a:solidFill>
                <a:highlight>
                  <a:srgbClr val="FFFFFF"/>
                </a:highlight>
              </a:rPr>
              <a:t> (see below)</a:t>
            </a:r>
            <a:endParaRPr sz="1200">
              <a:solidFill>
                <a:srgbClr val="24292E"/>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Hub:</a:t>
            </a:r>
            <a:endParaRPr sz="1200">
              <a:solidFill>
                <a:srgbClr val="24292E"/>
              </a:solidFill>
              <a:highlight>
                <a:srgbClr val="FFFFFF"/>
              </a:highlight>
            </a:endParaRPr>
          </a:p>
          <a:p>
            <a:pPr indent="-304800" lvl="0" marL="457200" rtl="0" algn="l">
              <a:lnSpc>
                <a:spcPct val="115000"/>
              </a:lnSpc>
              <a:spcBef>
                <a:spcPts val="1200"/>
              </a:spcBef>
              <a:spcAft>
                <a:spcPts val="0"/>
              </a:spcAft>
              <a:buClr>
                <a:srgbClr val="24292E"/>
              </a:buClr>
              <a:buSzPts val="1200"/>
              <a:buChar char="●"/>
            </a:pPr>
            <a:r>
              <a:rPr lang="en" sz="1200">
                <a:solidFill>
                  <a:srgbClr val="24292E"/>
                </a:solidFill>
                <a:highlight>
                  <a:srgbClr val="FFFFFF"/>
                </a:highlight>
              </a:rPr>
              <a:t>If the computer is connected to a hub, the hub will broadcast the ARP request out all other ports. If the router is connected on the same "wire", it will respond with an </a:t>
            </a:r>
            <a:r>
              <a:rPr lang="en" sz="1000">
                <a:solidFill>
                  <a:srgbClr val="24292E"/>
                </a:solidFill>
                <a:highlight>
                  <a:srgbClr val="FFFFFF"/>
                </a:highlight>
                <a:latin typeface="Consolas"/>
                <a:ea typeface="Consolas"/>
                <a:cs typeface="Consolas"/>
                <a:sym typeface="Consolas"/>
              </a:rPr>
              <a:t>ARP Reply</a:t>
            </a:r>
            <a:r>
              <a:rPr lang="en" sz="1200">
                <a:solidFill>
                  <a:srgbClr val="24292E"/>
                </a:solidFill>
                <a:highlight>
                  <a:srgbClr val="FFFFFF"/>
                </a:highlight>
              </a:rPr>
              <a:t> (see below).</a:t>
            </a:r>
            <a:endParaRPr sz="1200">
              <a:solidFill>
                <a:srgbClr val="24292E"/>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Switch:</a:t>
            </a:r>
            <a:endParaRPr sz="1200">
              <a:solidFill>
                <a:srgbClr val="24292E"/>
              </a:solidFill>
              <a:highlight>
                <a:srgbClr val="FFFFFF"/>
              </a:highlight>
            </a:endParaRPr>
          </a:p>
          <a:p>
            <a:pPr indent="-304800" lvl="0" marL="457200" rtl="0" algn="l">
              <a:lnSpc>
                <a:spcPct val="115000"/>
              </a:lnSpc>
              <a:spcBef>
                <a:spcPts val="1200"/>
              </a:spcBef>
              <a:spcAft>
                <a:spcPts val="0"/>
              </a:spcAft>
              <a:buClr>
                <a:srgbClr val="24292E"/>
              </a:buClr>
              <a:buSzPts val="1200"/>
              <a:buChar char="●"/>
            </a:pPr>
            <a:r>
              <a:rPr lang="en" sz="1200">
                <a:solidFill>
                  <a:srgbClr val="24292E"/>
                </a:solidFill>
                <a:highlight>
                  <a:srgbClr val="FFFFFF"/>
                </a:highlight>
              </a:rPr>
              <a:t>If the computer is connected to a switch, the switch will check its local CAM/MAC table to see which port has the MAC address we are looking for. If the switch has no entry for the MAC address it will rebroadcast the ARP request to all other ports.</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If the switch has an entry in the MAC/CAM table it will send the ARP request to the port that has the MAC address we are looking for.</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If the router is on the same "wire", it will respond with an </a:t>
            </a:r>
            <a:r>
              <a:rPr lang="en" sz="1000">
                <a:solidFill>
                  <a:srgbClr val="24292E"/>
                </a:solidFill>
                <a:highlight>
                  <a:srgbClr val="FFFFFF"/>
                </a:highlight>
                <a:latin typeface="Consolas"/>
                <a:ea typeface="Consolas"/>
                <a:cs typeface="Consolas"/>
                <a:sym typeface="Consolas"/>
              </a:rPr>
              <a:t>ARP Reply</a:t>
            </a:r>
            <a:r>
              <a:rPr lang="en" sz="1200">
                <a:solidFill>
                  <a:srgbClr val="24292E"/>
                </a:solidFill>
                <a:highlight>
                  <a:srgbClr val="FFFFFF"/>
                </a:highlight>
              </a:rPr>
              <a:t> (see below)</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596ff862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596ff862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596ff862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596ff862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Clr>
                <a:schemeClr val="dk1"/>
              </a:buClr>
              <a:buSzPts val="1100"/>
              <a:buFont typeface="Arial"/>
              <a:buNone/>
            </a:pPr>
            <a:r>
              <a:rPr lang="en" sz="1200">
                <a:solidFill>
                  <a:srgbClr val="222222"/>
                </a:solidFill>
                <a:highlight>
                  <a:srgbClr val="FFFFFF"/>
                </a:highlight>
              </a:rPr>
              <a:t>Когда браузер получает IP-адрес конечного сервера, то он берёт эту информацию и данные об используемом порте из URL (80 порт для HTTP, 443 для HTTPS) и осуществляет вызов функции </a:t>
            </a:r>
            <a:r>
              <a:rPr lang="en" sz="1200">
                <a:solidFill>
                  <a:srgbClr val="222222"/>
                </a:solidFill>
                <a:highlight>
                  <a:srgbClr val="FAFAFA"/>
                </a:highlight>
                <a:latin typeface="Courier New"/>
                <a:ea typeface="Courier New"/>
                <a:cs typeface="Courier New"/>
                <a:sym typeface="Courier New"/>
              </a:rPr>
              <a:t>socket</a:t>
            </a:r>
            <a:r>
              <a:rPr lang="en" sz="1200">
                <a:solidFill>
                  <a:srgbClr val="222222"/>
                </a:solidFill>
                <a:highlight>
                  <a:srgbClr val="FFFFFF"/>
                </a:highlight>
              </a:rPr>
              <a:t> системной библиотеки и запрашивает поток TCP сокета — </a:t>
            </a:r>
            <a:r>
              <a:rPr lang="en" sz="1200">
                <a:solidFill>
                  <a:srgbClr val="222222"/>
                </a:solidFill>
                <a:highlight>
                  <a:srgbClr val="FAFAFA"/>
                </a:highlight>
                <a:latin typeface="Courier New"/>
                <a:ea typeface="Courier New"/>
                <a:cs typeface="Courier New"/>
                <a:sym typeface="Courier New"/>
              </a:rPr>
              <a:t>AF_INET</a:t>
            </a:r>
            <a:r>
              <a:rPr lang="en" sz="1200">
                <a:solidFill>
                  <a:srgbClr val="222222"/>
                </a:solidFill>
                <a:highlight>
                  <a:srgbClr val="FFFFFF"/>
                </a:highlight>
              </a:rPr>
              <a:t> и </a:t>
            </a:r>
            <a:r>
              <a:rPr lang="en" sz="1200">
                <a:solidFill>
                  <a:srgbClr val="222222"/>
                </a:solidFill>
                <a:highlight>
                  <a:srgbClr val="FAFAFA"/>
                </a:highlight>
                <a:latin typeface="Courier New"/>
                <a:ea typeface="Courier New"/>
                <a:cs typeface="Courier New"/>
                <a:sym typeface="Courier New"/>
              </a:rPr>
              <a:t>SOCK_STREAM</a:t>
            </a:r>
            <a:r>
              <a:rPr lang="en" sz="1200">
                <a:solidFill>
                  <a:srgbClr val="222222"/>
                </a:solidFill>
                <a:highlight>
                  <a:srgbClr val="FFFFFF"/>
                </a:highlight>
              </a:rPr>
              <a:t>.</a:t>
            </a:r>
            <a:endParaRPr sz="1200">
              <a:solidFill>
                <a:srgbClr val="222222"/>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304800" lvl="0" marL="787400" rtl="0" algn="l">
              <a:lnSpc>
                <a:spcPct val="160000"/>
              </a:lnSpc>
              <a:spcBef>
                <a:spcPts val="1200"/>
              </a:spcBef>
              <a:spcAft>
                <a:spcPts val="0"/>
              </a:spcAft>
              <a:buClr>
                <a:srgbClr val="222222"/>
              </a:buClr>
              <a:buSzPts val="1200"/>
              <a:buChar char="●"/>
            </a:pPr>
            <a:r>
              <a:rPr lang="en" sz="1200">
                <a:solidFill>
                  <a:srgbClr val="222222"/>
                </a:solidFill>
                <a:highlight>
                  <a:srgbClr val="FFFFFF"/>
                </a:highlight>
              </a:rPr>
              <a:t>Этот запрос сначала проходит через транспортный уровень, где собирается TCP-сегмент. В заголовок добавляется порт назначения, исходный порт выбирается из динамического пула ядра (</a:t>
            </a:r>
            <a:r>
              <a:rPr lang="en" sz="1200">
                <a:solidFill>
                  <a:srgbClr val="222222"/>
                </a:solidFill>
                <a:highlight>
                  <a:srgbClr val="FAFAFA"/>
                </a:highlight>
                <a:latin typeface="Courier New"/>
                <a:ea typeface="Courier New"/>
                <a:cs typeface="Courier New"/>
                <a:sym typeface="Courier New"/>
              </a:rPr>
              <a:t>ip_local_port_range</a:t>
            </a:r>
            <a:r>
              <a:rPr lang="en" sz="1200">
                <a:solidFill>
                  <a:srgbClr val="222222"/>
                </a:solidFill>
                <a:highlight>
                  <a:srgbClr val="FFFFFF"/>
                </a:highlight>
              </a:rPr>
              <a:t> в Linux).</a:t>
            </a:r>
            <a:endParaRPr sz="1200">
              <a:solidFill>
                <a:srgbClr val="222222"/>
              </a:solidFill>
              <a:highlight>
                <a:srgbClr val="FFFFFF"/>
              </a:highlight>
            </a:endParaRPr>
          </a:p>
          <a:p>
            <a:pPr indent="-304800" lvl="0" marL="787400" rtl="0" algn="l">
              <a:lnSpc>
                <a:spcPct val="160000"/>
              </a:lnSpc>
              <a:spcBef>
                <a:spcPts val="0"/>
              </a:spcBef>
              <a:spcAft>
                <a:spcPts val="0"/>
              </a:spcAft>
              <a:buClr>
                <a:srgbClr val="222222"/>
              </a:buClr>
              <a:buSzPts val="1200"/>
              <a:buChar char="●"/>
            </a:pPr>
            <a:r>
              <a:rPr lang="en" sz="1200">
                <a:solidFill>
                  <a:srgbClr val="222222"/>
                </a:solidFill>
                <a:highlight>
                  <a:srgbClr val="FFFFFF"/>
                </a:highlight>
              </a:rPr>
              <a:t>Получившийся сегмент отправляется на сетевой уровень, на котором добавляется дополнительный IP-заголовок. Также включаются IP-адрес сервера назначения и адрес текущей машины — после этого пакет сформирован.</a:t>
            </a:r>
            <a:endParaRPr sz="1200">
              <a:solidFill>
                <a:srgbClr val="222222"/>
              </a:solidFill>
              <a:highlight>
                <a:srgbClr val="FFFFFF"/>
              </a:highlight>
            </a:endParaRPr>
          </a:p>
          <a:p>
            <a:pPr indent="-304800" lvl="0" marL="787400" rtl="0" algn="l">
              <a:lnSpc>
                <a:spcPct val="160000"/>
              </a:lnSpc>
              <a:spcBef>
                <a:spcPts val="0"/>
              </a:spcBef>
              <a:spcAft>
                <a:spcPts val="0"/>
              </a:spcAft>
              <a:buClr>
                <a:srgbClr val="222222"/>
              </a:buClr>
              <a:buSzPts val="1200"/>
              <a:buChar char="●"/>
            </a:pPr>
            <a:r>
              <a:rPr lang="en" sz="1200">
                <a:solidFill>
                  <a:srgbClr val="222222"/>
                </a:solidFill>
                <a:highlight>
                  <a:srgbClr val="FFFFFF"/>
                </a:highlight>
              </a:rPr>
              <a:t>Пакет передаётся на канальный уровень. Добавляется заголовок кадра, включающий MAC-адрес сетевой карты (NIC) компьютера, а также MAC-адрес шлюза (локального роутера). Как и на предыдущих этапах, если ядру ничего не известно о MAC-адресе шлюза, то для его нахождения отправляется широковещательный ARP-запрос.</a:t>
            </a:r>
            <a:endParaRPr sz="1200">
              <a:solidFill>
                <a:srgbClr val="222222"/>
              </a:solidFill>
              <a:highlight>
                <a:srgbClr val="FFFFFF"/>
              </a:highlight>
            </a:endParaRPr>
          </a:p>
          <a:p>
            <a:pPr indent="-304800" lvl="0" marL="787400" rtl="0" algn="l">
              <a:lnSpc>
                <a:spcPct val="160000"/>
              </a:lnSpc>
              <a:spcBef>
                <a:spcPts val="0"/>
              </a:spcBef>
              <a:spcAft>
                <a:spcPts val="0"/>
              </a:spcAft>
              <a:buClr>
                <a:srgbClr val="222222"/>
              </a:buClr>
              <a:buSzPts val="1200"/>
              <a:buChar char="●"/>
            </a:pPr>
            <a:r>
              <a:t/>
            </a:r>
            <a:endParaRPr sz="1200">
              <a:solidFill>
                <a:srgbClr val="222222"/>
              </a:solidFill>
              <a:highlight>
                <a:srgbClr val="FFFFFF"/>
              </a:highlight>
            </a:endParaRPr>
          </a:p>
          <a:p>
            <a:pPr indent="0" lvl="0" marL="0" rtl="0" algn="l">
              <a:lnSpc>
                <a:spcPct val="115000"/>
              </a:lnSpc>
              <a:spcBef>
                <a:spcPts val="300"/>
              </a:spcBef>
              <a:spcAft>
                <a:spcPts val="120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4b5eaf7f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4b5eaf7f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an IP address by Domain name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9c7cd458d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9c7cd458d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 sz="1500">
                <a:solidFill>
                  <a:srgbClr val="222222"/>
                </a:solidFill>
                <a:highlight>
                  <a:srgbClr val="FFFFFF"/>
                </a:highlight>
              </a:rPr>
              <a:t>5.1 Жизненный цикл TCP-соединения</a:t>
            </a:r>
            <a:endParaRPr sz="1500">
              <a:solidFill>
                <a:srgbClr val="222222"/>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sz="1200">
                <a:solidFill>
                  <a:srgbClr val="222222"/>
                </a:solidFill>
                <a:highlight>
                  <a:srgbClr val="FFFFFF"/>
                </a:highlight>
              </a:rPr>
              <a:t>a. Клиент выбирает номер начальной последовательности (ISN) и отправляет пакет серверу с установленным битом SYN для открытия соединения.</a:t>
            </a:r>
            <a:endParaRPr sz="120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sz="1200">
                <a:solidFill>
                  <a:srgbClr val="222222"/>
                </a:solidFill>
                <a:highlight>
                  <a:srgbClr val="FFFFFF"/>
                </a:highlight>
              </a:rPr>
              <a:t>b. Сервер получает пакет с битом SYN и, если готов к установлению соединения, то:</a:t>
            </a:r>
            <a:endParaRPr sz="120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04800" lvl="0" marL="787400" rtl="0" algn="l">
              <a:lnSpc>
                <a:spcPct val="160000"/>
              </a:lnSpc>
              <a:spcBef>
                <a:spcPts val="0"/>
              </a:spcBef>
              <a:spcAft>
                <a:spcPts val="0"/>
              </a:spcAft>
              <a:buClr>
                <a:srgbClr val="222222"/>
              </a:buClr>
              <a:buSzPts val="1200"/>
              <a:buChar char="●"/>
            </a:pPr>
            <a:r>
              <a:rPr lang="en" sz="1200">
                <a:solidFill>
                  <a:srgbClr val="222222"/>
                </a:solidFill>
                <a:highlight>
                  <a:srgbClr val="FFFFFF"/>
                </a:highlight>
              </a:rPr>
              <a:t>Выбирает собственный номер начальной последовательности;</a:t>
            </a:r>
            <a:endParaRPr sz="1200">
              <a:solidFill>
                <a:srgbClr val="222222"/>
              </a:solidFill>
              <a:highlight>
                <a:srgbClr val="FFFFFF"/>
              </a:highlight>
            </a:endParaRPr>
          </a:p>
          <a:p>
            <a:pPr indent="-304800" lvl="0" marL="787400" rtl="0" algn="l">
              <a:lnSpc>
                <a:spcPct val="160000"/>
              </a:lnSpc>
              <a:spcBef>
                <a:spcPts val="0"/>
              </a:spcBef>
              <a:spcAft>
                <a:spcPts val="0"/>
              </a:spcAft>
              <a:buClr>
                <a:srgbClr val="222222"/>
              </a:buClr>
              <a:buSzPts val="1200"/>
              <a:buChar char="●"/>
            </a:pPr>
            <a:r>
              <a:rPr lang="en" sz="1200">
                <a:solidFill>
                  <a:srgbClr val="222222"/>
                </a:solidFill>
                <a:highlight>
                  <a:srgbClr val="FFFFFF"/>
                </a:highlight>
              </a:rPr>
              <a:t>Устанавливает SYN-бит, чтобы сообщить о выборе начальной последовательности;</a:t>
            </a:r>
            <a:endParaRPr sz="1200">
              <a:solidFill>
                <a:srgbClr val="222222"/>
              </a:solidFill>
              <a:highlight>
                <a:srgbClr val="FFFFFF"/>
              </a:highlight>
            </a:endParaRPr>
          </a:p>
          <a:p>
            <a:pPr indent="-304800" lvl="0" marL="787400" rtl="0" algn="l">
              <a:lnSpc>
                <a:spcPct val="160000"/>
              </a:lnSpc>
              <a:spcBef>
                <a:spcPts val="0"/>
              </a:spcBef>
              <a:spcAft>
                <a:spcPts val="0"/>
              </a:spcAft>
              <a:buClr>
                <a:srgbClr val="222222"/>
              </a:buClr>
              <a:buSzPts val="1200"/>
              <a:buChar char="●"/>
            </a:pPr>
            <a:r>
              <a:rPr lang="en" sz="1200">
                <a:solidFill>
                  <a:srgbClr val="222222"/>
                </a:solidFill>
                <a:highlight>
                  <a:srgbClr val="FFFFFF"/>
                </a:highlight>
              </a:rPr>
              <a:t>Копирует ISN клиента +1 в поле ACK и добавляет ACK-флаг для обозначения подтверждения получения первого пакета.</a:t>
            </a:r>
            <a:endParaRPr sz="1200">
              <a:solidFill>
                <a:srgbClr val="222222"/>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sz="1200">
                <a:solidFill>
                  <a:srgbClr val="222222"/>
                </a:solidFill>
                <a:highlight>
                  <a:srgbClr val="FFFFFF"/>
                </a:highlight>
              </a:rPr>
              <a:t>c. Клиент подтверждает соединение путём отправки пакета:</a:t>
            </a:r>
            <a:endParaRPr sz="120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04800" lvl="0" marL="787400" rtl="0" algn="l">
              <a:lnSpc>
                <a:spcPct val="160000"/>
              </a:lnSpc>
              <a:spcBef>
                <a:spcPts val="0"/>
              </a:spcBef>
              <a:spcAft>
                <a:spcPts val="0"/>
              </a:spcAft>
              <a:buClr>
                <a:srgbClr val="222222"/>
              </a:buClr>
              <a:buSzPts val="1200"/>
              <a:buChar char="●"/>
            </a:pPr>
            <a:r>
              <a:rPr lang="en" sz="1200">
                <a:solidFill>
                  <a:srgbClr val="222222"/>
                </a:solidFill>
                <a:highlight>
                  <a:srgbClr val="FFFFFF"/>
                </a:highlight>
              </a:rPr>
              <a:t>Увеличивает номер своей начальной последовательности;</a:t>
            </a:r>
            <a:endParaRPr sz="1200">
              <a:solidFill>
                <a:srgbClr val="222222"/>
              </a:solidFill>
              <a:highlight>
                <a:srgbClr val="FFFFFF"/>
              </a:highlight>
            </a:endParaRPr>
          </a:p>
          <a:p>
            <a:pPr indent="-304800" lvl="0" marL="787400" rtl="0" algn="l">
              <a:lnSpc>
                <a:spcPct val="160000"/>
              </a:lnSpc>
              <a:spcBef>
                <a:spcPts val="0"/>
              </a:spcBef>
              <a:spcAft>
                <a:spcPts val="0"/>
              </a:spcAft>
              <a:buClr>
                <a:srgbClr val="222222"/>
              </a:buClr>
              <a:buSzPts val="1200"/>
              <a:buChar char="●"/>
            </a:pPr>
            <a:r>
              <a:rPr lang="en" sz="1200">
                <a:solidFill>
                  <a:srgbClr val="222222"/>
                </a:solidFill>
                <a:highlight>
                  <a:srgbClr val="FFFFFF"/>
                </a:highlight>
              </a:rPr>
              <a:t>Увеличивает номер подтверждения получения;</a:t>
            </a:r>
            <a:endParaRPr sz="1200">
              <a:solidFill>
                <a:srgbClr val="222222"/>
              </a:solidFill>
              <a:highlight>
                <a:srgbClr val="FFFFFF"/>
              </a:highlight>
            </a:endParaRPr>
          </a:p>
          <a:p>
            <a:pPr indent="-304800" lvl="0" marL="787400" rtl="0" algn="l">
              <a:lnSpc>
                <a:spcPct val="160000"/>
              </a:lnSpc>
              <a:spcBef>
                <a:spcPts val="0"/>
              </a:spcBef>
              <a:spcAft>
                <a:spcPts val="0"/>
              </a:spcAft>
              <a:buClr>
                <a:srgbClr val="222222"/>
              </a:buClr>
              <a:buSzPts val="1200"/>
              <a:buChar char="●"/>
            </a:pPr>
            <a:r>
              <a:rPr lang="en" sz="1200">
                <a:solidFill>
                  <a:srgbClr val="222222"/>
                </a:solidFill>
                <a:highlight>
                  <a:srgbClr val="FFFFFF"/>
                </a:highlight>
              </a:rPr>
              <a:t>Устанавливает поле ACK.</a:t>
            </a:r>
            <a:endParaRPr sz="1200">
              <a:solidFill>
                <a:srgbClr val="222222"/>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sz="1200">
                <a:solidFill>
                  <a:srgbClr val="222222"/>
                </a:solidFill>
                <a:highlight>
                  <a:srgbClr val="FFFFFF"/>
                </a:highlight>
              </a:rPr>
              <a:t>d. Данные передаются следующим образом:</a:t>
            </a:r>
            <a:endParaRPr sz="120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04800" lvl="0" marL="787400" rtl="0" algn="l">
              <a:lnSpc>
                <a:spcPct val="160000"/>
              </a:lnSpc>
              <a:spcBef>
                <a:spcPts val="0"/>
              </a:spcBef>
              <a:spcAft>
                <a:spcPts val="0"/>
              </a:spcAft>
              <a:buClr>
                <a:srgbClr val="222222"/>
              </a:buClr>
              <a:buSzPts val="1200"/>
              <a:buChar char="●"/>
            </a:pPr>
            <a:r>
              <a:rPr lang="en" sz="1200">
                <a:solidFill>
                  <a:srgbClr val="222222"/>
                </a:solidFill>
                <a:highlight>
                  <a:srgbClr val="FFFFFF"/>
                </a:highlight>
              </a:rPr>
              <a:t>Когда одна сторона отправляет N байтов, то увеличивает значение поля SEQ на это число.</a:t>
            </a:r>
            <a:endParaRPr sz="1200">
              <a:solidFill>
                <a:srgbClr val="222222"/>
              </a:solidFill>
              <a:highlight>
                <a:srgbClr val="FFFFFF"/>
              </a:highlight>
            </a:endParaRPr>
          </a:p>
          <a:p>
            <a:pPr indent="-304800" lvl="0" marL="787400" rtl="0" algn="l">
              <a:lnSpc>
                <a:spcPct val="160000"/>
              </a:lnSpc>
              <a:spcBef>
                <a:spcPts val="0"/>
              </a:spcBef>
              <a:spcAft>
                <a:spcPts val="0"/>
              </a:spcAft>
              <a:buClr>
                <a:srgbClr val="222222"/>
              </a:buClr>
              <a:buSzPts val="1200"/>
              <a:buChar char="●"/>
            </a:pPr>
            <a:r>
              <a:rPr lang="en" sz="1200">
                <a:solidFill>
                  <a:srgbClr val="222222"/>
                </a:solidFill>
                <a:highlight>
                  <a:srgbClr val="FFFFFF"/>
                </a:highlight>
              </a:rPr>
              <a:t>Когда вторая сторона подтверждает получение этого пакета (или цепочки пакетов), она отправляет пакет ACK, в котором значение поля ACK равняется последней полученной последовательности.</a:t>
            </a:r>
            <a:endParaRPr sz="1200">
              <a:solidFill>
                <a:srgbClr val="222222"/>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sz="1200">
                <a:solidFill>
                  <a:srgbClr val="222222"/>
                </a:solidFill>
                <a:highlight>
                  <a:srgbClr val="FFFFFF"/>
                </a:highlight>
              </a:rPr>
              <a:t>e. Закрытие соединения:</a:t>
            </a:r>
            <a:endParaRPr sz="120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04800" lvl="0" marL="787400" rtl="0" algn="l">
              <a:lnSpc>
                <a:spcPct val="160000"/>
              </a:lnSpc>
              <a:spcBef>
                <a:spcPts val="0"/>
              </a:spcBef>
              <a:spcAft>
                <a:spcPts val="0"/>
              </a:spcAft>
              <a:buClr>
                <a:srgbClr val="222222"/>
              </a:buClr>
              <a:buSzPts val="1200"/>
              <a:buChar char="●"/>
            </a:pPr>
            <a:r>
              <a:rPr lang="en" sz="1200">
                <a:solidFill>
                  <a:srgbClr val="222222"/>
                </a:solidFill>
                <a:highlight>
                  <a:srgbClr val="FFFFFF"/>
                </a:highlight>
              </a:rPr>
              <a:t>Сторона, которая хочет закрыть соединение, отправляет пакет FIN;</a:t>
            </a:r>
            <a:endParaRPr sz="1200">
              <a:solidFill>
                <a:srgbClr val="222222"/>
              </a:solidFill>
              <a:highlight>
                <a:srgbClr val="FFFFFF"/>
              </a:highlight>
            </a:endParaRPr>
          </a:p>
          <a:p>
            <a:pPr indent="-304800" lvl="0" marL="787400" rtl="0" algn="l">
              <a:lnSpc>
                <a:spcPct val="160000"/>
              </a:lnSpc>
              <a:spcBef>
                <a:spcPts val="0"/>
              </a:spcBef>
              <a:spcAft>
                <a:spcPts val="0"/>
              </a:spcAft>
              <a:buClr>
                <a:srgbClr val="222222"/>
              </a:buClr>
              <a:buSzPts val="1200"/>
              <a:buChar char="●"/>
            </a:pPr>
            <a:r>
              <a:rPr lang="en" sz="1200">
                <a:solidFill>
                  <a:srgbClr val="222222"/>
                </a:solidFill>
                <a:highlight>
                  <a:srgbClr val="FFFFFF"/>
                </a:highlight>
              </a:rPr>
              <a:t>Другая сторона подтверждает FIN (с помощью ACK) и отправляет собственный FIN-пакет;</a:t>
            </a:r>
            <a:endParaRPr sz="1200">
              <a:solidFill>
                <a:srgbClr val="222222"/>
              </a:solidFill>
              <a:highlight>
                <a:srgbClr val="FFFFFF"/>
              </a:highlight>
            </a:endParaRPr>
          </a:p>
          <a:p>
            <a:pPr indent="-304800" lvl="0" marL="787400" rtl="0" algn="l">
              <a:lnSpc>
                <a:spcPct val="160000"/>
              </a:lnSpc>
              <a:spcBef>
                <a:spcPts val="0"/>
              </a:spcBef>
              <a:spcAft>
                <a:spcPts val="0"/>
              </a:spcAft>
              <a:buClr>
                <a:srgbClr val="222222"/>
              </a:buClr>
              <a:buSzPts val="1200"/>
              <a:buChar char="●"/>
            </a:pPr>
            <a:r>
              <a:rPr lang="en" sz="1200">
                <a:solidFill>
                  <a:srgbClr val="222222"/>
                </a:solidFill>
                <a:highlight>
                  <a:srgbClr val="FFFFFF"/>
                </a:highlight>
              </a:rPr>
              <a:t>Инициатор прекращения соединения подтверждает получение FIN отправкой собственного ACK.</a:t>
            </a:r>
            <a:endParaRPr sz="1200">
              <a:solidFill>
                <a:srgbClr val="222222"/>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4b5eaf7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4b5eaf7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9c7cd458d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9c7cd458d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The purpose of the SSL/</a:t>
            </a:r>
            <a:r>
              <a:rPr b="1" lang="en" sz="1200">
                <a:solidFill>
                  <a:srgbClr val="202124"/>
                </a:solidFill>
                <a:highlight>
                  <a:srgbClr val="FFFFFF"/>
                </a:highlight>
                <a:latin typeface="Roboto"/>
                <a:ea typeface="Roboto"/>
                <a:cs typeface="Roboto"/>
                <a:sym typeface="Roboto"/>
              </a:rPr>
              <a:t>TLS handshake</a:t>
            </a:r>
            <a:r>
              <a:rPr lang="en" sz="1200">
                <a:solidFill>
                  <a:srgbClr val="202124"/>
                </a:solidFill>
                <a:highlight>
                  <a:srgbClr val="FFFFFF"/>
                </a:highlight>
                <a:latin typeface="Roboto"/>
                <a:ea typeface="Roboto"/>
                <a:cs typeface="Roboto"/>
                <a:sym typeface="Roboto"/>
              </a:rPr>
              <a:t> is to perform all the cryptographic work </a:t>
            </a:r>
            <a:r>
              <a:rPr b="1" lang="en" sz="1200">
                <a:solidFill>
                  <a:srgbClr val="202124"/>
                </a:solidFill>
                <a:highlight>
                  <a:srgbClr val="FFFFFF"/>
                </a:highlight>
                <a:latin typeface="Roboto"/>
                <a:ea typeface="Roboto"/>
                <a:cs typeface="Roboto"/>
                <a:sym typeface="Roboto"/>
              </a:rPr>
              <a:t>needed</a:t>
            </a:r>
            <a:r>
              <a:rPr lang="en" sz="1200">
                <a:solidFill>
                  <a:srgbClr val="202124"/>
                </a:solidFill>
                <a:highlight>
                  <a:srgbClr val="FFFFFF"/>
                </a:highlight>
                <a:latin typeface="Roboto"/>
                <a:ea typeface="Roboto"/>
                <a:cs typeface="Roboto"/>
                <a:sym typeface="Roboto"/>
              </a:rPr>
              <a:t> to have a secure connection. This includes authenticating the SSL certificate being </a:t>
            </a:r>
            <a:r>
              <a:rPr b="1" lang="en" sz="1200">
                <a:solidFill>
                  <a:srgbClr val="202124"/>
                </a:solidFill>
                <a:highlight>
                  <a:srgbClr val="FFFFFF"/>
                </a:highlight>
                <a:latin typeface="Roboto"/>
                <a:ea typeface="Roboto"/>
                <a:cs typeface="Roboto"/>
                <a:sym typeface="Roboto"/>
              </a:rPr>
              <a:t>used</a:t>
            </a:r>
            <a:r>
              <a:rPr lang="en" sz="1200">
                <a:solidFill>
                  <a:srgbClr val="202124"/>
                </a:solidFill>
                <a:highlight>
                  <a:srgbClr val="FFFFFF"/>
                </a:highlight>
                <a:latin typeface="Roboto"/>
                <a:ea typeface="Roboto"/>
                <a:cs typeface="Roboto"/>
                <a:sym typeface="Roboto"/>
              </a:rPr>
              <a:t>, and generating an encryption key. ... Authenticating one or both parties. Creating/Exchanging symmetric session keys</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The client computer sends a </a:t>
            </a:r>
            <a:r>
              <a:rPr lang="en" sz="1000">
                <a:solidFill>
                  <a:srgbClr val="24292E"/>
                </a:solidFill>
                <a:highlight>
                  <a:srgbClr val="FFFFFF"/>
                </a:highlight>
                <a:latin typeface="Consolas"/>
                <a:ea typeface="Consolas"/>
                <a:cs typeface="Consolas"/>
                <a:sym typeface="Consolas"/>
              </a:rPr>
              <a:t>ClientHello</a:t>
            </a:r>
            <a:r>
              <a:rPr lang="en" sz="1200">
                <a:solidFill>
                  <a:srgbClr val="24292E"/>
                </a:solidFill>
                <a:highlight>
                  <a:srgbClr val="FFFFFF"/>
                </a:highlight>
              </a:rPr>
              <a:t> message to the server with its Transport Layer Security (TLS) version, list of cipher algorithms and compression methods available.</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The server replies with a </a:t>
            </a:r>
            <a:r>
              <a:rPr lang="en" sz="1000">
                <a:solidFill>
                  <a:srgbClr val="24292E"/>
                </a:solidFill>
                <a:highlight>
                  <a:srgbClr val="FFFFFF"/>
                </a:highlight>
                <a:latin typeface="Consolas"/>
                <a:ea typeface="Consolas"/>
                <a:cs typeface="Consolas"/>
                <a:sym typeface="Consolas"/>
              </a:rPr>
              <a:t>ServerHello</a:t>
            </a:r>
            <a:r>
              <a:rPr lang="en" sz="1200">
                <a:solidFill>
                  <a:srgbClr val="24292E"/>
                </a:solidFill>
                <a:highlight>
                  <a:srgbClr val="FFFFFF"/>
                </a:highlight>
              </a:rPr>
              <a:t> message to the client with the TLS version, selected cipher, selected compression methods and the server's public certificate signed by a CA (Certificate Authority). The certificate contains a public key that will be used by the client to encrypt the rest of the handshake until a symmetric key can be agreed upon.</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The client verifies the server digital certificate against its list of trusted CAs. If trust can be established based on the CA, the client generates a string of pseudo-random bytes and encrypts this with the server's public key. These random bytes can be used to determine the symmetric key.</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The server decrypts the random bytes using its private key and uses these bytes to generate its own copy of the symmetric master key.</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The client sends a </a:t>
            </a:r>
            <a:r>
              <a:rPr lang="en" sz="1000">
                <a:solidFill>
                  <a:srgbClr val="24292E"/>
                </a:solidFill>
                <a:highlight>
                  <a:srgbClr val="FFFFFF"/>
                </a:highlight>
                <a:latin typeface="Consolas"/>
                <a:ea typeface="Consolas"/>
                <a:cs typeface="Consolas"/>
                <a:sym typeface="Consolas"/>
              </a:rPr>
              <a:t>Finished</a:t>
            </a:r>
            <a:r>
              <a:rPr lang="en" sz="1200">
                <a:solidFill>
                  <a:srgbClr val="24292E"/>
                </a:solidFill>
                <a:highlight>
                  <a:srgbClr val="FFFFFF"/>
                </a:highlight>
              </a:rPr>
              <a:t> message to the server, encrypting a hash of the transmission up to this point with the symmetric key.</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The server generates its own hash, and then decrypts the client-sent hash to verify that it matches. If it does, it sends its own </a:t>
            </a:r>
            <a:r>
              <a:rPr lang="en" sz="1000">
                <a:solidFill>
                  <a:srgbClr val="24292E"/>
                </a:solidFill>
                <a:highlight>
                  <a:srgbClr val="FFFFFF"/>
                </a:highlight>
                <a:latin typeface="Consolas"/>
                <a:ea typeface="Consolas"/>
                <a:cs typeface="Consolas"/>
                <a:sym typeface="Consolas"/>
              </a:rPr>
              <a:t>Finished</a:t>
            </a:r>
            <a:r>
              <a:rPr lang="en" sz="1200">
                <a:solidFill>
                  <a:srgbClr val="24292E"/>
                </a:solidFill>
                <a:highlight>
                  <a:srgbClr val="FFFFFF"/>
                </a:highlight>
              </a:rPr>
              <a:t> message to the client, also encrypted with the symmetric key.</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From now on the TLS session transmits the application (HTTP) data encrypted with the agreed symmetric key.</a:t>
            </a:r>
            <a:endParaRPr sz="1200">
              <a:solidFill>
                <a:srgbClr val="24292E"/>
              </a:solidFill>
              <a:highlight>
                <a:srgbClr val="FFFFFF"/>
              </a:highlight>
            </a:endParaRPr>
          </a:p>
          <a:p>
            <a:pPr indent="0" lvl="0" marL="0" rtl="0" algn="l">
              <a:spcBef>
                <a:spcPts val="1200"/>
              </a:spcBef>
              <a:spcAft>
                <a:spcPts val="0"/>
              </a:spcAft>
              <a:buNone/>
            </a:pPr>
            <a:r>
              <a:t/>
            </a:r>
            <a:endParaRPr sz="12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4b5eaf7f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4b5eaf7f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an IP address by Domain name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9c7cd458d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9c7cd458d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596ff862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c596ff862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79c7cd458d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9c7cd458d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4b5eaf7f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4b5eaf7f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an IP address by Domain name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79c7cd458d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9c7cd458d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79c7cd458d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9c7cd458d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79c7cd458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9c7cd458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User interface: The user interface includes the address bar, back/forward button, bookmarking menu, etc. Every part of the browser display except the window where you see the requested page.</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Browser engine: The browser engine marshals actions between the UI and the rendering engine.</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Rendering engine: The rendering engine is responsible for displaying requested content. For example if the requested content is HTML, the rendering engine parses HTML and CSS, and displays the parsed content on the screen.</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Networking: The networking handles network calls such as HTTP requests, using different implementations for different platforms behind a platform-independent interface.</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UI backend: The UI backend is used for drawing basic widgets like combo boxes and windows. This backend exposes a generic interface that is not platform specific. Underneath it uses operating system user interface methods.</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JavaScript engine: The JavaScript engine is used to parse and execute JavaScript code.</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Data storage: The data storage is a persistence layer. The browser may need to save all sorts of data locally, such as cookies. Browsers also support storage mechanisms such as localStorage, IndexedDB, WebSQL and FileSystem.</a:t>
            </a:r>
            <a:endParaRPr sz="1200">
              <a:solidFill>
                <a:srgbClr val="24292E"/>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79c7cd458d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9c7cd458d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4b5eaf7f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4b5eaf7f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The following sections explain the physical keyboard actions and the OS interrupts.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79c7cd458d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9c7cd458d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79c7cd458d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79c7cd458d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79c7cd458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9c7cd458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79c7cd458d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79c7cd458d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9c7cd458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9c7cd458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9c7cd458d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9c7cd458d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9c7cd458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9c7cd458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9c7cd458d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9c7cd458d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9c7cd458d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9c7cd458d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9c7cd458d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9c7cd458d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www.google.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html.spec.whatwg.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happens when...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Clr>
                <a:schemeClr val="dk1"/>
              </a:buClr>
              <a:buSzPts val="358"/>
              <a:buFont typeface="Arial"/>
              <a:buNone/>
            </a:pPr>
            <a:r>
              <a:rPr lang="en" sz="5200">
                <a:solidFill>
                  <a:schemeClr val="dk1"/>
                </a:solidFill>
              </a:rPr>
              <a:t>you type </a:t>
            </a:r>
            <a:r>
              <a:rPr b="1" lang="en" sz="5200">
                <a:solidFill>
                  <a:srgbClr val="000000"/>
                </a:solidFill>
              </a:rPr>
              <a:t>google.com</a:t>
            </a:r>
            <a:r>
              <a:rPr lang="en" sz="5200">
                <a:solidFill>
                  <a:schemeClr val="dk1"/>
                </a:solidFill>
              </a:rPr>
              <a:t> into your browser's address box and press enter?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427725" y="542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flow: </a:t>
            </a:r>
            <a:r>
              <a:rPr lang="en"/>
              <a:t>DNS lookup</a:t>
            </a:r>
            <a:endParaRPr/>
          </a:p>
        </p:txBody>
      </p:sp>
      <p:pic>
        <p:nvPicPr>
          <p:cNvPr id="142" name="Google Shape;142;p22"/>
          <p:cNvPicPr preferRelativeResize="0"/>
          <p:nvPr/>
        </p:nvPicPr>
        <p:blipFill>
          <a:blip r:embed="rId3">
            <a:alphaModFix/>
          </a:blip>
          <a:stretch>
            <a:fillRect/>
          </a:stretch>
        </p:blipFill>
        <p:spPr>
          <a:xfrm>
            <a:off x="3327575" y="997425"/>
            <a:ext cx="5709476" cy="4036774"/>
          </a:xfrm>
          <a:prstGeom prst="rect">
            <a:avLst/>
          </a:prstGeom>
          <a:noFill/>
          <a:ln>
            <a:noFill/>
          </a:ln>
        </p:spPr>
      </p:pic>
      <p:sp>
        <p:nvSpPr>
          <p:cNvPr id="143" name="Google Shape;143;p22"/>
          <p:cNvSpPr/>
          <p:nvPr/>
        </p:nvSpPr>
        <p:spPr>
          <a:xfrm>
            <a:off x="3780175" y="2020225"/>
            <a:ext cx="2391900" cy="1809600"/>
          </a:xfrm>
          <a:prstGeom prst="rect">
            <a:avLst/>
          </a:prstGeom>
          <a:noFill/>
          <a:ln cap="flat" cmpd="sng" w="762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 sz="1500"/>
              <a:t>Check if domain exists in cache</a:t>
            </a:r>
            <a:endParaRPr sz="1500"/>
          </a:p>
          <a:p>
            <a:pPr indent="-323850" lvl="0" marL="457200" rtl="0" algn="l">
              <a:spcBef>
                <a:spcPts val="0"/>
              </a:spcBef>
              <a:spcAft>
                <a:spcPts val="0"/>
              </a:spcAft>
              <a:buSzPts val="1500"/>
              <a:buAutoNum type="arabicPeriod"/>
            </a:pPr>
            <a:r>
              <a:rPr lang="en" sz="1500"/>
              <a:t>If not found, the browser calls </a:t>
            </a:r>
            <a:r>
              <a:rPr b="1" i="1" lang="en" sz="1500"/>
              <a:t>gethostbyname </a:t>
            </a:r>
            <a:r>
              <a:rPr lang="en" sz="1500"/>
              <a:t>library function to do the lookup</a:t>
            </a:r>
            <a:endParaRPr sz="1500"/>
          </a:p>
          <a:p>
            <a:pPr indent="-323850" lvl="0" marL="457200" rtl="0" algn="l">
              <a:spcBef>
                <a:spcPts val="0"/>
              </a:spcBef>
              <a:spcAft>
                <a:spcPts val="0"/>
              </a:spcAft>
              <a:buSzPts val="1500"/>
              <a:buAutoNum type="arabicPeriod"/>
            </a:pPr>
            <a:r>
              <a:rPr b="1" i="1" lang="en" sz="1500"/>
              <a:t>Gethostbyname </a:t>
            </a:r>
            <a:r>
              <a:rPr lang="en" sz="1500"/>
              <a:t>check hosts file (before trying to resolve the hostname through DNS)</a:t>
            </a:r>
            <a:endParaRPr sz="1500"/>
          </a:p>
          <a:p>
            <a:pPr indent="-323850" lvl="0" marL="457200" rtl="0" algn="l">
              <a:spcBef>
                <a:spcPts val="0"/>
              </a:spcBef>
              <a:spcAft>
                <a:spcPts val="0"/>
              </a:spcAft>
              <a:buSzPts val="1500"/>
              <a:buAutoNum type="arabicPeriod"/>
            </a:pPr>
            <a:r>
              <a:rPr b="1" i="1" lang="en" sz="1500"/>
              <a:t>Gethostbyname </a:t>
            </a:r>
            <a:r>
              <a:rPr lang="en" sz="1500"/>
              <a:t> makes a request to the DNS server configured in the network stack (this is typically the local router or the ISP's caching DNS server)</a:t>
            </a:r>
            <a:endParaRPr sz="1500"/>
          </a:p>
          <a:p>
            <a:pPr indent="-323850" lvl="0" marL="457200" rtl="0" algn="l">
              <a:spcBef>
                <a:spcPts val="0"/>
              </a:spcBef>
              <a:spcAft>
                <a:spcPts val="0"/>
              </a:spcAft>
              <a:buSzPts val="1500"/>
              <a:buAutoNum type="arabicPeriod"/>
            </a:pPr>
            <a:r>
              <a:rPr lang="en" sz="1500"/>
              <a:t>The network library follows ARP process:</a:t>
            </a:r>
            <a:endParaRPr sz="1500"/>
          </a:p>
          <a:p>
            <a:pPr indent="-323850" lvl="1" marL="914400" rtl="0" algn="l">
              <a:spcBef>
                <a:spcPts val="0"/>
              </a:spcBef>
              <a:spcAft>
                <a:spcPts val="0"/>
              </a:spcAft>
              <a:buSzPts val="1500"/>
              <a:buAutoNum type="alphaLcPeriod"/>
            </a:pPr>
            <a:r>
              <a:rPr lang="en" sz="1500"/>
              <a:t>for the DNS server (if the DNS server is on a same subnet)</a:t>
            </a:r>
            <a:endParaRPr sz="1500"/>
          </a:p>
          <a:p>
            <a:pPr indent="-323850" lvl="1" marL="914400" rtl="0" algn="l">
              <a:spcBef>
                <a:spcPts val="0"/>
              </a:spcBef>
              <a:spcAft>
                <a:spcPts val="0"/>
              </a:spcAft>
              <a:buSzPts val="1500"/>
              <a:buAutoNum type="alphaLcPeriod"/>
            </a:pPr>
            <a:r>
              <a:rPr lang="en" sz="1500"/>
              <a:t>for the default gateway IP (if the DNS server is on a different subnet)</a:t>
            </a:r>
            <a:endParaRPr sz="1500"/>
          </a:p>
          <a:p>
            <a:pPr indent="0" lvl="0" marL="0" rtl="0" algn="l">
              <a:spcBef>
                <a:spcPts val="1200"/>
              </a:spcBef>
              <a:spcAft>
                <a:spcPts val="1200"/>
              </a:spcAft>
              <a:buNone/>
            </a:pPr>
            <a:r>
              <a:t/>
            </a:r>
            <a:endParaRPr/>
          </a:p>
        </p:txBody>
      </p:sp>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DNS lookup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ARP process: required data</a:t>
            </a:r>
            <a:endParaRPr/>
          </a:p>
        </p:txBody>
      </p:sp>
      <p:sp>
        <p:nvSpPr>
          <p:cNvPr id="155" name="Google Shape;155;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24292E"/>
                </a:solidFill>
                <a:highlight>
                  <a:srgbClr val="FFFFFF"/>
                </a:highlight>
                <a:latin typeface="Arial"/>
                <a:ea typeface="Arial"/>
                <a:cs typeface="Arial"/>
                <a:sym typeface="Arial"/>
              </a:rPr>
              <a:t>In order to send an ARP (Address Resolution Protocol) broadcast the network stack library needs:</a:t>
            </a:r>
            <a:endParaRPr sz="1500">
              <a:solidFill>
                <a:srgbClr val="24292E"/>
              </a:solidFill>
              <a:highlight>
                <a:srgbClr val="FFFFFF"/>
              </a:highlight>
              <a:latin typeface="Arial"/>
              <a:ea typeface="Arial"/>
              <a:cs typeface="Arial"/>
              <a:sym typeface="Arial"/>
            </a:endParaRPr>
          </a:p>
          <a:p>
            <a:pPr indent="-323850" lvl="0" marL="457200" rtl="0" algn="l">
              <a:spcBef>
                <a:spcPts val="1200"/>
              </a:spcBef>
              <a:spcAft>
                <a:spcPts val="0"/>
              </a:spcAft>
              <a:buClr>
                <a:srgbClr val="24292E"/>
              </a:buClr>
              <a:buSzPts val="1500"/>
              <a:buFont typeface="Arial"/>
              <a:buChar char="●"/>
            </a:pPr>
            <a:r>
              <a:rPr b="1" lang="en" sz="1500">
                <a:solidFill>
                  <a:srgbClr val="24292E"/>
                </a:solidFill>
                <a:highlight>
                  <a:srgbClr val="FFFFFF"/>
                </a:highlight>
                <a:latin typeface="Arial"/>
                <a:ea typeface="Arial"/>
                <a:cs typeface="Arial"/>
                <a:sym typeface="Arial"/>
              </a:rPr>
              <a:t>the target IP address</a:t>
            </a:r>
            <a:r>
              <a:rPr lang="en" sz="1500">
                <a:solidFill>
                  <a:srgbClr val="24292E"/>
                </a:solidFill>
                <a:highlight>
                  <a:srgbClr val="FFFFFF"/>
                </a:highlight>
                <a:latin typeface="Arial"/>
                <a:ea typeface="Arial"/>
                <a:cs typeface="Arial"/>
                <a:sym typeface="Arial"/>
              </a:rPr>
              <a:t> to look up</a:t>
            </a:r>
            <a:endParaRPr sz="1500">
              <a:solidFill>
                <a:srgbClr val="24292E"/>
              </a:solidFill>
              <a:highlight>
                <a:srgbClr val="FFFFFF"/>
              </a:highlight>
              <a:latin typeface="Arial"/>
              <a:ea typeface="Arial"/>
              <a:cs typeface="Arial"/>
              <a:sym typeface="Arial"/>
            </a:endParaRPr>
          </a:p>
          <a:p>
            <a:pPr indent="-323850" lvl="0" marL="457200" rtl="0" algn="l">
              <a:spcBef>
                <a:spcPts val="0"/>
              </a:spcBef>
              <a:spcAft>
                <a:spcPts val="0"/>
              </a:spcAft>
              <a:buClr>
                <a:srgbClr val="24292E"/>
              </a:buClr>
              <a:buSzPts val="1500"/>
              <a:buFont typeface="Arial"/>
              <a:buChar char="●"/>
            </a:pPr>
            <a:r>
              <a:rPr b="1" lang="en" sz="1500">
                <a:solidFill>
                  <a:srgbClr val="24292E"/>
                </a:solidFill>
                <a:highlight>
                  <a:srgbClr val="FFFFFF"/>
                </a:highlight>
                <a:latin typeface="Arial"/>
                <a:ea typeface="Arial"/>
                <a:cs typeface="Arial"/>
                <a:sym typeface="Arial"/>
              </a:rPr>
              <a:t>the MAC address</a:t>
            </a:r>
            <a:r>
              <a:rPr lang="en" sz="1500">
                <a:solidFill>
                  <a:srgbClr val="24292E"/>
                </a:solidFill>
                <a:highlight>
                  <a:srgbClr val="FFFFFF"/>
                </a:highlight>
                <a:latin typeface="Arial"/>
                <a:ea typeface="Arial"/>
                <a:cs typeface="Arial"/>
                <a:sym typeface="Arial"/>
              </a:rPr>
              <a:t> of the interface it will use to send out the ARP broadcast</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 address vs IP address</a:t>
            </a:r>
            <a:endParaRPr/>
          </a:p>
        </p:txBody>
      </p:sp>
      <p:pic>
        <p:nvPicPr>
          <p:cNvPr id="161" name="Google Shape;161;p25"/>
          <p:cNvPicPr preferRelativeResize="0"/>
          <p:nvPr/>
        </p:nvPicPr>
        <p:blipFill>
          <a:blip r:embed="rId3">
            <a:alphaModFix/>
          </a:blip>
          <a:stretch>
            <a:fillRect/>
          </a:stretch>
        </p:blipFill>
        <p:spPr>
          <a:xfrm>
            <a:off x="1226500" y="1853850"/>
            <a:ext cx="6690998" cy="3194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ARP process: flow</a:t>
            </a:r>
            <a:endParaRPr/>
          </a:p>
        </p:txBody>
      </p:sp>
      <p:sp>
        <p:nvSpPr>
          <p:cNvPr id="167" name="Google Shape;167;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ARP cache is first checked for an ARP entry for our target IP. </a:t>
            </a:r>
            <a:endParaRPr sz="1400"/>
          </a:p>
          <a:p>
            <a:pPr indent="-317500" lvl="1" marL="914400" rtl="0" algn="l">
              <a:spcBef>
                <a:spcPts val="0"/>
              </a:spcBef>
              <a:spcAft>
                <a:spcPts val="0"/>
              </a:spcAft>
              <a:buSzPts val="1400"/>
              <a:buChar char="○"/>
            </a:pPr>
            <a:r>
              <a:rPr lang="en" sz="1400"/>
              <a:t>If it is in the cache, the library function returns the result: Target IP = MAC.</a:t>
            </a:r>
            <a:endParaRPr sz="1400"/>
          </a:p>
          <a:p>
            <a:pPr indent="-317500" lvl="1" marL="914400" rtl="0" algn="l">
              <a:spcBef>
                <a:spcPts val="0"/>
              </a:spcBef>
              <a:spcAft>
                <a:spcPts val="0"/>
              </a:spcAft>
              <a:buSzPts val="1400"/>
              <a:buChar char="○"/>
            </a:pPr>
            <a:r>
              <a:rPr lang="en" sz="1400"/>
              <a:t>If the entry is not in the ARP cache:</a:t>
            </a:r>
            <a:endParaRPr sz="1400"/>
          </a:p>
          <a:p>
            <a:pPr indent="-317500" lvl="2" marL="1371600" rtl="0" algn="l">
              <a:spcBef>
                <a:spcPts val="0"/>
              </a:spcBef>
              <a:spcAft>
                <a:spcPts val="0"/>
              </a:spcAft>
              <a:buSzPts val="1400"/>
              <a:buAutoNum type="romanLcPeriod"/>
            </a:pPr>
            <a:r>
              <a:rPr lang="en" sz="1400"/>
              <a:t>The route table is looked up, to see if the Target IP address is on any of the subnets on the local route table. If it is, the library uses the interface associated with that subnet. If it is not, the library uses the interface that has the subnet of our default gateway.</a:t>
            </a:r>
            <a:endParaRPr sz="1400"/>
          </a:p>
          <a:p>
            <a:pPr indent="-317500" lvl="2" marL="1371600" rtl="0" algn="l">
              <a:spcBef>
                <a:spcPts val="0"/>
              </a:spcBef>
              <a:spcAft>
                <a:spcPts val="0"/>
              </a:spcAft>
              <a:buSzPts val="1400"/>
              <a:buAutoNum type="romanLcPeriod"/>
            </a:pPr>
            <a:r>
              <a:rPr lang="en" sz="1400"/>
              <a:t>The MAC address of the selected network interface is looked up.</a:t>
            </a:r>
            <a:endParaRPr sz="1400"/>
          </a:p>
          <a:p>
            <a:pPr indent="-317500" lvl="2" marL="1371600" rtl="0" algn="l">
              <a:spcBef>
                <a:spcPts val="0"/>
              </a:spcBef>
              <a:spcAft>
                <a:spcPts val="0"/>
              </a:spcAft>
              <a:buSzPts val="1400"/>
              <a:buAutoNum type="romanLcPeriod"/>
            </a:pPr>
            <a:r>
              <a:rPr lang="en" sz="1400"/>
              <a:t>The network library sends a Layer 2  ARP request</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4.4 ARP request and reply</a:t>
            </a:r>
            <a:endParaRPr/>
          </a:p>
        </p:txBody>
      </p:sp>
      <p:pic>
        <p:nvPicPr>
          <p:cNvPr id="173" name="Google Shape;173;p27"/>
          <p:cNvPicPr preferRelativeResize="0"/>
          <p:nvPr/>
        </p:nvPicPr>
        <p:blipFill>
          <a:blip r:embed="rId3">
            <a:alphaModFix/>
          </a:blip>
          <a:stretch>
            <a:fillRect/>
          </a:stretch>
        </p:blipFill>
        <p:spPr>
          <a:xfrm>
            <a:off x="5378975" y="1617950"/>
            <a:ext cx="3612375" cy="3213650"/>
          </a:xfrm>
          <a:prstGeom prst="rect">
            <a:avLst/>
          </a:prstGeom>
          <a:noFill/>
          <a:ln>
            <a:noFill/>
          </a:ln>
        </p:spPr>
      </p:pic>
      <p:sp>
        <p:nvSpPr>
          <p:cNvPr id="174" name="Google Shape;174;p27"/>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APR request:</a:t>
            </a:r>
            <a:endParaRPr sz="1400"/>
          </a:p>
          <a:p>
            <a:pPr indent="-304800" lvl="1" marL="914400" rtl="0" algn="l">
              <a:spcBef>
                <a:spcPts val="0"/>
              </a:spcBef>
              <a:spcAft>
                <a:spcPts val="0"/>
              </a:spcAft>
              <a:buSzPts val="1200"/>
              <a:buChar char="○"/>
            </a:pPr>
            <a:r>
              <a:rPr lang="en" sz="1200"/>
              <a:t>Sender MAC: interface:mac:address:here</a:t>
            </a:r>
            <a:endParaRPr sz="1200"/>
          </a:p>
          <a:p>
            <a:pPr indent="-304800" lvl="1" marL="914400" rtl="0" algn="l">
              <a:spcBef>
                <a:spcPts val="0"/>
              </a:spcBef>
              <a:spcAft>
                <a:spcPts val="0"/>
              </a:spcAft>
              <a:buSzPts val="1200"/>
              <a:buChar char="○"/>
            </a:pPr>
            <a:r>
              <a:rPr lang="en" sz="1200"/>
              <a:t>Sender IP: interface.ip.goes.here</a:t>
            </a:r>
            <a:endParaRPr sz="1200"/>
          </a:p>
          <a:p>
            <a:pPr indent="-304800" lvl="1" marL="914400" rtl="0" algn="l">
              <a:spcBef>
                <a:spcPts val="0"/>
              </a:spcBef>
              <a:spcAft>
                <a:spcPts val="0"/>
              </a:spcAft>
              <a:buSzPts val="1200"/>
              <a:buChar char="○"/>
            </a:pPr>
            <a:r>
              <a:rPr lang="en" sz="1200"/>
              <a:t>Target MAC: FF:FF:FF:FF:FF:FF (Broadcast)</a:t>
            </a:r>
            <a:endParaRPr sz="1200"/>
          </a:p>
          <a:p>
            <a:pPr indent="-304800" lvl="1" marL="914400" rtl="0" algn="l">
              <a:spcBef>
                <a:spcPts val="0"/>
              </a:spcBef>
              <a:spcAft>
                <a:spcPts val="0"/>
              </a:spcAft>
              <a:buSzPts val="1200"/>
              <a:buChar char="○"/>
            </a:pPr>
            <a:r>
              <a:rPr lang="en" sz="1200"/>
              <a:t>Target IP: target.ip.goes.here</a:t>
            </a:r>
            <a:endParaRPr sz="1200"/>
          </a:p>
          <a:p>
            <a:pPr indent="0" lvl="0" marL="914400" rtl="0" algn="l">
              <a:spcBef>
                <a:spcPts val="1200"/>
              </a:spcBef>
              <a:spcAft>
                <a:spcPts val="0"/>
              </a:spcAft>
              <a:buNone/>
            </a:pPr>
            <a:r>
              <a:t/>
            </a:r>
            <a:endParaRPr sz="1200"/>
          </a:p>
          <a:p>
            <a:pPr indent="-317500" lvl="0" marL="457200" rtl="0" algn="l">
              <a:spcBef>
                <a:spcPts val="1200"/>
              </a:spcBef>
              <a:spcAft>
                <a:spcPts val="0"/>
              </a:spcAft>
              <a:buSzPts val="1400"/>
              <a:buChar char="●"/>
            </a:pPr>
            <a:r>
              <a:rPr lang="en" sz="1400"/>
              <a:t>APR reply</a:t>
            </a:r>
            <a:endParaRPr sz="1400"/>
          </a:p>
          <a:p>
            <a:pPr indent="-304800" lvl="1" marL="914400" rtl="0" algn="l">
              <a:spcBef>
                <a:spcPts val="0"/>
              </a:spcBef>
              <a:spcAft>
                <a:spcPts val="0"/>
              </a:spcAft>
              <a:buSzPts val="1200"/>
              <a:buChar char="○"/>
            </a:pPr>
            <a:r>
              <a:rPr lang="en" sz="1200"/>
              <a:t>Sender MAC: target:mac:address:here</a:t>
            </a:r>
            <a:endParaRPr sz="1200"/>
          </a:p>
          <a:p>
            <a:pPr indent="-304800" lvl="1" marL="914400" rtl="0" algn="l">
              <a:spcBef>
                <a:spcPts val="0"/>
              </a:spcBef>
              <a:spcAft>
                <a:spcPts val="0"/>
              </a:spcAft>
              <a:buSzPts val="1200"/>
              <a:buChar char="○"/>
            </a:pPr>
            <a:r>
              <a:rPr lang="en" sz="1200"/>
              <a:t>Sender IP: target.ip.goes.here</a:t>
            </a:r>
            <a:endParaRPr sz="1200"/>
          </a:p>
          <a:p>
            <a:pPr indent="-304800" lvl="1" marL="914400" rtl="0" algn="l">
              <a:spcBef>
                <a:spcPts val="0"/>
              </a:spcBef>
              <a:spcAft>
                <a:spcPts val="0"/>
              </a:spcAft>
              <a:buSzPts val="1200"/>
              <a:buChar char="○"/>
            </a:pPr>
            <a:r>
              <a:rPr lang="en" sz="1200"/>
              <a:t>Target MAC: interface:mac:address:here</a:t>
            </a:r>
            <a:endParaRPr sz="1200"/>
          </a:p>
          <a:p>
            <a:pPr indent="-304800" lvl="1" marL="914400" rtl="0" algn="l">
              <a:spcBef>
                <a:spcPts val="0"/>
              </a:spcBef>
              <a:spcAft>
                <a:spcPts val="0"/>
              </a:spcAft>
              <a:buSzPts val="1200"/>
              <a:buChar char="○"/>
            </a:pPr>
            <a:r>
              <a:rPr lang="en" sz="1200"/>
              <a:t>Target IP: interface.ip.goes.here</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4.5 DNS process resuming</a:t>
            </a:r>
            <a:endParaRPr/>
          </a:p>
        </p:txBody>
      </p:sp>
      <p:sp>
        <p:nvSpPr>
          <p:cNvPr id="180" name="Google Shape;180;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Now that the network library has the IP address  it can resume its DNS process:</a:t>
            </a:r>
            <a:endParaRPr/>
          </a:p>
          <a:p>
            <a:pPr indent="-311150" lvl="0" marL="457200" rtl="0" algn="l">
              <a:spcBef>
                <a:spcPts val="1200"/>
              </a:spcBef>
              <a:spcAft>
                <a:spcPts val="0"/>
              </a:spcAft>
              <a:buSzPts val="1300"/>
              <a:buChar char="●"/>
            </a:pPr>
            <a:r>
              <a:rPr lang="en"/>
              <a:t>The DNS client establishes a socket to </a:t>
            </a:r>
            <a:r>
              <a:rPr b="1" lang="en"/>
              <a:t>UDP </a:t>
            </a:r>
            <a:r>
              <a:rPr lang="en"/>
              <a:t>port 53 on the DNS server, using a source port above 1023.</a:t>
            </a:r>
            <a:endParaRPr/>
          </a:p>
          <a:p>
            <a:pPr indent="-311150" lvl="0" marL="457200" rtl="0" algn="l">
              <a:spcBef>
                <a:spcPts val="0"/>
              </a:spcBef>
              <a:spcAft>
                <a:spcPts val="0"/>
              </a:spcAft>
              <a:buSzPts val="1300"/>
              <a:buChar char="●"/>
            </a:pPr>
            <a:r>
              <a:rPr lang="en"/>
              <a:t>If the response size is too large, </a:t>
            </a:r>
            <a:r>
              <a:rPr b="1" lang="en"/>
              <a:t>TCP </a:t>
            </a:r>
            <a:r>
              <a:rPr lang="en"/>
              <a:t>will be used instead.</a:t>
            </a:r>
            <a:endParaRPr/>
          </a:p>
          <a:p>
            <a:pPr indent="-311150" lvl="0" marL="457200" rtl="0" algn="l">
              <a:spcBef>
                <a:spcPts val="0"/>
              </a:spcBef>
              <a:spcAft>
                <a:spcPts val="0"/>
              </a:spcAft>
              <a:buSzPts val="1300"/>
              <a:buChar char="●"/>
            </a:pPr>
            <a:r>
              <a:rPr lang="en"/>
              <a:t>If the local/ISP DNS server does not have it, then a recursive search is requested and that flows up the list of DNS servers until the SOA is reached, and if found an answer is returned.</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727650" y="562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Opening of a socket</a:t>
            </a:r>
            <a:endParaRPr/>
          </a:p>
        </p:txBody>
      </p:sp>
      <p:sp>
        <p:nvSpPr>
          <p:cNvPr id="186" name="Google Shape;186;p29"/>
          <p:cNvSpPr txBox="1"/>
          <p:nvPr>
            <p:ph idx="1" type="body"/>
          </p:nvPr>
        </p:nvSpPr>
        <p:spPr>
          <a:xfrm>
            <a:off x="727650" y="1347625"/>
            <a:ext cx="7688700" cy="2783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302"/>
              <a:t>Once the browser receives the IP address of the destination server, it takes that and the given port number from the URL (the HTTP protocol defaults to port 80, and HTTPS to port 443), and </a:t>
            </a:r>
            <a:r>
              <a:rPr b="1" lang="en" sz="1302"/>
              <a:t>makes a call to the system library function named </a:t>
            </a:r>
            <a:r>
              <a:rPr b="1" i="1" lang="en" sz="1302"/>
              <a:t>socket </a:t>
            </a:r>
            <a:r>
              <a:rPr lang="en" sz="1302"/>
              <a:t>and </a:t>
            </a:r>
            <a:r>
              <a:rPr b="1" lang="en" sz="1302"/>
              <a:t>requests a TCP socket stream </a:t>
            </a:r>
            <a:r>
              <a:rPr lang="en" sz="1302"/>
              <a:t>- AF_INET/AF_INET6 and SOCK_STREAM.</a:t>
            </a:r>
            <a:endParaRPr sz="1302"/>
          </a:p>
          <a:p>
            <a:pPr indent="-311308" lvl="0" marL="457200" rtl="0" algn="l">
              <a:lnSpc>
                <a:spcPct val="95000"/>
              </a:lnSpc>
              <a:spcBef>
                <a:spcPts val="1200"/>
              </a:spcBef>
              <a:spcAft>
                <a:spcPts val="0"/>
              </a:spcAft>
              <a:buSzPts val="1303"/>
              <a:buAutoNum type="arabicPeriod"/>
            </a:pPr>
            <a:r>
              <a:rPr lang="en" sz="1302"/>
              <a:t>This request is first passed to the Transport Layer where a TCP segment is crafted (the destination port is added to the header, and a source port is chosen from within the kernel's dynamic port range)</a:t>
            </a:r>
            <a:endParaRPr sz="1302"/>
          </a:p>
          <a:p>
            <a:pPr indent="-311308" lvl="0" marL="457200" rtl="0" algn="l">
              <a:lnSpc>
                <a:spcPct val="95000"/>
              </a:lnSpc>
              <a:spcBef>
                <a:spcPts val="0"/>
              </a:spcBef>
              <a:spcAft>
                <a:spcPts val="0"/>
              </a:spcAft>
              <a:buSzPts val="1303"/>
              <a:buAutoNum type="arabicPeriod"/>
            </a:pPr>
            <a:r>
              <a:rPr lang="en" sz="1302"/>
              <a:t>This segment is sent to the Network Layer</a:t>
            </a:r>
            <a:endParaRPr sz="1302"/>
          </a:p>
          <a:p>
            <a:pPr indent="-311308" lvl="0" marL="457200" rtl="0" algn="l">
              <a:lnSpc>
                <a:spcPct val="95000"/>
              </a:lnSpc>
              <a:spcBef>
                <a:spcPts val="0"/>
              </a:spcBef>
              <a:spcAft>
                <a:spcPts val="0"/>
              </a:spcAft>
              <a:buSzPts val="1303"/>
              <a:buAutoNum type="arabicPeriod"/>
            </a:pPr>
            <a:r>
              <a:rPr lang="en" sz="1302"/>
              <a:t>The packet next arrives at the Link Layer</a:t>
            </a:r>
            <a:endParaRPr sz="1302"/>
          </a:p>
          <a:p>
            <a:pPr indent="-311308" lvl="0" marL="457200" rtl="0" algn="l">
              <a:lnSpc>
                <a:spcPct val="95000"/>
              </a:lnSpc>
              <a:spcBef>
                <a:spcPts val="0"/>
              </a:spcBef>
              <a:spcAft>
                <a:spcPts val="0"/>
              </a:spcAft>
              <a:buSzPts val="1303"/>
              <a:buAutoNum type="arabicPeriod"/>
            </a:pPr>
            <a:r>
              <a:rPr lang="en" sz="1302"/>
              <a:t>At this point the packet is ready to be transmitted through: </a:t>
            </a:r>
            <a:endParaRPr sz="1302"/>
          </a:p>
          <a:p>
            <a:pPr indent="-299561" lvl="1" marL="914400" rtl="0" algn="l">
              <a:lnSpc>
                <a:spcPct val="95000"/>
              </a:lnSpc>
              <a:spcBef>
                <a:spcPts val="0"/>
              </a:spcBef>
              <a:spcAft>
                <a:spcPts val="0"/>
              </a:spcAft>
              <a:buSzPts val="1118"/>
              <a:buAutoNum type="alphaLcPeriod"/>
            </a:pPr>
            <a:r>
              <a:rPr lang="en" sz="1117"/>
              <a:t>Ethernet</a:t>
            </a:r>
            <a:endParaRPr sz="1117"/>
          </a:p>
          <a:p>
            <a:pPr indent="-299561" lvl="1" marL="914400" rtl="0" algn="l">
              <a:lnSpc>
                <a:spcPct val="95000"/>
              </a:lnSpc>
              <a:spcBef>
                <a:spcPts val="0"/>
              </a:spcBef>
              <a:spcAft>
                <a:spcPts val="0"/>
              </a:spcAft>
              <a:buSzPts val="1118"/>
              <a:buAutoNum type="alphaLcPeriod"/>
            </a:pPr>
            <a:r>
              <a:rPr lang="en" sz="1117"/>
              <a:t>WiFi</a:t>
            </a:r>
            <a:endParaRPr sz="1117"/>
          </a:p>
          <a:p>
            <a:pPr indent="-299561" lvl="1" marL="914400" rtl="0" algn="l">
              <a:lnSpc>
                <a:spcPct val="95000"/>
              </a:lnSpc>
              <a:spcBef>
                <a:spcPts val="0"/>
              </a:spcBef>
              <a:spcAft>
                <a:spcPts val="0"/>
              </a:spcAft>
              <a:buSzPts val="1118"/>
              <a:buAutoNum type="alphaLcPeriod"/>
            </a:pPr>
            <a:r>
              <a:rPr lang="en" sz="1117"/>
              <a:t>Cellular data network</a:t>
            </a:r>
            <a:endParaRPr sz="1117"/>
          </a:p>
          <a:p>
            <a:pPr indent="-311308" lvl="0" marL="457200" rtl="0" algn="l">
              <a:lnSpc>
                <a:spcPct val="95000"/>
              </a:lnSpc>
              <a:spcBef>
                <a:spcPts val="0"/>
              </a:spcBef>
              <a:spcAft>
                <a:spcPts val="0"/>
              </a:spcAft>
              <a:buSzPts val="1303"/>
              <a:buAutoNum type="arabicPeriod"/>
            </a:pPr>
            <a:r>
              <a:rPr lang="en" sz="1302"/>
              <a:t>Eventually, the packet will reach the router managing the local subnet. From there, it will continue to travel to the autonomous system's (AS) border routers, other ASes, and finally to the destination server. </a:t>
            </a:r>
            <a:endParaRPr sz="1302"/>
          </a:p>
          <a:p>
            <a:pPr indent="-311308" lvl="0" marL="457200" rtl="0" algn="l">
              <a:lnSpc>
                <a:spcPct val="95000"/>
              </a:lnSpc>
              <a:spcBef>
                <a:spcPts val="0"/>
              </a:spcBef>
              <a:spcAft>
                <a:spcPts val="0"/>
              </a:spcAft>
              <a:buSzPts val="1303"/>
              <a:buAutoNum type="arabicPeriod"/>
            </a:pPr>
            <a:r>
              <a:rPr lang="en" sz="1302"/>
              <a:t>This send and receive happens multiple times following the TCP connection flow</a:t>
            </a:r>
            <a:endParaRPr sz="1302"/>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427725" y="542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flow: TCP Connection</a:t>
            </a:r>
            <a:endParaRPr/>
          </a:p>
        </p:txBody>
      </p:sp>
      <p:pic>
        <p:nvPicPr>
          <p:cNvPr id="192" name="Google Shape;192;p30"/>
          <p:cNvPicPr preferRelativeResize="0"/>
          <p:nvPr/>
        </p:nvPicPr>
        <p:blipFill>
          <a:blip r:embed="rId3">
            <a:alphaModFix/>
          </a:blip>
          <a:stretch>
            <a:fillRect/>
          </a:stretch>
        </p:blipFill>
        <p:spPr>
          <a:xfrm>
            <a:off x="3327575" y="997425"/>
            <a:ext cx="5709476" cy="4036774"/>
          </a:xfrm>
          <a:prstGeom prst="rect">
            <a:avLst/>
          </a:prstGeom>
          <a:noFill/>
          <a:ln>
            <a:noFill/>
          </a:ln>
        </p:spPr>
      </p:pic>
      <p:sp>
        <p:nvSpPr>
          <p:cNvPr id="193" name="Google Shape;193;p30"/>
          <p:cNvSpPr/>
          <p:nvPr/>
        </p:nvSpPr>
        <p:spPr>
          <a:xfrm>
            <a:off x="6172200" y="2007800"/>
            <a:ext cx="1574100" cy="1809600"/>
          </a:xfrm>
          <a:prstGeom prst="rect">
            <a:avLst/>
          </a:prstGeom>
          <a:noFill/>
          <a:ln cap="flat" cmpd="sng" w="762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idx="1" type="body"/>
          </p:nvPr>
        </p:nvSpPr>
        <p:spPr>
          <a:xfrm>
            <a:off x="729450" y="2078875"/>
            <a:ext cx="3842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Client chooses an initial sequence number (ISN) and sends the packet to the server with the SYN bit set to indicate it is setting the ISN</a:t>
            </a:r>
            <a:endParaRPr/>
          </a:p>
          <a:p>
            <a:pPr indent="-311150" lvl="0" marL="457200" rtl="0" algn="l">
              <a:spcBef>
                <a:spcPts val="0"/>
              </a:spcBef>
              <a:spcAft>
                <a:spcPts val="0"/>
              </a:spcAft>
              <a:buSzPts val="1300"/>
              <a:buChar char="●"/>
            </a:pPr>
            <a:r>
              <a:rPr lang="en"/>
              <a:t>Server receives SYN and if it's in an agreeable mood</a:t>
            </a:r>
            <a:endParaRPr/>
          </a:p>
          <a:p>
            <a:pPr indent="-311150" lvl="0" marL="457200" rtl="0" algn="l">
              <a:spcBef>
                <a:spcPts val="0"/>
              </a:spcBef>
              <a:spcAft>
                <a:spcPts val="0"/>
              </a:spcAft>
              <a:buSzPts val="1300"/>
              <a:buChar char="●"/>
            </a:pPr>
            <a:r>
              <a:rPr lang="en"/>
              <a:t>Client acknowledges the connection</a:t>
            </a:r>
            <a:endParaRPr/>
          </a:p>
          <a:p>
            <a:pPr indent="-311150" lvl="0" marL="457200" rtl="0" algn="l">
              <a:spcBef>
                <a:spcPts val="0"/>
              </a:spcBef>
              <a:spcAft>
                <a:spcPts val="0"/>
              </a:spcAft>
              <a:buSzPts val="1300"/>
              <a:buChar char="●"/>
            </a:pPr>
            <a:r>
              <a:rPr lang="en"/>
              <a:t>Data is transferred </a:t>
            </a:r>
            <a:endParaRPr/>
          </a:p>
          <a:p>
            <a:pPr indent="-311150" lvl="0" marL="457200" rtl="0" algn="l">
              <a:spcBef>
                <a:spcPts val="0"/>
              </a:spcBef>
              <a:spcAft>
                <a:spcPts val="0"/>
              </a:spcAft>
              <a:buSzPts val="1300"/>
              <a:buChar char="●"/>
            </a:pPr>
            <a:r>
              <a:rPr lang="en"/>
              <a:t>Connection is closed</a:t>
            </a:r>
            <a:endParaRPr/>
          </a:p>
        </p:txBody>
      </p:sp>
      <p:pic>
        <p:nvPicPr>
          <p:cNvPr id="199" name="Google Shape;199;p31"/>
          <p:cNvPicPr preferRelativeResize="0"/>
          <p:nvPr/>
        </p:nvPicPr>
        <p:blipFill>
          <a:blip r:embed="rId3">
            <a:alphaModFix/>
          </a:blip>
          <a:stretch>
            <a:fillRect/>
          </a:stretch>
        </p:blipFill>
        <p:spPr>
          <a:xfrm>
            <a:off x="4516675" y="1104450"/>
            <a:ext cx="4523400" cy="3928375"/>
          </a:xfrm>
          <a:prstGeom prst="rect">
            <a:avLst/>
          </a:prstGeom>
          <a:noFill/>
          <a:ln>
            <a:noFill/>
          </a:ln>
        </p:spPr>
      </p:pic>
      <p:sp>
        <p:nvSpPr>
          <p:cNvPr id="200" name="Google Shape;200;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5.1 TCP connection flow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27725" y="542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flow</a:t>
            </a:r>
            <a:endParaRPr/>
          </a:p>
        </p:txBody>
      </p:sp>
      <p:pic>
        <p:nvPicPr>
          <p:cNvPr id="93" name="Google Shape;93;p14"/>
          <p:cNvPicPr preferRelativeResize="0"/>
          <p:nvPr/>
        </p:nvPicPr>
        <p:blipFill>
          <a:blip r:embed="rId3">
            <a:alphaModFix/>
          </a:blip>
          <a:stretch>
            <a:fillRect/>
          </a:stretch>
        </p:blipFill>
        <p:spPr>
          <a:xfrm>
            <a:off x="3327575" y="997425"/>
            <a:ext cx="5709476" cy="40367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 TLS handshake</a:t>
            </a:r>
            <a:endParaRPr/>
          </a:p>
        </p:txBody>
      </p:sp>
      <p:pic>
        <p:nvPicPr>
          <p:cNvPr id="206" name="Google Shape;206;p32"/>
          <p:cNvPicPr preferRelativeResize="0"/>
          <p:nvPr/>
        </p:nvPicPr>
        <p:blipFill>
          <a:blip r:embed="rId3">
            <a:alphaModFix/>
          </a:blip>
          <a:stretch>
            <a:fillRect/>
          </a:stretch>
        </p:blipFill>
        <p:spPr>
          <a:xfrm>
            <a:off x="4140440" y="0"/>
            <a:ext cx="4550020"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427725" y="542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flow: HTTP request and respond</a:t>
            </a:r>
            <a:endParaRPr/>
          </a:p>
        </p:txBody>
      </p:sp>
      <p:pic>
        <p:nvPicPr>
          <p:cNvPr id="212" name="Google Shape;212;p33"/>
          <p:cNvPicPr preferRelativeResize="0"/>
          <p:nvPr/>
        </p:nvPicPr>
        <p:blipFill>
          <a:blip r:embed="rId3">
            <a:alphaModFix/>
          </a:blip>
          <a:stretch>
            <a:fillRect/>
          </a:stretch>
        </p:blipFill>
        <p:spPr>
          <a:xfrm>
            <a:off x="3327575" y="997425"/>
            <a:ext cx="5709476" cy="4036774"/>
          </a:xfrm>
          <a:prstGeom prst="rect">
            <a:avLst/>
          </a:prstGeom>
          <a:noFill/>
          <a:ln>
            <a:noFill/>
          </a:ln>
        </p:spPr>
      </p:pic>
      <p:sp>
        <p:nvSpPr>
          <p:cNvPr id="213" name="Google Shape;213;p33"/>
          <p:cNvSpPr/>
          <p:nvPr/>
        </p:nvSpPr>
        <p:spPr>
          <a:xfrm>
            <a:off x="7609900" y="1127825"/>
            <a:ext cx="1534200" cy="2726700"/>
          </a:xfrm>
          <a:prstGeom prst="rect">
            <a:avLst/>
          </a:prstGeom>
          <a:noFill/>
          <a:ln cap="flat" cmpd="sng" w="762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727650" y="612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7.1 HTTP protocol: client request</a:t>
            </a:r>
            <a:endParaRPr/>
          </a:p>
        </p:txBody>
      </p:sp>
      <p:sp>
        <p:nvSpPr>
          <p:cNvPr id="219" name="Google Shape;219;p34"/>
          <p:cNvSpPr txBox="1"/>
          <p:nvPr>
            <p:ph idx="1" type="body"/>
          </p:nvPr>
        </p:nvSpPr>
        <p:spPr>
          <a:xfrm>
            <a:off x="727650" y="1383825"/>
            <a:ext cx="7688700" cy="285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24292E"/>
                </a:solidFill>
                <a:highlight>
                  <a:srgbClr val="FFFFFF"/>
                </a:highlight>
                <a:latin typeface="Arial"/>
                <a:ea typeface="Arial"/>
                <a:cs typeface="Arial"/>
                <a:sym typeface="Arial"/>
              </a:rPr>
              <a:t>Google Chrome, instead of sending an HTTP request to retrieve the page, sends a request to try and negotiate with the server an "upgrade" from HTTP to the SPDY protocol.</a:t>
            </a:r>
            <a:endParaRPr sz="11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100">
                <a:solidFill>
                  <a:srgbClr val="24292E"/>
                </a:solidFill>
                <a:highlight>
                  <a:srgbClr val="FFFFFF"/>
                </a:highlight>
                <a:latin typeface="Arial"/>
                <a:ea typeface="Arial"/>
                <a:cs typeface="Arial"/>
                <a:sym typeface="Arial"/>
              </a:rPr>
              <a:t>If the client is using the HTTP protocol and does not support SPDY, it sends a request to the server of the form:</a:t>
            </a:r>
            <a:endParaRPr sz="1100">
              <a:solidFill>
                <a:srgbClr val="24292E"/>
              </a:solidFill>
              <a:highlight>
                <a:srgbClr val="FFFFFF"/>
              </a:highlight>
              <a:latin typeface="Arial"/>
              <a:ea typeface="Arial"/>
              <a:cs typeface="Arial"/>
              <a:sym typeface="Arial"/>
            </a:endParaRPr>
          </a:p>
          <a:p>
            <a:pPr indent="-298450" lvl="0" marL="457200" rtl="0" algn="l">
              <a:spcBef>
                <a:spcPts val="1200"/>
              </a:spcBef>
              <a:spcAft>
                <a:spcPts val="0"/>
              </a:spcAft>
              <a:buClr>
                <a:srgbClr val="24292E"/>
              </a:buClr>
              <a:buSzPts val="1100"/>
              <a:buFont typeface="Arial"/>
              <a:buChar char="●"/>
            </a:pPr>
            <a:r>
              <a:rPr i="1" lang="en" sz="1100">
                <a:solidFill>
                  <a:srgbClr val="24292E"/>
                </a:solidFill>
                <a:highlight>
                  <a:srgbClr val="FFFFFF"/>
                </a:highlight>
                <a:latin typeface="Arial"/>
                <a:ea typeface="Arial"/>
                <a:cs typeface="Arial"/>
                <a:sym typeface="Arial"/>
              </a:rPr>
              <a:t>GET / HTTP/1.1</a:t>
            </a:r>
            <a:endParaRPr i="1" sz="1100">
              <a:solidFill>
                <a:srgbClr val="24292E"/>
              </a:solidFill>
              <a:highlight>
                <a:srgbClr val="FFFFFF"/>
              </a:highlight>
              <a:latin typeface="Arial"/>
              <a:ea typeface="Arial"/>
              <a:cs typeface="Arial"/>
              <a:sym typeface="Arial"/>
            </a:endParaRPr>
          </a:p>
          <a:p>
            <a:pPr indent="-298450" lvl="0" marL="457200" rtl="0" algn="l">
              <a:spcBef>
                <a:spcPts val="0"/>
              </a:spcBef>
              <a:spcAft>
                <a:spcPts val="0"/>
              </a:spcAft>
              <a:buClr>
                <a:srgbClr val="24292E"/>
              </a:buClr>
              <a:buSzPts val="1100"/>
              <a:buFont typeface="Arial"/>
              <a:buChar char="●"/>
            </a:pPr>
            <a:r>
              <a:rPr i="1" lang="en" sz="1100">
                <a:solidFill>
                  <a:srgbClr val="24292E"/>
                </a:solidFill>
                <a:highlight>
                  <a:srgbClr val="FFFFFF"/>
                </a:highlight>
                <a:latin typeface="Arial"/>
                <a:ea typeface="Arial"/>
                <a:cs typeface="Arial"/>
                <a:sym typeface="Arial"/>
              </a:rPr>
              <a:t>Host: google.com</a:t>
            </a:r>
            <a:endParaRPr i="1" sz="1100">
              <a:solidFill>
                <a:srgbClr val="24292E"/>
              </a:solidFill>
              <a:highlight>
                <a:srgbClr val="FFFFFF"/>
              </a:highlight>
              <a:latin typeface="Arial"/>
              <a:ea typeface="Arial"/>
              <a:cs typeface="Arial"/>
              <a:sym typeface="Arial"/>
            </a:endParaRPr>
          </a:p>
          <a:p>
            <a:pPr indent="-298450" lvl="0" marL="457200" rtl="0" algn="l">
              <a:spcBef>
                <a:spcPts val="0"/>
              </a:spcBef>
              <a:spcAft>
                <a:spcPts val="0"/>
              </a:spcAft>
              <a:buClr>
                <a:srgbClr val="24292E"/>
              </a:buClr>
              <a:buSzPts val="1100"/>
              <a:buFont typeface="Arial"/>
              <a:buChar char="●"/>
            </a:pPr>
            <a:r>
              <a:rPr i="1" lang="en" sz="1100">
                <a:solidFill>
                  <a:srgbClr val="24292E"/>
                </a:solidFill>
                <a:highlight>
                  <a:srgbClr val="FFFFFF"/>
                </a:highlight>
                <a:latin typeface="Arial"/>
                <a:ea typeface="Arial"/>
                <a:cs typeface="Arial"/>
                <a:sym typeface="Arial"/>
              </a:rPr>
              <a:t>Connection: close</a:t>
            </a:r>
            <a:endParaRPr i="1" sz="1100">
              <a:solidFill>
                <a:srgbClr val="24292E"/>
              </a:solidFill>
              <a:highlight>
                <a:srgbClr val="FFFFFF"/>
              </a:highlight>
              <a:latin typeface="Arial"/>
              <a:ea typeface="Arial"/>
              <a:cs typeface="Arial"/>
              <a:sym typeface="Arial"/>
            </a:endParaRPr>
          </a:p>
          <a:p>
            <a:pPr indent="-298450" lvl="0" marL="457200" rtl="0" algn="l">
              <a:spcBef>
                <a:spcPts val="0"/>
              </a:spcBef>
              <a:spcAft>
                <a:spcPts val="0"/>
              </a:spcAft>
              <a:buClr>
                <a:srgbClr val="24292E"/>
              </a:buClr>
              <a:buSzPts val="1100"/>
              <a:buFont typeface="Arial"/>
              <a:buChar char="●"/>
            </a:pPr>
            <a:r>
              <a:rPr i="1" lang="en" sz="1100">
                <a:solidFill>
                  <a:srgbClr val="24292E"/>
                </a:solidFill>
                <a:highlight>
                  <a:srgbClr val="FFFFFF"/>
                </a:highlight>
                <a:latin typeface="Arial"/>
                <a:ea typeface="Arial"/>
                <a:cs typeface="Arial"/>
                <a:sym typeface="Arial"/>
              </a:rPr>
              <a:t>[other headers]</a:t>
            </a:r>
            <a:endParaRPr i="1" sz="11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100">
                <a:solidFill>
                  <a:srgbClr val="24292E"/>
                </a:solidFill>
                <a:highlight>
                  <a:srgbClr val="FFFFFF"/>
                </a:highlight>
                <a:latin typeface="Arial"/>
                <a:ea typeface="Arial"/>
                <a:cs typeface="Arial"/>
                <a:sym typeface="Arial"/>
              </a:rPr>
              <a:t>where </a:t>
            </a:r>
            <a:r>
              <a:rPr lang="en" sz="1100">
                <a:solidFill>
                  <a:srgbClr val="24292E"/>
                </a:solidFill>
                <a:latin typeface="Arial"/>
                <a:ea typeface="Arial"/>
                <a:cs typeface="Arial"/>
                <a:sym typeface="Arial"/>
              </a:rPr>
              <a:t>[other headers]</a:t>
            </a:r>
            <a:r>
              <a:rPr lang="en" sz="1100">
                <a:solidFill>
                  <a:srgbClr val="24292E"/>
                </a:solidFill>
                <a:highlight>
                  <a:srgbClr val="FFFFFF"/>
                </a:highlight>
                <a:latin typeface="Arial"/>
                <a:ea typeface="Arial"/>
                <a:cs typeface="Arial"/>
                <a:sym typeface="Arial"/>
              </a:rPr>
              <a:t> refers to a series of colon-separated key-value pairs formatted as per the HTTP specification and separated by single new lines.</a:t>
            </a:r>
            <a:endParaRPr sz="11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100">
                <a:solidFill>
                  <a:srgbClr val="24292E"/>
                </a:solidFill>
                <a:highlight>
                  <a:srgbClr val="FFFFFF"/>
                </a:highlight>
                <a:latin typeface="Arial"/>
                <a:ea typeface="Arial"/>
                <a:cs typeface="Arial"/>
                <a:sym typeface="Arial"/>
              </a:rPr>
              <a:t>HTTP/1.1 defines the "close" connection option for the sender to signal that the connection will be closed after completion of the response. For example, </a:t>
            </a:r>
            <a:r>
              <a:rPr i="1" lang="en" sz="1100">
                <a:solidFill>
                  <a:srgbClr val="000000"/>
                </a:solidFill>
                <a:highlight>
                  <a:srgbClr val="FFFFFF"/>
                </a:highlight>
                <a:latin typeface="Arial"/>
                <a:ea typeface="Arial"/>
                <a:cs typeface="Arial"/>
                <a:sym typeface="Arial"/>
              </a:rPr>
              <a:t>Connection: close (</a:t>
            </a:r>
            <a:r>
              <a:rPr lang="en" sz="1100">
                <a:solidFill>
                  <a:srgbClr val="24292E"/>
                </a:solidFill>
                <a:highlight>
                  <a:srgbClr val="FFFFFF"/>
                </a:highlight>
                <a:latin typeface="Arial"/>
                <a:ea typeface="Arial"/>
                <a:cs typeface="Arial"/>
                <a:sym typeface="Arial"/>
              </a:rPr>
              <a:t>HTTP/1.1 applications that do not support persistent connections MUST include the "close" connection option in every message.)</a:t>
            </a:r>
            <a:endParaRPr sz="1100">
              <a:solidFill>
                <a:srgbClr val="24292E"/>
              </a:solidFill>
              <a:highlight>
                <a:srgbClr val="FFFFFF"/>
              </a:highlight>
              <a:latin typeface="Arial"/>
              <a:ea typeface="Arial"/>
              <a:cs typeface="Arial"/>
              <a:sym typeface="Arial"/>
            </a:endParaRPr>
          </a:p>
          <a:p>
            <a:pPr indent="0" lvl="0" marL="0" rtl="0" algn="l">
              <a:spcBef>
                <a:spcPts val="1200"/>
              </a:spcBef>
              <a:spcAft>
                <a:spcPts val="1200"/>
              </a:spcAft>
              <a:buNone/>
            </a:pPr>
            <a:r>
              <a:rPr lang="en" sz="1100">
                <a:solidFill>
                  <a:srgbClr val="24292E"/>
                </a:solidFill>
                <a:highlight>
                  <a:srgbClr val="FFFFFF"/>
                </a:highlight>
                <a:latin typeface="Arial"/>
                <a:ea typeface="Arial"/>
                <a:cs typeface="Arial"/>
                <a:sym typeface="Arial"/>
              </a:rPr>
              <a:t>After sending the request and headers, the web browser sends a single blank newline to the server indicating that the content of the request is done.</a:t>
            </a:r>
            <a:endParaRPr sz="1100">
              <a:solidFill>
                <a:srgbClr val="24292E"/>
              </a:solidFill>
              <a:highlight>
                <a:srgbClr val="FFFFFF"/>
              </a:highlight>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7.2 HTTP protocol: server </a:t>
            </a:r>
            <a:r>
              <a:rPr lang="en"/>
              <a:t>respond </a:t>
            </a:r>
            <a:endParaRPr/>
          </a:p>
        </p:txBody>
      </p:sp>
      <p:sp>
        <p:nvSpPr>
          <p:cNvPr id="225" name="Google Shape;225;p35"/>
          <p:cNvSpPr txBox="1"/>
          <p:nvPr>
            <p:ph idx="1" type="body"/>
          </p:nvPr>
        </p:nvSpPr>
        <p:spPr>
          <a:xfrm>
            <a:off x="729450" y="2078875"/>
            <a:ext cx="7688700" cy="2856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4292E"/>
              </a:buClr>
              <a:buSzPts val="1300"/>
              <a:buFont typeface="Arial"/>
              <a:buAutoNum type="arabicPeriod"/>
            </a:pPr>
            <a:r>
              <a:rPr lang="en">
                <a:solidFill>
                  <a:srgbClr val="24292E"/>
                </a:solidFill>
                <a:highlight>
                  <a:srgbClr val="FFFFFF"/>
                </a:highlight>
                <a:latin typeface="Arial"/>
                <a:ea typeface="Arial"/>
                <a:cs typeface="Arial"/>
                <a:sym typeface="Arial"/>
              </a:rPr>
              <a:t>The server responds with a response code denoting the status of the request and responds with a response of the form:</a:t>
            </a:r>
            <a:endParaRPr>
              <a:solidFill>
                <a:srgbClr val="24292E"/>
              </a:solidFill>
              <a:highlight>
                <a:srgbClr val="FFFFFF"/>
              </a:highlight>
              <a:latin typeface="Arial"/>
              <a:ea typeface="Arial"/>
              <a:cs typeface="Arial"/>
              <a:sym typeface="Arial"/>
            </a:endParaRPr>
          </a:p>
          <a:p>
            <a:pPr indent="-311150" lvl="1" marL="914400" rtl="0" algn="l">
              <a:spcBef>
                <a:spcPts val="0"/>
              </a:spcBef>
              <a:spcAft>
                <a:spcPts val="0"/>
              </a:spcAft>
              <a:buClr>
                <a:srgbClr val="24292E"/>
              </a:buClr>
              <a:buSzPts val="1300"/>
              <a:buFont typeface="Arial"/>
              <a:buAutoNum type="alphaLcPeriod"/>
            </a:pPr>
            <a:r>
              <a:rPr i="1" lang="en" sz="1300">
                <a:solidFill>
                  <a:srgbClr val="24292E"/>
                </a:solidFill>
                <a:highlight>
                  <a:srgbClr val="FFFFFF"/>
                </a:highlight>
                <a:latin typeface="Arial"/>
                <a:ea typeface="Arial"/>
                <a:cs typeface="Arial"/>
                <a:sym typeface="Arial"/>
              </a:rPr>
              <a:t>200 OK</a:t>
            </a:r>
            <a:endParaRPr i="1" sz="1300">
              <a:solidFill>
                <a:srgbClr val="24292E"/>
              </a:solidFill>
              <a:highlight>
                <a:srgbClr val="FFFFFF"/>
              </a:highlight>
              <a:latin typeface="Arial"/>
              <a:ea typeface="Arial"/>
              <a:cs typeface="Arial"/>
              <a:sym typeface="Arial"/>
            </a:endParaRPr>
          </a:p>
          <a:p>
            <a:pPr indent="-311150" lvl="1" marL="914400" rtl="0" algn="l">
              <a:spcBef>
                <a:spcPts val="0"/>
              </a:spcBef>
              <a:spcAft>
                <a:spcPts val="0"/>
              </a:spcAft>
              <a:buClr>
                <a:srgbClr val="24292E"/>
              </a:buClr>
              <a:buSzPts val="1300"/>
              <a:buFont typeface="Arial"/>
              <a:buAutoNum type="alphaLcPeriod"/>
            </a:pPr>
            <a:r>
              <a:rPr i="1" lang="en" sz="1300">
                <a:solidFill>
                  <a:srgbClr val="24292E"/>
                </a:solidFill>
                <a:highlight>
                  <a:srgbClr val="FFFFFF"/>
                </a:highlight>
                <a:latin typeface="Arial"/>
                <a:ea typeface="Arial"/>
                <a:cs typeface="Arial"/>
                <a:sym typeface="Arial"/>
              </a:rPr>
              <a:t>[response headers]</a:t>
            </a:r>
            <a:endParaRPr i="1" sz="1300">
              <a:solidFill>
                <a:srgbClr val="24292E"/>
              </a:solidFill>
              <a:highlight>
                <a:srgbClr val="FFFFFF"/>
              </a:highlight>
              <a:latin typeface="Arial"/>
              <a:ea typeface="Arial"/>
              <a:cs typeface="Arial"/>
              <a:sym typeface="Arial"/>
            </a:endParaRPr>
          </a:p>
          <a:p>
            <a:pPr indent="-311150" lvl="1" marL="914400" rtl="0" algn="l">
              <a:spcBef>
                <a:spcPts val="0"/>
              </a:spcBef>
              <a:spcAft>
                <a:spcPts val="0"/>
              </a:spcAft>
              <a:buClr>
                <a:srgbClr val="24292E"/>
              </a:buClr>
              <a:buSzPts val="1300"/>
              <a:buFont typeface="Arial"/>
              <a:buAutoNum type="alphaLcPeriod"/>
            </a:pPr>
            <a:r>
              <a:rPr lang="en" sz="1300">
                <a:solidFill>
                  <a:srgbClr val="24292E"/>
                </a:solidFill>
                <a:highlight>
                  <a:srgbClr val="FFFFFF"/>
                </a:highlight>
                <a:latin typeface="Arial"/>
                <a:ea typeface="Arial"/>
                <a:cs typeface="Arial"/>
                <a:sym typeface="Arial"/>
              </a:rPr>
              <a:t>Followed by a single newline</a:t>
            </a:r>
            <a:endParaRPr sz="1300">
              <a:solidFill>
                <a:srgbClr val="24292E"/>
              </a:solidFill>
              <a:highlight>
                <a:srgbClr val="FFFFFF"/>
              </a:highlight>
              <a:latin typeface="Arial"/>
              <a:ea typeface="Arial"/>
              <a:cs typeface="Arial"/>
              <a:sym typeface="Arial"/>
            </a:endParaRPr>
          </a:p>
          <a:p>
            <a:pPr indent="-311150" lvl="1" marL="914400" rtl="0" algn="l">
              <a:spcBef>
                <a:spcPts val="0"/>
              </a:spcBef>
              <a:spcAft>
                <a:spcPts val="0"/>
              </a:spcAft>
              <a:buSzPts val="1300"/>
              <a:buAutoNum type="alphaLcPeriod"/>
            </a:pPr>
            <a:r>
              <a:rPr lang="en" sz="1300">
                <a:solidFill>
                  <a:srgbClr val="24292E"/>
                </a:solidFill>
                <a:highlight>
                  <a:srgbClr val="FFFFFF"/>
                </a:highlight>
                <a:latin typeface="Arial"/>
                <a:ea typeface="Arial"/>
                <a:cs typeface="Arial"/>
                <a:sym typeface="Arial"/>
              </a:rPr>
              <a:t>Payload of the HTML content of </a:t>
            </a:r>
            <a:r>
              <a:rPr lang="en" sz="1300" u="sng">
                <a:solidFill>
                  <a:schemeClr val="hlink"/>
                </a:solidFill>
                <a:latin typeface="Arial"/>
                <a:ea typeface="Arial"/>
                <a:cs typeface="Arial"/>
                <a:sym typeface="Arial"/>
                <a:hlinkClick r:id="rId3"/>
              </a:rPr>
              <a:t>www.google.com</a:t>
            </a:r>
            <a:endParaRPr sz="1300">
              <a:solidFill>
                <a:srgbClr val="24292E"/>
              </a:solidFill>
              <a:highlight>
                <a:srgbClr val="FFFFFF"/>
              </a:highlight>
              <a:latin typeface="Arial"/>
              <a:ea typeface="Arial"/>
              <a:cs typeface="Arial"/>
              <a:sym typeface="Arial"/>
            </a:endParaRPr>
          </a:p>
          <a:p>
            <a:pPr indent="-311150" lvl="0" marL="457200" rtl="0" algn="l">
              <a:spcBef>
                <a:spcPts val="0"/>
              </a:spcBef>
              <a:spcAft>
                <a:spcPts val="0"/>
              </a:spcAft>
              <a:buClr>
                <a:srgbClr val="24292E"/>
              </a:buClr>
              <a:buSzPts val="1300"/>
              <a:buFont typeface="Arial"/>
              <a:buAutoNum type="arabicPeriod"/>
            </a:pPr>
            <a:r>
              <a:rPr lang="en">
                <a:solidFill>
                  <a:srgbClr val="24292E"/>
                </a:solidFill>
                <a:highlight>
                  <a:srgbClr val="FFFFFF"/>
                </a:highlight>
                <a:latin typeface="Arial"/>
                <a:ea typeface="Arial"/>
                <a:cs typeface="Arial"/>
                <a:sym typeface="Arial"/>
              </a:rPr>
              <a:t>304 Not Modified and HTML it used from cache, if the web browser has been unmodified since the last retrieval</a:t>
            </a:r>
            <a:endParaRPr>
              <a:solidFill>
                <a:srgbClr val="24292E"/>
              </a:solidFill>
              <a:highlight>
                <a:srgbClr val="FFFFFF"/>
              </a:highlight>
              <a:latin typeface="Arial"/>
              <a:ea typeface="Arial"/>
              <a:cs typeface="Arial"/>
              <a:sym typeface="Arial"/>
            </a:endParaRPr>
          </a:p>
          <a:p>
            <a:pPr indent="-311150" lvl="0" marL="457200" rtl="0" algn="l">
              <a:spcBef>
                <a:spcPts val="0"/>
              </a:spcBef>
              <a:spcAft>
                <a:spcPts val="0"/>
              </a:spcAft>
              <a:buClr>
                <a:srgbClr val="24292E"/>
              </a:buClr>
              <a:buSzPts val="1300"/>
              <a:buFont typeface="Arial"/>
              <a:buAutoNum type="arabicPeriod"/>
            </a:pPr>
            <a:r>
              <a:rPr lang="en">
                <a:solidFill>
                  <a:srgbClr val="24292E"/>
                </a:solidFill>
                <a:highlight>
                  <a:srgbClr val="FFFFFF"/>
                </a:highlight>
                <a:latin typeface="Arial"/>
                <a:ea typeface="Arial"/>
                <a:cs typeface="Arial"/>
                <a:sym typeface="Arial"/>
              </a:rPr>
              <a:t>Server may close a connection</a:t>
            </a:r>
            <a:endParaRPr>
              <a:solidFill>
                <a:srgbClr val="24292E"/>
              </a:solidFill>
              <a:highlight>
                <a:srgbClr val="FFFFFF"/>
              </a:highlight>
              <a:latin typeface="Arial"/>
              <a:ea typeface="Arial"/>
              <a:cs typeface="Arial"/>
              <a:sym typeface="Arial"/>
            </a:endParaRPr>
          </a:p>
          <a:p>
            <a:pPr indent="-311150" lvl="0" marL="457200" rtl="0" algn="l">
              <a:spcBef>
                <a:spcPts val="0"/>
              </a:spcBef>
              <a:spcAft>
                <a:spcPts val="0"/>
              </a:spcAft>
              <a:buClr>
                <a:srgbClr val="24292E"/>
              </a:buClr>
              <a:buSzPts val="1300"/>
              <a:buFont typeface="Arial"/>
              <a:buAutoNum type="arabicPeriod"/>
            </a:pPr>
            <a:r>
              <a:rPr lang="en">
                <a:solidFill>
                  <a:srgbClr val="24292E"/>
                </a:solidFill>
                <a:highlight>
                  <a:srgbClr val="FFFFFF"/>
                </a:highlight>
                <a:latin typeface="Arial"/>
                <a:ea typeface="Arial"/>
                <a:cs typeface="Arial"/>
                <a:sym typeface="Arial"/>
              </a:rPr>
              <a:t>The web browser (and server) repeats this process for every resource (image, CSS, favicon.ico, etc) referenced by the HTML page</a:t>
            </a:r>
            <a:endParaRPr>
              <a:solidFill>
                <a:srgbClr val="24292E"/>
              </a:solidFill>
              <a:highlight>
                <a:srgbClr val="FFFFFF"/>
              </a:highlight>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729450" y="560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7.3 HTTP Server Request Handle</a:t>
            </a:r>
            <a:endParaRPr/>
          </a:p>
        </p:txBody>
      </p:sp>
      <p:sp>
        <p:nvSpPr>
          <p:cNvPr id="231" name="Google Shape;231;p36"/>
          <p:cNvSpPr txBox="1"/>
          <p:nvPr>
            <p:ph idx="1" type="body"/>
          </p:nvPr>
        </p:nvSpPr>
        <p:spPr>
          <a:xfrm>
            <a:off x="729450" y="1413175"/>
            <a:ext cx="7688700" cy="367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HTTPD (HTTP Daemon) server is the one handling the requests/responses on the server side</a:t>
            </a:r>
            <a:endParaRPr/>
          </a:p>
          <a:p>
            <a:pPr indent="-311150" lvl="0" marL="457200" rtl="0" algn="l">
              <a:spcBef>
                <a:spcPts val="1200"/>
              </a:spcBef>
              <a:spcAft>
                <a:spcPts val="0"/>
              </a:spcAft>
              <a:buSzPts val="1300"/>
              <a:buChar char="●"/>
            </a:pPr>
            <a:r>
              <a:rPr lang="en"/>
              <a:t>The HTTPD receives the request</a:t>
            </a:r>
            <a:endParaRPr/>
          </a:p>
          <a:p>
            <a:pPr indent="-311150" lvl="0" marL="457200" rtl="0" algn="l">
              <a:spcBef>
                <a:spcPts val="0"/>
              </a:spcBef>
              <a:spcAft>
                <a:spcPts val="0"/>
              </a:spcAft>
              <a:buSzPts val="1300"/>
              <a:buChar char="●"/>
            </a:pPr>
            <a:r>
              <a:rPr lang="en"/>
              <a:t>The server breaks down the request to the following parameters</a:t>
            </a:r>
            <a:endParaRPr/>
          </a:p>
          <a:p>
            <a:pPr indent="-298450" lvl="1" marL="914400" rtl="0" algn="l">
              <a:spcBef>
                <a:spcPts val="0"/>
              </a:spcBef>
              <a:spcAft>
                <a:spcPts val="0"/>
              </a:spcAft>
              <a:buSzPts val="1100"/>
              <a:buChar char="○"/>
            </a:pPr>
            <a:r>
              <a:rPr lang="en"/>
              <a:t>HTTP Request Method (either GET, HEAD, POST, PUT...). In the case of a URL entered directly into the address bar, this will be GET.</a:t>
            </a:r>
            <a:endParaRPr/>
          </a:p>
          <a:p>
            <a:pPr indent="-298450" lvl="1" marL="914400" rtl="0" algn="l">
              <a:spcBef>
                <a:spcPts val="0"/>
              </a:spcBef>
              <a:spcAft>
                <a:spcPts val="0"/>
              </a:spcAft>
              <a:buSzPts val="1100"/>
              <a:buChar char="○"/>
            </a:pPr>
            <a:r>
              <a:rPr lang="en"/>
              <a:t>Domain, in this case - google.com.</a:t>
            </a:r>
            <a:endParaRPr/>
          </a:p>
          <a:p>
            <a:pPr indent="-298450" lvl="1" marL="914400" rtl="0" algn="l">
              <a:spcBef>
                <a:spcPts val="0"/>
              </a:spcBef>
              <a:spcAft>
                <a:spcPts val="0"/>
              </a:spcAft>
              <a:buSzPts val="1100"/>
              <a:buChar char="○"/>
            </a:pPr>
            <a:r>
              <a:rPr lang="en"/>
              <a:t>Requested path/page, in this case - / (as no specific path/page was requested, / is the default path).</a:t>
            </a:r>
            <a:endParaRPr/>
          </a:p>
          <a:p>
            <a:pPr indent="-311150" lvl="0" marL="457200" rtl="0" algn="l">
              <a:spcBef>
                <a:spcPts val="0"/>
              </a:spcBef>
              <a:spcAft>
                <a:spcPts val="0"/>
              </a:spcAft>
              <a:buSzPts val="1300"/>
              <a:buChar char="●"/>
            </a:pPr>
            <a:r>
              <a:rPr lang="en"/>
              <a:t>The server verifies that there is a Virtual Host configured on the server that corresponds with google.com.</a:t>
            </a:r>
            <a:endParaRPr/>
          </a:p>
          <a:p>
            <a:pPr indent="-311150" lvl="0" marL="457200" rtl="0" algn="l">
              <a:spcBef>
                <a:spcPts val="0"/>
              </a:spcBef>
              <a:spcAft>
                <a:spcPts val="0"/>
              </a:spcAft>
              <a:buSzPts val="1300"/>
              <a:buChar char="●"/>
            </a:pPr>
            <a:r>
              <a:rPr lang="en"/>
              <a:t>The server verifies that google.com can accept GET requests.</a:t>
            </a:r>
            <a:endParaRPr/>
          </a:p>
          <a:p>
            <a:pPr indent="-311150" lvl="0" marL="457200" rtl="0" algn="l">
              <a:spcBef>
                <a:spcPts val="0"/>
              </a:spcBef>
              <a:spcAft>
                <a:spcPts val="0"/>
              </a:spcAft>
              <a:buSzPts val="1300"/>
              <a:buChar char="●"/>
            </a:pPr>
            <a:r>
              <a:rPr lang="en"/>
              <a:t>The server verifies that the client is allowed to use this method (by IP, authentication, etc.)</a:t>
            </a:r>
            <a:endParaRPr/>
          </a:p>
          <a:p>
            <a:pPr indent="-311150" lvl="0" marL="457200" rtl="0" algn="l">
              <a:spcBef>
                <a:spcPts val="0"/>
              </a:spcBef>
              <a:spcAft>
                <a:spcPts val="0"/>
              </a:spcAft>
              <a:buSzPts val="1300"/>
              <a:buChar char="●"/>
            </a:pPr>
            <a:r>
              <a:rPr lang="en"/>
              <a:t>If the server has a rewrite module installed, it tries to match the request against one of the configured rules.</a:t>
            </a:r>
            <a:endParaRPr/>
          </a:p>
          <a:p>
            <a:pPr indent="-311150" lvl="0" marL="457200" rtl="0" algn="l">
              <a:spcBef>
                <a:spcPts val="0"/>
              </a:spcBef>
              <a:spcAft>
                <a:spcPts val="0"/>
              </a:spcAft>
              <a:buSzPts val="1300"/>
              <a:buChar char="●"/>
            </a:pPr>
            <a:r>
              <a:rPr lang="en"/>
              <a:t>The server goes to pull the content that corresponds with the request</a:t>
            </a:r>
            <a:endParaRPr/>
          </a:p>
          <a:p>
            <a:pPr indent="-311150" lvl="0" marL="457200" rtl="0" algn="l">
              <a:spcBef>
                <a:spcPts val="0"/>
              </a:spcBef>
              <a:spcAft>
                <a:spcPts val="0"/>
              </a:spcAft>
              <a:buSzPts val="1300"/>
              <a:buChar char="●"/>
            </a:pPr>
            <a:r>
              <a:rPr lang="en"/>
              <a:t>The server parses the file according to the handler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427725" y="542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flow: </a:t>
            </a:r>
            <a:r>
              <a:rPr lang="en"/>
              <a:t>Behind the scenes of the Browser</a:t>
            </a:r>
            <a:endParaRPr/>
          </a:p>
        </p:txBody>
      </p:sp>
      <p:pic>
        <p:nvPicPr>
          <p:cNvPr id="237" name="Google Shape;237;p37"/>
          <p:cNvPicPr preferRelativeResize="0"/>
          <p:nvPr/>
        </p:nvPicPr>
        <p:blipFill>
          <a:blip r:embed="rId3">
            <a:alphaModFix/>
          </a:blip>
          <a:stretch>
            <a:fillRect/>
          </a:stretch>
        </p:blipFill>
        <p:spPr>
          <a:xfrm>
            <a:off x="3327575" y="997425"/>
            <a:ext cx="5709476" cy="4036774"/>
          </a:xfrm>
          <a:prstGeom prst="rect">
            <a:avLst/>
          </a:prstGeom>
          <a:noFill/>
          <a:ln>
            <a:noFill/>
          </a:ln>
        </p:spPr>
      </p:pic>
      <p:sp>
        <p:nvSpPr>
          <p:cNvPr id="238" name="Google Shape;238;p37"/>
          <p:cNvSpPr/>
          <p:nvPr/>
        </p:nvSpPr>
        <p:spPr>
          <a:xfrm>
            <a:off x="3073700" y="3842125"/>
            <a:ext cx="5963400" cy="1103100"/>
          </a:xfrm>
          <a:prstGeom prst="rect">
            <a:avLst/>
          </a:prstGeom>
          <a:noFill/>
          <a:ln cap="flat" cmpd="sng" w="762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 </a:t>
            </a:r>
            <a:r>
              <a:rPr lang="en"/>
              <a:t>Behind the scenes of the Browser</a:t>
            </a:r>
            <a:endParaRPr/>
          </a:p>
        </p:txBody>
      </p:sp>
      <p:sp>
        <p:nvSpPr>
          <p:cNvPr id="244" name="Google Shape;244;p38"/>
          <p:cNvSpPr txBox="1"/>
          <p:nvPr>
            <p:ph idx="1" type="body"/>
          </p:nvPr>
        </p:nvSpPr>
        <p:spPr>
          <a:xfrm>
            <a:off x="727650" y="1934150"/>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Parsing - HTML, CSS, JS</a:t>
            </a:r>
            <a:endParaRPr sz="1500"/>
          </a:p>
          <a:p>
            <a:pPr indent="-323850" lvl="0" marL="457200" rtl="0" algn="l">
              <a:spcBef>
                <a:spcPts val="0"/>
              </a:spcBef>
              <a:spcAft>
                <a:spcPts val="0"/>
              </a:spcAft>
              <a:buSzPts val="1500"/>
              <a:buChar char="●"/>
            </a:pPr>
            <a:r>
              <a:rPr lang="en" sz="1500"/>
              <a:t>Rendering - Construct DOM Tree → Render Tree → Layout of Render Tree → Painting the render tree</a:t>
            </a:r>
            <a:endParaRPr sz="1500"/>
          </a:p>
        </p:txBody>
      </p:sp>
      <p:pic>
        <p:nvPicPr>
          <p:cNvPr id="245" name="Google Shape;245;p38"/>
          <p:cNvPicPr preferRelativeResize="0"/>
          <p:nvPr/>
        </p:nvPicPr>
        <p:blipFill>
          <a:blip r:embed="rId3">
            <a:alphaModFix/>
          </a:blip>
          <a:stretch>
            <a:fillRect/>
          </a:stretch>
        </p:blipFill>
        <p:spPr>
          <a:xfrm>
            <a:off x="3790063" y="2571749"/>
            <a:ext cx="5285112" cy="2484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8.1 Browser</a:t>
            </a:r>
            <a:endParaRPr/>
          </a:p>
        </p:txBody>
      </p:sp>
      <p:sp>
        <p:nvSpPr>
          <p:cNvPr id="251" name="Google Shape;251;p39"/>
          <p:cNvSpPr txBox="1"/>
          <p:nvPr>
            <p:ph idx="1" type="body"/>
          </p:nvPr>
        </p:nvSpPr>
        <p:spPr>
          <a:xfrm>
            <a:off x="727650" y="1975750"/>
            <a:ext cx="7688700" cy="3013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The browser's functionality is to present the web resource you choose, by requesting it from the server and displaying it in the browser window The way the browser interprets and displays HTML files is specified in the HTML and CSS specifications. These specifications are maintained by the W3C organization</a:t>
            </a:r>
            <a:endParaRPr sz="1500"/>
          </a:p>
          <a:p>
            <a:pPr indent="0" lvl="0" marL="0" rtl="0" algn="l">
              <a:spcBef>
                <a:spcPts val="1200"/>
              </a:spcBef>
              <a:spcAft>
                <a:spcPts val="0"/>
              </a:spcAft>
              <a:buNone/>
            </a:pPr>
            <a:r>
              <a:rPr lang="en" sz="1500"/>
              <a:t>The common user interface elements are:</a:t>
            </a:r>
            <a:endParaRPr sz="1500"/>
          </a:p>
          <a:p>
            <a:pPr indent="-323850" lvl="0" marL="457200" rtl="0" algn="l">
              <a:spcBef>
                <a:spcPts val="1200"/>
              </a:spcBef>
              <a:spcAft>
                <a:spcPts val="0"/>
              </a:spcAft>
              <a:buSzPts val="1500"/>
              <a:buChar char="●"/>
            </a:pPr>
            <a:r>
              <a:rPr lang="en" sz="1500"/>
              <a:t>An address bar for inserting a URI</a:t>
            </a:r>
            <a:endParaRPr sz="1500"/>
          </a:p>
          <a:p>
            <a:pPr indent="-323850" lvl="0" marL="457200" rtl="0" algn="l">
              <a:spcBef>
                <a:spcPts val="0"/>
              </a:spcBef>
              <a:spcAft>
                <a:spcPts val="0"/>
              </a:spcAft>
              <a:buSzPts val="1500"/>
              <a:buChar char="●"/>
            </a:pPr>
            <a:r>
              <a:rPr lang="en" sz="1500"/>
              <a:t>Back and forward buttons</a:t>
            </a:r>
            <a:endParaRPr sz="1500"/>
          </a:p>
          <a:p>
            <a:pPr indent="-323850" lvl="0" marL="457200" rtl="0" algn="l">
              <a:spcBef>
                <a:spcPts val="0"/>
              </a:spcBef>
              <a:spcAft>
                <a:spcPts val="0"/>
              </a:spcAft>
              <a:buSzPts val="1500"/>
              <a:buChar char="●"/>
            </a:pPr>
            <a:r>
              <a:rPr lang="en" sz="1500"/>
              <a:t>Bookmarking options</a:t>
            </a:r>
            <a:endParaRPr sz="1500"/>
          </a:p>
          <a:p>
            <a:pPr indent="-323850" lvl="0" marL="457200" rtl="0" algn="l">
              <a:spcBef>
                <a:spcPts val="0"/>
              </a:spcBef>
              <a:spcAft>
                <a:spcPts val="0"/>
              </a:spcAft>
              <a:buSzPts val="1500"/>
              <a:buChar char="●"/>
            </a:pPr>
            <a:r>
              <a:rPr lang="en" sz="1500"/>
              <a:t>Refresh and stop buttons for refreshing or stopping the loading of current documents</a:t>
            </a:r>
            <a:endParaRPr sz="1500"/>
          </a:p>
          <a:p>
            <a:pPr indent="-323850" lvl="0" marL="457200" rtl="0" algn="l">
              <a:spcBef>
                <a:spcPts val="0"/>
              </a:spcBef>
              <a:spcAft>
                <a:spcPts val="0"/>
              </a:spcAft>
              <a:buSzPts val="1500"/>
              <a:buChar char="●"/>
            </a:pPr>
            <a:r>
              <a:rPr lang="en" sz="1500"/>
              <a:t>Home button that takes you to your home page</a:t>
            </a:r>
            <a:endParaRPr sz="1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24292E"/>
              </a:buClr>
              <a:buSzPts val="1500"/>
              <a:buFont typeface="Arial"/>
              <a:buChar char="●"/>
            </a:pPr>
            <a:r>
              <a:rPr lang="en" sz="1500">
                <a:solidFill>
                  <a:srgbClr val="24292E"/>
                </a:solidFill>
                <a:highlight>
                  <a:srgbClr val="FFFFFF"/>
                </a:highlight>
                <a:latin typeface="Arial"/>
                <a:ea typeface="Arial"/>
                <a:cs typeface="Arial"/>
                <a:sym typeface="Arial"/>
              </a:rPr>
              <a:t>User interface</a:t>
            </a:r>
            <a:endParaRPr sz="1500">
              <a:solidFill>
                <a:srgbClr val="24292E"/>
              </a:solidFill>
              <a:highlight>
                <a:srgbClr val="FFFFFF"/>
              </a:highlight>
              <a:latin typeface="Arial"/>
              <a:ea typeface="Arial"/>
              <a:cs typeface="Arial"/>
              <a:sym typeface="Arial"/>
            </a:endParaRPr>
          </a:p>
          <a:p>
            <a:pPr indent="-323850" lvl="0" marL="457200" rtl="0" algn="l">
              <a:spcBef>
                <a:spcPts val="0"/>
              </a:spcBef>
              <a:spcAft>
                <a:spcPts val="0"/>
              </a:spcAft>
              <a:buClr>
                <a:srgbClr val="24292E"/>
              </a:buClr>
              <a:buSzPts val="1500"/>
              <a:buFont typeface="Arial"/>
              <a:buChar char="●"/>
            </a:pPr>
            <a:r>
              <a:rPr lang="en" sz="1500">
                <a:solidFill>
                  <a:srgbClr val="24292E"/>
                </a:solidFill>
                <a:highlight>
                  <a:srgbClr val="FFFFFF"/>
                </a:highlight>
                <a:latin typeface="Arial"/>
                <a:ea typeface="Arial"/>
                <a:cs typeface="Arial"/>
                <a:sym typeface="Arial"/>
              </a:rPr>
              <a:t>Browser engine</a:t>
            </a:r>
            <a:endParaRPr sz="1500">
              <a:solidFill>
                <a:srgbClr val="24292E"/>
              </a:solidFill>
              <a:highlight>
                <a:srgbClr val="FFFFFF"/>
              </a:highlight>
              <a:latin typeface="Arial"/>
              <a:ea typeface="Arial"/>
              <a:cs typeface="Arial"/>
              <a:sym typeface="Arial"/>
            </a:endParaRPr>
          </a:p>
          <a:p>
            <a:pPr indent="-323850" lvl="0" marL="457200" rtl="0" algn="l">
              <a:spcBef>
                <a:spcPts val="0"/>
              </a:spcBef>
              <a:spcAft>
                <a:spcPts val="0"/>
              </a:spcAft>
              <a:buClr>
                <a:srgbClr val="24292E"/>
              </a:buClr>
              <a:buSzPts val="1500"/>
              <a:buFont typeface="Arial"/>
              <a:buChar char="●"/>
            </a:pPr>
            <a:r>
              <a:rPr lang="en" sz="1500">
                <a:solidFill>
                  <a:srgbClr val="24292E"/>
                </a:solidFill>
                <a:highlight>
                  <a:srgbClr val="FFFFFF"/>
                </a:highlight>
                <a:latin typeface="Arial"/>
                <a:ea typeface="Arial"/>
                <a:cs typeface="Arial"/>
                <a:sym typeface="Arial"/>
              </a:rPr>
              <a:t>Rendering engine</a:t>
            </a:r>
            <a:endParaRPr sz="1500">
              <a:solidFill>
                <a:srgbClr val="24292E"/>
              </a:solidFill>
              <a:highlight>
                <a:srgbClr val="FFFFFF"/>
              </a:highlight>
              <a:latin typeface="Arial"/>
              <a:ea typeface="Arial"/>
              <a:cs typeface="Arial"/>
              <a:sym typeface="Arial"/>
            </a:endParaRPr>
          </a:p>
          <a:p>
            <a:pPr indent="-323850" lvl="0" marL="457200" rtl="0" algn="l">
              <a:spcBef>
                <a:spcPts val="0"/>
              </a:spcBef>
              <a:spcAft>
                <a:spcPts val="0"/>
              </a:spcAft>
              <a:buClr>
                <a:srgbClr val="24292E"/>
              </a:buClr>
              <a:buSzPts val="1500"/>
              <a:buFont typeface="Arial"/>
              <a:buChar char="●"/>
            </a:pPr>
            <a:r>
              <a:rPr lang="en" sz="1500">
                <a:solidFill>
                  <a:srgbClr val="24292E"/>
                </a:solidFill>
                <a:highlight>
                  <a:srgbClr val="FFFFFF"/>
                </a:highlight>
                <a:latin typeface="Arial"/>
                <a:ea typeface="Arial"/>
                <a:cs typeface="Arial"/>
                <a:sym typeface="Arial"/>
              </a:rPr>
              <a:t>Networking</a:t>
            </a:r>
            <a:endParaRPr sz="1500">
              <a:solidFill>
                <a:srgbClr val="24292E"/>
              </a:solidFill>
              <a:highlight>
                <a:srgbClr val="FFFFFF"/>
              </a:highlight>
              <a:latin typeface="Arial"/>
              <a:ea typeface="Arial"/>
              <a:cs typeface="Arial"/>
              <a:sym typeface="Arial"/>
            </a:endParaRPr>
          </a:p>
          <a:p>
            <a:pPr indent="-323850" lvl="0" marL="457200" rtl="0" algn="l">
              <a:spcBef>
                <a:spcPts val="0"/>
              </a:spcBef>
              <a:spcAft>
                <a:spcPts val="0"/>
              </a:spcAft>
              <a:buClr>
                <a:srgbClr val="24292E"/>
              </a:buClr>
              <a:buSzPts val="1500"/>
              <a:buFont typeface="Arial"/>
              <a:buChar char="●"/>
            </a:pPr>
            <a:r>
              <a:rPr lang="en" sz="1500">
                <a:solidFill>
                  <a:srgbClr val="24292E"/>
                </a:solidFill>
                <a:highlight>
                  <a:srgbClr val="FFFFFF"/>
                </a:highlight>
                <a:latin typeface="Arial"/>
                <a:ea typeface="Arial"/>
                <a:cs typeface="Arial"/>
                <a:sym typeface="Arial"/>
              </a:rPr>
              <a:t>UI backend</a:t>
            </a:r>
            <a:endParaRPr sz="1500">
              <a:solidFill>
                <a:srgbClr val="24292E"/>
              </a:solidFill>
              <a:highlight>
                <a:srgbClr val="FFFFFF"/>
              </a:highlight>
              <a:latin typeface="Arial"/>
              <a:ea typeface="Arial"/>
              <a:cs typeface="Arial"/>
              <a:sym typeface="Arial"/>
            </a:endParaRPr>
          </a:p>
          <a:p>
            <a:pPr indent="-323850" lvl="0" marL="457200" rtl="0" algn="l">
              <a:spcBef>
                <a:spcPts val="0"/>
              </a:spcBef>
              <a:spcAft>
                <a:spcPts val="0"/>
              </a:spcAft>
              <a:buClr>
                <a:srgbClr val="24292E"/>
              </a:buClr>
              <a:buSzPts val="1500"/>
              <a:buFont typeface="Arial"/>
              <a:buChar char="●"/>
            </a:pPr>
            <a:r>
              <a:rPr lang="en" sz="1500">
                <a:solidFill>
                  <a:srgbClr val="24292E"/>
                </a:solidFill>
                <a:highlight>
                  <a:srgbClr val="FFFFFF"/>
                </a:highlight>
                <a:latin typeface="Arial"/>
                <a:ea typeface="Arial"/>
                <a:cs typeface="Arial"/>
                <a:sym typeface="Arial"/>
              </a:rPr>
              <a:t>JavaScript engine</a:t>
            </a:r>
            <a:endParaRPr sz="1500">
              <a:solidFill>
                <a:srgbClr val="24292E"/>
              </a:solidFill>
              <a:highlight>
                <a:srgbClr val="FFFFFF"/>
              </a:highlight>
              <a:latin typeface="Arial"/>
              <a:ea typeface="Arial"/>
              <a:cs typeface="Arial"/>
              <a:sym typeface="Arial"/>
            </a:endParaRPr>
          </a:p>
          <a:p>
            <a:pPr indent="-323850" lvl="0" marL="457200" rtl="0" algn="l">
              <a:spcBef>
                <a:spcPts val="0"/>
              </a:spcBef>
              <a:spcAft>
                <a:spcPts val="0"/>
              </a:spcAft>
              <a:buClr>
                <a:srgbClr val="24292E"/>
              </a:buClr>
              <a:buSzPts val="1500"/>
              <a:buFont typeface="Arial"/>
              <a:buChar char="●"/>
            </a:pPr>
            <a:r>
              <a:rPr lang="en" sz="1500">
                <a:solidFill>
                  <a:srgbClr val="24292E"/>
                </a:solidFill>
                <a:highlight>
                  <a:srgbClr val="FFFFFF"/>
                </a:highlight>
                <a:latin typeface="Arial"/>
                <a:ea typeface="Arial"/>
                <a:cs typeface="Arial"/>
                <a:sym typeface="Arial"/>
              </a:rPr>
              <a:t>Data storage (e. g. to store cookie)</a:t>
            </a:r>
            <a:endParaRPr sz="1500">
              <a:solidFill>
                <a:srgbClr val="24292E"/>
              </a:solidFill>
              <a:highlight>
                <a:srgbClr val="FFFFFF"/>
              </a:highlight>
              <a:latin typeface="Arial"/>
              <a:ea typeface="Arial"/>
              <a:cs typeface="Arial"/>
              <a:sym typeface="Arial"/>
            </a:endParaRPr>
          </a:p>
        </p:txBody>
      </p:sp>
      <p:pic>
        <p:nvPicPr>
          <p:cNvPr id="257" name="Google Shape;257;p40"/>
          <p:cNvPicPr preferRelativeResize="0"/>
          <p:nvPr/>
        </p:nvPicPr>
        <p:blipFill>
          <a:blip r:embed="rId3">
            <a:alphaModFix/>
          </a:blip>
          <a:stretch>
            <a:fillRect/>
          </a:stretch>
        </p:blipFill>
        <p:spPr>
          <a:xfrm>
            <a:off x="4290100" y="1853838"/>
            <a:ext cx="4705350" cy="3171825"/>
          </a:xfrm>
          <a:prstGeom prst="rect">
            <a:avLst/>
          </a:prstGeom>
          <a:noFill/>
          <a:ln>
            <a:noFill/>
          </a:ln>
        </p:spPr>
      </p:pic>
      <p:sp>
        <p:nvSpPr>
          <p:cNvPr id="258" name="Google Shape;258;p40"/>
          <p:cNvSpPr txBox="1"/>
          <p:nvPr>
            <p:ph type="title"/>
          </p:nvPr>
        </p:nvSpPr>
        <p:spPr>
          <a:xfrm>
            <a:off x="729450" y="1318650"/>
            <a:ext cx="6262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8.2 Browser High Level Structure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9 HTML parsing</a:t>
            </a:r>
            <a:endParaRPr/>
          </a:p>
        </p:txBody>
      </p:sp>
      <p:sp>
        <p:nvSpPr>
          <p:cNvPr id="264" name="Google Shape;264;p41"/>
          <p:cNvSpPr txBox="1"/>
          <p:nvPr>
            <p:ph idx="1" type="body"/>
          </p:nvPr>
        </p:nvSpPr>
        <p:spPr>
          <a:xfrm>
            <a:off x="729450" y="2078875"/>
            <a:ext cx="7688700" cy="296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The rendering engine gets the contents of the requested document from the networking layer</a:t>
            </a:r>
            <a:endParaRPr sz="1500"/>
          </a:p>
          <a:p>
            <a:pPr indent="-323850" lvl="0" marL="457200" rtl="0" algn="l">
              <a:spcBef>
                <a:spcPts val="0"/>
              </a:spcBef>
              <a:spcAft>
                <a:spcPts val="0"/>
              </a:spcAft>
              <a:buSzPts val="1500"/>
              <a:buChar char="●"/>
            </a:pPr>
            <a:r>
              <a:rPr lang="en" sz="1500"/>
              <a:t>HTML markup is </a:t>
            </a:r>
            <a:r>
              <a:rPr lang="en" sz="1500"/>
              <a:t>parsed </a:t>
            </a:r>
            <a:r>
              <a:rPr lang="en" sz="1500"/>
              <a:t> into a parse tree of DOM element and attribute nodes</a:t>
            </a:r>
            <a:endParaRPr sz="1500"/>
          </a:p>
          <a:p>
            <a:pPr indent="-323850" lvl="0" marL="457200" rtl="0" algn="l">
              <a:spcBef>
                <a:spcPts val="0"/>
              </a:spcBef>
              <a:spcAft>
                <a:spcPts val="0"/>
              </a:spcAft>
              <a:buSzPts val="1500"/>
              <a:buChar char="●"/>
            </a:pPr>
            <a:r>
              <a:rPr lang="en" sz="1500"/>
              <a:t>The parsing algorithm consists of two stages: tokenization and tree construction (please see details in </a:t>
            </a:r>
            <a:r>
              <a:rPr lang="en" sz="1500" u="sng">
                <a:solidFill>
                  <a:schemeClr val="hlink"/>
                </a:solidFill>
                <a:hlinkClick r:id="rId3"/>
              </a:rPr>
              <a:t>HTML5 spec</a:t>
            </a:r>
            <a:r>
              <a:rPr lang="en" sz="1500"/>
              <a:t>)</a:t>
            </a:r>
            <a:endParaRPr sz="1500"/>
          </a:p>
          <a:p>
            <a:pPr indent="-323850" lvl="0" marL="457200" rtl="0" algn="l">
              <a:spcBef>
                <a:spcPts val="0"/>
              </a:spcBef>
              <a:spcAft>
                <a:spcPts val="0"/>
              </a:spcAft>
              <a:buSzPts val="1500"/>
              <a:buChar char="●"/>
            </a:pPr>
            <a:r>
              <a:rPr lang="en" sz="1500"/>
              <a:t> Browsers fix any invalid content and go on.</a:t>
            </a:r>
            <a:endParaRPr sz="1500"/>
          </a:p>
          <a:p>
            <a:pPr indent="-323850" lvl="0" marL="457200" rtl="0" algn="l">
              <a:spcBef>
                <a:spcPts val="0"/>
              </a:spcBef>
              <a:spcAft>
                <a:spcPts val="0"/>
              </a:spcAft>
              <a:buSzPts val="1500"/>
              <a:buChar char="●"/>
            </a:pPr>
            <a:r>
              <a:rPr lang="en" sz="1500"/>
              <a:t>Actions when the parsing is finished</a:t>
            </a:r>
            <a:endParaRPr sz="1500"/>
          </a:p>
          <a:p>
            <a:pPr indent="-323850" lvl="1" marL="914400" rtl="0" algn="l">
              <a:spcBef>
                <a:spcPts val="0"/>
              </a:spcBef>
              <a:spcAft>
                <a:spcPts val="0"/>
              </a:spcAft>
              <a:buSzPts val="1500"/>
              <a:buChar char="○"/>
            </a:pPr>
            <a:r>
              <a:rPr lang="en" sz="1500"/>
              <a:t>fetching external resources linked to the page (CSS, images, JavaScript files)</a:t>
            </a:r>
            <a:endParaRPr sz="1500"/>
          </a:p>
          <a:p>
            <a:pPr indent="-323850" lvl="1" marL="914400" rtl="0" algn="l">
              <a:spcBef>
                <a:spcPts val="0"/>
              </a:spcBef>
              <a:spcAft>
                <a:spcPts val="0"/>
              </a:spcAft>
              <a:buSzPts val="1500"/>
              <a:buChar char="○"/>
            </a:pPr>
            <a:r>
              <a:rPr lang="en" sz="1500"/>
              <a:t>parsing scripts that are in "deferred" mode</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427725" y="542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flow: typing and parsing URL</a:t>
            </a:r>
            <a:endParaRPr/>
          </a:p>
        </p:txBody>
      </p:sp>
      <p:pic>
        <p:nvPicPr>
          <p:cNvPr id="99" name="Google Shape;99;p15"/>
          <p:cNvPicPr preferRelativeResize="0"/>
          <p:nvPr/>
        </p:nvPicPr>
        <p:blipFill>
          <a:blip r:embed="rId3">
            <a:alphaModFix/>
          </a:blip>
          <a:stretch>
            <a:fillRect/>
          </a:stretch>
        </p:blipFill>
        <p:spPr>
          <a:xfrm>
            <a:off x="3327575" y="997425"/>
            <a:ext cx="5709476" cy="4036774"/>
          </a:xfrm>
          <a:prstGeom prst="rect">
            <a:avLst/>
          </a:prstGeom>
          <a:noFill/>
          <a:ln>
            <a:noFill/>
          </a:ln>
        </p:spPr>
      </p:pic>
      <p:sp>
        <p:nvSpPr>
          <p:cNvPr id="100" name="Google Shape;100;p15"/>
          <p:cNvSpPr/>
          <p:nvPr/>
        </p:nvSpPr>
        <p:spPr>
          <a:xfrm>
            <a:off x="3327575" y="1784725"/>
            <a:ext cx="2125800" cy="657000"/>
          </a:xfrm>
          <a:prstGeom prst="rect">
            <a:avLst/>
          </a:prstGeom>
          <a:noFill/>
          <a:ln cap="flat" cmpd="sng" w="762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10 CSS interpretation</a:t>
            </a:r>
            <a:endParaRPr/>
          </a:p>
        </p:txBody>
      </p:sp>
      <p:sp>
        <p:nvSpPr>
          <p:cNvPr id="270" name="Google Shape;270;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Parse CSS files, &lt;style&gt; tag contents, and style attribute values using "CSS lexical and syntax grammar"</a:t>
            </a:r>
            <a:endParaRPr sz="1500"/>
          </a:p>
          <a:p>
            <a:pPr indent="-323850" lvl="0" marL="457200" rtl="0" algn="l">
              <a:spcBef>
                <a:spcPts val="0"/>
              </a:spcBef>
              <a:spcAft>
                <a:spcPts val="0"/>
              </a:spcAft>
              <a:buSzPts val="1500"/>
              <a:buChar char="●"/>
            </a:pPr>
            <a:r>
              <a:rPr lang="en" sz="1500"/>
              <a:t>Each CSS file is parsed into a StyleSheet object</a:t>
            </a:r>
            <a:endParaRPr sz="1500"/>
          </a:p>
          <a:p>
            <a:pPr indent="-323850" lvl="0" marL="457200" rtl="0" algn="l">
              <a:spcBef>
                <a:spcPts val="0"/>
              </a:spcBef>
              <a:spcAft>
                <a:spcPts val="0"/>
              </a:spcAft>
              <a:buSzPts val="1500"/>
              <a:buChar char="●"/>
            </a:pPr>
            <a:r>
              <a:rPr lang="en" sz="1500"/>
              <a:t>A CSS parser can be top-down or bottom-up </a:t>
            </a:r>
            <a:endParaRPr sz="1500"/>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11 Page Rendering</a:t>
            </a:r>
            <a:endParaRPr/>
          </a:p>
        </p:txBody>
      </p:sp>
      <p:sp>
        <p:nvSpPr>
          <p:cNvPr id="276" name="Google Shape;276;p43"/>
          <p:cNvSpPr txBox="1"/>
          <p:nvPr>
            <p:ph idx="1" type="body"/>
          </p:nvPr>
        </p:nvSpPr>
        <p:spPr>
          <a:xfrm>
            <a:off x="819700" y="1853850"/>
            <a:ext cx="7688700" cy="2884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Create 'Render Tree'</a:t>
            </a:r>
            <a:endParaRPr sz="1500"/>
          </a:p>
          <a:p>
            <a:pPr indent="-323850" lvl="0" marL="457200" rtl="0" algn="l">
              <a:spcBef>
                <a:spcPts val="0"/>
              </a:spcBef>
              <a:spcAft>
                <a:spcPts val="0"/>
              </a:spcAft>
              <a:buSzPts val="1500"/>
              <a:buChar char="●"/>
            </a:pPr>
            <a:r>
              <a:rPr lang="en" sz="1500"/>
              <a:t>Calculate the preferred width, actual width, the </a:t>
            </a:r>
            <a:r>
              <a:rPr lang="en" sz="1500"/>
              <a:t>height</a:t>
            </a:r>
            <a:r>
              <a:rPr lang="en" sz="1500"/>
              <a:t> and coordinates of each node</a:t>
            </a:r>
            <a:endParaRPr sz="1500"/>
          </a:p>
          <a:p>
            <a:pPr indent="-317500" lvl="1" marL="914400" rtl="0" algn="l">
              <a:spcBef>
                <a:spcPts val="0"/>
              </a:spcBef>
              <a:spcAft>
                <a:spcPts val="0"/>
              </a:spcAft>
              <a:buSzPts val="1400"/>
              <a:buChar char="○"/>
            </a:pPr>
            <a:r>
              <a:rPr lang="en" sz="1400"/>
              <a:t>More complicated steps are taken when elements are floated, positioned absolutely or relatively, or other complex features are used. </a:t>
            </a:r>
            <a:endParaRPr sz="1400"/>
          </a:p>
          <a:p>
            <a:pPr indent="-323850" lvl="0" marL="457200" rtl="0" algn="l">
              <a:spcBef>
                <a:spcPts val="0"/>
              </a:spcBef>
              <a:spcAft>
                <a:spcPts val="0"/>
              </a:spcAft>
              <a:buSzPts val="1500"/>
              <a:buChar char="●"/>
            </a:pPr>
            <a:r>
              <a:rPr lang="en" sz="1500"/>
              <a:t>Create layers to describe which parts of the page can be animated</a:t>
            </a:r>
            <a:endParaRPr sz="1500"/>
          </a:p>
          <a:p>
            <a:pPr indent="-323850" lvl="0" marL="457200" rtl="0" algn="l">
              <a:spcBef>
                <a:spcPts val="0"/>
              </a:spcBef>
              <a:spcAft>
                <a:spcPts val="0"/>
              </a:spcAft>
              <a:buSzPts val="1500"/>
              <a:buChar char="●"/>
            </a:pPr>
            <a:r>
              <a:rPr lang="en" sz="1500"/>
              <a:t>Textures are allocated for each layer of the page</a:t>
            </a:r>
            <a:endParaRPr sz="1500"/>
          </a:p>
          <a:p>
            <a:pPr indent="-323850" lvl="0" marL="457200" rtl="0" algn="l">
              <a:spcBef>
                <a:spcPts val="0"/>
              </a:spcBef>
              <a:spcAft>
                <a:spcPts val="0"/>
              </a:spcAft>
              <a:buSzPts val="1500"/>
              <a:buChar char="●"/>
            </a:pPr>
            <a:r>
              <a:rPr lang="en" sz="1500"/>
              <a:t>Drawing commands are executed for objects in </a:t>
            </a:r>
            <a:r>
              <a:rPr lang="en" sz="1500"/>
              <a:t>layers</a:t>
            </a:r>
            <a:endParaRPr sz="1500"/>
          </a:p>
          <a:p>
            <a:pPr indent="-323850" lvl="0" marL="457200" rtl="0" algn="l">
              <a:spcBef>
                <a:spcPts val="0"/>
              </a:spcBef>
              <a:spcAft>
                <a:spcPts val="0"/>
              </a:spcAft>
              <a:buSzPts val="1500"/>
              <a:buChar char="●"/>
            </a:pPr>
            <a:r>
              <a:rPr lang="en" sz="1500"/>
              <a:t>The page layers are sent to the </a:t>
            </a:r>
            <a:r>
              <a:rPr lang="en" sz="1500"/>
              <a:t>composting</a:t>
            </a:r>
            <a:r>
              <a:rPr lang="en" sz="1500"/>
              <a:t> process where they are combined with layers for other visible content like the browser chrome, iframes and addon panels</a:t>
            </a:r>
            <a:endParaRPr sz="1500"/>
          </a:p>
          <a:p>
            <a:pPr indent="-323850" lvl="0" marL="457200" rtl="0" algn="l">
              <a:spcBef>
                <a:spcPts val="0"/>
              </a:spcBef>
              <a:spcAft>
                <a:spcPts val="0"/>
              </a:spcAft>
              <a:buSzPts val="1500"/>
              <a:buChar char="●"/>
            </a:pPr>
            <a:r>
              <a:rPr lang="en" sz="1500"/>
              <a:t>Final layer positions are computed and the composite commands are issued via Direct3D/OpenGL.</a:t>
            </a:r>
            <a:endParaRPr sz="1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12 GPU Rendering</a:t>
            </a:r>
            <a:endParaRPr/>
          </a:p>
        </p:txBody>
      </p:sp>
      <p:sp>
        <p:nvSpPr>
          <p:cNvPr id="282" name="Google Shape;282;p4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During the rendering process the graphical computing layers can use general purpose CPU or the graphical processor GPU as well</a:t>
            </a:r>
            <a:endParaRPr sz="1500"/>
          </a:p>
          <a:p>
            <a:pPr indent="-323850" lvl="0" marL="457200" rtl="0" algn="l">
              <a:spcBef>
                <a:spcPts val="0"/>
              </a:spcBef>
              <a:spcAft>
                <a:spcPts val="0"/>
              </a:spcAft>
              <a:buSzPts val="1500"/>
              <a:buChar char="●"/>
            </a:pPr>
            <a:r>
              <a:rPr lang="en" sz="1500"/>
              <a:t>Tasks are split the task into multiple pieces, so it can take advantage of GPU massive parallelism </a:t>
            </a:r>
            <a:endParaRPr sz="1500"/>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13 Post-rendering and user-induced execution</a:t>
            </a:r>
            <a:endParaRPr/>
          </a:p>
        </p:txBody>
      </p:sp>
      <p:sp>
        <p:nvSpPr>
          <p:cNvPr id="288" name="Google Shape;288;p4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JavaScript code is executed, e. g. for google.com</a:t>
            </a:r>
            <a:endParaRPr sz="1500"/>
          </a:p>
          <a:p>
            <a:pPr indent="-317500" lvl="1" marL="914400" rtl="0" algn="l">
              <a:spcBef>
                <a:spcPts val="0"/>
              </a:spcBef>
              <a:spcAft>
                <a:spcPts val="0"/>
              </a:spcAft>
              <a:buSzPts val="1400"/>
              <a:buChar char="○"/>
            </a:pPr>
            <a:r>
              <a:rPr lang="en" sz="1400"/>
              <a:t>Google Doodle animation</a:t>
            </a:r>
            <a:endParaRPr sz="1400"/>
          </a:p>
          <a:p>
            <a:pPr indent="-317500" lvl="1" marL="914400" rtl="0" algn="l">
              <a:spcBef>
                <a:spcPts val="0"/>
              </a:spcBef>
              <a:spcAft>
                <a:spcPts val="0"/>
              </a:spcAft>
              <a:buSzPts val="1400"/>
              <a:buChar char="○"/>
            </a:pPr>
            <a:r>
              <a:rPr lang="en" sz="1400"/>
              <a:t>typing a query into the search box and receiving suggestions</a:t>
            </a:r>
            <a:endParaRPr sz="1400"/>
          </a:p>
          <a:p>
            <a:pPr indent="-323850" lvl="0" marL="457200" rtl="0" algn="l">
              <a:spcBef>
                <a:spcPts val="0"/>
              </a:spcBef>
              <a:spcAft>
                <a:spcPts val="0"/>
              </a:spcAft>
              <a:buSzPts val="1500"/>
              <a:buChar char="●"/>
            </a:pPr>
            <a:r>
              <a:rPr lang="en" sz="1500"/>
              <a:t>Flash or Java plugins may execute as well (not </a:t>
            </a:r>
            <a:r>
              <a:rPr lang="en" sz="1500"/>
              <a:t>applicable for google.com</a:t>
            </a:r>
            <a:r>
              <a:rPr lang="en" sz="1500"/>
              <a:t>)</a:t>
            </a:r>
            <a:endParaRPr sz="1500"/>
          </a:p>
          <a:p>
            <a:pPr indent="-323850" lvl="0" marL="457200" rtl="0" algn="l">
              <a:spcBef>
                <a:spcPts val="0"/>
              </a:spcBef>
              <a:spcAft>
                <a:spcPts val="0"/>
              </a:spcAft>
              <a:buSzPts val="1500"/>
              <a:buChar char="●"/>
            </a:pPr>
            <a:r>
              <a:rPr lang="en" sz="1500"/>
              <a:t>Scripts can cause additional network requests to be performed</a:t>
            </a:r>
            <a:endParaRPr sz="1500"/>
          </a:p>
          <a:p>
            <a:pPr indent="-323850" lvl="0" marL="457200" rtl="0" algn="l">
              <a:spcBef>
                <a:spcPts val="0"/>
              </a:spcBef>
              <a:spcAft>
                <a:spcPts val="0"/>
              </a:spcAft>
              <a:buSzPts val="1500"/>
              <a:buChar char="●"/>
            </a:pPr>
            <a:r>
              <a:rPr lang="en" sz="1500"/>
              <a:t>Scripts </a:t>
            </a:r>
            <a:r>
              <a:rPr lang="en" sz="1500"/>
              <a:t>can  modify the page or its layout, causing another round of page rendering and painting.</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377190" lvl="0" marL="457200" rtl="0" algn="l">
              <a:spcBef>
                <a:spcPts val="0"/>
              </a:spcBef>
              <a:spcAft>
                <a:spcPts val="0"/>
              </a:spcAft>
              <a:buSzPct val="100000"/>
              <a:buAutoNum type="arabicPeriod"/>
            </a:pPr>
            <a:r>
              <a:rPr lang="en"/>
              <a:t>The "g" key is pressed...</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a:t>
            </a:r>
            <a:r>
              <a:rPr lang="en" sz="1500"/>
              <a:t>he browser receives the event and the auto-complete functions kick in. Suggestions are presented in the dropdown below the URL bar based on:</a:t>
            </a:r>
            <a:endParaRPr sz="1500"/>
          </a:p>
          <a:p>
            <a:pPr indent="-323850" lvl="0" marL="457200" rtl="0" algn="l">
              <a:spcBef>
                <a:spcPts val="1200"/>
              </a:spcBef>
              <a:spcAft>
                <a:spcPts val="0"/>
              </a:spcAft>
              <a:buSzPts val="1500"/>
              <a:buChar char="●"/>
            </a:pPr>
            <a:r>
              <a:rPr lang="en" sz="1500"/>
              <a:t>Private/incognito mode</a:t>
            </a:r>
            <a:endParaRPr sz="1500"/>
          </a:p>
          <a:p>
            <a:pPr indent="-323850" lvl="0" marL="457200" rtl="0" algn="l">
              <a:spcBef>
                <a:spcPts val="0"/>
              </a:spcBef>
              <a:spcAft>
                <a:spcPts val="0"/>
              </a:spcAft>
              <a:buSzPts val="1500"/>
              <a:buChar char="●"/>
            </a:pPr>
            <a:r>
              <a:rPr lang="en" sz="1500"/>
              <a:t>Search history</a:t>
            </a:r>
            <a:endParaRPr sz="1500"/>
          </a:p>
          <a:p>
            <a:pPr indent="-323850" lvl="0" marL="457200" rtl="0" algn="l">
              <a:spcBef>
                <a:spcPts val="0"/>
              </a:spcBef>
              <a:spcAft>
                <a:spcPts val="0"/>
              </a:spcAft>
              <a:buSzPts val="1500"/>
              <a:buChar char="●"/>
            </a:pPr>
            <a:r>
              <a:rPr lang="en" sz="1500"/>
              <a:t>Bookmarks</a:t>
            </a:r>
            <a:endParaRPr sz="1500"/>
          </a:p>
          <a:p>
            <a:pPr indent="-323850" lvl="0" marL="457200" rtl="0" algn="l">
              <a:spcBef>
                <a:spcPts val="0"/>
              </a:spcBef>
              <a:spcAft>
                <a:spcPts val="0"/>
              </a:spcAft>
              <a:buSzPts val="1500"/>
              <a:buChar char="●"/>
            </a:pPr>
            <a:r>
              <a:rPr lang="en" sz="1500"/>
              <a:t>Cookies</a:t>
            </a:r>
            <a:endParaRPr sz="1500"/>
          </a:p>
          <a:p>
            <a:pPr indent="-323850" lvl="0" marL="457200" rtl="0" algn="l">
              <a:spcBef>
                <a:spcPts val="0"/>
              </a:spcBef>
              <a:spcAft>
                <a:spcPts val="0"/>
              </a:spcAft>
              <a:buSzPts val="1500"/>
              <a:buChar char="●"/>
            </a:pPr>
            <a:r>
              <a:rPr lang="en" sz="1500"/>
              <a:t>Popular searches from the internet as a whole</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The "enter" key bottoms out</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The keyboard sends signals on its interrupt request line (IRQ) -&gt; CPU runs the appropriate handler</a:t>
            </a:r>
            <a:endParaRPr sz="1500"/>
          </a:p>
          <a:p>
            <a:pPr indent="-323850" lvl="0" marL="457200" rtl="0" algn="l">
              <a:spcBef>
                <a:spcPts val="1200"/>
              </a:spcBef>
              <a:spcAft>
                <a:spcPts val="0"/>
              </a:spcAft>
              <a:buSzPts val="1500"/>
              <a:buChar char="●"/>
            </a:pPr>
            <a:r>
              <a:rPr lang="en" sz="1500"/>
              <a:t>(On Windows) A WM_KEYDOWN message is sent to the app</a:t>
            </a:r>
            <a:endParaRPr sz="1500"/>
          </a:p>
          <a:p>
            <a:pPr indent="-323850" lvl="0" marL="457200" rtl="0" algn="l">
              <a:spcBef>
                <a:spcPts val="0"/>
              </a:spcBef>
              <a:spcAft>
                <a:spcPts val="0"/>
              </a:spcAft>
              <a:buSzPts val="1500"/>
              <a:buChar char="●"/>
            </a:pPr>
            <a:r>
              <a:rPr lang="en" sz="1500"/>
              <a:t>(On OS X) A KeyDown NSEvent is sent to the app</a:t>
            </a:r>
            <a:endParaRPr sz="1500"/>
          </a:p>
          <a:p>
            <a:pPr indent="-323850" lvl="0" marL="457200" rtl="0" algn="l">
              <a:spcBef>
                <a:spcPts val="0"/>
              </a:spcBef>
              <a:spcAft>
                <a:spcPts val="0"/>
              </a:spcAft>
              <a:buSzPts val="1500"/>
              <a:buChar char="●"/>
            </a:pPr>
            <a:r>
              <a:rPr lang="en" sz="1500"/>
              <a:t>(On GNU/Linux) the Xorg server listens for keycodes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Parse URL</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rgbClr val="24292E"/>
                </a:solidFill>
                <a:highlight>
                  <a:srgbClr val="FFFFFF"/>
                </a:highlight>
                <a:latin typeface="Arial"/>
                <a:ea typeface="Arial"/>
                <a:cs typeface="Arial"/>
                <a:sym typeface="Arial"/>
              </a:rPr>
              <a:t>The browser now has the following information contained in the URL (Uniform Resource Locator):</a:t>
            </a:r>
            <a:endParaRPr sz="1500">
              <a:solidFill>
                <a:srgbClr val="24292E"/>
              </a:solidFill>
              <a:highlight>
                <a:srgbClr val="FFFFFF"/>
              </a:highlight>
              <a:latin typeface="Arial"/>
              <a:ea typeface="Arial"/>
              <a:cs typeface="Arial"/>
              <a:sym typeface="Arial"/>
            </a:endParaRPr>
          </a:p>
          <a:p>
            <a:pPr indent="-323850" lvl="0" marL="596900" marR="139700" rtl="0" algn="l">
              <a:spcBef>
                <a:spcPts val="1200"/>
              </a:spcBef>
              <a:spcAft>
                <a:spcPts val="0"/>
              </a:spcAft>
              <a:buClr>
                <a:srgbClr val="000000"/>
              </a:buClr>
              <a:buSzPts val="1500"/>
              <a:buFont typeface="Arial"/>
              <a:buChar char="●"/>
            </a:pPr>
            <a:r>
              <a:rPr i="1" lang="en" sz="1500">
                <a:solidFill>
                  <a:srgbClr val="000000"/>
                </a:solidFill>
                <a:highlight>
                  <a:srgbClr val="FFFFFF"/>
                </a:highlight>
                <a:latin typeface="Arial"/>
                <a:ea typeface="Arial"/>
                <a:cs typeface="Arial"/>
                <a:sym typeface="Arial"/>
              </a:rPr>
              <a:t>Protocol "</a:t>
            </a:r>
            <a:r>
              <a:rPr b="1" i="1" lang="en" sz="1500">
                <a:solidFill>
                  <a:srgbClr val="000000"/>
                </a:solidFill>
                <a:highlight>
                  <a:srgbClr val="FFFFFF"/>
                </a:highlight>
                <a:latin typeface="Arial"/>
                <a:ea typeface="Arial"/>
                <a:cs typeface="Arial"/>
                <a:sym typeface="Arial"/>
              </a:rPr>
              <a:t>http</a:t>
            </a:r>
            <a:r>
              <a:rPr i="1" lang="en" sz="1500">
                <a:solidFill>
                  <a:srgbClr val="000000"/>
                </a:solidFill>
                <a:highlight>
                  <a:srgbClr val="FFFFFF"/>
                </a:highlight>
                <a:latin typeface="Arial"/>
                <a:ea typeface="Arial"/>
                <a:cs typeface="Arial"/>
                <a:sym typeface="Arial"/>
              </a:rPr>
              <a:t>" - u</a:t>
            </a:r>
            <a:r>
              <a:rPr lang="en" sz="1500">
                <a:solidFill>
                  <a:srgbClr val="000000"/>
                </a:solidFill>
                <a:highlight>
                  <a:srgbClr val="FFFFFF"/>
                </a:highlight>
                <a:latin typeface="Arial"/>
                <a:ea typeface="Arial"/>
                <a:cs typeface="Arial"/>
                <a:sym typeface="Arial"/>
              </a:rPr>
              <a:t>se 'Hyper Text Transfer Protocol'</a:t>
            </a:r>
            <a:endParaRPr sz="1500">
              <a:solidFill>
                <a:srgbClr val="000000"/>
              </a:solidFill>
              <a:highlight>
                <a:srgbClr val="FFFFFF"/>
              </a:highlight>
              <a:latin typeface="Arial"/>
              <a:ea typeface="Arial"/>
              <a:cs typeface="Arial"/>
              <a:sym typeface="Arial"/>
            </a:endParaRPr>
          </a:p>
          <a:p>
            <a:pPr indent="-323850" lvl="0" marL="596900" marR="139700" rtl="0" algn="l">
              <a:spcBef>
                <a:spcPts val="0"/>
              </a:spcBef>
              <a:spcAft>
                <a:spcPts val="0"/>
              </a:spcAft>
              <a:buClr>
                <a:srgbClr val="000000"/>
              </a:buClr>
              <a:buSzPts val="1500"/>
              <a:buFont typeface="Arial"/>
              <a:buChar char="●"/>
            </a:pPr>
            <a:r>
              <a:rPr i="1" lang="en" sz="1500">
                <a:solidFill>
                  <a:srgbClr val="000000"/>
                </a:solidFill>
                <a:highlight>
                  <a:srgbClr val="FFFFFF"/>
                </a:highlight>
                <a:latin typeface="Arial"/>
                <a:ea typeface="Arial"/>
                <a:cs typeface="Arial"/>
                <a:sym typeface="Arial"/>
              </a:rPr>
              <a:t>Resource "</a:t>
            </a:r>
            <a:r>
              <a:rPr b="1" i="1" lang="en" sz="1500">
                <a:solidFill>
                  <a:srgbClr val="000000"/>
                </a:solidFill>
                <a:highlight>
                  <a:srgbClr val="FFFFFF"/>
                </a:highlight>
                <a:latin typeface="Arial"/>
                <a:ea typeface="Arial"/>
                <a:cs typeface="Arial"/>
                <a:sym typeface="Arial"/>
              </a:rPr>
              <a:t>/</a:t>
            </a:r>
            <a:r>
              <a:rPr i="1" lang="en" sz="1500">
                <a:solidFill>
                  <a:srgbClr val="000000"/>
                </a:solidFill>
                <a:highlight>
                  <a:srgbClr val="FFFFFF"/>
                </a:highlight>
                <a:latin typeface="Arial"/>
                <a:ea typeface="Arial"/>
                <a:cs typeface="Arial"/>
                <a:sym typeface="Arial"/>
              </a:rPr>
              <a:t>" - </a:t>
            </a:r>
            <a:r>
              <a:rPr lang="en" sz="1500">
                <a:solidFill>
                  <a:srgbClr val="000000"/>
                </a:solidFill>
                <a:highlight>
                  <a:srgbClr val="FFFFFF"/>
                </a:highlight>
                <a:latin typeface="Arial"/>
                <a:ea typeface="Arial"/>
                <a:cs typeface="Arial"/>
                <a:sym typeface="Arial"/>
              </a:rPr>
              <a:t>retrieve main (index) page</a:t>
            </a:r>
            <a:endParaRPr sz="15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3.1 Is it a URL or a search term?</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When no protocol or valid domain name is given the browser proceeds to feed the text given in the address box to the browser's default web search engine.</a:t>
            </a:r>
            <a:endParaRPr sz="1500"/>
          </a:p>
          <a:p>
            <a:pPr indent="0" lvl="0" marL="0" rtl="0" algn="l">
              <a:spcBef>
                <a:spcPts val="1200"/>
              </a:spcBef>
              <a:spcAft>
                <a:spcPts val="1200"/>
              </a:spcAft>
              <a:buNone/>
            </a:pPr>
            <a:r>
              <a:rPr b="1" lang="en" sz="1500"/>
              <a:t>Domain name is given in our case</a:t>
            </a:r>
            <a:endParaRPr b="1"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8414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3.2 Convert non-ASCII Unicode characters in hostname</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The browser checks the hostname for characters that are not in a-z, A-Z, 0-9, -, or ..</a:t>
            </a:r>
            <a:endParaRPr sz="1500"/>
          </a:p>
          <a:p>
            <a:pPr indent="-323850" lvl="0" marL="457200" rtl="0" algn="l">
              <a:spcBef>
                <a:spcPts val="0"/>
              </a:spcBef>
              <a:spcAft>
                <a:spcPts val="0"/>
              </a:spcAft>
              <a:buSzPts val="1500"/>
              <a:buChar char="●"/>
            </a:pPr>
            <a:r>
              <a:rPr b="1" lang="en" sz="1500"/>
              <a:t>Since the hostname is google.com there won't be any</a:t>
            </a:r>
            <a:r>
              <a:rPr lang="en" sz="1500"/>
              <a:t>, but if there were the browser would apply Punycode encoding to the hostname portion of the URL</a:t>
            </a:r>
            <a:endParaRPr sz="15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3.3 Check HSTS list</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The browser checks its "preloaded HSTS (HTTP Strict Transport Security)" list. This is a list of websites that have requested to be contacted via HTTPS only.</a:t>
            </a:r>
            <a:endParaRPr sz="1500"/>
          </a:p>
          <a:p>
            <a:pPr indent="-323850" lvl="0" marL="457200" rtl="0" algn="l">
              <a:spcBef>
                <a:spcPts val="0"/>
              </a:spcBef>
              <a:spcAft>
                <a:spcPts val="0"/>
              </a:spcAft>
              <a:buSzPts val="1500"/>
              <a:buChar char="●"/>
            </a:pPr>
            <a:r>
              <a:rPr lang="en" sz="1500"/>
              <a:t>If the website is in the list, the browser sends its request via HTTPS instead of HTTP. Otherwise, the initial request is sent via HTTP.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