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5" d="100"/>
          <a:sy n="75" d="100"/>
        </p:scale>
        <p:origin x="4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3FB930D-CDB9-44FF-AE81-F20B7B59184A}" type="datetimeFigureOut">
              <a:rPr lang="en-IN" smtClean="0"/>
              <a:t>02-05-2016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FF89E-E504-4BAC-A8CA-5C4904B652A3}" type="slidenum">
              <a:rPr lang="en-IN" smtClean="0"/>
              <a:t>‹#›</a:t>
            </a:fld>
            <a:endParaRPr lang="en-IN"/>
          </a:p>
        </p:txBody>
      </p:sp>
    </p:spTree>
    <p:extLst>
      <p:ext uri="{BB962C8B-B14F-4D97-AF65-F5344CB8AC3E}">
        <p14:creationId xmlns:p14="http://schemas.microsoft.com/office/powerpoint/2010/main" val="3936525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3FB930D-CDB9-44FF-AE81-F20B7B59184A}" type="datetimeFigureOut">
              <a:rPr lang="en-IN" smtClean="0"/>
              <a:t>02-05-2016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FF89E-E504-4BAC-A8CA-5C4904B652A3}" type="slidenum">
              <a:rPr lang="en-IN" smtClean="0"/>
              <a:t>‹#›</a:t>
            </a:fld>
            <a:endParaRPr lang="en-IN"/>
          </a:p>
        </p:txBody>
      </p:sp>
    </p:spTree>
    <p:extLst>
      <p:ext uri="{BB962C8B-B14F-4D97-AF65-F5344CB8AC3E}">
        <p14:creationId xmlns:p14="http://schemas.microsoft.com/office/powerpoint/2010/main" val="365541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3FB930D-CDB9-44FF-AE81-F20B7B59184A}" type="datetimeFigureOut">
              <a:rPr lang="en-IN" smtClean="0"/>
              <a:t>02-05-2016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FF89E-E504-4BAC-A8CA-5C4904B652A3}" type="slidenum">
              <a:rPr lang="en-IN" smtClean="0"/>
              <a:t>‹#›</a:t>
            </a:fld>
            <a:endParaRPr lang="en-IN"/>
          </a:p>
        </p:txBody>
      </p:sp>
    </p:spTree>
    <p:extLst>
      <p:ext uri="{BB962C8B-B14F-4D97-AF65-F5344CB8AC3E}">
        <p14:creationId xmlns:p14="http://schemas.microsoft.com/office/powerpoint/2010/main" val="3728352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3FB930D-CDB9-44FF-AE81-F20B7B59184A}" type="datetimeFigureOut">
              <a:rPr lang="en-IN" smtClean="0"/>
              <a:t>02-05-2016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FF89E-E504-4BAC-A8CA-5C4904B652A3}" type="slidenum">
              <a:rPr lang="en-IN" smtClean="0"/>
              <a:t>‹#›</a:t>
            </a:fld>
            <a:endParaRPr lang="en-IN"/>
          </a:p>
        </p:txBody>
      </p:sp>
    </p:spTree>
    <p:extLst>
      <p:ext uri="{BB962C8B-B14F-4D97-AF65-F5344CB8AC3E}">
        <p14:creationId xmlns:p14="http://schemas.microsoft.com/office/powerpoint/2010/main" val="3058118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3FB930D-CDB9-44FF-AE81-F20B7B59184A}" type="datetimeFigureOut">
              <a:rPr lang="en-IN" smtClean="0"/>
              <a:t>02-05-2016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FF89E-E504-4BAC-A8CA-5C4904B652A3}" type="slidenum">
              <a:rPr lang="en-IN" smtClean="0"/>
              <a:t>‹#›</a:t>
            </a:fld>
            <a:endParaRPr lang="en-IN"/>
          </a:p>
        </p:txBody>
      </p:sp>
    </p:spTree>
    <p:extLst>
      <p:ext uri="{BB962C8B-B14F-4D97-AF65-F5344CB8AC3E}">
        <p14:creationId xmlns:p14="http://schemas.microsoft.com/office/powerpoint/2010/main" val="3324004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3FB930D-CDB9-44FF-AE81-F20B7B59184A}" type="datetimeFigureOut">
              <a:rPr lang="en-IN" smtClean="0"/>
              <a:t>02-05-2016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AFF89E-E504-4BAC-A8CA-5C4904B652A3}" type="slidenum">
              <a:rPr lang="en-IN" smtClean="0"/>
              <a:t>‹#›</a:t>
            </a:fld>
            <a:endParaRPr lang="en-IN"/>
          </a:p>
        </p:txBody>
      </p:sp>
    </p:spTree>
    <p:extLst>
      <p:ext uri="{BB962C8B-B14F-4D97-AF65-F5344CB8AC3E}">
        <p14:creationId xmlns:p14="http://schemas.microsoft.com/office/powerpoint/2010/main" val="1255861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3FB930D-CDB9-44FF-AE81-F20B7B59184A}" type="datetimeFigureOut">
              <a:rPr lang="en-IN" smtClean="0"/>
              <a:t>02-05-2016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AFF89E-E504-4BAC-A8CA-5C4904B652A3}" type="slidenum">
              <a:rPr lang="en-IN" smtClean="0"/>
              <a:t>‹#›</a:t>
            </a:fld>
            <a:endParaRPr lang="en-IN"/>
          </a:p>
        </p:txBody>
      </p:sp>
    </p:spTree>
    <p:extLst>
      <p:ext uri="{BB962C8B-B14F-4D97-AF65-F5344CB8AC3E}">
        <p14:creationId xmlns:p14="http://schemas.microsoft.com/office/powerpoint/2010/main" val="13520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3FB930D-CDB9-44FF-AE81-F20B7B59184A}" type="datetimeFigureOut">
              <a:rPr lang="en-IN" smtClean="0"/>
              <a:t>02-05-2016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AFF89E-E504-4BAC-A8CA-5C4904B652A3}" type="slidenum">
              <a:rPr lang="en-IN" smtClean="0"/>
              <a:t>‹#›</a:t>
            </a:fld>
            <a:endParaRPr lang="en-IN"/>
          </a:p>
        </p:txBody>
      </p:sp>
    </p:spTree>
    <p:extLst>
      <p:ext uri="{BB962C8B-B14F-4D97-AF65-F5344CB8AC3E}">
        <p14:creationId xmlns:p14="http://schemas.microsoft.com/office/powerpoint/2010/main" val="3621321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FB930D-CDB9-44FF-AE81-F20B7B59184A}" type="datetimeFigureOut">
              <a:rPr lang="en-IN" smtClean="0"/>
              <a:t>02-05-2016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AFF89E-E504-4BAC-A8CA-5C4904B652A3}" type="slidenum">
              <a:rPr lang="en-IN" smtClean="0"/>
              <a:t>‹#›</a:t>
            </a:fld>
            <a:endParaRPr lang="en-IN"/>
          </a:p>
        </p:txBody>
      </p:sp>
    </p:spTree>
    <p:extLst>
      <p:ext uri="{BB962C8B-B14F-4D97-AF65-F5344CB8AC3E}">
        <p14:creationId xmlns:p14="http://schemas.microsoft.com/office/powerpoint/2010/main" val="3047420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3FB930D-CDB9-44FF-AE81-F20B7B59184A}" type="datetimeFigureOut">
              <a:rPr lang="en-IN" smtClean="0"/>
              <a:t>02-05-2016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AFF89E-E504-4BAC-A8CA-5C4904B652A3}" type="slidenum">
              <a:rPr lang="en-IN" smtClean="0"/>
              <a:t>‹#›</a:t>
            </a:fld>
            <a:endParaRPr lang="en-IN"/>
          </a:p>
        </p:txBody>
      </p:sp>
    </p:spTree>
    <p:extLst>
      <p:ext uri="{BB962C8B-B14F-4D97-AF65-F5344CB8AC3E}">
        <p14:creationId xmlns:p14="http://schemas.microsoft.com/office/powerpoint/2010/main" val="3755221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3FB930D-CDB9-44FF-AE81-F20B7B59184A}" type="datetimeFigureOut">
              <a:rPr lang="en-IN" smtClean="0"/>
              <a:t>02-05-2016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AFF89E-E504-4BAC-A8CA-5C4904B652A3}" type="slidenum">
              <a:rPr lang="en-IN" smtClean="0"/>
              <a:t>‹#›</a:t>
            </a:fld>
            <a:endParaRPr lang="en-IN"/>
          </a:p>
        </p:txBody>
      </p:sp>
    </p:spTree>
    <p:extLst>
      <p:ext uri="{BB962C8B-B14F-4D97-AF65-F5344CB8AC3E}">
        <p14:creationId xmlns:p14="http://schemas.microsoft.com/office/powerpoint/2010/main" val="3732826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FB930D-CDB9-44FF-AE81-F20B7B59184A}" type="datetimeFigureOut">
              <a:rPr lang="en-IN" smtClean="0"/>
              <a:t>02-05-2016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AFF89E-E504-4BAC-A8CA-5C4904B652A3}" type="slidenum">
              <a:rPr lang="en-IN" smtClean="0"/>
              <a:t>‹#›</a:t>
            </a:fld>
            <a:endParaRPr lang="en-IN"/>
          </a:p>
        </p:txBody>
      </p:sp>
    </p:spTree>
    <p:extLst>
      <p:ext uri="{BB962C8B-B14F-4D97-AF65-F5344CB8AC3E}">
        <p14:creationId xmlns:p14="http://schemas.microsoft.com/office/powerpoint/2010/main" val="1058439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2900" y="1404938"/>
            <a:ext cx="9144000" cy="2387600"/>
          </a:xfrm>
        </p:spPr>
        <p:txBody>
          <a:bodyPr>
            <a:normAutofit fontScale="90000"/>
          </a:bodyPr>
          <a:lstStyle/>
          <a:p>
            <a:r>
              <a:rPr lang="en-IN" dirty="0" smtClean="0"/>
              <a:t>Simplification of Boolean Expression </a:t>
            </a:r>
            <a:br>
              <a:rPr lang="en-IN" dirty="0" smtClean="0"/>
            </a:br>
            <a:r>
              <a:rPr lang="en-IN" dirty="0" smtClean="0"/>
              <a:t>&amp;</a:t>
            </a:r>
            <a:br>
              <a:rPr lang="en-IN" dirty="0" smtClean="0"/>
            </a:br>
            <a:r>
              <a:rPr lang="en-IN" dirty="0" smtClean="0"/>
              <a:t>Logic circuit drawing</a:t>
            </a:r>
            <a:endParaRPr lang="en-IN" dirty="0"/>
          </a:p>
        </p:txBody>
      </p:sp>
      <p:sp>
        <p:nvSpPr>
          <p:cNvPr id="3" name="Subtitle 2"/>
          <p:cNvSpPr>
            <a:spLocks noGrp="1"/>
          </p:cNvSpPr>
          <p:nvPr>
            <p:ph type="subTitle" idx="1"/>
          </p:nvPr>
        </p:nvSpPr>
        <p:spPr>
          <a:xfrm>
            <a:off x="1460500" y="4249738"/>
            <a:ext cx="9144000" cy="1655762"/>
          </a:xfrm>
        </p:spPr>
        <p:txBody>
          <a:bodyPr>
            <a:normAutofit fontScale="77500" lnSpcReduction="20000"/>
          </a:bodyPr>
          <a:lstStyle/>
          <a:p>
            <a:r>
              <a:rPr lang="en-IN" dirty="0" smtClean="0"/>
              <a:t>Alokedip Choudhuri(510514064)</a:t>
            </a:r>
          </a:p>
          <a:p>
            <a:r>
              <a:rPr lang="en-IN" dirty="0" smtClean="0"/>
              <a:t>Pooja </a:t>
            </a:r>
            <a:r>
              <a:rPr lang="en-IN" dirty="0" err="1" smtClean="0"/>
              <a:t>Dashottar</a:t>
            </a:r>
            <a:r>
              <a:rPr lang="en-IN" dirty="0" smtClean="0"/>
              <a:t>(510514057)</a:t>
            </a:r>
          </a:p>
          <a:p>
            <a:r>
              <a:rPr lang="en-IN" dirty="0" smtClean="0"/>
              <a:t>Under the guidance of </a:t>
            </a:r>
            <a:r>
              <a:rPr lang="en-IN" dirty="0" err="1" smtClean="0"/>
              <a:t>Prof.</a:t>
            </a:r>
            <a:r>
              <a:rPr lang="en-IN" dirty="0" smtClean="0"/>
              <a:t> </a:t>
            </a:r>
            <a:r>
              <a:rPr lang="en-IN" dirty="0" err="1" smtClean="0"/>
              <a:t>Apurba</a:t>
            </a:r>
            <a:r>
              <a:rPr lang="en-IN" dirty="0" smtClean="0"/>
              <a:t> Sarkar</a:t>
            </a:r>
          </a:p>
          <a:p>
            <a:r>
              <a:rPr lang="en-IN" dirty="0" smtClean="0"/>
              <a:t>Department of Computer Science and Technology</a:t>
            </a:r>
          </a:p>
          <a:p>
            <a:r>
              <a:rPr lang="en-IN" dirty="0" err="1" smtClean="0"/>
              <a:t>IIEST,Shibpur</a:t>
            </a:r>
            <a:endParaRPr lang="en-IN" dirty="0"/>
          </a:p>
        </p:txBody>
      </p:sp>
    </p:spTree>
    <p:extLst>
      <p:ext uri="{BB962C8B-B14F-4D97-AF65-F5344CB8AC3E}">
        <p14:creationId xmlns:p14="http://schemas.microsoft.com/office/powerpoint/2010/main" val="23627435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5400" b="1" dirty="0" smtClean="0"/>
              <a:t>Selection of prime implicants</a:t>
            </a:r>
            <a:r>
              <a:rPr lang="en-IN" dirty="0" smtClean="0"/>
              <a:t>:</a:t>
            </a:r>
            <a:endParaRPr lang="en-IN" dirty="0"/>
          </a:p>
        </p:txBody>
      </p:sp>
      <p:sp>
        <p:nvSpPr>
          <p:cNvPr id="3" name="Content Placeholder 2"/>
          <p:cNvSpPr>
            <a:spLocks noGrp="1"/>
          </p:cNvSpPr>
          <p:nvPr>
            <p:ph idx="1"/>
          </p:nvPr>
        </p:nvSpPr>
        <p:spPr>
          <a:xfrm>
            <a:off x="838200" y="1825624"/>
            <a:ext cx="10515600" cy="4829175"/>
          </a:xfrm>
        </p:spPr>
        <p:txBody>
          <a:bodyPr>
            <a:noAutofit/>
          </a:bodyPr>
          <a:lstStyle/>
          <a:p>
            <a:r>
              <a:rPr lang="en-IN" dirty="0" smtClean="0"/>
              <a:t>Step4:</a:t>
            </a:r>
          </a:p>
          <a:p>
            <a:pPr marL="457200" lvl="1" indent="0">
              <a:buNone/>
            </a:pPr>
            <a:r>
              <a:rPr lang="en-IN" sz="2800" dirty="0"/>
              <a:t> </a:t>
            </a:r>
            <a:r>
              <a:rPr lang="en-IN" sz="2800" dirty="0" smtClean="0"/>
              <a:t> </a:t>
            </a:r>
          </a:p>
          <a:p>
            <a:pPr lvl="1"/>
            <a:r>
              <a:rPr lang="en-IN" sz="2800" dirty="0"/>
              <a:t> </a:t>
            </a:r>
            <a:r>
              <a:rPr lang="en-IN" sz="2800" dirty="0" smtClean="0"/>
              <a:t>After step 3 all unchecked term and the combined terms in last columns form the prime implicants. </a:t>
            </a:r>
          </a:p>
          <a:p>
            <a:pPr lvl="1"/>
            <a:endParaRPr lang="en-IN" sz="2800" dirty="0"/>
          </a:p>
          <a:p>
            <a:pPr lvl="1"/>
            <a:r>
              <a:rPr lang="en-IN" sz="2800" dirty="0" smtClean="0"/>
              <a:t>But among them those prime implicants that will simplify the Boolean expression are called “Essential </a:t>
            </a:r>
            <a:r>
              <a:rPr lang="en-IN" sz="2800" dirty="0"/>
              <a:t>P</a:t>
            </a:r>
            <a:r>
              <a:rPr lang="en-IN" sz="2800" dirty="0" smtClean="0"/>
              <a:t>rime </a:t>
            </a:r>
            <a:r>
              <a:rPr lang="en-IN" sz="2800" dirty="0" err="1"/>
              <a:t>I</a:t>
            </a:r>
            <a:r>
              <a:rPr lang="en-IN" sz="2800" dirty="0" err="1" smtClean="0"/>
              <a:t>mplicants</a:t>
            </a:r>
            <a:r>
              <a:rPr lang="en-IN" sz="2800" dirty="0" smtClean="0"/>
              <a:t>”.</a:t>
            </a:r>
          </a:p>
          <a:p>
            <a:pPr marL="457200" lvl="1" indent="0">
              <a:buNone/>
            </a:pPr>
            <a:r>
              <a:rPr lang="en-IN" sz="2800" dirty="0"/>
              <a:t> </a:t>
            </a:r>
            <a:endParaRPr lang="en-IN" sz="2800" dirty="0" smtClean="0"/>
          </a:p>
          <a:p>
            <a:pPr marL="457200" lvl="1" indent="0">
              <a:buNone/>
            </a:pPr>
            <a:endParaRPr lang="en-IN" sz="2800" dirty="0"/>
          </a:p>
          <a:p>
            <a:pPr marL="457200" lvl="1" indent="0">
              <a:buNone/>
            </a:pPr>
            <a:r>
              <a:rPr lang="en-IN" sz="2800" dirty="0" smtClean="0"/>
              <a:t>For this case to find the essential prime implicants we will follow the following method:</a:t>
            </a:r>
            <a:endParaRPr lang="en-IN" sz="2800" dirty="0"/>
          </a:p>
        </p:txBody>
      </p:sp>
    </p:spTree>
    <p:extLst>
      <p:ext uri="{BB962C8B-B14F-4D97-AF65-F5344CB8AC3E}">
        <p14:creationId xmlns:p14="http://schemas.microsoft.com/office/powerpoint/2010/main" val="25983060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Table to determine the essential prime implicants</a:t>
            </a:r>
            <a:endParaRPr lang="en-IN" sz="3600" dirty="0"/>
          </a:p>
        </p:txBody>
      </p:sp>
      <p:sp>
        <p:nvSpPr>
          <p:cNvPr id="3" name="Content Placeholder 2"/>
          <p:cNvSpPr>
            <a:spLocks noGrp="1"/>
          </p:cNvSpPr>
          <p:nvPr>
            <p:ph idx="1"/>
          </p:nvPr>
        </p:nvSpPr>
        <p:spPr>
          <a:xfrm>
            <a:off x="838200" y="1825624"/>
            <a:ext cx="10515600" cy="4905375"/>
          </a:xfrm>
        </p:spPr>
        <p:txBody>
          <a:bodyPr/>
          <a:lstStyle/>
          <a:p>
            <a:pPr marL="0" indent="0">
              <a:buNone/>
            </a:pPr>
            <a:r>
              <a:rPr lang="en-IN" dirty="0" smtClean="0"/>
              <a:t>	</a:t>
            </a:r>
            <a:r>
              <a:rPr lang="en-IN" dirty="0"/>
              <a:t>	</a:t>
            </a:r>
            <a:r>
              <a:rPr lang="en-IN" dirty="0" smtClean="0"/>
              <a:t>	</a:t>
            </a:r>
            <a:r>
              <a:rPr lang="en-IN" sz="2000" dirty="0" smtClean="0"/>
              <a:t>1	4	6	7	8	9	10	11	15</a:t>
            </a:r>
          </a:p>
          <a:p>
            <a:pPr marL="0" indent="0">
              <a:buNone/>
            </a:pPr>
            <a:r>
              <a:rPr lang="en-IN" dirty="0"/>
              <a:t> </a:t>
            </a:r>
            <a:r>
              <a:rPr lang="en-IN" sz="2000" dirty="0" smtClean="0"/>
              <a:t>x’y’z	1 , 9		x					x</a:t>
            </a:r>
          </a:p>
          <a:p>
            <a:pPr marL="0" indent="0">
              <a:buNone/>
            </a:pPr>
            <a:r>
              <a:rPr lang="en-IN" sz="2000" dirty="0" smtClean="0"/>
              <a:t> w’xz</a:t>
            </a:r>
            <a:r>
              <a:rPr lang="en-IN" dirty="0" smtClean="0"/>
              <a:t>’	</a:t>
            </a:r>
            <a:r>
              <a:rPr lang="en-IN" sz="2000" dirty="0" smtClean="0"/>
              <a:t>4 , 6			x	x</a:t>
            </a:r>
          </a:p>
          <a:p>
            <a:pPr marL="0" indent="0">
              <a:buNone/>
            </a:pPr>
            <a:r>
              <a:rPr lang="en-IN" sz="2000" dirty="0" smtClean="0"/>
              <a:t> w’xy	6 , 15				x						x</a:t>
            </a:r>
          </a:p>
          <a:p>
            <a:pPr marL="0" indent="0">
              <a:buNone/>
            </a:pPr>
            <a:r>
              <a:rPr lang="en-IN" sz="2000" dirty="0" smtClean="0"/>
              <a:t> xyz	7 , 15					x					x</a:t>
            </a:r>
          </a:p>
          <a:p>
            <a:pPr marL="0" indent="0">
              <a:buNone/>
            </a:pPr>
            <a:r>
              <a:rPr lang="en-IN" sz="2000" dirty="0" smtClean="0"/>
              <a:t> wyz 	11 , 15									x	x</a:t>
            </a:r>
          </a:p>
          <a:p>
            <a:pPr marL="0" indent="0">
              <a:buNone/>
            </a:pPr>
            <a:r>
              <a:rPr lang="en-IN" sz="2000" dirty="0" smtClean="0"/>
              <a:t> wx’	8 , 9 , 10 , 11					x	x	x	x</a:t>
            </a:r>
          </a:p>
          <a:p>
            <a:pPr marL="0" indent="0">
              <a:buNone/>
            </a:pPr>
            <a:r>
              <a:rPr lang="en-IN" sz="2000" dirty="0" smtClean="0"/>
              <a:t>																									</a:t>
            </a:r>
            <a:r>
              <a:rPr lang="en-IN" sz="2000" dirty="0" smtClean="0">
                <a:solidFill>
                  <a:srgbClr val="FF0000"/>
                </a:solidFill>
              </a:rPr>
              <a:t>E	E		E	E	E	E	E													</a:t>
            </a:r>
            <a:r>
              <a:rPr lang="en-IN" sz="2000" dirty="0" smtClean="0"/>
              <a:t>So the simplified function F(w , x , y , z)=x’y’z + w’xz’ + xyz + wx’</a:t>
            </a:r>
            <a:endParaRPr lang="en-IN" sz="2000" dirty="0" smtClean="0">
              <a:solidFill>
                <a:srgbClr val="FF0000"/>
              </a:solidFill>
            </a:endParaRPr>
          </a:p>
        </p:txBody>
      </p:sp>
      <p:cxnSp>
        <p:nvCxnSpPr>
          <p:cNvPr id="5" name="Straight Connector 4"/>
          <p:cNvCxnSpPr/>
          <p:nvPr/>
        </p:nvCxnSpPr>
        <p:spPr>
          <a:xfrm>
            <a:off x="838200" y="5321300"/>
            <a:ext cx="10515600" cy="2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38200" y="5956300"/>
            <a:ext cx="10515600" cy="2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38200" y="2287588"/>
            <a:ext cx="10515600" cy="2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3086100" y="5481637"/>
            <a:ext cx="12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38200" y="1716088"/>
            <a:ext cx="10515600" cy="2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3416300" y="5473700"/>
            <a:ext cx="0" cy="7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16300" y="1728788"/>
            <a:ext cx="0" cy="3617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241800" y="1703388"/>
            <a:ext cx="0" cy="3617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81600" y="1741488"/>
            <a:ext cx="0" cy="3617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96000" y="1728788"/>
            <a:ext cx="0" cy="3617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72300" y="1741488"/>
            <a:ext cx="0" cy="3617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886700" y="1716088"/>
            <a:ext cx="0" cy="3617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801100" y="1741488"/>
            <a:ext cx="0" cy="3617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791700" y="1703388"/>
            <a:ext cx="0" cy="3617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642600" y="1716088"/>
            <a:ext cx="0" cy="3617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1353800" y="1741488"/>
            <a:ext cx="0" cy="3617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38200" y="1690688"/>
            <a:ext cx="0" cy="3617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38200" y="5321300"/>
            <a:ext cx="0" cy="63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1353800" y="5346700"/>
            <a:ext cx="0" cy="622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612900" y="1741488"/>
            <a:ext cx="0" cy="360521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63572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Next step after getting simplified Boolean expression:</a:t>
            </a:r>
            <a:endParaRPr lang="en-IN" sz="3200" b="1" dirty="0"/>
          </a:p>
        </p:txBody>
      </p:sp>
      <p:sp>
        <p:nvSpPr>
          <p:cNvPr id="3" name="Content Placeholder 2"/>
          <p:cNvSpPr>
            <a:spLocks noGrp="1"/>
          </p:cNvSpPr>
          <p:nvPr>
            <p:ph idx="1"/>
          </p:nvPr>
        </p:nvSpPr>
        <p:spPr/>
        <p:txBody>
          <a:bodyPr/>
          <a:lstStyle/>
          <a:p>
            <a:r>
              <a:rPr lang="en-IN" dirty="0" smtClean="0"/>
              <a:t> convert to postfix:</a:t>
            </a:r>
          </a:p>
          <a:p>
            <a:pPr marL="0" indent="0">
              <a:buNone/>
            </a:pPr>
            <a:r>
              <a:rPr lang="en-IN" dirty="0"/>
              <a:t>	</a:t>
            </a:r>
            <a:r>
              <a:rPr lang="en-IN" dirty="0" smtClean="0"/>
              <a:t>	</a:t>
            </a:r>
            <a:r>
              <a:rPr lang="en-IN" sz="2000" dirty="0" smtClean="0"/>
              <a:t>After getting the simplified form we have to convert the Boolean expression into postfix form choosing stack as a data-structure.</a:t>
            </a:r>
          </a:p>
          <a:p>
            <a:pPr marL="0" indent="0">
              <a:buNone/>
            </a:pPr>
            <a:endParaRPr lang="en-IN" sz="2000" dirty="0"/>
          </a:p>
          <a:p>
            <a:pPr marL="0" indent="0">
              <a:buNone/>
            </a:pPr>
            <a:r>
              <a:rPr lang="en-IN" sz="2000" dirty="0" smtClean="0"/>
              <a:t>So for the current example the postfix form will be:</a:t>
            </a:r>
          </a:p>
          <a:p>
            <a:pPr marL="0" indent="0">
              <a:buNone/>
            </a:pPr>
            <a:r>
              <a:rPr lang="en-IN" sz="2000" dirty="0"/>
              <a:t>	</a:t>
            </a:r>
            <a:endParaRPr lang="en-IN" sz="2000" dirty="0" smtClean="0"/>
          </a:p>
          <a:p>
            <a:pPr marL="0" indent="0">
              <a:buNone/>
            </a:pPr>
            <a:r>
              <a:rPr lang="en-IN" dirty="0"/>
              <a:t>	I</a:t>
            </a:r>
            <a:r>
              <a:rPr lang="en-IN" dirty="0" smtClean="0"/>
              <a:t>nfix: 	</a:t>
            </a:r>
            <a:r>
              <a:rPr lang="en-IN" dirty="0">
                <a:solidFill>
                  <a:srgbClr val="FFC000"/>
                </a:solidFill>
              </a:rPr>
              <a:t>x’y’z + w’xz’ + xyz + wx</a:t>
            </a:r>
            <a:r>
              <a:rPr lang="en-IN" dirty="0" smtClean="0">
                <a:solidFill>
                  <a:srgbClr val="FFC000"/>
                </a:solidFill>
              </a:rPr>
              <a:t>’</a:t>
            </a:r>
          </a:p>
          <a:p>
            <a:pPr marL="0" indent="0">
              <a:buNone/>
            </a:pPr>
            <a:r>
              <a:rPr lang="en-IN" dirty="0">
                <a:solidFill>
                  <a:srgbClr val="FF0000"/>
                </a:solidFill>
              </a:rPr>
              <a:t>	</a:t>
            </a:r>
            <a:r>
              <a:rPr lang="en-IN" dirty="0"/>
              <a:t>P</a:t>
            </a:r>
            <a:r>
              <a:rPr lang="en-IN" dirty="0" smtClean="0"/>
              <a:t>ostfix:  </a:t>
            </a:r>
            <a:r>
              <a:rPr lang="en-IN" dirty="0" smtClean="0">
                <a:solidFill>
                  <a:srgbClr val="C00000"/>
                </a:solidFill>
              </a:rPr>
              <a:t>x’y’*z*</a:t>
            </a:r>
            <a:r>
              <a:rPr lang="en-IN" dirty="0" err="1" smtClean="0">
                <a:solidFill>
                  <a:srgbClr val="C00000"/>
                </a:solidFill>
              </a:rPr>
              <a:t>w’x</a:t>
            </a:r>
            <a:r>
              <a:rPr lang="en-IN" dirty="0" smtClean="0">
                <a:solidFill>
                  <a:srgbClr val="C00000"/>
                </a:solidFill>
              </a:rPr>
              <a:t>*z’*+wx’*xy*z*++</a:t>
            </a:r>
            <a:endParaRPr lang="en-IN" dirty="0">
              <a:solidFill>
                <a:srgbClr val="C00000"/>
              </a:solidFill>
            </a:endParaRPr>
          </a:p>
          <a:p>
            <a:pPr marL="0" indent="0">
              <a:buNone/>
            </a:pPr>
            <a:endParaRPr lang="en-IN" dirty="0" smtClean="0"/>
          </a:p>
        </p:txBody>
      </p:sp>
    </p:spTree>
    <p:extLst>
      <p:ext uri="{BB962C8B-B14F-4D97-AF65-F5344CB8AC3E}">
        <p14:creationId xmlns:p14="http://schemas.microsoft.com/office/powerpoint/2010/main" val="2743688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chemeClr val="accent2">
                    <a:lumMod val="75000"/>
                  </a:schemeClr>
                </a:solidFill>
              </a:rPr>
              <a:t>Postfix evaluation and circuit drawing:</a:t>
            </a:r>
            <a:endParaRPr lang="en-IN" sz="3200" b="1" dirty="0">
              <a:solidFill>
                <a:schemeClr val="accent2">
                  <a:lumMod val="75000"/>
                </a:schemeClr>
              </a:solidFill>
            </a:endParaRPr>
          </a:p>
        </p:txBody>
      </p:sp>
      <p:sp>
        <p:nvSpPr>
          <p:cNvPr id="3" name="Content Placeholder 2"/>
          <p:cNvSpPr>
            <a:spLocks noGrp="1"/>
          </p:cNvSpPr>
          <p:nvPr>
            <p:ph idx="1"/>
          </p:nvPr>
        </p:nvSpPr>
        <p:spPr>
          <a:xfrm>
            <a:off x="838200" y="1666876"/>
            <a:ext cx="10515600" cy="4803775"/>
          </a:xfrm>
        </p:spPr>
        <p:txBody>
          <a:bodyPr>
            <a:normAutofit fontScale="92500" lnSpcReduction="10000"/>
          </a:bodyPr>
          <a:lstStyle/>
          <a:p>
            <a:r>
              <a:rPr lang="en-IN" dirty="0" smtClean="0"/>
              <a:t>Postfix evaluation:</a:t>
            </a:r>
          </a:p>
          <a:p>
            <a:pPr marL="0" indent="0">
              <a:buNone/>
            </a:pPr>
            <a:r>
              <a:rPr lang="en-IN" dirty="0"/>
              <a:t> </a:t>
            </a:r>
            <a:r>
              <a:rPr lang="en-IN" dirty="0" smtClean="0"/>
              <a:t>    </a:t>
            </a:r>
          </a:p>
          <a:p>
            <a:pPr marL="0" indent="0">
              <a:buNone/>
            </a:pPr>
            <a:r>
              <a:rPr lang="en-IN" dirty="0"/>
              <a:t>	</a:t>
            </a:r>
            <a:r>
              <a:rPr lang="en-IN" dirty="0" smtClean="0"/>
              <a:t>   To draw the circuit we have to evaluate the postfix while evaluating the postfix we have chosen stack as a data structure and to draw the circuit while pushing the resultant value of two operands we just draw the corresponding logic circuit. In this way we have drawn the logic circuit for the given example:</a:t>
            </a:r>
          </a:p>
          <a:p>
            <a:pPr marL="0" indent="0">
              <a:buNone/>
            </a:pPr>
            <a:endParaRPr lang="en-IN" sz="2000" dirty="0"/>
          </a:p>
          <a:p>
            <a:pPr marL="0" indent="0">
              <a:buNone/>
            </a:pPr>
            <a:r>
              <a:rPr lang="en-IN" sz="2000" dirty="0" smtClean="0"/>
              <a:t>    	Like if we have popped two successive operand and the corresponding operator is ‘*’ then we just connect the two line segments with an </a:t>
            </a:r>
            <a:r>
              <a:rPr lang="en-IN" sz="2000" b="1" dirty="0" smtClean="0"/>
              <a:t>AND gat</a:t>
            </a:r>
            <a:r>
              <a:rPr lang="en-IN" sz="2000" dirty="0" smtClean="0"/>
              <a:t>e naming the segments with the operand variable name.</a:t>
            </a:r>
          </a:p>
          <a:p>
            <a:pPr marL="0" indent="0">
              <a:buNone/>
            </a:pPr>
            <a:r>
              <a:rPr lang="en-IN" sz="2000" dirty="0" smtClean="0"/>
              <a:t>	same as if we have popped two successive operand and the corresponding operator is ‘+’ then we just connect the two line segments with an </a:t>
            </a:r>
            <a:r>
              <a:rPr lang="en-IN" sz="2000" b="1" dirty="0" smtClean="0"/>
              <a:t>OR gate</a:t>
            </a:r>
            <a:r>
              <a:rPr lang="en-IN" sz="2000" dirty="0" smtClean="0"/>
              <a:t> naming the segments with the operand variable name.</a:t>
            </a:r>
          </a:p>
          <a:p>
            <a:pPr marL="0" indent="0">
              <a:buNone/>
            </a:pPr>
            <a:endParaRPr lang="en-IN" sz="2000" dirty="0" smtClean="0"/>
          </a:p>
          <a:p>
            <a:pPr marL="0" indent="0">
              <a:buNone/>
            </a:pPr>
            <a:endParaRPr lang="en-IN" sz="2000" dirty="0"/>
          </a:p>
        </p:txBody>
      </p:sp>
    </p:spTree>
    <p:extLst>
      <p:ext uri="{BB962C8B-B14F-4D97-AF65-F5344CB8AC3E}">
        <p14:creationId xmlns:p14="http://schemas.microsoft.com/office/powerpoint/2010/main" val="2267250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Step by step logic circuit for the example:</a:t>
            </a:r>
            <a:endParaRPr lang="en-IN" sz="3600" b="1" dirty="0"/>
          </a:p>
        </p:txBody>
      </p:sp>
      <p:sp>
        <p:nvSpPr>
          <p:cNvPr id="3" name="Content Placeholder 2"/>
          <p:cNvSpPr>
            <a:spLocks noGrp="1"/>
          </p:cNvSpPr>
          <p:nvPr>
            <p:ph idx="1"/>
          </p:nvPr>
        </p:nvSpPr>
        <p:spPr/>
        <p:txBody>
          <a:bodyPr/>
          <a:lstStyle/>
          <a:p>
            <a:r>
              <a:rPr lang="en-IN" dirty="0" smtClean="0"/>
              <a:t>Working final expression: </a:t>
            </a:r>
            <a:r>
              <a:rPr lang="en-IN" dirty="0" smtClean="0">
                <a:solidFill>
                  <a:srgbClr val="FFC000"/>
                </a:solidFill>
              </a:rPr>
              <a:t>x’y’*z*</a:t>
            </a:r>
            <a:r>
              <a:rPr lang="en-IN" dirty="0" err="1" smtClean="0">
                <a:solidFill>
                  <a:srgbClr val="FFC000"/>
                </a:solidFill>
              </a:rPr>
              <a:t>w’x</a:t>
            </a:r>
            <a:r>
              <a:rPr lang="en-IN" dirty="0" smtClean="0">
                <a:solidFill>
                  <a:srgbClr val="FFC000"/>
                </a:solidFill>
              </a:rPr>
              <a:t>*z’*+wx’*xy*z*++</a:t>
            </a:r>
          </a:p>
          <a:p>
            <a:pPr marL="0" indent="0">
              <a:buNone/>
            </a:pPr>
            <a:endParaRPr lang="en-IN" dirty="0">
              <a:solidFill>
                <a:srgbClr val="FFC000"/>
              </a:solidFill>
            </a:endParaRPr>
          </a:p>
          <a:p>
            <a:pPr marL="0" indent="0">
              <a:buNone/>
            </a:pPr>
            <a:r>
              <a:rPr lang="en-IN" dirty="0" smtClean="0">
                <a:solidFill>
                  <a:srgbClr val="FFC000"/>
                </a:solidFill>
              </a:rPr>
              <a:t>	x’</a:t>
            </a:r>
          </a:p>
          <a:p>
            <a:pPr marL="0" indent="0">
              <a:buNone/>
            </a:pPr>
            <a:r>
              <a:rPr lang="en-IN" dirty="0">
                <a:solidFill>
                  <a:srgbClr val="FFC000"/>
                </a:solidFill>
              </a:rPr>
              <a:t>	</a:t>
            </a:r>
            <a:r>
              <a:rPr lang="en-IN" dirty="0" smtClean="0">
                <a:solidFill>
                  <a:srgbClr val="FFC000"/>
                </a:solidFill>
              </a:rPr>
              <a:t>y’																																	</a:t>
            </a:r>
            <a:r>
              <a:rPr lang="en-IN" dirty="0" smtClean="0">
                <a:solidFill>
                  <a:schemeClr val="accent2">
                    <a:lumMod val="75000"/>
                  </a:schemeClr>
                </a:solidFill>
              </a:rPr>
              <a:t>Assumption</a:t>
            </a:r>
            <a:r>
              <a:rPr lang="en-IN" dirty="0" smtClean="0">
                <a:solidFill>
                  <a:srgbClr val="FFC000"/>
                </a:solidFill>
              </a:rPr>
              <a:t>: </a:t>
            </a:r>
            <a:r>
              <a:rPr lang="en-IN" dirty="0" smtClean="0">
                <a:solidFill>
                  <a:schemeClr val="bg2">
                    <a:lumMod val="10000"/>
                  </a:schemeClr>
                </a:solidFill>
              </a:rPr>
              <a:t>assume that the negation of the variables are available directly.</a:t>
            </a:r>
          </a:p>
          <a:p>
            <a:pPr marL="0" indent="0">
              <a:buNone/>
            </a:pPr>
            <a:endParaRPr lang="en-IN" dirty="0"/>
          </a:p>
        </p:txBody>
      </p:sp>
      <p:cxnSp>
        <p:nvCxnSpPr>
          <p:cNvPr id="11" name="Straight Connector 10"/>
          <p:cNvCxnSpPr/>
          <p:nvPr/>
        </p:nvCxnSpPr>
        <p:spPr>
          <a:xfrm>
            <a:off x="2057400" y="3073400"/>
            <a:ext cx="73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057400" y="3625850"/>
            <a:ext cx="7366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Flowchart: Delay 12"/>
          <p:cNvSpPr/>
          <p:nvPr/>
        </p:nvSpPr>
        <p:spPr>
          <a:xfrm>
            <a:off x="2794000" y="3054350"/>
            <a:ext cx="711200" cy="571500"/>
          </a:xfrm>
          <a:prstGeom prst="flowChartDela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15" name="Straight Connector 14"/>
          <p:cNvCxnSpPr/>
          <p:nvPr/>
        </p:nvCxnSpPr>
        <p:spPr>
          <a:xfrm>
            <a:off x="3505200" y="3340100"/>
            <a:ext cx="8255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330700" y="3155434"/>
            <a:ext cx="1231900" cy="369332"/>
          </a:xfrm>
          <a:prstGeom prst="rect">
            <a:avLst/>
          </a:prstGeom>
          <a:noFill/>
        </p:spPr>
        <p:txBody>
          <a:bodyPr wrap="square" rtlCol="0">
            <a:spAutoFit/>
          </a:bodyPr>
          <a:lstStyle/>
          <a:p>
            <a:r>
              <a:rPr lang="en-IN" dirty="0"/>
              <a:t>x</a:t>
            </a:r>
            <a:r>
              <a:rPr lang="en-IN" dirty="0" smtClean="0"/>
              <a:t>’y’*</a:t>
            </a:r>
            <a:endParaRPr lang="en-IN" dirty="0"/>
          </a:p>
        </p:txBody>
      </p:sp>
      <p:cxnSp>
        <p:nvCxnSpPr>
          <p:cNvPr id="21" name="Straight Connector 20"/>
          <p:cNvCxnSpPr/>
          <p:nvPr/>
        </p:nvCxnSpPr>
        <p:spPr>
          <a:xfrm>
            <a:off x="4889500" y="2273300"/>
            <a:ext cx="673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3505200" y="2273300"/>
            <a:ext cx="1778000" cy="781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25420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Step by step logic circuit for the example:</a:t>
            </a:r>
            <a:endParaRPr lang="en-IN" sz="3600" b="1" dirty="0"/>
          </a:p>
        </p:txBody>
      </p:sp>
      <p:sp>
        <p:nvSpPr>
          <p:cNvPr id="3" name="Content Placeholder 2"/>
          <p:cNvSpPr>
            <a:spLocks noGrp="1"/>
          </p:cNvSpPr>
          <p:nvPr>
            <p:ph idx="1"/>
          </p:nvPr>
        </p:nvSpPr>
        <p:spPr/>
        <p:txBody>
          <a:bodyPr/>
          <a:lstStyle/>
          <a:p>
            <a:r>
              <a:rPr lang="en-IN" dirty="0" smtClean="0"/>
              <a:t>Working final expression: </a:t>
            </a:r>
            <a:r>
              <a:rPr lang="en-IN" dirty="0" smtClean="0">
                <a:solidFill>
                  <a:srgbClr val="FFC000"/>
                </a:solidFill>
              </a:rPr>
              <a:t>x’y’*z*</a:t>
            </a:r>
            <a:r>
              <a:rPr lang="en-IN" dirty="0" err="1" smtClean="0">
                <a:solidFill>
                  <a:srgbClr val="FFC000"/>
                </a:solidFill>
              </a:rPr>
              <a:t>w’x</a:t>
            </a:r>
            <a:r>
              <a:rPr lang="en-IN" dirty="0" smtClean="0">
                <a:solidFill>
                  <a:srgbClr val="FFC000"/>
                </a:solidFill>
              </a:rPr>
              <a:t>*z’*+wx’*xy*z*++</a:t>
            </a:r>
          </a:p>
          <a:p>
            <a:pPr marL="0" indent="0">
              <a:buNone/>
            </a:pPr>
            <a:endParaRPr lang="en-IN" dirty="0">
              <a:solidFill>
                <a:srgbClr val="FFC000"/>
              </a:solidFill>
            </a:endParaRPr>
          </a:p>
          <a:p>
            <a:pPr marL="0" indent="0">
              <a:buNone/>
            </a:pPr>
            <a:r>
              <a:rPr lang="en-IN" dirty="0" smtClean="0">
                <a:solidFill>
                  <a:srgbClr val="FFC000"/>
                </a:solidFill>
              </a:rPr>
              <a:t>	x’</a:t>
            </a:r>
          </a:p>
          <a:p>
            <a:pPr marL="0" indent="0">
              <a:buNone/>
            </a:pPr>
            <a:r>
              <a:rPr lang="en-IN" dirty="0">
                <a:solidFill>
                  <a:srgbClr val="FFC000"/>
                </a:solidFill>
              </a:rPr>
              <a:t>	</a:t>
            </a:r>
            <a:r>
              <a:rPr lang="en-IN" dirty="0" smtClean="0">
                <a:solidFill>
                  <a:srgbClr val="FFC000"/>
                </a:solidFill>
              </a:rPr>
              <a:t>y’</a:t>
            </a:r>
          </a:p>
          <a:p>
            <a:pPr marL="0" indent="0">
              <a:buNone/>
            </a:pPr>
            <a:r>
              <a:rPr lang="en-IN" dirty="0" smtClean="0"/>
              <a:t>           </a:t>
            </a:r>
            <a:r>
              <a:rPr lang="en-IN" dirty="0" smtClean="0">
                <a:solidFill>
                  <a:srgbClr val="FFC000"/>
                </a:solidFill>
              </a:rPr>
              <a:t>z</a:t>
            </a:r>
            <a:endParaRPr lang="en-IN" dirty="0"/>
          </a:p>
        </p:txBody>
      </p:sp>
      <p:cxnSp>
        <p:nvCxnSpPr>
          <p:cNvPr id="11" name="Straight Connector 10"/>
          <p:cNvCxnSpPr/>
          <p:nvPr/>
        </p:nvCxnSpPr>
        <p:spPr>
          <a:xfrm>
            <a:off x="2057400" y="3073400"/>
            <a:ext cx="73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057400" y="3625850"/>
            <a:ext cx="7366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Flowchart: Delay 12"/>
          <p:cNvSpPr/>
          <p:nvPr/>
        </p:nvSpPr>
        <p:spPr>
          <a:xfrm>
            <a:off x="2794000" y="3054350"/>
            <a:ext cx="711200" cy="571500"/>
          </a:xfrm>
          <a:prstGeom prst="flowChartDela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15" name="Straight Connector 14"/>
          <p:cNvCxnSpPr/>
          <p:nvPr/>
        </p:nvCxnSpPr>
        <p:spPr>
          <a:xfrm>
            <a:off x="3505200" y="3340100"/>
            <a:ext cx="8255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330700" y="3155434"/>
            <a:ext cx="1231900" cy="369332"/>
          </a:xfrm>
          <a:prstGeom prst="rect">
            <a:avLst/>
          </a:prstGeom>
          <a:noFill/>
        </p:spPr>
        <p:txBody>
          <a:bodyPr wrap="square" rtlCol="0">
            <a:spAutoFit/>
          </a:bodyPr>
          <a:lstStyle/>
          <a:p>
            <a:r>
              <a:rPr lang="en-IN" dirty="0"/>
              <a:t>x</a:t>
            </a:r>
            <a:r>
              <a:rPr lang="en-IN" dirty="0" smtClean="0"/>
              <a:t>’y’*</a:t>
            </a:r>
            <a:endParaRPr lang="en-IN" dirty="0"/>
          </a:p>
        </p:txBody>
      </p:sp>
      <p:cxnSp>
        <p:nvCxnSpPr>
          <p:cNvPr id="5" name="Straight Connector 4"/>
          <p:cNvCxnSpPr/>
          <p:nvPr/>
        </p:nvCxnSpPr>
        <p:spPr>
          <a:xfrm flipV="1">
            <a:off x="2057400" y="4114800"/>
            <a:ext cx="2984500" cy="1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826000" y="3365500"/>
            <a:ext cx="73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4927600" y="4102100"/>
            <a:ext cx="635000" cy="12700"/>
          </a:xfrm>
          <a:prstGeom prst="line">
            <a:avLst/>
          </a:prstGeom>
        </p:spPr>
        <p:style>
          <a:lnRef idx="1">
            <a:schemeClr val="accent1"/>
          </a:lnRef>
          <a:fillRef idx="0">
            <a:schemeClr val="accent1"/>
          </a:fillRef>
          <a:effectRef idx="0">
            <a:schemeClr val="accent1"/>
          </a:effectRef>
          <a:fontRef idx="minor">
            <a:schemeClr val="tx1"/>
          </a:fontRef>
        </p:style>
      </p:cxnSp>
      <p:sp>
        <p:nvSpPr>
          <p:cNvPr id="8" name="Flowchart: Delay 7"/>
          <p:cNvSpPr/>
          <p:nvPr/>
        </p:nvSpPr>
        <p:spPr>
          <a:xfrm>
            <a:off x="5562600" y="3155434"/>
            <a:ext cx="939800" cy="1060966"/>
          </a:xfrm>
          <a:prstGeom prst="flowChartDela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6" name="Straight Connector 15"/>
          <p:cNvCxnSpPr>
            <a:stCxn id="8" idx="3"/>
          </p:cNvCxnSpPr>
          <p:nvPr/>
        </p:nvCxnSpPr>
        <p:spPr>
          <a:xfrm>
            <a:off x="6502400" y="3685917"/>
            <a:ext cx="13843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874000" y="3501251"/>
            <a:ext cx="1231900" cy="369332"/>
          </a:xfrm>
          <a:prstGeom prst="rect">
            <a:avLst/>
          </a:prstGeom>
          <a:noFill/>
        </p:spPr>
        <p:txBody>
          <a:bodyPr wrap="square" rtlCol="0">
            <a:spAutoFit/>
          </a:bodyPr>
          <a:lstStyle/>
          <a:p>
            <a:r>
              <a:rPr lang="en-IN" dirty="0"/>
              <a:t>x</a:t>
            </a:r>
            <a:r>
              <a:rPr lang="en-IN" dirty="0" smtClean="0"/>
              <a:t>’y’*z*</a:t>
            </a:r>
            <a:endParaRPr lang="en-IN" dirty="0"/>
          </a:p>
        </p:txBody>
      </p:sp>
      <p:cxnSp>
        <p:nvCxnSpPr>
          <p:cNvPr id="21" name="Straight Connector 20"/>
          <p:cNvCxnSpPr/>
          <p:nvPr/>
        </p:nvCxnSpPr>
        <p:spPr>
          <a:xfrm>
            <a:off x="4838700" y="2273300"/>
            <a:ext cx="81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334000" y="2273300"/>
            <a:ext cx="1549400" cy="1227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7016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Step by step logic circuit for the example:</a:t>
            </a:r>
            <a:endParaRPr lang="en-IN" sz="3600" b="1" dirty="0"/>
          </a:p>
        </p:txBody>
      </p:sp>
      <p:sp>
        <p:nvSpPr>
          <p:cNvPr id="3" name="Content Placeholder 2"/>
          <p:cNvSpPr>
            <a:spLocks noGrp="1"/>
          </p:cNvSpPr>
          <p:nvPr>
            <p:ph idx="1"/>
          </p:nvPr>
        </p:nvSpPr>
        <p:spPr/>
        <p:txBody>
          <a:bodyPr/>
          <a:lstStyle/>
          <a:p>
            <a:r>
              <a:rPr lang="en-IN" dirty="0" smtClean="0"/>
              <a:t>Working final expression: </a:t>
            </a:r>
            <a:r>
              <a:rPr lang="en-IN" dirty="0" smtClean="0">
                <a:solidFill>
                  <a:srgbClr val="FFC000"/>
                </a:solidFill>
              </a:rPr>
              <a:t>x’y’*z*</a:t>
            </a:r>
            <a:r>
              <a:rPr lang="en-IN" dirty="0" err="1" smtClean="0">
                <a:solidFill>
                  <a:srgbClr val="FFC000"/>
                </a:solidFill>
              </a:rPr>
              <a:t>w’x</a:t>
            </a:r>
            <a:r>
              <a:rPr lang="en-IN" dirty="0" smtClean="0">
                <a:solidFill>
                  <a:srgbClr val="FFC000"/>
                </a:solidFill>
              </a:rPr>
              <a:t>*z’*+wx’*xy*z*++</a:t>
            </a:r>
          </a:p>
          <a:p>
            <a:pPr marL="0" indent="0">
              <a:buNone/>
            </a:pPr>
            <a:endParaRPr lang="en-IN" dirty="0">
              <a:solidFill>
                <a:srgbClr val="FFC000"/>
              </a:solidFill>
            </a:endParaRPr>
          </a:p>
          <a:p>
            <a:pPr marL="0" indent="0">
              <a:buNone/>
            </a:pPr>
            <a:r>
              <a:rPr lang="en-IN" dirty="0" smtClean="0">
                <a:solidFill>
                  <a:srgbClr val="FFC000"/>
                </a:solidFill>
              </a:rPr>
              <a:t>	x’</a:t>
            </a:r>
          </a:p>
          <a:p>
            <a:pPr marL="0" indent="0">
              <a:buNone/>
            </a:pPr>
            <a:r>
              <a:rPr lang="en-IN" dirty="0">
                <a:solidFill>
                  <a:srgbClr val="FFC000"/>
                </a:solidFill>
              </a:rPr>
              <a:t>	</a:t>
            </a:r>
            <a:r>
              <a:rPr lang="en-IN" dirty="0" smtClean="0">
                <a:solidFill>
                  <a:srgbClr val="FFC000"/>
                </a:solidFill>
              </a:rPr>
              <a:t>y’</a:t>
            </a:r>
          </a:p>
          <a:p>
            <a:pPr marL="0" indent="0">
              <a:buNone/>
            </a:pPr>
            <a:r>
              <a:rPr lang="en-IN" dirty="0" smtClean="0"/>
              <a:t>           </a:t>
            </a:r>
            <a:r>
              <a:rPr lang="en-IN" dirty="0" smtClean="0">
                <a:solidFill>
                  <a:srgbClr val="FFC000"/>
                </a:solidFill>
              </a:rPr>
              <a:t>z</a:t>
            </a:r>
          </a:p>
          <a:p>
            <a:pPr marL="0" indent="0">
              <a:buNone/>
            </a:pPr>
            <a:r>
              <a:rPr lang="en-IN" dirty="0" smtClean="0">
                <a:solidFill>
                  <a:srgbClr val="FFC000"/>
                </a:solidFill>
              </a:rPr>
              <a:t>          w’</a:t>
            </a:r>
          </a:p>
          <a:p>
            <a:pPr marL="0" indent="0">
              <a:buNone/>
            </a:pPr>
            <a:r>
              <a:rPr lang="en-IN" dirty="0">
                <a:solidFill>
                  <a:srgbClr val="FFC000"/>
                </a:solidFill>
              </a:rPr>
              <a:t> </a:t>
            </a:r>
            <a:r>
              <a:rPr lang="en-IN" dirty="0" smtClean="0">
                <a:solidFill>
                  <a:srgbClr val="FFC000"/>
                </a:solidFill>
              </a:rPr>
              <a:t>         x</a:t>
            </a:r>
            <a:endParaRPr lang="en-IN" dirty="0"/>
          </a:p>
        </p:txBody>
      </p:sp>
      <p:cxnSp>
        <p:nvCxnSpPr>
          <p:cNvPr id="11" name="Straight Connector 10"/>
          <p:cNvCxnSpPr/>
          <p:nvPr/>
        </p:nvCxnSpPr>
        <p:spPr>
          <a:xfrm>
            <a:off x="2057400" y="3073400"/>
            <a:ext cx="73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057400" y="3625850"/>
            <a:ext cx="7366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Flowchart: Delay 12"/>
          <p:cNvSpPr/>
          <p:nvPr/>
        </p:nvSpPr>
        <p:spPr>
          <a:xfrm>
            <a:off x="2794000" y="3054350"/>
            <a:ext cx="711200" cy="571500"/>
          </a:xfrm>
          <a:prstGeom prst="flowChartDela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15" name="Straight Connector 14"/>
          <p:cNvCxnSpPr/>
          <p:nvPr/>
        </p:nvCxnSpPr>
        <p:spPr>
          <a:xfrm>
            <a:off x="3505200" y="3340100"/>
            <a:ext cx="8255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330700" y="3155434"/>
            <a:ext cx="1231900" cy="369332"/>
          </a:xfrm>
          <a:prstGeom prst="rect">
            <a:avLst/>
          </a:prstGeom>
          <a:noFill/>
        </p:spPr>
        <p:txBody>
          <a:bodyPr wrap="square" rtlCol="0">
            <a:spAutoFit/>
          </a:bodyPr>
          <a:lstStyle/>
          <a:p>
            <a:r>
              <a:rPr lang="en-IN" dirty="0"/>
              <a:t>x</a:t>
            </a:r>
            <a:r>
              <a:rPr lang="en-IN" dirty="0" smtClean="0"/>
              <a:t>’y’*</a:t>
            </a:r>
            <a:endParaRPr lang="en-IN" dirty="0"/>
          </a:p>
        </p:txBody>
      </p:sp>
      <p:cxnSp>
        <p:nvCxnSpPr>
          <p:cNvPr id="5" name="Straight Connector 4"/>
          <p:cNvCxnSpPr/>
          <p:nvPr/>
        </p:nvCxnSpPr>
        <p:spPr>
          <a:xfrm flipV="1">
            <a:off x="2057400" y="4114800"/>
            <a:ext cx="2984500" cy="1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826000" y="3365500"/>
            <a:ext cx="73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4927600" y="4102100"/>
            <a:ext cx="635000" cy="12700"/>
          </a:xfrm>
          <a:prstGeom prst="line">
            <a:avLst/>
          </a:prstGeom>
        </p:spPr>
        <p:style>
          <a:lnRef idx="1">
            <a:schemeClr val="accent1"/>
          </a:lnRef>
          <a:fillRef idx="0">
            <a:schemeClr val="accent1"/>
          </a:fillRef>
          <a:effectRef idx="0">
            <a:schemeClr val="accent1"/>
          </a:effectRef>
          <a:fontRef idx="minor">
            <a:schemeClr val="tx1"/>
          </a:fontRef>
        </p:style>
      </p:cxnSp>
      <p:sp>
        <p:nvSpPr>
          <p:cNvPr id="8" name="Flowchart: Delay 7"/>
          <p:cNvSpPr/>
          <p:nvPr/>
        </p:nvSpPr>
        <p:spPr>
          <a:xfrm>
            <a:off x="5562600" y="3155434"/>
            <a:ext cx="939800" cy="1060966"/>
          </a:xfrm>
          <a:prstGeom prst="flowChartDela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6" name="Straight Connector 15"/>
          <p:cNvCxnSpPr>
            <a:stCxn id="8" idx="3"/>
          </p:cNvCxnSpPr>
          <p:nvPr/>
        </p:nvCxnSpPr>
        <p:spPr>
          <a:xfrm>
            <a:off x="6502400" y="3685917"/>
            <a:ext cx="13843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874000" y="3501251"/>
            <a:ext cx="1231900" cy="369332"/>
          </a:xfrm>
          <a:prstGeom prst="rect">
            <a:avLst/>
          </a:prstGeom>
          <a:noFill/>
        </p:spPr>
        <p:txBody>
          <a:bodyPr wrap="square" rtlCol="0">
            <a:spAutoFit/>
          </a:bodyPr>
          <a:lstStyle/>
          <a:p>
            <a:r>
              <a:rPr lang="en-IN" dirty="0"/>
              <a:t>x</a:t>
            </a:r>
            <a:r>
              <a:rPr lang="en-IN" dirty="0" smtClean="0"/>
              <a:t>’y’*z*</a:t>
            </a:r>
            <a:endParaRPr lang="en-IN" dirty="0"/>
          </a:p>
        </p:txBody>
      </p:sp>
      <p:cxnSp>
        <p:nvCxnSpPr>
          <p:cNvPr id="21" name="Straight Connector 20"/>
          <p:cNvCxnSpPr/>
          <p:nvPr/>
        </p:nvCxnSpPr>
        <p:spPr>
          <a:xfrm>
            <a:off x="4838700" y="2273300"/>
            <a:ext cx="81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334000" y="2273300"/>
            <a:ext cx="1549400" cy="1227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057400" y="4648200"/>
            <a:ext cx="73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057400" y="5130800"/>
            <a:ext cx="73660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Flowchart: Delay 19"/>
          <p:cNvSpPr/>
          <p:nvPr/>
        </p:nvSpPr>
        <p:spPr>
          <a:xfrm>
            <a:off x="2794000" y="4616449"/>
            <a:ext cx="711200" cy="571500"/>
          </a:xfrm>
          <a:prstGeom prst="flowChartDela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22" name="Straight Connector 21"/>
          <p:cNvCxnSpPr/>
          <p:nvPr/>
        </p:nvCxnSpPr>
        <p:spPr>
          <a:xfrm>
            <a:off x="3505200" y="4902199"/>
            <a:ext cx="8255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241800" y="4704834"/>
            <a:ext cx="1231900" cy="369332"/>
          </a:xfrm>
          <a:prstGeom prst="rect">
            <a:avLst/>
          </a:prstGeom>
          <a:noFill/>
        </p:spPr>
        <p:txBody>
          <a:bodyPr wrap="square" rtlCol="0">
            <a:spAutoFit/>
          </a:bodyPr>
          <a:lstStyle/>
          <a:p>
            <a:r>
              <a:rPr lang="en-IN" dirty="0" smtClean="0"/>
              <a:t>w’x*</a:t>
            </a:r>
            <a:endParaRPr lang="en-IN" dirty="0"/>
          </a:p>
        </p:txBody>
      </p:sp>
      <p:cxnSp>
        <p:nvCxnSpPr>
          <p:cNvPr id="28" name="Straight Connector 27"/>
          <p:cNvCxnSpPr/>
          <p:nvPr/>
        </p:nvCxnSpPr>
        <p:spPr>
          <a:xfrm>
            <a:off x="5867400" y="2273300"/>
            <a:ext cx="50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urved Connector 32"/>
          <p:cNvCxnSpPr/>
          <p:nvPr/>
        </p:nvCxnSpPr>
        <p:spPr>
          <a:xfrm rot="10800000" flipV="1">
            <a:off x="2959100" y="2273300"/>
            <a:ext cx="3162300" cy="2374900"/>
          </a:xfrm>
          <a:prstGeom prst="curvedConnector3">
            <a:avLst>
              <a:gd name="adj1" fmla="val 181325"/>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030945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Step by step logic circuit for the example:</a:t>
            </a:r>
            <a:endParaRPr lang="en-IN" sz="3600" b="1" dirty="0"/>
          </a:p>
        </p:txBody>
      </p:sp>
      <p:sp>
        <p:nvSpPr>
          <p:cNvPr id="3" name="Content Placeholder 2"/>
          <p:cNvSpPr>
            <a:spLocks noGrp="1"/>
          </p:cNvSpPr>
          <p:nvPr>
            <p:ph idx="1"/>
          </p:nvPr>
        </p:nvSpPr>
        <p:spPr/>
        <p:txBody>
          <a:bodyPr/>
          <a:lstStyle/>
          <a:p>
            <a:r>
              <a:rPr lang="en-IN" dirty="0" smtClean="0"/>
              <a:t>Working final expression: </a:t>
            </a:r>
            <a:r>
              <a:rPr lang="en-IN" dirty="0" smtClean="0">
                <a:solidFill>
                  <a:srgbClr val="FFC000"/>
                </a:solidFill>
              </a:rPr>
              <a:t>x’y’*z*</a:t>
            </a:r>
            <a:r>
              <a:rPr lang="en-IN" dirty="0" err="1" smtClean="0">
                <a:solidFill>
                  <a:srgbClr val="FFC000"/>
                </a:solidFill>
              </a:rPr>
              <a:t>w’x</a:t>
            </a:r>
            <a:r>
              <a:rPr lang="en-IN" dirty="0" smtClean="0">
                <a:solidFill>
                  <a:srgbClr val="FFC000"/>
                </a:solidFill>
              </a:rPr>
              <a:t>*z’*+wx’*xy*z*++</a:t>
            </a:r>
          </a:p>
          <a:p>
            <a:pPr marL="0" indent="0">
              <a:buNone/>
            </a:pPr>
            <a:endParaRPr lang="en-IN" dirty="0">
              <a:solidFill>
                <a:srgbClr val="FFC000"/>
              </a:solidFill>
            </a:endParaRPr>
          </a:p>
          <a:p>
            <a:pPr marL="0" indent="0">
              <a:buNone/>
            </a:pPr>
            <a:r>
              <a:rPr lang="en-IN" dirty="0" smtClean="0">
                <a:solidFill>
                  <a:srgbClr val="FFC000"/>
                </a:solidFill>
              </a:rPr>
              <a:t>	x’</a:t>
            </a:r>
          </a:p>
          <a:p>
            <a:pPr marL="0" indent="0">
              <a:buNone/>
            </a:pPr>
            <a:r>
              <a:rPr lang="en-IN" dirty="0">
                <a:solidFill>
                  <a:srgbClr val="FFC000"/>
                </a:solidFill>
              </a:rPr>
              <a:t>	</a:t>
            </a:r>
            <a:r>
              <a:rPr lang="en-IN" dirty="0" smtClean="0">
                <a:solidFill>
                  <a:srgbClr val="FFC000"/>
                </a:solidFill>
              </a:rPr>
              <a:t>y’</a:t>
            </a:r>
          </a:p>
          <a:p>
            <a:pPr marL="0" indent="0">
              <a:buNone/>
            </a:pPr>
            <a:r>
              <a:rPr lang="en-IN" dirty="0" smtClean="0"/>
              <a:t>           </a:t>
            </a:r>
            <a:r>
              <a:rPr lang="en-IN" dirty="0" smtClean="0">
                <a:solidFill>
                  <a:srgbClr val="FFC000"/>
                </a:solidFill>
              </a:rPr>
              <a:t>z</a:t>
            </a:r>
          </a:p>
          <a:p>
            <a:pPr marL="0" indent="0">
              <a:buNone/>
            </a:pPr>
            <a:r>
              <a:rPr lang="en-IN" dirty="0" smtClean="0">
                <a:solidFill>
                  <a:srgbClr val="FFC000"/>
                </a:solidFill>
              </a:rPr>
              <a:t>          w’</a:t>
            </a:r>
          </a:p>
          <a:p>
            <a:pPr marL="0" indent="0">
              <a:buNone/>
            </a:pPr>
            <a:r>
              <a:rPr lang="en-IN" dirty="0">
                <a:solidFill>
                  <a:srgbClr val="FFC000"/>
                </a:solidFill>
              </a:rPr>
              <a:t> </a:t>
            </a:r>
            <a:r>
              <a:rPr lang="en-IN" dirty="0" smtClean="0">
                <a:solidFill>
                  <a:srgbClr val="FFC000"/>
                </a:solidFill>
              </a:rPr>
              <a:t>         x</a:t>
            </a:r>
          </a:p>
          <a:p>
            <a:pPr marL="0" indent="0">
              <a:buNone/>
            </a:pPr>
            <a:r>
              <a:rPr lang="en-IN" dirty="0" smtClean="0">
                <a:solidFill>
                  <a:srgbClr val="FFC000"/>
                </a:solidFill>
              </a:rPr>
              <a:t>          z’</a:t>
            </a:r>
            <a:endParaRPr lang="en-IN" dirty="0"/>
          </a:p>
        </p:txBody>
      </p:sp>
      <p:cxnSp>
        <p:nvCxnSpPr>
          <p:cNvPr id="11" name="Straight Connector 10"/>
          <p:cNvCxnSpPr/>
          <p:nvPr/>
        </p:nvCxnSpPr>
        <p:spPr>
          <a:xfrm>
            <a:off x="2057400" y="3073400"/>
            <a:ext cx="73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057400" y="3625850"/>
            <a:ext cx="7366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Flowchart: Delay 12"/>
          <p:cNvSpPr/>
          <p:nvPr/>
        </p:nvSpPr>
        <p:spPr>
          <a:xfrm>
            <a:off x="2794000" y="3054350"/>
            <a:ext cx="711200" cy="571500"/>
          </a:xfrm>
          <a:prstGeom prst="flowChartDela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15" name="Straight Connector 14"/>
          <p:cNvCxnSpPr/>
          <p:nvPr/>
        </p:nvCxnSpPr>
        <p:spPr>
          <a:xfrm>
            <a:off x="3505200" y="3340100"/>
            <a:ext cx="8255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330700" y="3155434"/>
            <a:ext cx="1231900" cy="369332"/>
          </a:xfrm>
          <a:prstGeom prst="rect">
            <a:avLst/>
          </a:prstGeom>
          <a:noFill/>
        </p:spPr>
        <p:txBody>
          <a:bodyPr wrap="square" rtlCol="0">
            <a:spAutoFit/>
          </a:bodyPr>
          <a:lstStyle/>
          <a:p>
            <a:r>
              <a:rPr lang="en-IN" dirty="0"/>
              <a:t>x</a:t>
            </a:r>
            <a:r>
              <a:rPr lang="en-IN" dirty="0" smtClean="0"/>
              <a:t>’y’*</a:t>
            </a:r>
            <a:endParaRPr lang="en-IN" dirty="0"/>
          </a:p>
        </p:txBody>
      </p:sp>
      <p:cxnSp>
        <p:nvCxnSpPr>
          <p:cNvPr id="5" name="Straight Connector 4"/>
          <p:cNvCxnSpPr/>
          <p:nvPr/>
        </p:nvCxnSpPr>
        <p:spPr>
          <a:xfrm flipV="1">
            <a:off x="2057400" y="4114800"/>
            <a:ext cx="2984500" cy="1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826000" y="3365500"/>
            <a:ext cx="73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4927600" y="4102100"/>
            <a:ext cx="635000" cy="12700"/>
          </a:xfrm>
          <a:prstGeom prst="line">
            <a:avLst/>
          </a:prstGeom>
        </p:spPr>
        <p:style>
          <a:lnRef idx="1">
            <a:schemeClr val="accent1"/>
          </a:lnRef>
          <a:fillRef idx="0">
            <a:schemeClr val="accent1"/>
          </a:fillRef>
          <a:effectRef idx="0">
            <a:schemeClr val="accent1"/>
          </a:effectRef>
          <a:fontRef idx="minor">
            <a:schemeClr val="tx1"/>
          </a:fontRef>
        </p:style>
      </p:cxnSp>
      <p:sp>
        <p:nvSpPr>
          <p:cNvPr id="8" name="Flowchart: Delay 7"/>
          <p:cNvSpPr/>
          <p:nvPr/>
        </p:nvSpPr>
        <p:spPr>
          <a:xfrm>
            <a:off x="5562600" y="3155434"/>
            <a:ext cx="939800" cy="1060966"/>
          </a:xfrm>
          <a:prstGeom prst="flowChartDela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6" name="Straight Connector 15"/>
          <p:cNvCxnSpPr>
            <a:stCxn id="8" idx="3"/>
          </p:cNvCxnSpPr>
          <p:nvPr/>
        </p:nvCxnSpPr>
        <p:spPr>
          <a:xfrm>
            <a:off x="6502400" y="3685917"/>
            <a:ext cx="13843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874000" y="3501251"/>
            <a:ext cx="1231900" cy="369332"/>
          </a:xfrm>
          <a:prstGeom prst="rect">
            <a:avLst/>
          </a:prstGeom>
          <a:noFill/>
        </p:spPr>
        <p:txBody>
          <a:bodyPr wrap="square" rtlCol="0">
            <a:spAutoFit/>
          </a:bodyPr>
          <a:lstStyle/>
          <a:p>
            <a:r>
              <a:rPr lang="en-IN" dirty="0"/>
              <a:t>x</a:t>
            </a:r>
            <a:r>
              <a:rPr lang="en-IN" dirty="0" smtClean="0"/>
              <a:t>’y’*z*</a:t>
            </a:r>
            <a:endParaRPr lang="en-IN" dirty="0"/>
          </a:p>
        </p:txBody>
      </p:sp>
      <p:cxnSp>
        <p:nvCxnSpPr>
          <p:cNvPr id="21" name="Straight Connector 20"/>
          <p:cNvCxnSpPr/>
          <p:nvPr/>
        </p:nvCxnSpPr>
        <p:spPr>
          <a:xfrm>
            <a:off x="4838700" y="2273300"/>
            <a:ext cx="81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334000" y="2273300"/>
            <a:ext cx="1549400" cy="1227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057400" y="4648200"/>
            <a:ext cx="73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057400" y="5130800"/>
            <a:ext cx="73660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Flowchart: Delay 19"/>
          <p:cNvSpPr/>
          <p:nvPr/>
        </p:nvSpPr>
        <p:spPr>
          <a:xfrm>
            <a:off x="2794000" y="4616449"/>
            <a:ext cx="711200" cy="571500"/>
          </a:xfrm>
          <a:prstGeom prst="flowChartDela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22" name="Straight Connector 21"/>
          <p:cNvCxnSpPr/>
          <p:nvPr/>
        </p:nvCxnSpPr>
        <p:spPr>
          <a:xfrm>
            <a:off x="3505200" y="4902199"/>
            <a:ext cx="8255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241800" y="4704834"/>
            <a:ext cx="1231900" cy="369332"/>
          </a:xfrm>
          <a:prstGeom prst="rect">
            <a:avLst/>
          </a:prstGeom>
          <a:noFill/>
        </p:spPr>
        <p:txBody>
          <a:bodyPr wrap="square" rtlCol="0">
            <a:spAutoFit/>
          </a:bodyPr>
          <a:lstStyle/>
          <a:p>
            <a:r>
              <a:rPr lang="en-IN" dirty="0" smtClean="0"/>
              <a:t>w’x*</a:t>
            </a:r>
            <a:endParaRPr lang="en-IN" dirty="0"/>
          </a:p>
        </p:txBody>
      </p:sp>
      <p:cxnSp>
        <p:nvCxnSpPr>
          <p:cNvPr id="28" name="Straight Connector 27"/>
          <p:cNvCxnSpPr/>
          <p:nvPr/>
        </p:nvCxnSpPr>
        <p:spPr>
          <a:xfrm>
            <a:off x="5867400" y="2273300"/>
            <a:ext cx="50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urved Connector 32"/>
          <p:cNvCxnSpPr/>
          <p:nvPr/>
        </p:nvCxnSpPr>
        <p:spPr>
          <a:xfrm rot="10800000" flipV="1">
            <a:off x="2959100" y="2273300"/>
            <a:ext cx="3162300" cy="2374900"/>
          </a:xfrm>
          <a:prstGeom prst="curvedConnector3">
            <a:avLst>
              <a:gd name="adj1" fmla="val 181325"/>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p:nvCxnSpPr>
        <p:spPr>
          <a:xfrm flipV="1">
            <a:off x="2178050" y="5537715"/>
            <a:ext cx="27686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711700" y="4917818"/>
            <a:ext cx="234950"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Flowchart: Delay 25"/>
          <p:cNvSpPr/>
          <p:nvPr/>
        </p:nvSpPr>
        <p:spPr>
          <a:xfrm>
            <a:off x="4946650" y="4889500"/>
            <a:ext cx="615950" cy="704850"/>
          </a:xfrm>
          <a:prstGeom prst="flowChartDela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29" name="Straight Connector 28"/>
          <p:cNvCxnSpPr/>
          <p:nvPr/>
        </p:nvCxnSpPr>
        <p:spPr>
          <a:xfrm>
            <a:off x="5549900" y="5241925"/>
            <a:ext cx="825500"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318250" y="5057259"/>
            <a:ext cx="1231900" cy="369332"/>
          </a:xfrm>
          <a:prstGeom prst="rect">
            <a:avLst/>
          </a:prstGeom>
          <a:noFill/>
        </p:spPr>
        <p:txBody>
          <a:bodyPr wrap="square" rtlCol="0">
            <a:spAutoFit/>
          </a:bodyPr>
          <a:lstStyle/>
          <a:p>
            <a:r>
              <a:rPr lang="en-IN" dirty="0" err="1" smtClean="0"/>
              <a:t>w’x</a:t>
            </a:r>
            <a:r>
              <a:rPr lang="en-IN" dirty="0" smtClean="0"/>
              <a:t>*z’*</a:t>
            </a:r>
            <a:endParaRPr lang="en-IN" dirty="0"/>
          </a:p>
        </p:txBody>
      </p:sp>
    </p:spTree>
    <p:extLst>
      <p:ext uri="{BB962C8B-B14F-4D97-AF65-F5344CB8AC3E}">
        <p14:creationId xmlns:p14="http://schemas.microsoft.com/office/powerpoint/2010/main" val="16930846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Step by step logic circuit for the example:</a:t>
            </a:r>
            <a:endParaRPr lang="en-IN" sz="3600" b="1" dirty="0"/>
          </a:p>
        </p:txBody>
      </p:sp>
      <p:sp>
        <p:nvSpPr>
          <p:cNvPr id="3" name="Content Placeholder 2"/>
          <p:cNvSpPr>
            <a:spLocks noGrp="1"/>
          </p:cNvSpPr>
          <p:nvPr>
            <p:ph idx="1"/>
          </p:nvPr>
        </p:nvSpPr>
        <p:spPr/>
        <p:txBody>
          <a:bodyPr/>
          <a:lstStyle/>
          <a:p>
            <a:r>
              <a:rPr lang="en-IN" dirty="0" smtClean="0"/>
              <a:t>Working final expression: </a:t>
            </a:r>
            <a:r>
              <a:rPr lang="en-IN" dirty="0" smtClean="0">
                <a:solidFill>
                  <a:srgbClr val="FFC000"/>
                </a:solidFill>
              </a:rPr>
              <a:t>x’y’*z*</a:t>
            </a:r>
            <a:r>
              <a:rPr lang="en-IN" dirty="0" err="1" smtClean="0">
                <a:solidFill>
                  <a:srgbClr val="FFC000"/>
                </a:solidFill>
              </a:rPr>
              <a:t>w’x</a:t>
            </a:r>
            <a:r>
              <a:rPr lang="en-IN" dirty="0" smtClean="0">
                <a:solidFill>
                  <a:srgbClr val="FFC000"/>
                </a:solidFill>
              </a:rPr>
              <a:t>*z’*+wx’*xy*z*++</a:t>
            </a:r>
          </a:p>
          <a:p>
            <a:pPr marL="0" indent="0">
              <a:buNone/>
            </a:pPr>
            <a:endParaRPr lang="en-IN" dirty="0">
              <a:solidFill>
                <a:srgbClr val="FFC000"/>
              </a:solidFill>
            </a:endParaRPr>
          </a:p>
          <a:p>
            <a:pPr marL="0" indent="0">
              <a:buNone/>
            </a:pPr>
            <a:r>
              <a:rPr lang="en-IN" dirty="0" smtClean="0">
                <a:solidFill>
                  <a:srgbClr val="FFC000"/>
                </a:solidFill>
              </a:rPr>
              <a:t>	x’</a:t>
            </a:r>
          </a:p>
          <a:p>
            <a:pPr marL="0" indent="0">
              <a:buNone/>
            </a:pPr>
            <a:r>
              <a:rPr lang="en-IN" dirty="0">
                <a:solidFill>
                  <a:srgbClr val="FFC000"/>
                </a:solidFill>
              </a:rPr>
              <a:t>	</a:t>
            </a:r>
            <a:r>
              <a:rPr lang="en-IN" dirty="0" smtClean="0">
                <a:solidFill>
                  <a:srgbClr val="FFC000"/>
                </a:solidFill>
              </a:rPr>
              <a:t>y’</a:t>
            </a:r>
          </a:p>
          <a:p>
            <a:pPr marL="0" indent="0">
              <a:buNone/>
            </a:pPr>
            <a:r>
              <a:rPr lang="en-IN" dirty="0" smtClean="0"/>
              <a:t>           </a:t>
            </a:r>
            <a:r>
              <a:rPr lang="en-IN" dirty="0" smtClean="0">
                <a:solidFill>
                  <a:srgbClr val="FFC000"/>
                </a:solidFill>
              </a:rPr>
              <a:t>z</a:t>
            </a:r>
          </a:p>
          <a:p>
            <a:pPr marL="0" indent="0">
              <a:buNone/>
            </a:pPr>
            <a:r>
              <a:rPr lang="en-IN" dirty="0" smtClean="0">
                <a:solidFill>
                  <a:srgbClr val="FFC000"/>
                </a:solidFill>
              </a:rPr>
              <a:t>          w’</a:t>
            </a:r>
          </a:p>
          <a:p>
            <a:pPr marL="0" indent="0">
              <a:buNone/>
            </a:pPr>
            <a:r>
              <a:rPr lang="en-IN" dirty="0">
                <a:solidFill>
                  <a:srgbClr val="FFC000"/>
                </a:solidFill>
              </a:rPr>
              <a:t> </a:t>
            </a:r>
            <a:r>
              <a:rPr lang="en-IN" dirty="0" smtClean="0">
                <a:solidFill>
                  <a:srgbClr val="FFC000"/>
                </a:solidFill>
              </a:rPr>
              <a:t>         x</a:t>
            </a:r>
          </a:p>
          <a:p>
            <a:pPr marL="0" indent="0">
              <a:buNone/>
            </a:pPr>
            <a:r>
              <a:rPr lang="en-IN" dirty="0" smtClean="0">
                <a:solidFill>
                  <a:srgbClr val="FFC000"/>
                </a:solidFill>
              </a:rPr>
              <a:t>          z’</a:t>
            </a:r>
            <a:endParaRPr lang="en-IN" dirty="0"/>
          </a:p>
        </p:txBody>
      </p:sp>
      <p:cxnSp>
        <p:nvCxnSpPr>
          <p:cNvPr id="11" name="Straight Connector 10"/>
          <p:cNvCxnSpPr/>
          <p:nvPr/>
        </p:nvCxnSpPr>
        <p:spPr>
          <a:xfrm>
            <a:off x="2057400" y="3073400"/>
            <a:ext cx="73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057400" y="3625850"/>
            <a:ext cx="7366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Flowchart: Delay 12"/>
          <p:cNvSpPr/>
          <p:nvPr/>
        </p:nvSpPr>
        <p:spPr>
          <a:xfrm>
            <a:off x="2794000" y="3054350"/>
            <a:ext cx="711200" cy="571500"/>
          </a:xfrm>
          <a:prstGeom prst="flowChartDela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15" name="Straight Connector 14"/>
          <p:cNvCxnSpPr/>
          <p:nvPr/>
        </p:nvCxnSpPr>
        <p:spPr>
          <a:xfrm>
            <a:off x="3505200" y="3340100"/>
            <a:ext cx="8255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330700" y="3155434"/>
            <a:ext cx="1231900" cy="369332"/>
          </a:xfrm>
          <a:prstGeom prst="rect">
            <a:avLst/>
          </a:prstGeom>
          <a:noFill/>
        </p:spPr>
        <p:txBody>
          <a:bodyPr wrap="square" rtlCol="0">
            <a:spAutoFit/>
          </a:bodyPr>
          <a:lstStyle/>
          <a:p>
            <a:r>
              <a:rPr lang="en-IN" dirty="0"/>
              <a:t>x</a:t>
            </a:r>
            <a:r>
              <a:rPr lang="en-IN" dirty="0" smtClean="0"/>
              <a:t>’y’*</a:t>
            </a:r>
            <a:endParaRPr lang="en-IN" dirty="0"/>
          </a:p>
        </p:txBody>
      </p:sp>
      <p:cxnSp>
        <p:nvCxnSpPr>
          <p:cNvPr id="5" name="Straight Connector 4"/>
          <p:cNvCxnSpPr/>
          <p:nvPr/>
        </p:nvCxnSpPr>
        <p:spPr>
          <a:xfrm flipV="1">
            <a:off x="2057400" y="4114800"/>
            <a:ext cx="2984500" cy="1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826000" y="3365500"/>
            <a:ext cx="73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4927600" y="4102100"/>
            <a:ext cx="635000" cy="12700"/>
          </a:xfrm>
          <a:prstGeom prst="line">
            <a:avLst/>
          </a:prstGeom>
        </p:spPr>
        <p:style>
          <a:lnRef idx="1">
            <a:schemeClr val="accent1"/>
          </a:lnRef>
          <a:fillRef idx="0">
            <a:schemeClr val="accent1"/>
          </a:fillRef>
          <a:effectRef idx="0">
            <a:schemeClr val="accent1"/>
          </a:effectRef>
          <a:fontRef idx="minor">
            <a:schemeClr val="tx1"/>
          </a:fontRef>
        </p:style>
      </p:cxnSp>
      <p:sp>
        <p:nvSpPr>
          <p:cNvPr id="8" name="Flowchart: Delay 7"/>
          <p:cNvSpPr/>
          <p:nvPr/>
        </p:nvSpPr>
        <p:spPr>
          <a:xfrm>
            <a:off x="5562600" y="3155434"/>
            <a:ext cx="939800" cy="1060966"/>
          </a:xfrm>
          <a:prstGeom prst="flowChartDela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6" name="Straight Connector 15"/>
          <p:cNvCxnSpPr>
            <a:stCxn id="8" idx="3"/>
          </p:cNvCxnSpPr>
          <p:nvPr/>
        </p:nvCxnSpPr>
        <p:spPr>
          <a:xfrm>
            <a:off x="6502400" y="3685917"/>
            <a:ext cx="13843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188200" y="3359964"/>
            <a:ext cx="1231900" cy="369332"/>
          </a:xfrm>
          <a:prstGeom prst="rect">
            <a:avLst/>
          </a:prstGeom>
          <a:noFill/>
        </p:spPr>
        <p:txBody>
          <a:bodyPr wrap="square" rtlCol="0">
            <a:spAutoFit/>
          </a:bodyPr>
          <a:lstStyle/>
          <a:p>
            <a:r>
              <a:rPr lang="en-IN" dirty="0"/>
              <a:t>x</a:t>
            </a:r>
            <a:r>
              <a:rPr lang="en-IN" dirty="0" smtClean="0"/>
              <a:t>’y’*z*</a:t>
            </a:r>
            <a:endParaRPr lang="en-IN" dirty="0"/>
          </a:p>
        </p:txBody>
      </p:sp>
      <p:cxnSp>
        <p:nvCxnSpPr>
          <p:cNvPr id="21" name="Straight Connector 20"/>
          <p:cNvCxnSpPr/>
          <p:nvPr/>
        </p:nvCxnSpPr>
        <p:spPr>
          <a:xfrm>
            <a:off x="4838700" y="2273300"/>
            <a:ext cx="81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334000" y="2273300"/>
            <a:ext cx="1549400" cy="1227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057400" y="4648200"/>
            <a:ext cx="73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057400" y="5130800"/>
            <a:ext cx="73660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Flowchart: Delay 19"/>
          <p:cNvSpPr/>
          <p:nvPr/>
        </p:nvSpPr>
        <p:spPr>
          <a:xfrm>
            <a:off x="2794000" y="4616449"/>
            <a:ext cx="711200" cy="571500"/>
          </a:xfrm>
          <a:prstGeom prst="flowChartDela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22" name="Straight Connector 21"/>
          <p:cNvCxnSpPr/>
          <p:nvPr/>
        </p:nvCxnSpPr>
        <p:spPr>
          <a:xfrm>
            <a:off x="3505200" y="4902199"/>
            <a:ext cx="8255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241800" y="4704834"/>
            <a:ext cx="1231900" cy="369332"/>
          </a:xfrm>
          <a:prstGeom prst="rect">
            <a:avLst/>
          </a:prstGeom>
          <a:noFill/>
        </p:spPr>
        <p:txBody>
          <a:bodyPr wrap="square" rtlCol="0">
            <a:spAutoFit/>
          </a:bodyPr>
          <a:lstStyle/>
          <a:p>
            <a:r>
              <a:rPr lang="en-IN" dirty="0" smtClean="0"/>
              <a:t>w’x*</a:t>
            </a:r>
            <a:endParaRPr lang="en-IN" dirty="0"/>
          </a:p>
        </p:txBody>
      </p:sp>
      <p:cxnSp>
        <p:nvCxnSpPr>
          <p:cNvPr id="28" name="Straight Connector 27"/>
          <p:cNvCxnSpPr/>
          <p:nvPr/>
        </p:nvCxnSpPr>
        <p:spPr>
          <a:xfrm>
            <a:off x="5867400" y="2273300"/>
            <a:ext cx="50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urved Connector 32"/>
          <p:cNvCxnSpPr/>
          <p:nvPr/>
        </p:nvCxnSpPr>
        <p:spPr>
          <a:xfrm rot="10800000" flipV="1">
            <a:off x="2959100" y="2273300"/>
            <a:ext cx="3162300" cy="2374900"/>
          </a:xfrm>
          <a:prstGeom prst="curvedConnector3">
            <a:avLst>
              <a:gd name="adj1" fmla="val 181325"/>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p:nvCxnSpPr>
        <p:spPr>
          <a:xfrm flipV="1">
            <a:off x="2178050" y="5537715"/>
            <a:ext cx="27686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711700" y="4917818"/>
            <a:ext cx="234950"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Flowchart: Delay 25"/>
          <p:cNvSpPr/>
          <p:nvPr/>
        </p:nvSpPr>
        <p:spPr>
          <a:xfrm>
            <a:off x="4946650" y="4889500"/>
            <a:ext cx="615950" cy="704850"/>
          </a:xfrm>
          <a:prstGeom prst="flowChartDela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29" name="Straight Connector 28"/>
          <p:cNvCxnSpPr/>
          <p:nvPr/>
        </p:nvCxnSpPr>
        <p:spPr>
          <a:xfrm>
            <a:off x="5549900" y="5241925"/>
            <a:ext cx="825500"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318250" y="5057259"/>
            <a:ext cx="1231900" cy="369332"/>
          </a:xfrm>
          <a:prstGeom prst="rect">
            <a:avLst/>
          </a:prstGeom>
          <a:noFill/>
        </p:spPr>
        <p:txBody>
          <a:bodyPr wrap="square" rtlCol="0">
            <a:spAutoFit/>
          </a:bodyPr>
          <a:lstStyle/>
          <a:p>
            <a:r>
              <a:rPr lang="en-IN" dirty="0" err="1" smtClean="0"/>
              <a:t>w’x</a:t>
            </a:r>
            <a:r>
              <a:rPr lang="en-IN" dirty="0" smtClean="0"/>
              <a:t>*z’*</a:t>
            </a:r>
            <a:endParaRPr lang="en-IN" dirty="0"/>
          </a:p>
        </p:txBody>
      </p:sp>
      <p:sp>
        <p:nvSpPr>
          <p:cNvPr id="4" name="Arc 3"/>
          <p:cNvSpPr/>
          <p:nvPr/>
        </p:nvSpPr>
        <p:spPr>
          <a:xfrm>
            <a:off x="8369300" y="3625850"/>
            <a:ext cx="977900" cy="1291968"/>
          </a:xfrm>
          <a:prstGeom prst="arc">
            <a:avLst>
              <a:gd name="adj1" fmla="val 16200000"/>
              <a:gd name="adj2" fmla="val 402911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7" name="Freeform 26"/>
          <p:cNvSpPr/>
          <p:nvPr/>
        </p:nvSpPr>
        <p:spPr>
          <a:xfrm>
            <a:off x="8877300" y="3632200"/>
            <a:ext cx="1003349" cy="520700"/>
          </a:xfrm>
          <a:custGeom>
            <a:avLst/>
            <a:gdLst>
              <a:gd name="connsiteX0" fmla="*/ 0 w 1003349"/>
              <a:gd name="connsiteY0" fmla="*/ 0 h 520700"/>
              <a:gd name="connsiteX1" fmla="*/ 292100 w 1003349"/>
              <a:gd name="connsiteY1" fmla="*/ 38100 h 520700"/>
              <a:gd name="connsiteX2" fmla="*/ 406400 w 1003349"/>
              <a:gd name="connsiteY2" fmla="*/ 76200 h 520700"/>
              <a:gd name="connsiteX3" fmla="*/ 444500 w 1003349"/>
              <a:gd name="connsiteY3" fmla="*/ 88900 h 520700"/>
              <a:gd name="connsiteX4" fmla="*/ 558800 w 1003349"/>
              <a:gd name="connsiteY4" fmla="*/ 139700 h 520700"/>
              <a:gd name="connsiteX5" fmla="*/ 635000 w 1003349"/>
              <a:gd name="connsiteY5" fmla="*/ 165100 h 520700"/>
              <a:gd name="connsiteX6" fmla="*/ 660400 w 1003349"/>
              <a:gd name="connsiteY6" fmla="*/ 203200 h 520700"/>
              <a:gd name="connsiteX7" fmla="*/ 698500 w 1003349"/>
              <a:gd name="connsiteY7" fmla="*/ 215900 h 520700"/>
              <a:gd name="connsiteX8" fmla="*/ 736600 w 1003349"/>
              <a:gd name="connsiteY8" fmla="*/ 241300 h 520700"/>
              <a:gd name="connsiteX9" fmla="*/ 812800 w 1003349"/>
              <a:gd name="connsiteY9" fmla="*/ 292100 h 520700"/>
              <a:gd name="connsiteX10" fmla="*/ 876300 w 1003349"/>
              <a:gd name="connsiteY10" fmla="*/ 355600 h 520700"/>
              <a:gd name="connsiteX11" fmla="*/ 914400 w 1003349"/>
              <a:gd name="connsiteY11" fmla="*/ 393700 h 520700"/>
              <a:gd name="connsiteX12" fmla="*/ 965200 w 1003349"/>
              <a:gd name="connsiteY12" fmla="*/ 431800 h 520700"/>
              <a:gd name="connsiteX13" fmla="*/ 977900 w 1003349"/>
              <a:gd name="connsiteY13" fmla="*/ 469900 h 520700"/>
              <a:gd name="connsiteX14" fmla="*/ 1003300 w 1003349"/>
              <a:gd name="connsiteY14" fmla="*/ 520700 h 52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3349" h="520700">
                <a:moveTo>
                  <a:pt x="0" y="0"/>
                </a:moveTo>
                <a:cubicBezTo>
                  <a:pt x="161964" y="64786"/>
                  <a:pt x="-51675" y="-12830"/>
                  <a:pt x="292100" y="38100"/>
                </a:cubicBezTo>
                <a:cubicBezTo>
                  <a:pt x="331827" y="43986"/>
                  <a:pt x="368300" y="63500"/>
                  <a:pt x="406400" y="76200"/>
                </a:cubicBezTo>
                <a:cubicBezTo>
                  <a:pt x="419100" y="80433"/>
                  <a:pt x="432526" y="82913"/>
                  <a:pt x="444500" y="88900"/>
                </a:cubicBezTo>
                <a:cubicBezTo>
                  <a:pt x="497735" y="115518"/>
                  <a:pt x="499343" y="118079"/>
                  <a:pt x="558800" y="139700"/>
                </a:cubicBezTo>
                <a:cubicBezTo>
                  <a:pt x="583962" y="148850"/>
                  <a:pt x="635000" y="165100"/>
                  <a:pt x="635000" y="165100"/>
                </a:cubicBezTo>
                <a:cubicBezTo>
                  <a:pt x="643467" y="177800"/>
                  <a:pt x="648481" y="193665"/>
                  <a:pt x="660400" y="203200"/>
                </a:cubicBezTo>
                <a:cubicBezTo>
                  <a:pt x="670853" y="211563"/>
                  <a:pt x="686526" y="209913"/>
                  <a:pt x="698500" y="215900"/>
                </a:cubicBezTo>
                <a:cubicBezTo>
                  <a:pt x="712152" y="222726"/>
                  <a:pt x="724874" y="231529"/>
                  <a:pt x="736600" y="241300"/>
                </a:cubicBezTo>
                <a:cubicBezTo>
                  <a:pt x="800021" y="294151"/>
                  <a:pt x="745843" y="269781"/>
                  <a:pt x="812800" y="292100"/>
                </a:cubicBezTo>
                <a:cubicBezTo>
                  <a:pt x="859367" y="361950"/>
                  <a:pt x="812800" y="302683"/>
                  <a:pt x="876300" y="355600"/>
                </a:cubicBezTo>
                <a:cubicBezTo>
                  <a:pt x="890098" y="367098"/>
                  <a:pt x="900763" y="382011"/>
                  <a:pt x="914400" y="393700"/>
                </a:cubicBezTo>
                <a:cubicBezTo>
                  <a:pt x="930471" y="407475"/>
                  <a:pt x="948267" y="419100"/>
                  <a:pt x="965200" y="431800"/>
                </a:cubicBezTo>
                <a:cubicBezTo>
                  <a:pt x="969433" y="444500"/>
                  <a:pt x="971913" y="457926"/>
                  <a:pt x="977900" y="469900"/>
                </a:cubicBezTo>
                <a:cubicBezTo>
                  <a:pt x="1005648" y="525396"/>
                  <a:pt x="1003300" y="488889"/>
                  <a:pt x="1003300" y="5207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Freeform 30"/>
          <p:cNvSpPr/>
          <p:nvPr/>
        </p:nvSpPr>
        <p:spPr>
          <a:xfrm>
            <a:off x="9105900" y="4152900"/>
            <a:ext cx="775437" cy="685800"/>
          </a:xfrm>
          <a:custGeom>
            <a:avLst/>
            <a:gdLst>
              <a:gd name="connsiteX0" fmla="*/ 0 w 775437"/>
              <a:gd name="connsiteY0" fmla="*/ 685800 h 685800"/>
              <a:gd name="connsiteX1" fmla="*/ 63500 w 775437"/>
              <a:gd name="connsiteY1" fmla="*/ 660400 h 685800"/>
              <a:gd name="connsiteX2" fmla="*/ 139700 w 775437"/>
              <a:gd name="connsiteY2" fmla="*/ 609600 h 685800"/>
              <a:gd name="connsiteX3" fmla="*/ 152400 w 775437"/>
              <a:gd name="connsiteY3" fmla="*/ 571500 h 685800"/>
              <a:gd name="connsiteX4" fmla="*/ 203200 w 775437"/>
              <a:gd name="connsiteY4" fmla="*/ 558800 h 685800"/>
              <a:gd name="connsiteX5" fmla="*/ 279400 w 775437"/>
              <a:gd name="connsiteY5" fmla="*/ 520700 h 685800"/>
              <a:gd name="connsiteX6" fmla="*/ 317500 w 775437"/>
              <a:gd name="connsiteY6" fmla="*/ 508000 h 685800"/>
              <a:gd name="connsiteX7" fmla="*/ 355600 w 775437"/>
              <a:gd name="connsiteY7" fmla="*/ 469900 h 685800"/>
              <a:gd name="connsiteX8" fmla="*/ 469900 w 775437"/>
              <a:gd name="connsiteY8" fmla="*/ 431800 h 685800"/>
              <a:gd name="connsiteX9" fmla="*/ 533400 w 775437"/>
              <a:gd name="connsiteY9" fmla="*/ 330200 h 685800"/>
              <a:gd name="connsiteX10" fmla="*/ 558800 w 775437"/>
              <a:gd name="connsiteY10" fmla="*/ 292100 h 685800"/>
              <a:gd name="connsiteX11" fmla="*/ 596900 w 775437"/>
              <a:gd name="connsiteY11" fmla="*/ 215900 h 685800"/>
              <a:gd name="connsiteX12" fmla="*/ 635000 w 775437"/>
              <a:gd name="connsiteY12" fmla="*/ 190500 h 685800"/>
              <a:gd name="connsiteX13" fmla="*/ 660400 w 775437"/>
              <a:gd name="connsiteY13" fmla="*/ 152400 h 685800"/>
              <a:gd name="connsiteX14" fmla="*/ 736600 w 775437"/>
              <a:gd name="connsiteY14" fmla="*/ 101600 h 685800"/>
              <a:gd name="connsiteX15" fmla="*/ 774700 w 775437"/>
              <a:gd name="connsiteY15" fmla="*/ 25400 h 685800"/>
              <a:gd name="connsiteX16" fmla="*/ 774700 w 775437"/>
              <a:gd name="connsiteY16"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75437" h="685800">
                <a:moveTo>
                  <a:pt x="0" y="685800"/>
                </a:moveTo>
                <a:cubicBezTo>
                  <a:pt x="21167" y="677333"/>
                  <a:pt x="44168" y="672482"/>
                  <a:pt x="63500" y="660400"/>
                </a:cubicBezTo>
                <a:cubicBezTo>
                  <a:pt x="172222" y="592449"/>
                  <a:pt x="38978" y="643174"/>
                  <a:pt x="139700" y="609600"/>
                </a:cubicBezTo>
                <a:cubicBezTo>
                  <a:pt x="143933" y="596900"/>
                  <a:pt x="141947" y="579863"/>
                  <a:pt x="152400" y="571500"/>
                </a:cubicBezTo>
                <a:cubicBezTo>
                  <a:pt x="166030" y="560596"/>
                  <a:pt x="186417" y="563595"/>
                  <a:pt x="203200" y="558800"/>
                </a:cubicBezTo>
                <a:cubicBezTo>
                  <a:pt x="277684" y="537519"/>
                  <a:pt x="205187" y="557806"/>
                  <a:pt x="279400" y="520700"/>
                </a:cubicBezTo>
                <a:cubicBezTo>
                  <a:pt x="291374" y="514713"/>
                  <a:pt x="304800" y="512233"/>
                  <a:pt x="317500" y="508000"/>
                </a:cubicBezTo>
                <a:cubicBezTo>
                  <a:pt x="330200" y="495300"/>
                  <a:pt x="340370" y="479419"/>
                  <a:pt x="355600" y="469900"/>
                </a:cubicBezTo>
                <a:cubicBezTo>
                  <a:pt x="387482" y="449973"/>
                  <a:pt x="433599" y="440875"/>
                  <a:pt x="469900" y="431800"/>
                </a:cubicBezTo>
                <a:cubicBezTo>
                  <a:pt x="561295" y="370870"/>
                  <a:pt x="448765" y="457152"/>
                  <a:pt x="533400" y="330200"/>
                </a:cubicBezTo>
                <a:cubicBezTo>
                  <a:pt x="541867" y="317500"/>
                  <a:pt x="551974" y="305752"/>
                  <a:pt x="558800" y="292100"/>
                </a:cubicBezTo>
                <a:cubicBezTo>
                  <a:pt x="579458" y="250783"/>
                  <a:pt x="560504" y="252296"/>
                  <a:pt x="596900" y="215900"/>
                </a:cubicBezTo>
                <a:cubicBezTo>
                  <a:pt x="607693" y="205107"/>
                  <a:pt x="622300" y="198967"/>
                  <a:pt x="635000" y="190500"/>
                </a:cubicBezTo>
                <a:cubicBezTo>
                  <a:pt x="643467" y="177800"/>
                  <a:pt x="648913" y="162451"/>
                  <a:pt x="660400" y="152400"/>
                </a:cubicBezTo>
                <a:cubicBezTo>
                  <a:pt x="683374" y="132298"/>
                  <a:pt x="736600" y="101600"/>
                  <a:pt x="736600" y="101600"/>
                </a:cubicBezTo>
                <a:cubicBezTo>
                  <a:pt x="758007" y="69490"/>
                  <a:pt x="767189" y="62957"/>
                  <a:pt x="774700" y="25400"/>
                </a:cubicBezTo>
                <a:cubicBezTo>
                  <a:pt x="776360" y="17098"/>
                  <a:pt x="774700" y="8467"/>
                  <a:pt x="77470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7" name="Straight Connector 36"/>
          <p:cNvCxnSpPr/>
          <p:nvPr/>
        </p:nvCxnSpPr>
        <p:spPr>
          <a:xfrm>
            <a:off x="7150100" y="5241925"/>
            <a:ext cx="1638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467600" y="3685917"/>
            <a:ext cx="1638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8788400" y="4495800"/>
            <a:ext cx="0" cy="746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788400" y="4495800"/>
            <a:ext cx="55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27" idx="13"/>
          </p:cNvCxnSpPr>
          <p:nvPr/>
        </p:nvCxnSpPr>
        <p:spPr>
          <a:xfrm>
            <a:off x="9855200" y="4102100"/>
            <a:ext cx="1155700"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0007649" y="3455769"/>
            <a:ext cx="1231900" cy="646331"/>
          </a:xfrm>
          <a:prstGeom prst="rect">
            <a:avLst/>
          </a:prstGeom>
          <a:noFill/>
        </p:spPr>
        <p:txBody>
          <a:bodyPr wrap="square" rtlCol="0">
            <a:spAutoFit/>
          </a:bodyPr>
          <a:lstStyle/>
          <a:p>
            <a:r>
              <a:rPr lang="en-IN" dirty="0"/>
              <a:t>x</a:t>
            </a:r>
            <a:r>
              <a:rPr lang="en-IN" dirty="0" smtClean="0"/>
              <a:t>’y’*z*</a:t>
            </a:r>
            <a:r>
              <a:rPr lang="en-IN" dirty="0" err="1" smtClean="0"/>
              <a:t>w’x</a:t>
            </a:r>
            <a:r>
              <a:rPr lang="en-IN" dirty="0" smtClean="0"/>
              <a:t>*z’*+</a:t>
            </a:r>
            <a:endParaRPr lang="en-IN" dirty="0"/>
          </a:p>
        </p:txBody>
      </p:sp>
    </p:spTree>
    <p:extLst>
      <p:ext uri="{BB962C8B-B14F-4D97-AF65-F5344CB8AC3E}">
        <p14:creationId xmlns:p14="http://schemas.microsoft.com/office/powerpoint/2010/main" val="7842655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Step by step logic circuit for the example:</a:t>
            </a:r>
            <a:endParaRPr lang="en-IN" sz="3600" b="1" dirty="0"/>
          </a:p>
        </p:txBody>
      </p:sp>
      <p:sp>
        <p:nvSpPr>
          <p:cNvPr id="3" name="Content Placeholder 2"/>
          <p:cNvSpPr>
            <a:spLocks noGrp="1"/>
          </p:cNvSpPr>
          <p:nvPr>
            <p:ph idx="1"/>
          </p:nvPr>
        </p:nvSpPr>
        <p:spPr>
          <a:xfrm>
            <a:off x="838200" y="1825624"/>
            <a:ext cx="10515600" cy="5248276"/>
          </a:xfrm>
        </p:spPr>
        <p:txBody>
          <a:bodyPr>
            <a:normAutofit/>
          </a:bodyPr>
          <a:lstStyle/>
          <a:p>
            <a:r>
              <a:rPr lang="en-IN" dirty="0" smtClean="0"/>
              <a:t>Working final expression: </a:t>
            </a:r>
            <a:r>
              <a:rPr lang="en-IN" dirty="0" smtClean="0">
                <a:solidFill>
                  <a:srgbClr val="FFC000"/>
                </a:solidFill>
              </a:rPr>
              <a:t>x’y’*z*</a:t>
            </a:r>
            <a:r>
              <a:rPr lang="en-IN" dirty="0" err="1" smtClean="0">
                <a:solidFill>
                  <a:srgbClr val="FFC000"/>
                </a:solidFill>
              </a:rPr>
              <a:t>w’x</a:t>
            </a:r>
            <a:r>
              <a:rPr lang="en-IN" dirty="0" smtClean="0">
                <a:solidFill>
                  <a:srgbClr val="FFC000"/>
                </a:solidFill>
              </a:rPr>
              <a:t>*z’*+wx’*xy*z*++</a:t>
            </a:r>
          </a:p>
          <a:p>
            <a:pPr marL="0" indent="0">
              <a:buNone/>
            </a:pPr>
            <a:endParaRPr lang="en-IN" dirty="0">
              <a:solidFill>
                <a:srgbClr val="FFC000"/>
              </a:solidFill>
            </a:endParaRPr>
          </a:p>
          <a:p>
            <a:pPr marL="0" indent="0">
              <a:buNone/>
            </a:pPr>
            <a:r>
              <a:rPr lang="en-IN" dirty="0" smtClean="0">
                <a:solidFill>
                  <a:srgbClr val="FFC000"/>
                </a:solidFill>
              </a:rPr>
              <a:t>	x’</a:t>
            </a:r>
          </a:p>
          <a:p>
            <a:pPr marL="0" indent="0">
              <a:buNone/>
            </a:pPr>
            <a:r>
              <a:rPr lang="en-IN" dirty="0">
                <a:solidFill>
                  <a:srgbClr val="FFC000"/>
                </a:solidFill>
              </a:rPr>
              <a:t>	</a:t>
            </a:r>
            <a:r>
              <a:rPr lang="en-IN" dirty="0" smtClean="0">
                <a:solidFill>
                  <a:srgbClr val="FFC000"/>
                </a:solidFill>
              </a:rPr>
              <a:t>y’</a:t>
            </a:r>
          </a:p>
          <a:p>
            <a:pPr marL="0" indent="0">
              <a:buNone/>
            </a:pPr>
            <a:r>
              <a:rPr lang="en-IN" dirty="0" smtClean="0"/>
              <a:t>           </a:t>
            </a:r>
            <a:r>
              <a:rPr lang="en-IN" dirty="0" smtClean="0">
                <a:solidFill>
                  <a:srgbClr val="FFC000"/>
                </a:solidFill>
              </a:rPr>
              <a:t>z</a:t>
            </a:r>
          </a:p>
          <a:p>
            <a:pPr marL="0" indent="0">
              <a:buNone/>
            </a:pPr>
            <a:r>
              <a:rPr lang="en-IN" dirty="0" smtClean="0">
                <a:solidFill>
                  <a:srgbClr val="FFC000"/>
                </a:solidFill>
              </a:rPr>
              <a:t>          w’</a:t>
            </a:r>
          </a:p>
          <a:p>
            <a:pPr marL="0" indent="0">
              <a:buNone/>
            </a:pPr>
            <a:r>
              <a:rPr lang="en-IN" dirty="0">
                <a:solidFill>
                  <a:srgbClr val="FFC000"/>
                </a:solidFill>
              </a:rPr>
              <a:t> </a:t>
            </a:r>
            <a:r>
              <a:rPr lang="en-IN" dirty="0" smtClean="0">
                <a:solidFill>
                  <a:srgbClr val="FFC000"/>
                </a:solidFill>
              </a:rPr>
              <a:t>         x</a:t>
            </a:r>
          </a:p>
          <a:p>
            <a:pPr marL="0" indent="0">
              <a:buNone/>
            </a:pPr>
            <a:r>
              <a:rPr lang="en-IN" dirty="0" smtClean="0">
                <a:solidFill>
                  <a:srgbClr val="FFC000"/>
                </a:solidFill>
              </a:rPr>
              <a:t>          z’</a:t>
            </a:r>
          </a:p>
          <a:p>
            <a:pPr marL="0" indent="0">
              <a:buNone/>
            </a:pPr>
            <a:r>
              <a:rPr lang="en-IN" dirty="0" smtClean="0"/>
              <a:t>        </a:t>
            </a:r>
            <a:r>
              <a:rPr lang="en-IN" sz="1600" dirty="0"/>
              <a:t> </a:t>
            </a:r>
            <a:r>
              <a:rPr lang="en-IN" sz="1600" dirty="0" smtClean="0"/>
              <a:t>  </a:t>
            </a:r>
            <a:r>
              <a:rPr lang="en-IN" sz="1600" dirty="0" smtClean="0">
                <a:solidFill>
                  <a:srgbClr val="FFC000"/>
                </a:solidFill>
              </a:rPr>
              <a:t>w</a:t>
            </a:r>
          </a:p>
          <a:p>
            <a:pPr marL="0" indent="0">
              <a:buNone/>
            </a:pPr>
            <a:r>
              <a:rPr lang="en-IN" sz="1600" dirty="0">
                <a:solidFill>
                  <a:srgbClr val="FFC000"/>
                </a:solidFill>
              </a:rPr>
              <a:t> </a:t>
            </a:r>
            <a:r>
              <a:rPr lang="en-IN" sz="1600" dirty="0" smtClean="0">
                <a:solidFill>
                  <a:srgbClr val="FFC000"/>
                </a:solidFill>
              </a:rPr>
              <a:t>                x’</a:t>
            </a:r>
            <a:endParaRPr lang="en-IN" dirty="0" smtClean="0">
              <a:solidFill>
                <a:srgbClr val="FFC000"/>
              </a:solidFill>
            </a:endParaRPr>
          </a:p>
        </p:txBody>
      </p:sp>
      <p:cxnSp>
        <p:nvCxnSpPr>
          <p:cNvPr id="11" name="Straight Connector 10"/>
          <p:cNvCxnSpPr/>
          <p:nvPr/>
        </p:nvCxnSpPr>
        <p:spPr>
          <a:xfrm>
            <a:off x="2057400" y="3073400"/>
            <a:ext cx="73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057400" y="3625850"/>
            <a:ext cx="7366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Flowchart: Delay 12"/>
          <p:cNvSpPr/>
          <p:nvPr/>
        </p:nvSpPr>
        <p:spPr>
          <a:xfrm>
            <a:off x="2794000" y="3054350"/>
            <a:ext cx="711200" cy="571500"/>
          </a:xfrm>
          <a:prstGeom prst="flowChartDela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15" name="Straight Connector 14"/>
          <p:cNvCxnSpPr/>
          <p:nvPr/>
        </p:nvCxnSpPr>
        <p:spPr>
          <a:xfrm>
            <a:off x="3505200" y="3340100"/>
            <a:ext cx="8255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330700" y="3155434"/>
            <a:ext cx="1231900" cy="369332"/>
          </a:xfrm>
          <a:prstGeom prst="rect">
            <a:avLst/>
          </a:prstGeom>
          <a:noFill/>
        </p:spPr>
        <p:txBody>
          <a:bodyPr wrap="square" rtlCol="0">
            <a:spAutoFit/>
          </a:bodyPr>
          <a:lstStyle/>
          <a:p>
            <a:r>
              <a:rPr lang="en-IN" dirty="0"/>
              <a:t>x</a:t>
            </a:r>
            <a:r>
              <a:rPr lang="en-IN" dirty="0" smtClean="0"/>
              <a:t>’y’*</a:t>
            </a:r>
            <a:endParaRPr lang="en-IN" dirty="0"/>
          </a:p>
        </p:txBody>
      </p:sp>
      <p:cxnSp>
        <p:nvCxnSpPr>
          <p:cNvPr id="5" name="Straight Connector 4"/>
          <p:cNvCxnSpPr/>
          <p:nvPr/>
        </p:nvCxnSpPr>
        <p:spPr>
          <a:xfrm flipV="1">
            <a:off x="2057400" y="4114800"/>
            <a:ext cx="2984500" cy="1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826000" y="3365500"/>
            <a:ext cx="73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4927600" y="4102100"/>
            <a:ext cx="635000" cy="12700"/>
          </a:xfrm>
          <a:prstGeom prst="line">
            <a:avLst/>
          </a:prstGeom>
        </p:spPr>
        <p:style>
          <a:lnRef idx="1">
            <a:schemeClr val="accent1"/>
          </a:lnRef>
          <a:fillRef idx="0">
            <a:schemeClr val="accent1"/>
          </a:fillRef>
          <a:effectRef idx="0">
            <a:schemeClr val="accent1"/>
          </a:effectRef>
          <a:fontRef idx="minor">
            <a:schemeClr val="tx1"/>
          </a:fontRef>
        </p:style>
      </p:cxnSp>
      <p:sp>
        <p:nvSpPr>
          <p:cNvPr id="8" name="Flowchart: Delay 7"/>
          <p:cNvSpPr/>
          <p:nvPr/>
        </p:nvSpPr>
        <p:spPr>
          <a:xfrm>
            <a:off x="5562600" y="3155434"/>
            <a:ext cx="939800" cy="1060966"/>
          </a:xfrm>
          <a:prstGeom prst="flowChartDela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6" name="Straight Connector 15"/>
          <p:cNvCxnSpPr>
            <a:stCxn id="8" idx="3"/>
          </p:cNvCxnSpPr>
          <p:nvPr/>
        </p:nvCxnSpPr>
        <p:spPr>
          <a:xfrm>
            <a:off x="6502400" y="3685917"/>
            <a:ext cx="13843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188200" y="3359964"/>
            <a:ext cx="1231900" cy="369332"/>
          </a:xfrm>
          <a:prstGeom prst="rect">
            <a:avLst/>
          </a:prstGeom>
          <a:noFill/>
        </p:spPr>
        <p:txBody>
          <a:bodyPr wrap="square" rtlCol="0">
            <a:spAutoFit/>
          </a:bodyPr>
          <a:lstStyle/>
          <a:p>
            <a:r>
              <a:rPr lang="en-IN" dirty="0"/>
              <a:t>x</a:t>
            </a:r>
            <a:r>
              <a:rPr lang="en-IN" dirty="0" smtClean="0"/>
              <a:t>’y’*z*</a:t>
            </a:r>
            <a:endParaRPr lang="en-IN" dirty="0"/>
          </a:p>
        </p:txBody>
      </p:sp>
      <p:cxnSp>
        <p:nvCxnSpPr>
          <p:cNvPr id="21" name="Straight Connector 20"/>
          <p:cNvCxnSpPr/>
          <p:nvPr/>
        </p:nvCxnSpPr>
        <p:spPr>
          <a:xfrm>
            <a:off x="4838700" y="2273300"/>
            <a:ext cx="81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334000" y="2273300"/>
            <a:ext cx="1549400" cy="1227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057400" y="4648200"/>
            <a:ext cx="73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057400" y="5130800"/>
            <a:ext cx="73660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Flowchart: Delay 19"/>
          <p:cNvSpPr/>
          <p:nvPr/>
        </p:nvSpPr>
        <p:spPr>
          <a:xfrm>
            <a:off x="2794000" y="4616449"/>
            <a:ext cx="711200" cy="571500"/>
          </a:xfrm>
          <a:prstGeom prst="flowChartDela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22" name="Straight Connector 21"/>
          <p:cNvCxnSpPr/>
          <p:nvPr/>
        </p:nvCxnSpPr>
        <p:spPr>
          <a:xfrm>
            <a:off x="3505200" y="4902199"/>
            <a:ext cx="8255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241800" y="4704834"/>
            <a:ext cx="1231900" cy="369332"/>
          </a:xfrm>
          <a:prstGeom prst="rect">
            <a:avLst/>
          </a:prstGeom>
          <a:noFill/>
        </p:spPr>
        <p:txBody>
          <a:bodyPr wrap="square" rtlCol="0">
            <a:spAutoFit/>
          </a:bodyPr>
          <a:lstStyle/>
          <a:p>
            <a:r>
              <a:rPr lang="en-IN" dirty="0" smtClean="0"/>
              <a:t>w’x*</a:t>
            </a:r>
            <a:endParaRPr lang="en-IN" dirty="0"/>
          </a:p>
        </p:txBody>
      </p:sp>
      <p:cxnSp>
        <p:nvCxnSpPr>
          <p:cNvPr id="28" name="Straight Connector 27"/>
          <p:cNvCxnSpPr/>
          <p:nvPr/>
        </p:nvCxnSpPr>
        <p:spPr>
          <a:xfrm>
            <a:off x="5867400" y="2273300"/>
            <a:ext cx="50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urved Connector 32"/>
          <p:cNvCxnSpPr/>
          <p:nvPr/>
        </p:nvCxnSpPr>
        <p:spPr>
          <a:xfrm rot="10800000" flipV="1">
            <a:off x="2959100" y="2273300"/>
            <a:ext cx="3162300" cy="2374900"/>
          </a:xfrm>
          <a:prstGeom prst="curvedConnector3">
            <a:avLst>
              <a:gd name="adj1" fmla="val 181325"/>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p:nvCxnSpPr>
        <p:spPr>
          <a:xfrm flipV="1">
            <a:off x="2178050" y="5537715"/>
            <a:ext cx="27686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711700" y="4917818"/>
            <a:ext cx="234950"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Flowchart: Delay 25"/>
          <p:cNvSpPr/>
          <p:nvPr/>
        </p:nvSpPr>
        <p:spPr>
          <a:xfrm>
            <a:off x="4946650" y="4889500"/>
            <a:ext cx="615950" cy="704850"/>
          </a:xfrm>
          <a:prstGeom prst="flowChartDela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29" name="Straight Connector 28"/>
          <p:cNvCxnSpPr/>
          <p:nvPr/>
        </p:nvCxnSpPr>
        <p:spPr>
          <a:xfrm>
            <a:off x="5549900" y="5241925"/>
            <a:ext cx="825500"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318250" y="5057259"/>
            <a:ext cx="1231900" cy="369332"/>
          </a:xfrm>
          <a:prstGeom prst="rect">
            <a:avLst/>
          </a:prstGeom>
          <a:noFill/>
        </p:spPr>
        <p:txBody>
          <a:bodyPr wrap="square" rtlCol="0">
            <a:spAutoFit/>
          </a:bodyPr>
          <a:lstStyle/>
          <a:p>
            <a:r>
              <a:rPr lang="en-IN" dirty="0" smtClean="0"/>
              <a:t>w’x*z’*</a:t>
            </a:r>
            <a:endParaRPr lang="en-IN" dirty="0"/>
          </a:p>
        </p:txBody>
      </p:sp>
      <p:sp>
        <p:nvSpPr>
          <p:cNvPr id="4" name="Arc 3"/>
          <p:cNvSpPr/>
          <p:nvPr/>
        </p:nvSpPr>
        <p:spPr>
          <a:xfrm>
            <a:off x="8369300" y="3625850"/>
            <a:ext cx="977900" cy="1291968"/>
          </a:xfrm>
          <a:prstGeom prst="arc">
            <a:avLst>
              <a:gd name="adj1" fmla="val 16200000"/>
              <a:gd name="adj2" fmla="val 402911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7" name="Freeform 26"/>
          <p:cNvSpPr/>
          <p:nvPr/>
        </p:nvSpPr>
        <p:spPr>
          <a:xfrm>
            <a:off x="8877300" y="3632200"/>
            <a:ext cx="1003349" cy="520700"/>
          </a:xfrm>
          <a:custGeom>
            <a:avLst/>
            <a:gdLst>
              <a:gd name="connsiteX0" fmla="*/ 0 w 1003349"/>
              <a:gd name="connsiteY0" fmla="*/ 0 h 520700"/>
              <a:gd name="connsiteX1" fmla="*/ 292100 w 1003349"/>
              <a:gd name="connsiteY1" fmla="*/ 38100 h 520700"/>
              <a:gd name="connsiteX2" fmla="*/ 406400 w 1003349"/>
              <a:gd name="connsiteY2" fmla="*/ 76200 h 520700"/>
              <a:gd name="connsiteX3" fmla="*/ 444500 w 1003349"/>
              <a:gd name="connsiteY3" fmla="*/ 88900 h 520700"/>
              <a:gd name="connsiteX4" fmla="*/ 558800 w 1003349"/>
              <a:gd name="connsiteY4" fmla="*/ 139700 h 520700"/>
              <a:gd name="connsiteX5" fmla="*/ 635000 w 1003349"/>
              <a:gd name="connsiteY5" fmla="*/ 165100 h 520700"/>
              <a:gd name="connsiteX6" fmla="*/ 660400 w 1003349"/>
              <a:gd name="connsiteY6" fmla="*/ 203200 h 520700"/>
              <a:gd name="connsiteX7" fmla="*/ 698500 w 1003349"/>
              <a:gd name="connsiteY7" fmla="*/ 215900 h 520700"/>
              <a:gd name="connsiteX8" fmla="*/ 736600 w 1003349"/>
              <a:gd name="connsiteY8" fmla="*/ 241300 h 520700"/>
              <a:gd name="connsiteX9" fmla="*/ 812800 w 1003349"/>
              <a:gd name="connsiteY9" fmla="*/ 292100 h 520700"/>
              <a:gd name="connsiteX10" fmla="*/ 876300 w 1003349"/>
              <a:gd name="connsiteY10" fmla="*/ 355600 h 520700"/>
              <a:gd name="connsiteX11" fmla="*/ 914400 w 1003349"/>
              <a:gd name="connsiteY11" fmla="*/ 393700 h 520700"/>
              <a:gd name="connsiteX12" fmla="*/ 965200 w 1003349"/>
              <a:gd name="connsiteY12" fmla="*/ 431800 h 520700"/>
              <a:gd name="connsiteX13" fmla="*/ 977900 w 1003349"/>
              <a:gd name="connsiteY13" fmla="*/ 469900 h 520700"/>
              <a:gd name="connsiteX14" fmla="*/ 1003300 w 1003349"/>
              <a:gd name="connsiteY14" fmla="*/ 520700 h 52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3349" h="520700">
                <a:moveTo>
                  <a:pt x="0" y="0"/>
                </a:moveTo>
                <a:cubicBezTo>
                  <a:pt x="161964" y="64786"/>
                  <a:pt x="-51675" y="-12830"/>
                  <a:pt x="292100" y="38100"/>
                </a:cubicBezTo>
                <a:cubicBezTo>
                  <a:pt x="331827" y="43986"/>
                  <a:pt x="368300" y="63500"/>
                  <a:pt x="406400" y="76200"/>
                </a:cubicBezTo>
                <a:cubicBezTo>
                  <a:pt x="419100" y="80433"/>
                  <a:pt x="432526" y="82913"/>
                  <a:pt x="444500" y="88900"/>
                </a:cubicBezTo>
                <a:cubicBezTo>
                  <a:pt x="497735" y="115518"/>
                  <a:pt x="499343" y="118079"/>
                  <a:pt x="558800" y="139700"/>
                </a:cubicBezTo>
                <a:cubicBezTo>
                  <a:pt x="583962" y="148850"/>
                  <a:pt x="635000" y="165100"/>
                  <a:pt x="635000" y="165100"/>
                </a:cubicBezTo>
                <a:cubicBezTo>
                  <a:pt x="643467" y="177800"/>
                  <a:pt x="648481" y="193665"/>
                  <a:pt x="660400" y="203200"/>
                </a:cubicBezTo>
                <a:cubicBezTo>
                  <a:pt x="670853" y="211563"/>
                  <a:pt x="686526" y="209913"/>
                  <a:pt x="698500" y="215900"/>
                </a:cubicBezTo>
                <a:cubicBezTo>
                  <a:pt x="712152" y="222726"/>
                  <a:pt x="724874" y="231529"/>
                  <a:pt x="736600" y="241300"/>
                </a:cubicBezTo>
                <a:cubicBezTo>
                  <a:pt x="800021" y="294151"/>
                  <a:pt x="745843" y="269781"/>
                  <a:pt x="812800" y="292100"/>
                </a:cubicBezTo>
                <a:cubicBezTo>
                  <a:pt x="859367" y="361950"/>
                  <a:pt x="812800" y="302683"/>
                  <a:pt x="876300" y="355600"/>
                </a:cubicBezTo>
                <a:cubicBezTo>
                  <a:pt x="890098" y="367098"/>
                  <a:pt x="900763" y="382011"/>
                  <a:pt x="914400" y="393700"/>
                </a:cubicBezTo>
                <a:cubicBezTo>
                  <a:pt x="930471" y="407475"/>
                  <a:pt x="948267" y="419100"/>
                  <a:pt x="965200" y="431800"/>
                </a:cubicBezTo>
                <a:cubicBezTo>
                  <a:pt x="969433" y="444500"/>
                  <a:pt x="971913" y="457926"/>
                  <a:pt x="977900" y="469900"/>
                </a:cubicBezTo>
                <a:cubicBezTo>
                  <a:pt x="1005648" y="525396"/>
                  <a:pt x="1003300" y="488889"/>
                  <a:pt x="1003300" y="5207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Freeform 30"/>
          <p:cNvSpPr/>
          <p:nvPr/>
        </p:nvSpPr>
        <p:spPr>
          <a:xfrm>
            <a:off x="9105900" y="4152900"/>
            <a:ext cx="775437" cy="685800"/>
          </a:xfrm>
          <a:custGeom>
            <a:avLst/>
            <a:gdLst>
              <a:gd name="connsiteX0" fmla="*/ 0 w 775437"/>
              <a:gd name="connsiteY0" fmla="*/ 685800 h 685800"/>
              <a:gd name="connsiteX1" fmla="*/ 63500 w 775437"/>
              <a:gd name="connsiteY1" fmla="*/ 660400 h 685800"/>
              <a:gd name="connsiteX2" fmla="*/ 139700 w 775437"/>
              <a:gd name="connsiteY2" fmla="*/ 609600 h 685800"/>
              <a:gd name="connsiteX3" fmla="*/ 152400 w 775437"/>
              <a:gd name="connsiteY3" fmla="*/ 571500 h 685800"/>
              <a:gd name="connsiteX4" fmla="*/ 203200 w 775437"/>
              <a:gd name="connsiteY4" fmla="*/ 558800 h 685800"/>
              <a:gd name="connsiteX5" fmla="*/ 279400 w 775437"/>
              <a:gd name="connsiteY5" fmla="*/ 520700 h 685800"/>
              <a:gd name="connsiteX6" fmla="*/ 317500 w 775437"/>
              <a:gd name="connsiteY6" fmla="*/ 508000 h 685800"/>
              <a:gd name="connsiteX7" fmla="*/ 355600 w 775437"/>
              <a:gd name="connsiteY7" fmla="*/ 469900 h 685800"/>
              <a:gd name="connsiteX8" fmla="*/ 469900 w 775437"/>
              <a:gd name="connsiteY8" fmla="*/ 431800 h 685800"/>
              <a:gd name="connsiteX9" fmla="*/ 533400 w 775437"/>
              <a:gd name="connsiteY9" fmla="*/ 330200 h 685800"/>
              <a:gd name="connsiteX10" fmla="*/ 558800 w 775437"/>
              <a:gd name="connsiteY10" fmla="*/ 292100 h 685800"/>
              <a:gd name="connsiteX11" fmla="*/ 596900 w 775437"/>
              <a:gd name="connsiteY11" fmla="*/ 215900 h 685800"/>
              <a:gd name="connsiteX12" fmla="*/ 635000 w 775437"/>
              <a:gd name="connsiteY12" fmla="*/ 190500 h 685800"/>
              <a:gd name="connsiteX13" fmla="*/ 660400 w 775437"/>
              <a:gd name="connsiteY13" fmla="*/ 152400 h 685800"/>
              <a:gd name="connsiteX14" fmla="*/ 736600 w 775437"/>
              <a:gd name="connsiteY14" fmla="*/ 101600 h 685800"/>
              <a:gd name="connsiteX15" fmla="*/ 774700 w 775437"/>
              <a:gd name="connsiteY15" fmla="*/ 25400 h 685800"/>
              <a:gd name="connsiteX16" fmla="*/ 774700 w 775437"/>
              <a:gd name="connsiteY16"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75437" h="685800">
                <a:moveTo>
                  <a:pt x="0" y="685800"/>
                </a:moveTo>
                <a:cubicBezTo>
                  <a:pt x="21167" y="677333"/>
                  <a:pt x="44168" y="672482"/>
                  <a:pt x="63500" y="660400"/>
                </a:cubicBezTo>
                <a:cubicBezTo>
                  <a:pt x="172222" y="592449"/>
                  <a:pt x="38978" y="643174"/>
                  <a:pt x="139700" y="609600"/>
                </a:cubicBezTo>
                <a:cubicBezTo>
                  <a:pt x="143933" y="596900"/>
                  <a:pt x="141947" y="579863"/>
                  <a:pt x="152400" y="571500"/>
                </a:cubicBezTo>
                <a:cubicBezTo>
                  <a:pt x="166030" y="560596"/>
                  <a:pt x="186417" y="563595"/>
                  <a:pt x="203200" y="558800"/>
                </a:cubicBezTo>
                <a:cubicBezTo>
                  <a:pt x="277684" y="537519"/>
                  <a:pt x="205187" y="557806"/>
                  <a:pt x="279400" y="520700"/>
                </a:cubicBezTo>
                <a:cubicBezTo>
                  <a:pt x="291374" y="514713"/>
                  <a:pt x="304800" y="512233"/>
                  <a:pt x="317500" y="508000"/>
                </a:cubicBezTo>
                <a:cubicBezTo>
                  <a:pt x="330200" y="495300"/>
                  <a:pt x="340370" y="479419"/>
                  <a:pt x="355600" y="469900"/>
                </a:cubicBezTo>
                <a:cubicBezTo>
                  <a:pt x="387482" y="449973"/>
                  <a:pt x="433599" y="440875"/>
                  <a:pt x="469900" y="431800"/>
                </a:cubicBezTo>
                <a:cubicBezTo>
                  <a:pt x="561295" y="370870"/>
                  <a:pt x="448765" y="457152"/>
                  <a:pt x="533400" y="330200"/>
                </a:cubicBezTo>
                <a:cubicBezTo>
                  <a:pt x="541867" y="317500"/>
                  <a:pt x="551974" y="305752"/>
                  <a:pt x="558800" y="292100"/>
                </a:cubicBezTo>
                <a:cubicBezTo>
                  <a:pt x="579458" y="250783"/>
                  <a:pt x="560504" y="252296"/>
                  <a:pt x="596900" y="215900"/>
                </a:cubicBezTo>
                <a:cubicBezTo>
                  <a:pt x="607693" y="205107"/>
                  <a:pt x="622300" y="198967"/>
                  <a:pt x="635000" y="190500"/>
                </a:cubicBezTo>
                <a:cubicBezTo>
                  <a:pt x="643467" y="177800"/>
                  <a:pt x="648913" y="162451"/>
                  <a:pt x="660400" y="152400"/>
                </a:cubicBezTo>
                <a:cubicBezTo>
                  <a:pt x="683374" y="132298"/>
                  <a:pt x="736600" y="101600"/>
                  <a:pt x="736600" y="101600"/>
                </a:cubicBezTo>
                <a:cubicBezTo>
                  <a:pt x="758007" y="69490"/>
                  <a:pt x="767189" y="62957"/>
                  <a:pt x="774700" y="25400"/>
                </a:cubicBezTo>
                <a:cubicBezTo>
                  <a:pt x="776360" y="17098"/>
                  <a:pt x="774700" y="8467"/>
                  <a:pt x="77470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7" name="Straight Connector 36"/>
          <p:cNvCxnSpPr/>
          <p:nvPr/>
        </p:nvCxnSpPr>
        <p:spPr>
          <a:xfrm>
            <a:off x="7150100" y="5241925"/>
            <a:ext cx="1638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467600" y="3685917"/>
            <a:ext cx="1638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8788400" y="4495800"/>
            <a:ext cx="0" cy="746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788400" y="4495800"/>
            <a:ext cx="55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27" idx="13"/>
          </p:cNvCxnSpPr>
          <p:nvPr/>
        </p:nvCxnSpPr>
        <p:spPr>
          <a:xfrm>
            <a:off x="9855200" y="4102100"/>
            <a:ext cx="1155700"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0007649" y="3455769"/>
            <a:ext cx="1231900" cy="646331"/>
          </a:xfrm>
          <a:prstGeom prst="rect">
            <a:avLst/>
          </a:prstGeom>
          <a:noFill/>
        </p:spPr>
        <p:txBody>
          <a:bodyPr wrap="square" rtlCol="0">
            <a:spAutoFit/>
          </a:bodyPr>
          <a:lstStyle/>
          <a:p>
            <a:r>
              <a:rPr lang="en-IN" dirty="0"/>
              <a:t>x</a:t>
            </a:r>
            <a:r>
              <a:rPr lang="en-IN" dirty="0" smtClean="0"/>
              <a:t>’y’*z*</a:t>
            </a:r>
            <a:r>
              <a:rPr lang="en-IN" dirty="0" err="1" smtClean="0"/>
              <a:t>w’x</a:t>
            </a:r>
            <a:r>
              <a:rPr lang="en-IN" dirty="0" smtClean="0"/>
              <a:t>*z’*+</a:t>
            </a:r>
            <a:endParaRPr lang="en-IN" dirty="0"/>
          </a:p>
        </p:txBody>
      </p:sp>
      <p:cxnSp>
        <p:nvCxnSpPr>
          <p:cNvPr id="32" name="Straight Connector 31"/>
          <p:cNvCxnSpPr/>
          <p:nvPr/>
        </p:nvCxnSpPr>
        <p:spPr>
          <a:xfrm>
            <a:off x="1930400" y="6184900"/>
            <a:ext cx="2476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930400" y="6565900"/>
            <a:ext cx="24765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Flowchart: Delay 33"/>
          <p:cNvSpPr/>
          <p:nvPr/>
        </p:nvSpPr>
        <p:spPr>
          <a:xfrm>
            <a:off x="2178050" y="6184900"/>
            <a:ext cx="247650" cy="381000"/>
          </a:xfrm>
          <a:prstGeom prst="flowChartDela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42" name="Straight Connector 41"/>
          <p:cNvCxnSpPr/>
          <p:nvPr/>
        </p:nvCxnSpPr>
        <p:spPr>
          <a:xfrm flipV="1">
            <a:off x="2425700" y="6350000"/>
            <a:ext cx="635000" cy="12700"/>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508250" y="6039364"/>
            <a:ext cx="1231900" cy="369332"/>
          </a:xfrm>
          <a:prstGeom prst="rect">
            <a:avLst/>
          </a:prstGeom>
          <a:noFill/>
        </p:spPr>
        <p:txBody>
          <a:bodyPr wrap="square" rtlCol="0">
            <a:spAutoFit/>
          </a:bodyPr>
          <a:lstStyle/>
          <a:p>
            <a:r>
              <a:rPr lang="en-IN" dirty="0" smtClean="0"/>
              <a:t>wx*</a:t>
            </a:r>
            <a:endParaRPr lang="en-IN" dirty="0"/>
          </a:p>
        </p:txBody>
      </p:sp>
      <p:cxnSp>
        <p:nvCxnSpPr>
          <p:cNvPr id="39" name="Curved Connector 38"/>
          <p:cNvCxnSpPr/>
          <p:nvPr/>
        </p:nvCxnSpPr>
        <p:spPr>
          <a:xfrm rot="10800000" flipV="1">
            <a:off x="2301876" y="2159000"/>
            <a:ext cx="5076825" cy="4025900"/>
          </a:xfrm>
          <a:prstGeom prst="curvedConnector3">
            <a:avLst>
              <a:gd name="adj1" fmla="val 145310"/>
            </a:avLst>
          </a:prstGeom>
          <a:ln>
            <a:headEnd type="triangle"/>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9121927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Why we need to simplify the Boolean expression?</a:t>
            </a:r>
            <a:endParaRPr lang="en-IN" dirty="0"/>
          </a:p>
        </p:txBody>
      </p:sp>
      <p:sp>
        <p:nvSpPr>
          <p:cNvPr id="9" name="Content Placeholder 8"/>
          <p:cNvSpPr>
            <a:spLocks noGrp="1"/>
          </p:cNvSpPr>
          <p:nvPr>
            <p:ph idx="1"/>
          </p:nvPr>
        </p:nvSpPr>
        <p:spPr>
          <a:xfrm>
            <a:off x="152400" y="1825625"/>
            <a:ext cx="11201400" cy="4351338"/>
          </a:xfrm>
        </p:spPr>
        <p:txBody>
          <a:bodyPr>
            <a:normAutofit/>
          </a:bodyPr>
          <a:lstStyle/>
          <a:p>
            <a:endParaRPr lang="en-IN" dirty="0" smtClean="0"/>
          </a:p>
          <a:p>
            <a:endParaRPr lang="en-IN" dirty="0"/>
          </a:p>
          <a:p>
            <a:r>
              <a:rPr lang="en-IN" sz="4800" dirty="0" smtClean="0"/>
              <a:t>To minimize the cost to design the circuit.</a:t>
            </a:r>
          </a:p>
          <a:p>
            <a:pPr marL="0" indent="0">
              <a:buNone/>
            </a:pPr>
            <a:endParaRPr lang="en-IN" sz="4800" dirty="0" smtClean="0"/>
          </a:p>
          <a:p>
            <a:r>
              <a:rPr lang="en-IN" sz="4800" dirty="0" smtClean="0"/>
              <a:t>To reduce the complexity of the circuit.</a:t>
            </a:r>
            <a:endParaRPr lang="en-IN" sz="4800" dirty="0"/>
          </a:p>
        </p:txBody>
      </p:sp>
    </p:spTree>
    <p:extLst>
      <p:ext uri="{BB962C8B-B14F-4D97-AF65-F5344CB8AC3E}">
        <p14:creationId xmlns:p14="http://schemas.microsoft.com/office/powerpoint/2010/main" val="32367744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Step by step logic circuit for the example:</a:t>
            </a:r>
            <a:endParaRPr lang="en-IN" sz="3600" b="1" dirty="0"/>
          </a:p>
        </p:txBody>
      </p:sp>
      <p:sp>
        <p:nvSpPr>
          <p:cNvPr id="3" name="Content Placeholder 2"/>
          <p:cNvSpPr>
            <a:spLocks noGrp="1"/>
          </p:cNvSpPr>
          <p:nvPr>
            <p:ph idx="1"/>
          </p:nvPr>
        </p:nvSpPr>
        <p:spPr>
          <a:xfrm>
            <a:off x="838200" y="1825624"/>
            <a:ext cx="10515600" cy="5248276"/>
          </a:xfrm>
        </p:spPr>
        <p:txBody>
          <a:bodyPr>
            <a:normAutofit/>
          </a:bodyPr>
          <a:lstStyle/>
          <a:p>
            <a:r>
              <a:rPr lang="en-IN" dirty="0" smtClean="0"/>
              <a:t>Working final expression: </a:t>
            </a:r>
            <a:r>
              <a:rPr lang="en-IN" dirty="0" smtClean="0">
                <a:solidFill>
                  <a:srgbClr val="FFC000"/>
                </a:solidFill>
              </a:rPr>
              <a:t>x’y’*z*</a:t>
            </a:r>
            <a:r>
              <a:rPr lang="en-IN" dirty="0" err="1" smtClean="0">
                <a:solidFill>
                  <a:srgbClr val="FFC000"/>
                </a:solidFill>
              </a:rPr>
              <a:t>w’x</a:t>
            </a:r>
            <a:r>
              <a:rPr lang="en-IN" dirty="0" smtClean="0">
                <a:solidFill>
                  <a:srgbClr val="FFC000"/>
                </a:solidFill>
              </a:rPr>
              <a:t>*z’*+wx’*xy*z*++</a:t>
            </a:r>
          </a:p>
          <a:p>
            <a:pPr marL="0" indent="0">
              <a:buNone/>
            </a:pPr>
            <a:endParaRPr lang="en-IN" dirty="0">
              <a:solidFill>
                <a:srgbClr val="FFC000"/>
              </a:solidFill>
            </a:endParaRPr>
          </a:p>
          <a:p>
            <a:pPr marL="0" indent="0">
              <a:buNone/>
            </a:pPr>
            <a:r>
              <a:rPr lang="en-IN" dirty="0" smtClean="0">
                <a:solidFill>
                  <a:srgbClr val="FFC000"/>
                </a:solidFill>
              </a:rPr>
              <a:t>	x’</a:t>
            </a:r>
          </a:p>
          <a:p>
            <a:pPr marL="0" indent="0">
              <a:buNone/>
            </a:pPr>
            <a:r>
              <a:rPr lang="en-IN" dirty="0">
                <a:solidFill>
                  <a:srgbClr val="FFC000"/>
                </a:solidFill>
              </a:rPr>
              <a:t>	</a:t>
            </a:r>
            <a:r>
              <a:rPr lang="en-IN" dirty="0" smtClean="0">
                <a:solidFill>
                  <a:srgbClr val="FFC000"/>
                </a:solidFill>
              </a:rPr>
              <a:t>y’</a:t>
            </a:r>
          </a:p>
          <a:p>
            <a:pPr marL="0" indent="0">
              <a:buNone/>
            </a:pPr>
            <a:r>
              <a:rPr lang="en-IN" dirty="0" smtClean="0"/>
              <a:t>           </a:t>
            </a:r>
            <a:r>
              <a:rPr lang="en-IN" dirty="0" smtClean="0">
                <a:solidFill>
                  <a:srgbClr val="FFC000"/>
                </a:solidFill>
              </a:rPr>
              <a:t>z</a:t>
            </a:r>
          </a:p>
          <a:p>
            <a:pPr marL="0" indent="0">
              <a:buNone/>
            </a:pPr>
            <a:r>
              <a:rPr lang="en-IN" dirty="0" smtClean="0">
                <a:solidFill>
                  <a:srgbClr val="FFC000"/>
                </a:solidFill>
              </a:rPr>
              <a:t>          w’</a:t>
            </a:r>
          </a:p>
          <a:p>
            <a:pPr marL="0" indent="0">
              <a:buNone/>
            </a:pPr>
            <a:r>
              <a:rPr lang="en-IN" dirty="0">
                <a:solidFill>
                  <a:srgbClr val="FFC000"/>
                </a:solidFill>
              </a:rPr>
              <a:t> </a:t>
            </a:r>
            <a:r>
              <a:rPr lang="en-IN" dirty="0" smtClean="0">
                <a:solidFill>
                  <a:srgbClr val="FFC000"/>
                </a:solidFill>
              </a:rPr>
              <a:t>         x</a:t>
            </a:r>
          </a:p>
          <a:p>
            <a:pPr marL="0" indent="0">
              <a:buNone/>
            </a:pPr>
            <a:r>
              <a:rPr lang="en-IN" dirty="0" smtClean="0">
                <a:solidFill>
                  <a:srgbClr val="FFC000"/>
                </a:solidFill>
              </a:rPr>
              <a:t>          z’					</a:t>
            </a:r>
            <a:r>
              <a:rPr lang="en-IN" sz="1600" dirty="0" smtClean="0">
                <a:solidFill>
                  <a:srgbClr val="FFC000"/>
                </a:solidFill>
              </a:rPr>
              <a:t> x</a:t>
            </a:r>
            <a:r>
              <a:rPr lang="en-IN" dirty="0" smtClean="0">
                <a:solidFill>
                  <a:srgbClr val="FFC000"/>
                </a:solidFill>
              </a:rPr>
              <a:t>	</a:t>
            </a:r>
          </a:p>
          <a:p>
            <a:pPr marL="0" indent="0">
              <a:buNone/>
            </a:pPr>
            <a:r>
              <a:rPr lang="en-IN" dirty="0" smtClean="0"/>
              <a:t>        </a:t>
            </a:r>
            <a:r>
              <a:rPr lang="en-IN" sz="1600" dirty="0"/>
              <a:t> </a:t>
            </a:r>
            <a:r>
              <a:rPr lang="en-IN" sz="1600" dirty="0" smtClean="0"/>
              <a:t>  </a:t>
            </a:r>
            <a:r>
              <a:rPr lang="en-IN" sz="1600" dirty="0" smtClean="0">
                <a:solidFill>
                  <a:srgbClr val="FFC000"/>
                </a:solidFill>
              </a:rPr>
              <a:t>w					 y</a:t>
            </a:r>
          </a:p>
          <a:p>
            <a:pPr marL="0" indent="0">
              <a:buNone/>
            </a:pPr>
            <a:r>
              <a:rPr lang="en-IN" sz="1600" dirty="0">
                <a:solidFill>
                  <a:srgbClr val="FFC000"/>
                </a:solidFill>
              </a:rPr>
              <a:t> </a:t>
            </a:r>
            <a:r>
              <a:rPr lang="en-IN" sz="1600" dirty="0" smtClean="0">
                <a:solidFill>
                  <a:srgbClr val="FFC000"/>
                </a:solidFill>
              </a:rPr>
              <a:t>                x	’					 z</a:t>
            </a:r>
            <a:endParaRPr lang="en-IN" dirty="0" smtClean="0">
              <a:solidFill>
                <a:srgbClr val="FFC000"/>
              </a:solidFill>
            </a:endParaRPr>
          </a:p>
        </p:txBody>
      </p:sp>
      <p:cxnSp>
        <p:nvCxnSpPr>
          <p:cNvPr id="11" name="Straight Connector 10"/>
          <p:cNvCxnSpPr/>
          <p:nvPr/>
        </p:nvCxnSpPr>
        <p:spPr>
          <a:xfrm>
            <a:off x="2057400" y="3073400"/>
            <a:ext cx="73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057400" y="3625850"/>
            <a:ext cx="7366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Flowchart: Delay 12"/>
          <p:cNvSpPr/>
          <p:nvPr/>
        </p:nvSpPr>
        <p:spPr>
          <a:xfrm>
            <a:off x="2794000" y="3054350"/>
            <a:ext cx="711200" cy="571500"/>
          </a:xfrm>
          <a:prstGeom prst="flowChartDela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15" name="Straight Connector 14"/>
          <p:cNvCxnSpPr/>
          <p:nvPr/>
        </p:nvCxnSpPr>
        <p:spPr>
          <a:xfrm>
            <a:off x="3505200" y="3340100"/>
            <a:ext cx="8255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330700" y="3155434"/>
            <a:ext cx="1231900" cy="369332"/>
          </a:xfrm>
          <a:prstGeom prst="rect">
            <a:avLst/>
          </a:prstGeom>
          <a:noFill/>
        </p:spPr>
        <p:txBody>
          <a:bodyPr wrap="square" rtlCol="0">
            <a:spAutoFit/>
          </a:bodyPr>
          <a:lstStyle/>
          <a:p>
            <a:r>
              <a:rPr lang="en-IN" dirty="0"/>
              <a:t>x</a:t>
            </a:r>
            <a:r>
              <a:rPr lang="en-IN" dirty="0" smtClean="0"/>
              <a:t>’y’*</a:t>
            </a:r>
            <a:endParaRPr lang="en-IN" dirty="0"/>
          </a:p>
        </p:txBody>
      </p:sp>
      <p:cxnSp>
        <p:nvCxnSpPr>
          <p:cNvPr id="5" name="Straight Connector 4"/>
          <p:cNvCxnSpPr/>
          <p:nvPr/>
        </p:nvCxnSpPr>
        <p:spPr>
          <a:xfrm flipV="1">
            <a:off x="2057400" y="4114800"/>
            <a:ext cx="2984500" cy="1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826000" y="3365500"/>
            <a:ext cx="73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4927600" y="4102100"/>
            <a:ext cx="635000" cy="12700"/>
          </a:xfrm>
          <a:prstGeom prst="line">
            <a:avLst/>
          </a:prstGeom>
        </p:spPr>
        <p:style>
          <a:lnRef idx="1">
            <a:schemeClr val="accent1"/>
          </a:lnRef>
          <a:fillRef idx="0">
            <a:schemeClr val="accent1"/>
          </a:fillRef>
          <a:effectRef idx="0">
            <a:schemeClr val="accent1"/>
          </a:effectRef>
          <a:fontRef idx="minor">
            <a:schemeClr val="tx1"/>
          </a:fontRef>
        </p:style>
      </p:cxnSp>
      <p:sp>
        <p:nvSpPr>
          <p:cNvPr id="8" name="Flowchart: Delay 7"/>
          <p:cNvSpPr/>
          <p:nvPr/>
        </p:nvSpPr>
        <p:spPr>
          <a:xfrm>
            <a:off x="5562600" y="3155434"/>
            <a:ext cx="939800" cy="1060966"/>
          </a:xfrm>
          <a:prstGeom prst="flowChartDela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6" name="Straight Connector 15"/>
          <p:cNvCxnSpPr>
            <a:stCxn id="8" idx="3"/>
          </p:cNvCxnSpPr>
          <p:nvPr/>
        </p:nvCxnSpPr>
        <p:spPr>
          <a:xfrm>
            <a:off x="6502400" y="3685917"/>
            <a:ext cx="13843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188200" y="3359964"/>
            <a:ext cx="1231900" cy="369332"/>
          </a:xfrm>
          <a:prstGeom prst="rect">
            <a:avLst/>
          </a:prstGeom>
          <a:noFill/>
        </p:spPr>
        <p:txBody>
          <a:bodyPr wrap="square" rtlCol="0">
            <a:spAutoFit/>
          </a:bodyPr>
          <a:lstStyle/>
          <a:p>
            <a:r>
              <a:rPr lang="en-IN" dirty="0"/>
              <a:t>x</a:t>
            </a:r>
            <a:r>
              <a:rPr lang="en-IN" dirty="0" smtClean="0"/>
              <a:t>’y’*z*</a:t>
            </a:r>
            <a:endParaRPr lang="en-IN" dirty="0"/>
          </a:p>
        </p:txBody>
      </p:sp>
      <p:cxnSp>
        <p:nvCxnSpPr>
          <p:cNvPr id="21" name="Straight Connector 20"/>
          <p:cNvCxnSpPr/>
          <p:nvPr/>
        </p:nvCxnSpPr>
        <p:spPr>
          <a:xfrm>
            <a:off x="4838700" y="2273300"/>
            <a:ext cx="81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334000" y="2273300"/>
            <a:ext cx="1549400" cy="1227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057400" y="4648200"/>
            <a:ext cx="73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057400" y="5130800"/>
            <a:ext cx="73660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Flowchart: Delay 19"/>
          <p:cNvSpPr/>
          <p:nvPr/>
        </p:nvSpPr>
        <p:spPr>
          <a:xfrm>
            <a:off x="2794000" y="4616449"/>
            <a:ext cx="711200" cy="571500"/>
          </a:xfrm>
          <a:prstGeom prst="flowChartDela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22" name="Straight Connector 21"/>
          <p:cNvCxnSpPr/>
          <p:nvPr/>
        </p:nvCxnSpPr>
        <p:spPr>
          <a:xfrm>
            <a:off x="3505200" y="4902199"/>
            <a:ext cx="8255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241800" y="4704834"/>
            <a:ext cx="1231900" cy="369332"/>
          </a:xfrm>
          <a:prstGeom prst="rect">
            <a:avLst/>
          </a:prstGeom>
          <a:noFill/>
        </p:spPr>
        <p:txBody>
          <a:bodyPr wrap="square" rtlCol="0">
            <a:spAutoFit/>
          </a:bodyPr>
          <a:lstStyle/>
          <a:p>
            <a:r>
              <a:rPr lang="en-IN" dirty="0" smtClean="0"/>
              <a:t>w’x*</a:t>
            </a:r>
            <a:endParaRPr lang="en-IN" dirty="0"/>
          </a:p>
        </p:txBody>
      </p:sp>
      <p:cxnSp>
        <p:nvCxnSpPr>
          <p:cNvPr id="28" name="Straight Connector 27"/>
          <p:cNvCxnSpPr/>
          <p:nvPr/>
        </p:nvCxnSpPr>
        <p:spPr>
          <a:xfrm>
            <a:off x="5867400" y="2273300"/>
            <a:ext cx="50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urved Connector 32"/>
          <p:cNvCxnSpPr/>
          <p:nvPr/>
        </p:nvCxnSpPr>
        <p:spPr>
          <a:xfrm rot="10800000" flipV="1">
            <a:off x="2959100" y="2273300"/>
            <a:ext cx="3162300" cy="2374900"/>
          </a:xfrm>
          <a:prstGeom prst="curvedConnector3">
            <a:avLst>
              <a:gd name="adj1" fmla="val 181325"/>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p:nvCxnSpPr>
        <p:spPr>
          <a:xfrm flipV="1">
            <a:off x="2178050" y="5537715"/>
            <a:ext cx="27686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711700" y="4917818"/>
            <a:ext cx="234950"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Flowchart: Delay 25"/>
          <p:cNvSpPr/>
          <p:nvPr/>
        </p:nvSpPr>
        <p:spPr>
          <a:xfrm>
            <a:off x="4946650" y="4889500"/>
            <a:ext cx="615950" cy="704850"/>
          </a:xfrm>
          <a:prstGeom prst="flowChartDela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29" name="Straight Connector 28"/>
          <p:cNvCxnSpPr/>
          <p:nvPr/>
        </p:nvCxnSpPr>
        <p:spPr>
          <a:xfrm>
            <a:off x="5549900" y="5241925"/>
            <a:ext cx="825500"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318250" y="5057259"/>
            <a:ext cx="1231900" cy="369332"/>
          </a:xfrm>
          <a:prstGeom prst="rect">
            <a:avLst/>
          </a:prstGeom>
          <a:noFill/>
        </p:spPr>
        <p:txBody>
          <a:bodyPr wrap="square" rtlCol="0">
            <a:spAutoFit/>
          </a:bodyPr>
          <a:lstStyle/>
          <a:p>
            <a:r>
              <a:rPr lang="en-IN" dirty="0" smtClean="0"/>
              <a:t>w’x*z’*</a:t>
            </a:r>
            <a:endParaRPr lang="en-IN" dirty="0"/>
          </a:p>
        </p:txBody>
      </p:sp>
      <p:sp>
        <p:nvSpPr>
          <p:cNvPr id="4" name="Arc 3"/>
          <p:cNvSpPr/>
          <p:nvPr/>
        </p:nvSpPr>
        <p:spPr>
          <a:xfrm>
            <a:off x="8369300" y="3625850"/>
            <a:ext cx="977900" cy="1291968"/>
          </a:xfrm>
          <a:prstGeom prst="arc">
            <a:avLst>
              <a:gd name="adj1" fmla="val 16200000"/>
              <a:gd name="adj2" fmla="val 402911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7" name="Freeform 26"/>
          <p:cNvSpPr/>
          <p:nvPr/>
        </p:nvSpPr>
        <p:spPr>
          <a:xfrm>
            <a:off x="8877300" y="3632200"/>
            <a:ext cx="1003349" cy="520700"/>
          </a:xfrm>
          <a:custGeom>
            <a:avLst/>
            <a:gdLst>
              <a:gd name="connsiteX0" fmla="*/ 0 w 1003349"/>
              <a:gd name="connsiteY0" fmla="*/ 0 h 520700"/>
              <a:gd name="connsiteX1" fmla="*/ 292100 w 1003349"/>
              <a:gd name="connsiteY1" fmla="*/ 38100 h 520700"/>
              <a:gd name="connsiteX2" fmla="*/ 406400 w 1003349"/>
              <a:gd name="connsiteY2" fmla="*/ 76200 h 520700"/>
              <a:gd name="connsiteX3" fmla="*/ 444500 w 1003349"/>
              <a:gd name="connsiteY3" fmla="*/ 88900 h 520700"/>
              <a:gd name="connsiteX4" fmla="*/ 558800 w 1003349"/>
              <a:gd name="connsiteY4" fmla="*/ 139700 h 520700"/>
              <a:gd name="connsiteX5" fmla="*/ 635000 w 1003349"/>
              <a:gd name="connsiteY5" fmla="*/ 165100 h 520700"/>
              <a:gd name="connsiteX6" fmla="*/ 660400 w 1003349"/>
              <a:gd name="connsiteY6" fmla="*/ 203200 h 520700"/>
              <a:gd name="connsiteX7" fmla="*/ 698500 w 1003349"/>
              <a:gd name="connsiteY7" fmla="*/ 215900 h 520700"/>
              <a:gd name="connsiteX8" fmla="*/ 736600 w 1003349"/>
              <a:gd name="connsiteY8" fmla="*/ 241300 h 520700"/>
              <a:gd name="connsiteX9" fmla="*/ 812800 w 1003349"/>
              <a:gd name="connsiteY9" fmla="*/ 292100 h 520700"/>
              <a:gd name="connsiteX10" fmla="*/ 876300 w 1003349"/>
              <a:gd name="connsiteY10" fmla="*/ 355600 h 520700"/>
              <a:gd name="connsiteX11" fmla="*/ 914400 w 1003349"/>
              <a:gd name="connsiteY11" fmla="*/ 393700 h 520700"/>
              <a:gd name="connsiteX12" fmla="*/ 965200 w 1003349"/>
              <a:gd name="connsiteY12" fmla="*/ 431800 h 520700"/>
              <a:gd name="connsiteX13" fmla="*/ 977900 w 1003349"/>
              <a:gd name="connsiteY13" fmla="*/ 469900 h 520700"/>
              <a:gd name="connsiteX14" fmla="*/ 1003300 w 1003349"/>
              <a:gd name="connsiteY14" fmla="*/ 520700 h 52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3349" h="520700">
                <a:moveTo>
                  <a:pt x="0" y="0"/>
                </a:moveTo>
                <a:cubicBezTo>
                  <a:pt x="161964" y="64786"/>
                  <a:pt x="-51675" y="-12830"/>
                  <a:pt x="292100" y="38100"/>
                </a:cubicBezTo>
                <a:cubicBezTo>
                  <a:pt x="331827" y="43986"/>
                  <a:pt x="368300" y="63500"/>
                  <a:pt x="406400" y="76200"/>
                </a:cubicBezTo>
                <a:cubicBezTo>
                  <a:pt x="419100" y="80433"/>
                  <a:pt x="432526" y="82913"/>
                  <a:pt x="444500" y="88900"/>
                </a:cubicBezTo>
                <a:cubicBezTo>
                  <a:pt x="497735" y="115518"/>
                  <a:pt x="499343" y="118079"/>
                  <a:pt x="558800" y="139700"/>
                </a:cubicBezTo>
                <a:cubicBezTo>
                  <a:pt x="583962" y="148850"/>
                  <a:pt x="635000" y="165100"/>
                  <a:pt x="635000" y="165100"/>
                </a:cubicBezTo>
                <a:cubicBezTo>
                  <a:pt x="643467" y="177800"/>
                  <a:pt x="648481" y="193665"/>
                  <a:pt x="660400" y="203200"/>
                </a:cubicBezTo>
                <a:cubicBezTo>
                  <a:pt x="670853" y="211563"/>
                  <a:pt x="686526" y="209913"/>
                  <a:pt x="698500" y="215900"/>
                </a:cubicBezTo>
                <a:cubicBezTo>
                  <a:pt x="712152" y="222726"/>
                  <a:pt x="724874" y="231529"/>
                  <a:pt x="736600" y="241300"/>
                </a:cubicBezTo>
                <a:cubicBezTo>
                  <a:pt x="800021" y="294151"/>
                  <a:pt x="745843" y="269781"/>
                  <a:pt x="812800" y="292100"/>
                </a:cubicBezTo>
                <a:cubicBezTo>
                  <a:pt x="859367" y="361950"/>
                  <a:pt x="812800" y="302683"/>
                  <a:pt x="876300" y="355600"/>
                </a:cubicBezTo>
                <a:cubicBezTo>
                  <a:pt x="890098" y="367098"/>
                  <a:pt x="900763" y="382011"/>
                  <a:pt x="914400" y="393700"/>
                </a:cubicBezTo>
                <a:cubicBezTo>
                  <a:pt x="930471" y="407475"/>
                  <a:pt x="948267" y="419100"/>
                  <a:pt x="965200" y="431800"/>
                </a:cubicBezTo>
                <a:cubicBezTo>
                  <a:pt x="969433" y="444500"/>
                  <a:pt x="971913" y="457926"/>
                  <a:pt x="977900" y="469900"/>
                </a:cubicBezTo>
                <a:cubicBezTo>
                  <a:pt x="1005648" y="525396"/>
                  <a:pt x="1003300" y="488889"/>
                  <a:pt x="1003300" y="5207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Freeform 30"/>
          <p:cNvSpPr/>
          <p:nvPr/>
        </p:nvSpPr>
        <p:spPr>
          <a:xfrm>
            <a:off x="9105900" y="4152900"/>
            <a:ext cx="775437" cy="685800"/>
          </a:xfrm>
          <a:custGeom>
            <a:avLst/>
            <a:gdLst>
              <a:gd name="connsiteX0" fmla="*/ 0 w 775437"/>
              <a:gd name="connsiteY0" fmla="*/ 685800 h 685800"/>
              <a:gd name="connsiteX1" fmla="*/ 63500 w 775437"/>
              <a:gd name="connsiteY1" fmla="*/ 660400 h 685800"/>
              <a:gd name="connsiteX2" fmla="*/ 139700 w 775437"/>
              <a:gd name="connsiteY2" fmla="*/ 609600 h 685800"/>
              <a:gd name="connsiteX3" fmla="*/ 152400 w 775437"/>
              <a:gd name="connsiteY3" fmla="*/ 571500 h 685800"/>
              <a:gd name="connsiteX4" fmla="*/ 203200 w 775437"/>
              <a:gd name="connsiteY4" fmla="*/ 558800 h 685800"/>
              <a:gd name="connsiteX5" fmla="*/ 279400 w 775437"/>
              <a:gd name="connsiteY5" fmla="*/ 520700 h 685800"/>
              <a:gd name="connsiteX6" fmla="*/ 317500 w 775437"/>
              <a:gd name="connsiteY6" fmla="*/ 508000 h 685800"/>
              <a:gd name="connsiteX7" fmla="*/ 355600 w 775437"/>
              <a:gd name="connsiteY7" fmla="*/ 469900 h 685800"/>
              <a:gd name="connsiteX8" fmla="*/ 469900 w 775437"/>
              <a:gd name="connsiteY8" fmla="*/ 431800 h 685800"/>
              <a:gd name="connsiteX9" fmla="*/ 533400 w 775437"/>
              <a:gd name="connsiteY9" fmla="*/ 330200 h 685800"/>
              <a:gd name="connsiteX10" fmla="*/ 558800 w 775437"/>
              <a:gd name="connsiteY10" fmla="*/ 292100 h 685800"/>
              <a:gd name="connsiteX11" fmla="*/ 596900 w 775437"/>
              <a:gd name="connsiteY11" fmla="*/ 215900 h 685800"/>
              <a:gd name="connsiteX12" fmla="*/ 635000 w 775437"/>
              <a:gd name="connsiteY12" fmla="*/ 190500 h 685800"/>
              <a:gd name="connsiteX13" fmla="*/ 660400 w 775437"/>
              <a:gd name="connsiteY13" fmla="*/ 152400 h 685800"/>
              <a:gd name="connsiteX14" fmla="*/ 736600 w 775437"/>
              <a:gd name="connsiteY14" fmla="*/ 101600 h 685800"/>
              <a:gd name="connsiteX15" fmla="*/ 774700 w 775437"/>
              <a:gd name="connsiteY15" fmla="*/ 25400 h 685800"/>
              <a:gd name="connsiteX16" fmla="*/ 774700 w 775437"/>
              <a:gd name="connsiteY16"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75437" h="685800">
                <a:moveTo>
                  <a:pt x="0" y="685800"/>
                </a:moveTo>
                <a:cubicBezTo>
                  <a:pt x="21167" y="677333"/>
                  <a:pt x="44168" y="672482"/>
                  <a:pt x="63500" y="660400"/>
                </a:cubicBezTo>
                <a:cubicBezTo>
                  <a:pt x="172222" y="592449"/>
                  <a:pt x="38978" y="643174"/>
                  <a:pt x="139700" y="609600"/>
                </a:cubicBezTo>
                <a:cubicBezTo>
                  <a:pt x="143933" y="596900"/>
                  <a:pt x="141947" y="579863"/>
                  <a:pt x="152400" y="571500"/>
                </a:cubicBezTo>
                <a:cubicBezTo>
                  <a:pt x="166030" y="560596"/>
                  <a:pt x="186417" y="563595"/>
                  <a:pt x="203200" y="558800"/>
                </a:cubicBezTo>
                <a:cubicBezTo>
                  <a:pt x="277684" y="537519"/>
                  <a:pt x="205187" y="557806"/>
                  <a:pt x="279400" y="520700"/>
                </a:cubicBezTo>
                <a:cubicBezTo>
                  <a:pt x="291374" y="514713"/>
                  <a:pt x="304800" y="512233"/>
                  <a:pt x="317500" y="508000"/>
                </a:cubicBezTo>
                <a:cubicBezTo>
                  <a:pt x="330200" y="495300"/>
                  <a:pt x="340370" y="479419"/>
                  <a:pt x="355600" y="469900"/>
                </a:cubicBezTo>
                <a:cubicBezTo>
                  <a:pt x="387482" y="449973"/>
                  <a:pt x="433599" y="440875"/>
                  <a:pt x="469900" y="431800"/>
                </a:cubicBezTo>
                <a:cubicBezTo>
                  <a:pt x="561295" y="370870"/>
                  <a:pt x="448765" y="457152"/>
                  <a:pt x="533400" y="330200"/>
                </a:cubicBezTo>
                <a:cubicBezTo>
                  <a:pt x="541867" y="317500"/>
                  <a:pt x="551974" y="305752"/>
                  <a:pt x="558800" y="292100"/>
                </a:cubicBezTo>
                <a:cubicBezTo>
                  <a:pt x="579458" y="250783"/>
                  <a:pt x="560504" y="252296"/>
                  <a:pt x="596900" y="215900"/>
                </a:cubicBezTo>
                <a:cubicBezTo>
                  <a:pt x="607693" y="205107"/>
                  <a:pt x="622300" y="198967"/>
                  <a:pt x="635000" y="190500"/>
                </a:cubicBezTo>
                <a:cubicBezTo>
                  <a:pt x="643467" y="177800"/>
                  <a:pt x="648913" y="162451"/>
                  <a:pt x="660400" y="152400"/>
                </a:cubicBezTo>
                <a:cubicBezTo>
                  <a:pt x="683374" y="132298"/>
                  <a:pt x="736600" y="101600"/>
                  <a:pt x="736600" y="101600"/>
                </a:cubicBezTo>
                <a:cubicBezTo>
                  <a:pt x="758007" y="69490"/>
                  <a:pt x="767189" y="62957"/>
                  <a:pt x="774700" y="25400"/>
                </a:cubicBezTo>
                <a:cubicBezTo>
                  <a:pt x="776360" y="17098"/>
                  <a:pt x="774700" y="8467"/>
                  <a:pt x="77470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7" name="Straight Connector 36"/>
          <p:cNvCxnSpPr/>
          <p:nvPr/>
        </p:nvCxnSpPr>
        <p:spPr>
          <a:xfrm>
            <a:off x="7150100" y="5241925"/>
            <a:ext cx="1638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467600" y="3685917"/>
            <a:ext cx="1638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8788400" y="4495800"/>
            <a:ext cx="0" cy="746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788400" y="4495800"/>
            <a:ext cx="55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27" idx="13"/>
          </p:cNvCxnSpPr>
          <p:nvPr/>
        </p:nvCxnSpPr>
        <p:spPr>
          <a:xfrm>
            <a:off x="9855200" y="4102100"/>
            <a:ext cx="1155700"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0007649" y="3455769"/>
            <a:ext cx="1231900" cy="646331"/>
          </a:xfrm>
          <a:prstGeom prst="rect">
            <a:avLst/>
          </a:prstGeom>
          <a:noFill/>
        </p:spPr>
        <p:txBody>
          <a:bodyPr wrap="square" rtlCol="0">
            <a:spAutoFit/>
          </a:bodyPr>
          <a:lstStyle/>
          <a:p>
            <a:r>
              <a:rPr lang="en-IN" dirty="0"/>
              <a:t>x</a:t>
            </a:r>
            <a:r>
              <a:rPr lang="en-IN" dirty="0" smtClean="0"/>
              <a:t>’y’*z*</a:t>
            </a:r>
            <a:r>
              <a:rPr lang="en-IN" dirty="0" err="1" smtClean="0"/>
              <a:t>w’x</a:t>
            </a:r>
            <a:r>
              <a:rPr lang="en-IN" dirty="0" smtClean="0"/>
              <a:t>*z’*+</a:t>
            </a:r>
            <a:endParaRPr lang="en-IN" dirty="0"/>
          </a:p>
        </p:txBody>
      </p:sp>
      <p:cxnSp>
        <p:nvCxnSpPr>
          <p:cNvPr id="32" name="Straight Connector 31"/>
          <p:cNvCxnSpPr/>
          <p:nvPr/>
        </p:nvCxnSpPr>
        <p:spPr>
          <a:xfrm>
            <a:off x="1930400" y="6184900"/>
            <a:ext cx="2476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930400" y="6565900"/>
            <a:ext cx="24765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Flowchart: Delay 33"/>
          <p:cNvSpPr/>
          <p:nvPr/>
        </p:nvSpPr>
        <p:spPr>
          <a:xfrm>
            <a:off x="2178050" y="6184900"/>
            <a:ext cx="247650" cy="381000"/>
          </a:xfrm>
          <a:prstGeom prst="flowChartDela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42" name="Straight Connector 41"/>
          <p:cNvCxnSpPr/>
          <p:nvPr/>
        </p:nvCxnSpPr>
        <p:spPr>
          <a:xfrm flipV="1">
            <a:off x="2425700" y="6350000"/>
            <a:ext cx="635000" cy="12700"/>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508250" y="6039364"/>
            <a:ext cx="1231900" cy="369332"/>
          </a:xfrm>
          <a:prstGeom prst="rect">
            <a:avLst/>
          </a:prstGeom>
          <a:noFill/>
        </p:spPr>
        <p:txBody>
          <a:bodyPr wrap="square" rtlCol="0">
            <a:spAutoFit/>
          </a:bodyPr>
          <a:lstStyle/>
          <a:p>
            <a:r>
              <a:rPr lang="en-IN" dirty="0" smtClean="0"/>
              <a:t>wx*</a:t>
            </a:r>
            <a:endParaRPr lang="en-IN" dirty="0"/>
          </a:p>
        </p:txBody>
      </p:sp>
      <p:cxnSp>
        <p:nvCxnSpPr>
          <p:cNvPr id="39" name="Curved Connector 38"/>
          <p:cNvCxnSpPr/>
          <p:nvPr/>
        </p:nvCxnSpPr>
        <p:spPr>
          <a:xfrm rot="10800000" flipV="1">
            <a:off x="2301876" y="2159000"/>
            <a:ext cx="5076825" cy="4025900"/>
          </a:xfrm>
          <a:prstGeom prst="curvedConnector3">
            <a:avLst>
              <a:gd name="adj1" fmla="val 145310"/>
            </a:avLst>
          </a:prstGeom>
          <a:ln>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47" name="Straight Connector 46"/>
          <p:cNvCxnSpPr/>
          <p:nvPr/>
        </p:nvCxnSpPr>
        <p:spPr>
          <a:xfrm>
            <a:off x="6642100" y="5702300"/>
            <a:ext cx="50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680200" y="6565900"/>
            <a:ext cx="50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680200" y="6184900"/>
            <a:ext cx="508000"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Flowchart: Delay 49"/>
          <p:cNvSpPr/>
          <p:nvPr/>
        </p:nvSpPr>
        <p:spPr>
          <a:xfrm>
            <a:off x="7188200" y="5702300"/>
            <a:ext cx="533400" cy="863600"/>
          </a:xfrm>
          <a:prstGeom prst="flowChartDela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51" name="Straight Connector 50"/>
          <p:cNvCxnSpPr/>
          <p:nvPr/>
        </p:nvCxnSpPr>
        <p:spPr>
          <a:xfrm>
            <a:off x="7721600" y="6184900"/>
            <a:ext cx="508000"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804150" y="5758934"/>
            <a:ext cx="1231900" cy="369332"/>
          </a:xfrm>
          <a:prstGeom prst="rect">
            <a:avLst/>
          </a:prstGeom>
          <a:noFill/>
        </p:spPr>
        <p:txBody>
          <a:bodyPr wrap="square" rtlCol="0">
            <a:spAutoFit/>
          </a:bodyPr>
          <a:lstStyle/>
          <a:p>
            <a:r>
              <a:rPr lang="en-IN" dirty="0" smtClean="0"/>
              <a:t>xy*z*</a:t>
            </a:r>
            <a:endParaRPr lang="en-IN" dirty="0"/>
          </a:p>
        </p:txBody>
      </p:sp>
      <p:cxnSp>
        <p:nvCxnSpPr>
          <p:cNvPr id="58" name="Curved Connector 57"/>
          <p:cNvCxnSpPr/>
          <p:nvPr/>
        </p:nvCxnSpPr>
        <p:spPr>
          <a:xfrm rot="5400000">
            <a:off x="6076950" y="3549650"/>
            <a:ext cx="3543300" cy="762000"/>
          </a:xfrm>
          <a:prstGeom prst="curvedConnector3">
            <a:avLst>
              <a:gd name="adj1" fmla="val 96953"/>
            </a:avLst>
          </a:prstGeom>
          <a:ln>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61" name="Straight Connector 60"/>
          <p:cNvCxnSpPr/>
          <p:nvPr/>
        </p:nvCxnSpPr>
        <p:spPr>
          <a:xfrm>
            <a:off x="7848600" y="2273300"/>
            <a:ext cx="76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43867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Step by step logic circuit for the example:</a:t>
            </a:r>
            <a:endParaRPr lang="en-IN" sz="3600" b="1" dirty="0"/>
          </a:p>
        </p:txBody>
      </p:sp>
      <p:sp>
        <p:nvSpPr>
          <p:cNvPr id="3" name="Content Placeholder 2"/>
          <p:cNvSpPr>
            <a:spLocks noGrp="1"/>
          </p:cNvSpPr>
          <p:nvPr>
            <p:ph idx="1"/>
          </p:nvPr>
        </p:nvSpPr>
        <p:spPr>
          <a:xfrm>
            <a:off x="838200" y="1825624"/>
            <a:ext cx="10515600" cy="5248276"/>
          </a:xfrm>
        </p:spPr>
        <p:txBody>
          <a:bodyPr>
            <a:normAutofit/>
          </a:bodyPr>
          <a:lstStyle/>
          <a:p>
            <a:r>
              <a:rPr lang="en-IN" dirty="0" smtClean="0"/>
              <a:t>Working final expression: </a:t>
            </a:r>
            <a:r>
              <a:rPr lang="en-IN" dirty="0" smtClean="0">
                <a:solidFill>
                  <a:srgbClr val="FFC000"/>
                </a:solidFill>
              </a:rPr>
              <a:t>x’y’*z*</a:t>
            </a:r>
            <a:r>
              <a:rPr lang="en-IN" dirty="0" err="1" smtClean="0">
                <a:solidFill>
                  <a:srgbClr val="FFC000"/>
                </a:solidFill>
              </a:rPr>
              <a:t>w’x</a:t>
            </a:r>
            <a:r>
              <a:rPr lang="en-IN" dirty="0" smtClean="0">
                <a:solidFill>
                  <a:srgbClr val="FFC000"/>
                </a:solidFill>
              </a:rPr>
              <a:t>*z’*+wx’*xy*z*++</a:t>
            </a:r>
          </a:p>
          <a:p>
            <a:pPr marL="0" indent="0">
              <a:buNone/>
            </a:pPr>
            <a:endParaRPr lang="en-IN" dirty="0">
              <a:solidFill>
                <a:srgbClr val="FFC000"/>
              </a:solidFill>
            </a:endParaRPr>
          </a:p>
          <a:p>
            <a:pPr marL="0" indent="0">
              <a:buNone/>
            </a:pPr>
            <a:r>
              <a:rPr lang="en-IN" dirty="0" smtClean="0">
                <a:solidFill>
                  <a:srgbClr val="FFC000"/>
                </a:solidFill>
              </a:rPr>
              <a:t>	x’</a:t>
            </a:r>
          </a:p>
          <a:p>
            <a:pPr marL="0" indent="0">
              <a:buNone/>
            </a:pPr>
            <a:r>
              <a:rPr lang="en-IN" dirty="0">
                <a:solidFill>
                  <a:srgbClr val="FFC000"/>
                </a:solidFill>
              </a:rPr>
              <a:t>	</a:t>
            </a:r>
            <a:r>
              <a:rPr lang="en-IN" dirty="0" smtClean="0">
                <a:solidFill>
                  <a:srgbClr val="FFC000"/>
                </a:solidFill>
              </a:rPr>
              <a:t>y’</a:t>
            </a:r>
          </a:p>
          <a:p>
            <a:pPr marL="0" indent="0">
              <a:buNone/>
            </a:pPr>
            <a:r>
              <a:rPr lang="en-IN" dirty="0" smtClean="0"/>
              <a:t>           </a:t>
            </a:r>
            <a:r>
              <a:rPr lang="en-IN" dirty="0" smtClean="0">
                <a:solidFill>
                  <a:srgbClr val="FFC000"/>
                </a:solidFill>
              </a:rPr>
              <a:t>z</a:t>
            </a:r>
          </a:p>
          <a:p>
            <a:pPr marL="0" indent="0">
              <a:buNone/>
            </a:pPr>
            <a:r>
              <a:rPr lang="en-IN" dirty="0" smtClean="0">
                <a:solidFill>
                  <a:srgbClr val="FFC000"/>
                </a:solidFill>
              </a:rPr>
              <a:t>          w’</a:t>
            </a:r>
          </a:p>
          <a:p>
            <a:pPr marL="0" indent="0">
              <a:buNone/>
            </a:pPr>
            <a:r>
              <a:rPr lang="en-IN" dirty="0">
                <a:solidFill>
                  <a:srgbClr val="FFC000"/>
                </a:solidFill>
              </a:rPr>
              <a:t> </a:t>
            </a:r>
            <a:r>
              <a:rPr lang="en-IN" dirty="0" smtClean="0">
                <a:solidFill>
                  <a:srgbClr val="FFC000"/>
                </a:solidFill>
              </a:rPr>
              <a:t>         x</a:t>
            </a:r>
          </a:p>
          <a:p>
            <a:pPr marL="0" indent="0">
              <a:buNone/>
            </a:pPr>
            <a:r>
              <a:rPr lang="en-IN" dirty="0" smtClean="0">
                <a:solidFill>
                  <a:srgbClr val="FFC000"/>
                </a:solidFill>
              </a:rPr>
              <a:t>          z’					</a:t>
            </a:r>
            <a:r>
              <a:rPr lang="en-IN" sz="1600" dirty="0" smtClean="0">
                <a:solidFill>
                  <a:srgbClr val="FFC000"/>
                </a:solidFill>
              </a:rPr>
              <a:t> x</a:t>
            </a:r>
            <a:r>
              <a:rPr lang="en-IN" dirty="0" smtClean="0">
                <a:solidFill>
                  <a:srgbClr val="FFC000"/>
                </a:solidFill>
              </a:rPr>
              <a:t>	</a:t>
            </a:r>
          </a:p>
          <a:p>
            <a:pPr marL="0" indent="0">
              <a:buNone/>
            </a:pPr>
            <a:r>
              <a:rPr lang="en-IN" dirty="0" smtClean="0"/>
              <a:t>        </a:t>
            </a:r>
            <a:r>
              <a:rPr lang="en-IN" sz="1600" dirty="0"/>
              <a:t> </a:t>
            </a:r>
            <a:r>
              <a:rPr lang="en-IN" sz="1600" dirty="0" smtClean="0"/>
              <a:t>  </a:t>
            </a:r>
            <a:r>
              <a:rPr lang="en-IN" sz="1600" dirty="0" smtClean="0">
                <a:solidFill>
                  <a:srgbClr val="FFC000"/>
                </a:solidFill>
              </a:rPr>
              <a:t>w					 y</a:t>
            </a:r>
          </a:p>
          <a:p>
            <a:pPr marL="0" indent="0">
              <a:buNone/>
            </a:pPr>
            <a:r>
              <a:rPr lang="en-IN" sz="1600" dirty="0">
                <a:solidFill>
                  <a:srgbClr val="FFC000"/>
                </a:solidFill>
              </a:rPr>
              <a:t> </a:t>
            </a:r>
            <a:r>
              <a:rPr lang="en-IN" sz="1600" dirty="0" smtClean="0">
                <a:solidFill>
                  <a:srgbClr val="FFC000"/>
                </a:solidFill>
              </a:rPr>
              <a:t>                x	’					 z</a:t>
            </a:r>
            <a:endParaRPr lang="en-IN" dirty="0" smtClean="0">
              <a:solidFill>
                <a:srgbClr val="FFC000"/>
              </a:solidFill>
            </a:endParaRPr>
          </a:p>
        </p:txBody>
      </p:sp>
      <p:cxnSp>
        <p:nvCxnSpPr>
          <p:cNvPr id="11" name="Straight Connector 10"/>
          <p:cNvCxnSpPr/>
          <p:nvPr/>
        </p:nvCxnSpPr>
        <p:spPr>
          <a:xfrm>
            <a:off x="2057400" y="3073400"/>
            <a:ext cx="73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057400" y="3625850"/>
            <a:ext cx="7366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Flowchart: Delay 12"/>
          <p:cNvSpPr/>
          <p:nvPr/>
        </p:nvSpPr>
        <p:spPr>
          <a:xfrm>
            <a:off x="2794000" y="3054350"/>
            <a:ext cx="711200" cy="571500"/>
          </a:xfrm>
          <a:prstGeom prst="flowChartDela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15" name="Straight Connector 14"/>
          <p:cNvCxnSpPr/>
          <p:nvPr/>
        </p:nvCxnSpPr>
        <p:spPr>
          <a:xfrm>
            <a:off x="3505200" y="3340100"/>
            <a:ext cx="8255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330700" y="3155434"/>
            <a:ext cx="1231900" cy="369332"/>
          </a:xfrm>
          <a:prstGeom prst="rect">
            <a:avLst/>
          </a:prstGeom>
          <a:noFill/>
        </p:spPr>
        <p:txBody>
          <a:bodyPr wrap="square" rtlCol="0">
            <a:spAutoFit/>
          </a:bodyPr>
          <a:lstStyle/>
          <a:p>
            <a:r>
              <a:rPr lang="en-IN" dirty="0"/>
              <a:t>x</a:t>
            </a:r>
            <a:r>
              <a:rPr lang="en-IN" dirty="0" smtClean="0"/>
              <a:t>’y’*</a:t>
            </a:r>
            <a:endParaRPr lang="en-IN" dirty="0"/>
          </a:p>
        </p:txBody>
      </p:sp>
      <p:cxnSp>
        <p:nvCxnSpPr>
          <p:cNvPr id="5" name="Straight Connector 4"/>
          <p:cNvCxnSpPr/>
          <p:nvPr/>
        </p:nvCxnSpPr>
        <p:spPr>
          <a:xfrm flipV="1">
            <a:off x="2057400" y="4114800"/>
            <a:ext cx="2984500" cy="1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826000" y="3365500"/>
            <a:ext cx="73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4927600" y="4102100"/>
            <a:ext cx="635000" cy="12700"/>
          </a:xfrm>
          <a:prstGeom prst="line">
            <a:avLst/>
          </a:prstGeom>
        </p:spPr>
        <p:style>
          <a:lnRef idx="1">
            <a:schemeClr val="accent1"/>
          </a:lnRef>
          <a:fillRef idx="0">
            <a:schemeClr val="accent1"/>
          </a:fillRef>
          <a:effectRef idx="0">
            <a:schemeClr val="accent1"/>
          </a:effectRef>
          <a:fontRef idx="minor">
            <a:schemeClr val="tx1"/>
          </a:fontRef>
        </p:style>
      </p:cxnSp>
      <p:sp>
        <p:nvSpPr>
          <p:cNvPr id="8" name="Flowchart: Delay 7"/>
          <p:cNvSpPr/>
          <p:nvPr/>
        </p:nvSpPr>
        <p:spPr>
          <a:xfrm>
            <a:off x="5562600" y="3155434"/>
            <a:ext cx="939800" cy="1060966"/>
          </a:xfrm>
          <a:prstGeom prst="flowChartDela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6" name="Straight Connector 15"/>
          <p:cNvCxnSpPr>
            <a:stCxn id="8" idx="3"/>
          </p:cNvCxnSpPr>
          <p:nvPr/>
        </p:nvCxnSpPr>
        <p:spPr>
          <a:xfrm>
            <a:off x="6502400" y="3685917"/>
            <a:ext cx="13843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188200" y="3359964"/>
            <a:ext cx="1231900" cy="369332"/>
          </a:xfrm>
          <a:prstGeom prst="rect">
            <a:avLst/>
          </a:prstGeom>
          <a:noFill/>
        </p:spPr>
        <p:txBody>
          <a:bodyPr wrap="square" rtlCol="0">
            <a:spAutoFit/>
          </a:bodyPr>
          <a:lstStyle/>
          <a:p>
            <a:r>
              <a:rPr lang="en-IN" dirty="0"/>
              <a:t>x</a:t>
            </a:r>
            <a:r>
              <a:rPr lang="en-IN" dirty="0" smtClean="0"/>
              <a:t>’y’*z*</a:t>
            </a:r>
            <a:endParaRPr lang="en-IN" dirty="0"/>
          </a:p>
        </p:txBody>
      </p:sp>
      <p:cxnSp>
        <p:nvCxnSpPr>
          <p:cNvPr id="21" name="Straight Connector 20"/>
          <p:cNvCxnSpPr/>
          <p:nvPr/>
        </p:nvCxnSpPr>
        <p:spPr>
          <a:xfrm>
            <a:off x="4838700" y="2273300"/>
            <a:ext cx="81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334000" y="2273300"/>
            <a:ext cx="1549400" cy="1227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057400" y="4648200"/>
            <a:ext cx="73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057400" y="5130800"/>
            <a:ext cx="73660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Flowchart: Delay 19"/>
          <p:cNvSpPr/>
          <p:nvPr/>
        </p:nvSpPr>
        <p:spPr>
          <a:xfrm>
            <a:off x="2794000" y="4616449"/>
            <a:ext cx="711200" cy="571500"/>
          </a:xfrm>
          <a:prstGeom prst="flowChartDela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22" name="Straight Connector 21"/>
          <p:cNvCxnSpPr/>
          <p:nvPr/>
        </p:nvCxnSpPr>
        <p:spPr>
          <a:xfrm>
            <a:off x="3505200" y="4902199"/>
            <a:ext cx="8255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241800" y="4704834"/>
            <a:ext cx="1231900" cy="369332"/>
          </a:xfrm>
          <a:prstGeom prst="rect">
            <a:avLst/>
          </a:prstGeom>
          <a:noFill/>
        </p:spPr>
        <p:txBody>
          <a:bodyPr wrap="square" rtlCol="0">
            <a:spAutoFit/>
          </a:bodyPr>
          <a:lstStyle/>
          <a:p>
            <a:r>
              <a:rPr lang="en-IN" dirty="0" smtClean="0"/>
              <a:t>w’x*</a:t>
            </a:r>
            <a:endParaRPr lang="en-IN" dirty="0"/>
          </a:p>
        </p:txBody>
      </p:sp>
      <p:cxnSp>
        <p:nvCxnSpPr>
          <p:cNvPr id="28" name="Straight Connector 27"/>
          <p:cNvCxnSpPr/>
          <p:nvPr/>
        </p:nvCxnSpPr>
        <p:spPr>
          <a:xfrm>
            <a:off x="5867400" y="2273300"/>
            <a:ext cx="50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urved Connector 32"/>
          <p:cNvCxnSpPr/>
          <p:nvPr/>
        </p:nvCxnSpPr>
        <p:spPr>
          <a:xfrm rot="10800000" flipV="1">
            <a:off x="2959100" y="2273300"/>
            <a:ext cx="3162300" cy="2374900"/>
          </a:xfrm>
          <a:prstGeom prst="curvedConnector3">
            <a:avLst>
              <a:gd name="adj1" fmla="val 181325"/>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p:nvCxnSpPr>
        <p:spPr>
          <a:xfrm flipV="1">
            <a:off x="2178050" y="5537715"/>
            <a:ext cx="27686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711700" y="4917818"/>
            <a:ext cx="234950"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Flowchart: Delay 25"/>
          <p:cNvSpPr/>
          <p:nvPr/>
        </p:nvSpPr>
        <p:spPr>
          <a:xfrm>
            <a:off x="4946650" y="4889500"/>
            <a:ext cx="615950" cy="704850"/>
          </a:xfrm>
          <a:prstGeom prst="flowChartDela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29" name="Straight Connector 28"/>
          <p:cNvCxnSpPr/>
          <p:nvPr/>
        </p:nvCxnSpPr>
        <p:spPr>
          <a:xfrm>
            <a:off x="5549900" y="5241925"/>
            <a:ext cx="825500"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318250" y="5057259"/>
            <a:ext cx="1231900" cy="369332"/>
          </a:xfrm>
          <a:prstGeom prst="rect">
            <a:avLst/>
          </a:prstGeom>
          <a:noFill/>
        </p:spPr>
        <p:txBody>
          <a:bodyPr wrap="square" rtlCol="0">
            <a:spAutoFit/>
          </a:bodyPr>
          <a:lstStyle/>
          <a:p>
            <a:r>
              <a:rPr lang="en-IN" dirty="0" smtClean="0"/>
              <a:t>w’x*z’*</a:t>
            </a:r>
            <a:endParaRPr lang="en-IN" dirty="0"/>
          </a:p>
        </p:txBody>
      </p:sp>
      <p:sp>
        <p:nvSpPr>
          <p:cNvPr id="4" name="Arc 3"/>
          <p:cNvSpPr/>
          <p:nvPr/>
        </p:nvSpPr>
        <p:spPr>
          <a:xfrm>
            <a:off x="8369300" y="3625850"/>
            <a:ext cx="977900" cy="1291968"/>
          </a:xfrm>
          <a:prstGeom prst="arc">
            <a:avLst>
              <a:gd name="adj1" fmla="val 16200000"/>
              <a:gd name="adj2" fmla="val 402911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7" name="Freeform 26"/>
          <p:cNvSpPr/>
          <p:nvPr/>
        </p:nvSpPr>
        <p:spPr>
          <a:xfrm>
            <a:off x="8877300" y="3632200"/>
            <a:ext cx="1003349" cy="520700"/>
          </a:xfrm>
          <a:custGeom>
            <a:avLst/>
            <a:gdLst>
              <a:gd name="connsiteX0" fmla="*/ 0 w 1003349"/>
              <a:gd name="connsiteY0" fmla="*/ 0 h 520700"/>
              <a:gd name="connsiteX1" fmla="*/ 292100 w 1003349"/>
              <a:gd name="connsiteY1" fmla="*/ 38100 h 520700"/>
              <a:gd name="connsiteX2" fmla="*/ 406400 w 1003349"/>
              <a:gd name="connsiteY2" fmla="*/ 76200 h 520700"/>
              <a:gd name="connsiteX3" fmla="*/ 444500 w 1003349"/>
              <a:gd name="connsiteY3" fmla="*/ 88900 h 520700"/>
              <a:gd name="connsiteX4" fmla="*/ 558800 w 1003349"/>
              <a:gd name="connsiteY4" fmla="*/ 139700 h 520700"/>
              <a:gd name="connsiteX5" fmla="*/ 635000 w 1003349"/>
              <a:gd name="connsiteY5" fmla="*/ 165100 h 520700"/>
              <a:gd name="connsiteX6" fmla="*/ 660400 w 1003349"/>
              <a:gd name="connsiteY6" fmla="*/ 203200 h 520700"/>
              <a:gd name="connsiteX7" fmla="*/ 698500 w 1003349"/>
              <a:gd name="connsiteY7" fmla="*/ 215900 h 520700"/>
              <a:gd name="connsiteX8" fmla="*/ 736600 w 1003349"/>
              <a:gd name="connsiteY8" fmla="*/ 241300 h 520700"/>
              <a:gd name="connsiteX9" fmla="*/ 812800 w 1003349"/>
              <a:gd name="connsiteY9" fmla="*/ 292100 h 520700"/>
              <a:gd name="connsiteX10" fmla="*/ 876300 w 1003349"/>
              <a:gd name="connsiteY10" fmla="*/ 355600 h 520700"/>
              <a:gd name="connsiteX11" fmla="*/ 914400 w 1003349"/>
              <a:gd name="connsiteY11" fmla="*/ 393700 h 520700"/>
              <a:gd name="connsiteX12" fmla="*/ 965200 w 1003349"/>
              <a:gd name="connsiteY12" fmla="*/ 431800 h 520700"/>
              <a:gd name="connsiteX13" fmla="*/ 977900 w 1003349"/>
              <a:gd name="connsiteY13" fmla="*/ 469900 h 520700"/>
              <a:gd name="connsiteX14" fmla="*/ 1003300 w 1003349"/>
              <a:gd name="connsiteY14" fmla="*/ 520700 h 52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3349" h="520700">
                <a:moveTo>
                  <a:pt x="0" y="0"/>
                </a:moveTo>
                <a:cubicBezTo>
                  <a:pt x="161964" y="64786"/>
                  <a:pt x="-51675" y="-12830"/>
                  <a:pt x="292100" y="38100"/>
                </a:cubicBezTo>
                <a:cubicBezTo>
                  <a:pt x="331827" y="43986"/>
                  <a:pt x="368300" y="63500"/>
                  <a:pt x="406400" y="76200"/>
                </a:cubicBezTo>
                <a:cubicBezTo>
                  <a:pt x="419100" y="80433"/>
                  <a:pt x="432526" y="82913"/>
                  <a:pt x="444500" y="88900"/>
                </a:cubicBezTo>
                <a:cubicBezTo>
                  <a:pt x="497735" y="115518"/>
                  <a:pt x="499343" y="118079"/>
                  <a:pt x="558800" y="139700"/>
                </a:cubicBezTo>
                <a:cubicBezTo>
                  <a:pt x="583962" y="148850"/>
                  <a:pt x="635000" y="165100"/>
                  <a:pt x="635000" y="165100"/>
                </a:cubicBezTo>
                <a:cubicBezTo>
                  <a:pt x="643467" y="177800"/>
                  <a:pt x="648481" y="193665"/>
                  <a:pt x="660400" y="203200"/>
                </a:cubicBezTo>
                <a:cubicBezTo>
                  <a:pt x="670853" y="211563"/>
                  <a:pt x="686526" y="209913"/>
                  <a:pt x="698500" y="215900"/>
                </a:cubicBezTo>
                <a:cubicBezTo>
                  <a:pt x="712152" y="222726"/>
                  <a:pt x="724874" y="231529"/>
                  <a:pt x="736600" y="241300"/>
                </a:cubicBezTo>
                <a:cubicBezTo>
                  <a:pt x="800021" y="294151"/>
                  <a:pt x="745843" y="269781"/>
                  <a:pt x="812800" y="292100"/>
                </a:cubicBezTo>
                <a:cubicBezTo>
                  <a:pt x="859367" y="361950"/>
                  <a:pt x="812800" y="302683"/>
                  <a:pt x="876300" y="355600"/>
                </a:cubicBezTo>
                <a:cubicBezTo>
                  <a:pt x="890098" y="367098"/>
                  <a:pt x="900763" y="382011"/>
                  <a:pt x="914400" y="393700"/>
                </a:cubicBezTo>
                <a:cubicBezTo>
                  <a:pt x="930471" y="407475"/>
                  <a:pt x="948267" y="419100"/>
                  <a:pt x="965200" y="431800"/>
                </a:cubicBezTo>
                <a:cubicBezTo>
                  <a:pt x="969433" y="444500"/>
                  <a:pt x="971913" y="457926"/>
                  <a:pt x="977900" y="469900"/>
                </a:cubicBezTo>
                <a:cubicBezTo>
                  <a:pt x="1005648" y="525396"/>
                  <a:pt x="1003300" y="488889"/>
                  <a:pt x="1003300" y="5207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Freeform 30"/>
          <p:cNvSpPr/>
          <p:nvPr/>
        </p:nvSpPr>
        <p:spPr>
          <a:xfrm>
            <a:off x="9105900" y="4152900"/>
            <a:ext cx="775437" cy="685800"/>
          </a:xfrm>
          <a:custGeom>
            <a:avLst/>
            <a:gdLst>
              <a:gd name="connsiteX0" fmla="*/ 0 w 775437"/>
              <a:gd name="connsiteY0" fmla="*/ 685800 h 685800"/>
              <a:gd name="connsiteX1" fmla="*/ 63500 w 775437"/>
              <a:gd name="connsiteY1" fmla="*/ 660400 h 685800"/>
              <a:gd name="connsiteX2" fmla="*/ 139700 w 775437"/>
              <a:gd name="connsiteY2" fmla="*/ 609600 h 685800"/>
              <a:gd name="connsiteX3" fmla="*/ 152400 w 775437"/>
              <a:gd name="connsiteY3" fmla="*/ 571500 h 685800"/>
              <a:gd name="connsiteX4" fmla="*/ 203200 w 775437"/>
              <a:gd name="connsiteY4" fmla="*/ 558800 h 685800"/>
              <a:gd name="connsiteX5" fmla="*/ 279400 w 775437"/>
              <a:gd name="connsiteY5" fmla="*/ 520700 h 685800"/>
              <a:gd name="connsiteX6" fmla="*/ 317500 w 775437"/>
              <a:gd name="connsiteY6" fmla="*/ 508000 h 685800"/>
              <a:gd name="connsiteX7" fmla="*/ 355600 w 775437"/>
              <a:gd name="connsiteY7" fmla="*/ 469900 h 685800"/>
              <a:gd name="connsiteX8" fmla="*/ 469900 w 775437"/>
              <a:gd name="connsiteY8" fmla="*/ 431800 h 685800"/>
              <a:gd name="connsiteX9" fmla="*/ 533400 w 775437"/>
              <a:gd name="connsiteY9" fmla="*/ 330200 h 685800"/>
              <a:gd name="connsiteX10" fmla="*/ 558800 w 775437"/>
              <a:gd name="connsiteY10" fmla="*/ 292100 h 685800"/>
              <a:gd name="connsiteX11" fmla="*/ 596900 w 775437"/>
              <a:gd name="connsiteY11" fmla="*/ 215900 h 685800"/>
              <a:gd name="connsiteX12" fmla="*/ 635000 w 775437"/>
              <a:gd name="connsiteY12" fmla="*/ 190500 h 685800"/>
              <a:gd name="connsiteX13" fmla="*/ 660400 w 775437"/>
              <a:gd name="connsiteY13" fmla="*/ 152400 h 685800"/>
              <a:gd name="connsiteX14" fmla="*/ 736600 w 775437"/>
              <a:gd name="connsiteY14" fmla="*/ 101600 h 685800"/>
              <a:gd name="connsiteX15" fmla="*/ 774700 w 775437"/>
              <a:gd name="connsiteY15" fmla="*/ 25400 h 685800"/>
              <a:gd name="connsiteX16" fmla="*/ 774700 w 775437"/>
              <a:gd name="connsiteY16"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75437" h="685800">
                <a:moveTo>
                  <a:pt x="0" y="685800"/>
                </a:moveTo>
                <a:cubicBezTo>
                  <a:pt x="21167" y="677333"/>
                  <a:pt x="44168" y="672482"/>
                  <a:pt x="63500" y="660400"/>
                </a:cubicBezTo>
                <a:cubicBezTo>
                  <a:pt x="172222" y="592449"/>
                  <a:pt x="38978" y="643174"/>
                  <a:pt x="139700" y="609600"/>
                </a:cubicBezTo>
                <a:cubicBezTo>
                  <a:pt x="143933" y="596900"/>
                  <a:pt x="141947" y="579863"/>
                  <a:pt x="152400" y="571500"/>
                </a:cubicBezTo>
                <a:cubicBezTo>
                  <a:pt x="166030" y="560596"/>
                  <a:pt x="186417" y="563595"/>
                  <a:pt x="203200" y="558800"/>
                </a:cubicBezTo>
                <a:cubicBezTo>
                  <a:pt x="277684" y="537519"/>
                  <a:pt x="205187" y="557806"/>
                  <a:pt x="279400" y="520700"/>
                </a:cubicBezTo>
                <a:cubicBezTo>
                  <a:pt x="291374" y="514713"/>
                  <a:pt x="304800" y="512233"/>
                  <a:pt x="317500" y="508000"/>
                </a:cubicBezTo>
                <a:cubicBezTo>
                  <a:pt x="330200" y="495300"/>
                  <a:pt x="340370" y="479419"/>
                  <a:pt x="355600" y="469900"/>
                </a:cubicBezTo>
                <a:cubicBezTo>
                  <a:pt x="387482" y="449973"/>
                  <a:pt x="433599" y="440875"/>
                  <a:pt x="469900" y="431800"/>
                </a:cubicBezTo>
                <a:cubicBezTo>
                  <a:pt x="561295" y="370870"/>
                  <a:pt x="448765" y="457152"/>
                  <a:pt x="533400" y="330200"/>
                </a:cubicBezTo>
                <a:cubicBezTo>
                  <a:pt x="541867" y="317500"/>
                  <a:pt x="551974" y="305752"/>
                  <a:pt x="558800" y="292100"/>
                </a:cubicBezTo>
                <a:cubicBezTo>
                  <a:pt x="579458" y="250783"/>
                  <a:pt x="560504" y="252296"/>
                  <a:pt x="596900" y="215900"/>
                </a:cubicBezTo>
                <a:cubicBezTo>
                  <a:pt x="607693" y="205107"/>
                  <a:pt x="622300" y="198967"/>
                  <a:pt x="635000" y="190500"/>
                </a:cubicBezTo>
                <a:cubicBezTo>
                  <a:pt x="643467" y="177800"/>
                  <a:pt x="648913" y="162451"/>
                  <a:pt x="660400" y="152400"/>
                </a:cubicBezTo>
                <a:cubicBezTo>
                  <a:pt x="683374" y="132298"/>
                  <a:pt x="736600" y="101600"/>
                  <a:pt x="736600" y="101600"/>
                </a:cubicBezTo>
                <a:cubicBezTo>
                  <a:pt x="758007" y="69490"/>
                  <a:pt x="767189" y="62957"/>
                  <a:pt x="774700" y="25400"/>
                </a:cubicBezTo>
                <a:cubicBezTo>
                  <a:pt x="776360" y="17098"/>
                  <a:pt x="774700" y="8467"/>
                  <a:pt x="77470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7" name="Straight Connector 36"/>
          <p:cNvCxnSpPr/>
          <p:nvPr/>
        </p:nvCxnSpPr>
        <p:spPr>
          <a:xfrm>
            <a:off x="7150100" y="5241925"/>
            <a:ext cx="1638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467600" y="3685917"/>
            <a:ext cx="1638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8788400" y="4495800"/>
            <a:ext cx="0" cy="746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788400" y="4495800"/>
            <a:ext cx="55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27" idx="13"/>
          </p:cNvCxnSpPr>
          <p:nvPr/>
        </p:nvCxnSpPr>
        <p:spPr>
          <a:xfrm>
            <a:off x="9855200" y="4102100"/>
            <a:ext cx="1155700"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0007649" y="3455769"/>
            <a:ext cx="1231900" cy="646331"/>
          </a:xfrm>
          <a:prstGeom prst="rect">
            <a:avLst/>
          </a:prstGeom>
          <a:noFill/>
        </p:spPr>
        <p:txBody>
          <a:bodyPr wrap="square" rtlCol="0">
            <a:spAutoFit/>
          </a:bodyPr>
          <a:lstStyle/>
          <a:p>
            <a:r>
              <a:rPr lang="en-IN" dirty="0"/>
              <a:t>x</a:t>
            </a:r>
            <a:r>
              <a:rPr lang="en-IN" dirty="0" smtClean="0"/>
              <a:t>’y’*z*</a:t>
            </a:r>
            <a:r>
              <a:rPr lang="en-IN" dirty="0" err="1" smtClean="0"/>
              <a:t>w’x</a:t>
            </a:r>
            <a:r>
              <a:rPr lang="en-IN" dirty="0" smtClean="0"/>
              <a:t>*z’*+</a:t>
            </a:r>
            <a:endParaRPr lang="en-IN" dirty="0"/>
          </a:p>
        </p:txBody>
      </p:sp>
      <p:cxnSp>
        <p:nvCxnSpPr>
          <p:cNvPr id="32" name="Straight Connector 31"/>
          <p:cNvCxnSpPr/>
          <p:nvPr/>
        </p:nvCxnSpPr>
        <p:spPr>
          <a:xfrm>
            <a:off x="1930400" y="6184900"/>
            <a:ext cx="2476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930400" y="6565900"/>
            <a:ext cx="24765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Flowchart: Delay 33"/>
          <p:cNvSpPr/>
          <p:nvPr/>
        </p:nvSpPr>
        <p:spPr>
          <a:xfrm>
            <a:off x="2178050" y="6184900"/>
            <a:ext cx="247650" cy="381000"/>
          </a:xfrm>
          <a:prstGeom prst="flowChartDela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42" name="Straight Connector 41"/>
          <p:cNvCxnSpPr/>
          <p:nvPr/>
        </p:nvCxnSpPr>
        <p:spPr>
          <a:xfrm flipV="1">
            <a:off x="2425700" y="6311386"/>
            <a:ext cx="3708400" cy="51314"/>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546350" y="5885935"/>
            <a:ext cx="1231900" cy="369332"/>
          </a:xfrm>
          <a:prstGeom prst="rect">
            <a:avLst/>
          </a:prstGeom>
          <a:noFill/>
        </p:spPr>
        <p:txBody>
          <a:bodyPr wrap="square" rtlCol="0">
            <a:spAutoFit/>
          </a:bodyPr>
          <a:lstStyle/>
          <a:p>
            <a:r>
              <a:rPr lang="en-IN" dirty="0" smtClean="0"/>
              <a:t>wx*</a:t>
            </a:r>
            <a:endParaRPr lang="en-IN" dirty="0"/>
          </a:p>
        </p:txBody>
      </p:sp>
      <p:cxnSp>
        <p:nvCxnSpPr>
          <p:cNvPr id="39" name="Curved Connector 38"/>
          <p:cNvCxnSpPr/>
          <p:nvPr/>
        </p:nvCxnSpPr>
        <p:spPr>
          <a:xfrm rot="10800000" flipV="1">
            <a:off x="2301876" y="2159000"/>
            <a:ext cx="5076825" cy="4025900"/>
          </a:xfrm>
          <a:prstGeom prst="curvedConnector3">
            <a:avLst>
              <a:gd name="adj1" fmla="val 145310"/>
            </a:avLst>
          </a:prstGeom>
          <a:ln>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47" name="Straight Connector 46"/>
          <p:cNvCxnSpPr/>
          <p:nvPr/>
        </p:nvCxnSpPr>
        <p:spPr>
          <a:xfrm>
            <a:off x="6642100" y="5702300"/>
            <a:ext cx="50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680200" y="6565900"/>
            <a:ext cx="50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680200" y="6184900"/>
            <a:ext cx="508000"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Flowchart: Delay 49"/>
          <p:cNvSpPr/>
          <p:nvPr/>
        </p:nvSpPr>
        <p:spPr>
          <a:xfrm>
            <a:off x="7188200" y="5702300"/>
            <a:ext cx="533400" cy="863600"/>
          </a:xfrm>
          <a:prstGeom prst="flowChartDela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51" name="Straight Connector 50"/>
          <p:cNvCxnSpPr/>
          <p:nvPr/>
        </p:nvCxnSpPr>
        <p:spPr>
          <a:xfrm>
            <a:off x="7721600" y="6184900"/>
            <a:ext cx="889000" cy="25400"/>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804150" y="5758934"/>
            <a:ext cx="1231900" cy="369332"/>
          </a:xfrm>
          <a:prstGeom prst="rect">
            <a:avLst/>
          </a:prstGeom>
          <a:noFill/>
        </p:spPr>
        <p:txBody>
          <a:bodyPr wrap="square" rtlCol="0">
            <a:spAutoFit/>
          </a:bodyPr>
          <a:lstStyle/>
          <a:p>
            <a:r>
              <a:rPr lang="en-IN" dirty="0" smtClean="0"/>
              <a:t>xy*z*</a:t>
            </a:r>
            <a:endParaRPr lang="en-IN" dirty="0"/>
          </a:p>
        </p:txBody>
      </p:sp>
      <p:cxnSp>
        <p:nvCxnSpPr>
          <p:cNvPr id="58" name="Curved Connector 57"/>
          <p:cNvCxnSpPr/>
          <p:nvPr/>
        </p:nvCxnSpPr>
        <p:spPr>
          <a:xfrm rot="5400000">
            <a:off x="6076950" y="3549650"/>
            <a:ext cx="3543300" cy="762000"/>
          </a:xfrm>
          <a:prstGeom prst="curvedConnector3">
            <a:avLst>
              <a:gd name="adj1" fmla="val 96953"/>
            </a:avLst>
          </a:prstGeom>
          <a:ln>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61" name="Straight Connector 60"/>
          <p:cNvCxnSpPr/>
          <p:nvPr/>
        </p:nvCxnSpPr>
        <p:spPr>
          <a:xfrm>
            <a:off x="7848600" y="2273300"/>
            <a:ext cx="76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Freeform 35"/>
          <p:cNvSpPr/>
          <p:nvPr/>
        </p:nvSpPr>
        <p:spPr>
          <a:xfrm>
            <a:off x="8356600" y="5676900"/>
            <a:ext cx="241300" cy="1016000"/>
          </a:xfrm>
          <a:custGeom>
            <a:avLst/>
            <a:gdLst>
              <a:gd name="connsiteX0" fmla="*/ 0 w 241300"/>
              <a:gd name="connsiteY0" fmla="*/ 0 h 1016000"/>
              <a:gd name="connsiteX1" fmla="*/ 88900 w 241300"/>
              <a:gd name="connsiteY1" fmla="*/ 88900 h 1016000"/>
              <a:gd name="connsiteX2" fmla="*/ 101600 w 241300"/>
              <a:gd name="connsiteY2" fmla="*/ 127000 h 1016000"/>
              <a:gd name="connsiteX3" fmla="*/ 152400 w 241300"/>
              <a:gd name="connsiteY3" fmla="*/ 203200 h 1016000"/>
              <a:gd name="connsiteX4" fmla="*/ 165100 w 241300"/>
              <a:gd name="connsiteY4" fmla="*/ 241300 h 1016000"/>
              <a:gd name="connsiteX5" fmla="*/ 190500 w 241300"/>
              <a:gd name="connsiteY5" fmla="*/ 279400 h 1016000"/>
              <a:gd name="connsiteX6" fmla="*/ 228600 w 241300"/>
              <a:gd name="connsiteY6" fmla="*/ 393700 h 1016000"/>
              <a:gd name="connsiteX7" fmla="*/ 241300 w 241300"/>
              <a:gd name="connsiteY7" fmla="*/ 431800 h 1016000"/>
              <a:gd name="connsiteX8" fmla="*/ 228600 w 241300"/>
              <a:gd name="connsiteY8" fmla="*/ 698500 h 1016000"/>
              <a:gd name="connsiteX9" fmla="*/ 215900 w 241300"/>
              <a:gd name="connsiteY9" fmla="*/ 736600 h 1016000"/>
              <a:gd name="connsiteX10" fmla="*/ 203200 w 241300"/>
              <a:gd name="connsiteY10" fmla="*/ 787400 h 1016000"/>
              <a:gd name="connsiteX11" fmla="*/ 177800 w 241300"/>
              <a:gd name="connsiteY11" fmla="*/ 825500 h 1016000"/>
              <a:gd name="connsiteX12" fmla="*/ 152400 w 241300"/>
              <a:gd name="connsiteY12" fmla="*/ 876300 h 1016000"/>
              <a:gd name="connsiteX13" fmla="*/ 139700 w 241300"/>
              <a:gd name="connsiteY13" fmla="*/ 914400 h 1016000"/>
              <a:gd name="connsiteX14" fmla="*/ 114300 w 241300"/>
              <a:gd name="connsiteY14" fmla="*/ 952500 h 1016000"/>
              <a:gd name="connsiteX15" fmla="*/ 76200 w 241300"/>
              <a:gd name="connsiteY15" fmla="*/ 1016000 h 10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1300" h="1016000">
                <a:moveTo>
                  <a:pt x="0" y="0"/>
                </a:moveTo>
                <a:cubicBezTo>
                  <a:pt x="45498" y="36398"/>
                  <a:pt x="65312" y="41725"/>
                  <a:pt x="88900" y="88900"/>
                </a:cubicBezTo>
                <a:cubicBezTo>
                  <a:pt x="94887" y="100874"/>
                  <a:pt x="95099" y="115298"/>
                  <a:pt x="101600" y="127000"/>
                </a:cubicBezTo>
                <a:cubicBezTo>
                  <a:pt x="116425" y="153685"/>
                  <a:pt x="142747" y="174240"/>
                  <a:pt x="152400" y="203200"/>
                </a:cubicBezTo>
                <a:cubicBezTo>
                  <a:pt x="156633" y="215900"/>
                  <a:pt x="159113" y="229326"/>
                  <a:pt x="165100" y="241300"/>
                </a:cubicBezTo>
                <a:cubicBezTo>
                  <a:pt x="171926" y="254952"/>
                  <a:pt x="184301" y="265452"/>
                  <a:pt x="190500" y="279400"/>
                </a:cubicBezTo>
                <a:lnTo>
                  <a:pt x="228600" y="393700"/>
                </a:lnTo>
                <a:lnTo>
                  <a:pt x="241300" y="431800"/>
                </a:lnTo>
                <a:cubicBezTo>
                  <a:pt x="237067" y="520700"/>
                  <a:pt x="235991" y="609807"/>
                  <a:pt x="228600" y="698500"/>
                </a:cubicBezTo>
                <a:cubicBezTo>
                  <a:pt x="227488" y="711841"/>
                  <a:pt x="219578" y="723728"/>
                  <a:pt x="215900" y="736600"/>
                </a:cubicBezTo>
                <a:cubicBezTo>
                  <a:pt x="211105" y="753383"/>
                  <a:pt x="210076" y="771357"/>
                  <a:pt x="203200" y="787400"/>
                </a:cubicBezTo>
                <a:cubicBezTo>
                  <a:pt x="197187" y="801429"/>
                  <a:pt x="185373" y="812248"/>
                  <a:pt x="177800" y="825500"/>
                </a:cubicBezTo>
                <a:cubicBezTo>
                  <a:pt x="168407" y="841938"/>
                  <a:pt x="159858" y="858899"/>
                  <a:pt x="152400" y="876300"/>
                </a:cubicBezTo>
                <a:cubicBezTo>
                  <a:pt x="147127" y="888605"/>
                  <a:pt x="145687" y="902426"/>
                  <a:pt x="139700" y="914400"/>
                </a:cubicBezTo>
                <a:cubicBezTo>
                  <a:pt x="132874" y="928052"/>
                  <a:pt x="121126" y="938848"/>
                  <a:pt x="114300" y="952500"/>
                </a:cubicBezTo>
                <a:cubicBezTo>
                  <a:pt x="81327" y="1018446"/>
                  <a:pt x="125812" y="966388"/>
                  <a:pt x="76200" y="10160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Freeform 51"/>
          <p:cNvSpPr/>
          <p:nvPr/>
        </p:nvSpPr>
        <p:spPr>
          <a:xfrm>
            <a:off x="8394700" y="5664200"/>
            <a:ext cx="576535" cy="1016698"/>
          </a:xfrm>
          <a:custGeom>
            <a:avLst/>
            <a:gdLst>
              <a:gd name="connsiteX0" fmla="*/ 0 w 576535"/>
              <a:gd name="connsiteY0" fmla="*/ 0 h 1016698"/>
              <a:gd name="connsiteX1" fmla="*/ 76200 w 576535"/>
              <a:gd name="connsiteY1" fmla="*/ 76200 h 1016698"/>
              <a:gd name="connsiteX2" fmla="*/ 101600 w 576535"/>
              <a:gd name="connsiteY2" fmla="*/ 114300 h 1016698"/>
              <a:gd name="connsiteX3" fmla="*/ 190500 w 576535"/>
              <a:gd name="connsiteY3" fmla="*/ 152400 h 1016698"/>
              <a:gd name="connsiteX4" fmla="*/ 228600 w 576535"/>
              <a:gd name="connsiteY4" fmla="*/ 177800 h 1016698"/>
              <a:gd name="connsiteX5" fmla="*/ 330200 w 576535"/>
              <a:gd name="connsiteY5" fmla="*/ 254000 h 1016698"/>
              <a:gd name="connsiteX6" fmla="*/ 381000 w 576535"/>
              <a:gd name="connsiteY6" fmla="*/ 266700 h 1016698"/>
              <a:gd name="connsiteX7" fmla="*/ 457200 w 576535"/>
              <a:gd name="connsiteY7" fmla="*/ 342900 h 1016698"/>
              <a:gd name="connsiteX8" fmla="*/ 495300 w 576535"/>
              <a:gd name="connsiteY8" fmla="*/ 381000 h 1016698"/>
              <a:gd name="connsiteX9" fmla="*/ 558800 w 576535"/>
              <a:gd name="connsiteY9" fmla="*/ 457200 h 1016698"/>
              <a:gd name="connsiteX10" fmla="*/ 558800 w 576535"/>
              <a:gd name="connsiteY10" fmla="*/ 647700 h 1016698"/>
              <a:gd name="connsiteX11" fmla="*/ 546100 w 576535"/>
              <a:gd name="connsiteY11" fmla="*/ 685800 h 1016698"/>
              <a:gd name="connsiteX12" fmla="*/ 508000 w 576535"/>
              <a:gd name="connsiteY12" fmla="*/ 711200 h 1016698"/>
              <a:gd name="connsiteX13" fmla="*/ 444500 w 576535"/>
              <a:gd name="connsiteY13" fmla="*/ 774700 h 1016698"/>
              <a:gd name="connsiteX14" fmla="*/ 368300 w 576535"/>
              <a:gd name="connsiteY14" fmla="*/ 850900 h 1016698"/>
              <a:gd name="connsiteX15" fmla="*/ 254000 w 576535"/>
              <a:gd name="connsiteY15" fmla="*/ 927100 h 1016698"/>
              <a:gd name="connsiteX16" fmla="*/ 215900 w 576535"/>
              <a:gd name="connsiteY16" fmla="*/ 952500 h 1016698"/>
              <a:gd name="connsiteX17" fmla="*/ 177800 w 576535"/>
              <a:gd name="connsiteY17" fmla="*/ 965200 h 1016698"/>
              <a:gd name="connsiteX18" fmla="*/ 88900 w 576535"/>
              <a:gd name="connsiteY18" fmla="*/ 1016000 h 1016698"/>
              <a:gd name="connsiteX19" fmla="*/ 76200 w 576535"/>
              <a:gd name="connsiteY19" fmla="*/ 1016000 h 1016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76535" h="1016698">
                <a:moveTo>
                  <a:pt x="0" y="0"/>
                </a:moveTo>
                <a:cubicBezTo>
                  <a:pt x="53527" y="133817"/>
                  <a:pt x="-13288" y="16541"/>
                  <a:pt x="76200" y="76200"/>
                </a:cubicBezTo>
                <a:cubicBezTo>
                  <a:pt x="88900" y="84667"/>
                  <a:pt x="90807" y="103507"/>
                  <a:pt x="101600" y="114300"/>
                </a:cubicBezTo>
                <a:cubicBezTo>
                  <a:pt x="130835" y="143535"/>
                  <a:pt x="151637" y="142684"/>
                  <a:pt x="190500" y="152400"/>
                </a:cubicBezTo>
                <a:cubicBezTo>
                  <a:pt x="203200" y="160867"/>
                  <a:pt x="216256" y="168822"/>
                  <a:pt x="228600" y="177800"/>
                </a:cubicBezTo>
                <a:cubicBezTo>
                  <a:pt x="262836" y="202699"/>
                  <a:pt x="289131" y="243733"/>
                  <a:pt x="330200" y="254000"/>
                </a:cubicBezTo>
                <a:lnTo>
                  <a:pt x="381000" y="266700"/>
                </a:lnTo>
                <a:lnTo>
                  <a:pt x="457200" y="342900"/>
                </a:lnTo>
                <a:cubicBezTo>
                  <a:pt x="469900" y="355600"/>
                  <a:pt x="485337" y="366056"/>
                  <a:pt x="495300" y="381000"/>
                </a:cubicBezTo>
                <a:cubicBezTo>
                  <a:pt x="530663" y="434044"/>
                  <a:pt x="509907" y="408307"/>
                  <a:pt x="558800" y="457200"/>
                </a:cubicBezTo>
                <a:cubicBezTo>
                  <a:pt x="586066" y="538997"/>
                  <a:pt x="578531" y="499717"/>
                  <a:pt x="558800" y="647700"/>
                </a:cubicBezTo>
                <a:cubicBezTo>
                  <a:pt x="557031" y="660970"/>
                  <a:pt x="554463" y="675347"/>
                  <a:pt x="546100" y="685800"/>
                </a:cubicBezTo>
                <a:cubicBezTo>
                  <a:pt x="536565" y="697719"/>
                  <a:pt x="520700" y="702733"/>
                  <a:pt x="508000" y="711200"/>
                </a:cubicBezTo>
                <a:cubicBezTo>
                  <a:pt x="455661" y="789709"/>
                  <a:pt x="513773" y="713124"/>
                  <a:pt x="444500" y="774700"/>
                </a:cubicBezTo>
                <a:cubicBezTo>
                  <a:pt x="417652" y="798565"/>
                  <a:pt x="398188" y="830975"/>
                  <a:pt x="368300" y="850900"/>
                </a:cubicBezTo>
                <a:lnTo>
                  <a:pt x="254000" y="927100"/>
                </a:lnTo>
                <a:cubicBezTo>
                  <a:pt x="241300" y="935567"/>
                  <a:pt x="230380" y="947673"/>
                  <a:pt x="215900" y="952500"/>
                </a:cubicBezTo>
                <a:cubicBezTo>
                  <a:pt x="203200" y="956733"/>
                  <a:pt x="189774" y="959213"/>
                  <a:pt x="177800" y="965200"/>
                </a:cubicBezTo>
                <a:cubicBezTo>
                  <a:pt x="86157" y="1011022"/>
                  <a:pt x="200226" y="971470"/>
                  <a:pt x="88900" y="1016000"/>
                </a:cubicBezTo>
                <a:cubicBezTo>
                  <a:pt x="84969" y="1017572"/>
                  <a:pt x="80433" y="1016000"/>
                  <a:pt x="76200" y="10160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2" name="Straight Connector 61"/>
          <p:cNvCxnSpPr/>
          <p:nvPr/>
        </p:nvCxnSpPr>
        <p:spPr>
          <a:xfrm>
            <a:off x="6134100" y="6337043"/>
            <a:ext cx="0" cy="355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52" idx="17"/>
          </p:cNvCxnSpPr>
          <p:nvPr/>
        </p:nvCxnSpPr>
        <p:spPr>
          <a:xfrm flipV="1">
            <a:off x="6134100" y="6629400"/>
            <a:ext cx="2438400" cy="63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8966224" y="6184900"/>
            <a:ext cx="825500" cy="0"/>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9009335" y="5602585"/>
            <a:ext cx="1231900" cy="646331"/>
          </a:xfrm>
          <a:prstGeom prst="rect">
            <a:avLst/>
          </a:prstGeom>
          <a:noFill/>
        </p:spPr>
        <p:txBody>
          <a:bodyPr wrap="square" rtlCol="0">
            <a:spAutoFit/>
          </a:bodyPr>
          <a:lstStyle/>
          <a:p>
            <a:r>
              <a:rPr lang="en-IN" dirty="0" smtClean="0"/>
              <a:t>wx’*xy*z*+</a:t>
            </a:r>
            <a:endParaRPr lang="en-IN" dirty="0"/>
          </a:p>
        </p:txBody>
      </p:sp>
    </p:spTree>
    <p:extLst>
      <p:ext uri="{BB962C8B-B14F-4D97-AF65-F5344CB8AC3E}">
        <p14:creationId xmlns:p14="http://schemas.microsoft.com/office/powerpoint/2010/main" val="12718628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Step by step logic circuit for the example:</a:t>
            </a:r>
            <a:endParaRPr lang="en-IN" sz="3600" b="1" dirty="0"/>
          </a:p>
        </p:txBody>
      </p:sp>
      <p:sp>
        <p:nvSpPr>
          <p:cNvPr id="3" name="Content Placeholder 2"/>
          <p:cNvSpPr>
            <a:spLocks noGrp="1"/>
          </p:cNvSpPr>
          <p:nvPr>
            <p:ph idx="1"/>
          </p:nvPr>
        </p:nvSpPr>
        <p:spPr>
          <a:xfrm>
            <a:off x="838200" y="1825624"/>
            <a:ext cx="10515600" cy="5248276"/>
          </a:xfrm>
        </p:spPr>
        <p:txBody>
          <a:bodyPr>
            <a:normAutofit/>
          </a:bodyPr>
          <a:lstStyle/>
          <a:p>
            <a:r>
              <a:rPr lang="en-IN" dirty="0" smtClean="0"/>
              <a:t>Working final expression: </a:t>
            </a:r>
            <a:r>
              <a:rPr lang="en-IN" dirty="0" smtClean="0">
                <a:solidFill>
                  <a:srgbClr val="FFC000"/>
                </a:solidFill>
              </a:rPr>
              <a:t>x’y’*z*</a:t>
            </a:r>
            <a:r>
              <a:rPr lang="en-IN" dirty="0" err="1" smtClean="0">
                <a:solidFill>
                  <a:srgbClr val="FFC000"/>
                </a:solidFill>
              </a:rPr>
              <a:t>w’x</a:t>
            </a:r>
            <a:r>
              <a:rPr lang="en-IN" dirty="0" smtClean="0">
                <a:solidFill>
                  <a:srgbClr val="FFC000"/>
                </a:solidFill>
              </a:rPr>
              <a:t>*z’*+wx’*xy*z*++</a:t>
            </a:r>
          </a:p>
          <a:p>
            <a:pPr marL="0" indent="0">
              <a:buNone/>
            </a:pPr>
            <a:endParaRPr lang="en-IN" dirty="0">
              <a:solidFill>
                <a:srgbClr val="FFC000"/>
              </a:solidFill>
            </a:endParaRPr>
          </a:p>
          <a:p>
            <a:pPr marL="0" indent="0">
              <a:buNone/>
            </a:pPr>
            <a:r>
              <a:rPr lang="en-IN" dirty="0" smtClean="0">
                <a:solidFill>
                  <a:srgbClr val="FFC000"/>
                </a:solidFill>
              </a:rPr>
              <a:t>	x’</a:t>
            </a:r>
          </a:p>
          <a:p>
            <a:pPr marL="0" indent="0">
              <a:buNone/>
            </a:pPr>
            <a:r>
              <a:rPr lang="en-IN" dirty="0">
                <a:solidFill>
                  <a:srgbClr val="FFC000"/>
                </a:solidFill>
              </a:rPr>
              <a:t>	</a:t>
            </a:r>
            <a:r>
              <a:rPr lang="en-IN" dirty="0" smtClean="0">
                <a:solidFill>
                  <a:srgbClr val="FFC000"/>
                </a:solidFill>
              </a:rPr>
              <a:t>y’</a:t>
            </a:r>
          </a:p>
          <a:p>
            <a:pPr marL="0" indent="0">
              <a:buNone/>
            </a:pPr>
            <a:r>
              <a:rPr lang="en-IN" dirty="0" smtClean="0"/>
              <a:t>           </a:t>
            </a:r>
            <a:r>
              <a:rPr lang="en-IN" dirty="0" smtClean="0">
                <a:solidFill>
                  <a:srgbClr val="FFC000"/>
                </a:solidFill>
              </a:rPr>
              <a:t>z</a:t>
            </a:r>
          </a:p>
          <a:p>
            <a:pPr marL="0" indent="0">
              <a:buNone/>
            </a:pPr>
            <a:r>
              <a:rPr lang="en-IN" dirty="0" smtClean="0">
                <a:solidFill>
                  <a:srgbClr val="FFC000"/>
                </a:solidFill>
              </a:rPr>
              <a:t>          w’</a:t>
            </a:r>
          </a:p>
          <a:p>
            <a:pPr marL="0" indent="0">
              <a:buNone/>
            </a:pPr>
            <a:r>
              <a:rPr lang="en-IN" dirty="0">
                <a:solidFill>
                  <a:srgbClr val="FFC000"/>
                </a:solidFill>
              </a:rPr>
              <a:t> </a:t>
            </a:r>
            <a:r>
              <a:rPr lang="en-IN" dirty="0" smtClean="0">
                <a:solidFill>
                  <a:srgbClr val="FFC000"/>
                </a:solidFill>
              </a:rPr>
              <a:t>         x</a:t>
            </a:r>
          </a:p>
          <a:p>
            <a:pPr marL="0" indent="0">
              <a:buNone/>
            </a:pPr>
            <a:r>
              <a:rPr lang="en-IN" dirty="0" smtClean="0">
                <a:solidFill>
                  <a:srgbClr val="FFC000"/>
                </a:solidFill>
              </a:rPr>
              <a:t>          z’					</a:t>
            </a:r>
            <a:r>
              <a:rPr lang="en-IN" sz="1600" dirty="0" smtClean="0">
                <a:solidFill>
                  <a:srgbClr val="FFC000"/>
                </a:solidFill>
              </a:rPr>
              <a:t> x</a:t>
            </a:r>
            <a:r>
              <a:rPr lang="en-IN" dirty="0" smtClean="0">
                <a:solidFill>
                  <a:srgbClr val="FFC000"/>
                </a:solidFill>
              </a:rPr>
              <a:t>	</a:t>
            </a:r>
          </a:p>
          <a:p>
            <a:pPr marL="0" indent="0">
              <a:buNone/>
            </a:pPr>
            <a:r>
              <a:rPr lang="en-IN" dirty="0" smtClean="0"/>
              <a:t>        </a:t>
            </a:r>
            <a:r>
              <a:rPr lang="en-IN" sz="1600" dirty="0"/>
              <a:t> </a:t>
            </a:r>
            <a:r>
              <a:rPr lang="en-IN" sz="1600" dirty="0" smtClean="0"/>
              <a:t>  </a:t>
            </a:r>
            <a:r>
              <a:rPr lang="en-IN" sz="1600" dirty="0" smtClean="0">
                <a:solidFill>
                  <a:srgbClr val="FFC000"/>
                </a:solidFill>
              </a:rPr>
              <a:t>w					 y</a:t>
            </a:r>
          </a:p>
          <a:p>
            <a:pPr marL="0" indent="0">
              <a:buNone/>
            </a:pPr>
            <a:r>
              <a:rPr lang="en-IN" sz="1600" dirty="0">
                <a:solidFill>
                  <a:srgbClr val="FFC000"/>
                </a:solidFill>
              </a:rPr>
              <a:t> </a:t>
            </a:r>
            <a:r>
              <a:rPr lang="en-IN" sz="1600" dirty="0" smtClean="0">
                <a:solidFill>
                  <a:srgbClr val="FFC000"/>
                </a:solidFill>
              </a:rPr>
              <a:t>                x	’					 z</a:t>
            </a:r>
            <a:endParaRPr lang="en-IN" dirty="0" smtClean="0">
              <a:solidFill>
                <a:srgbClr val="FFC000"/>
              </a:solidFill>
            </a:endParaRPr>
          </a:p>
        </p:txBody>
      </p:sp>
      <p:cxnSp>
        <p:nvCxnSpPr>
          <p:cNvPr id="11" name="Straight Connector 10"/>
          <p:cNvCxnSpPr/>
          <p:nvPr/>
        </p:nvCxnSpPr>
        <p:spPr>
          <a:xfrm>
            <a:off x="2057400" y="3073400"/>
            <a:ext cx="73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057400" y="3625850"/>
            <a:ext cx="7366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Flowchart: Delay 12"/>
          <p:cNvSpPr/>
          <p:nvPr/>
        </p:nvSpPr>
        <p:spPr>
          <a:xfrm>
            <a:off x="2794000" y="3054350"/>
            <a:ext cx="711200" cy="571500"/>
          </a:xfrm>
          <a:prstGeom prst="flowChartDela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15" name="Straight Connector 14"/>
          <p:cNvCxnSpPr/>
          <p:nvPr/>
        </p:nvCxnSpPr>
        <p:spPr>
          <a:xfrm>
            <a:off x="3505200" y="3340100"/>
            <a:ext cx="8255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330700" y="3155434"/>
            <a:ext cx="1231900" cy="369332"/>
          </a:xfrm>
          <a:prstGeom prst="rect">
            <a:avLst/>
          </a:prstGeom>
          <a:noFill/>
        </p:spPr>
        <p:txBody>
          <a:bodyPr wrap="square" rtlCol="0">
            <a:spAutoFit/>
          </a:bodyPr>
          <a:lstStyle/>
          <a:p>
            <a:r>
              <a:rPr lang="en-IN" dirty="0"/>
              <a:t>x</a:t>
            </a:r>
            <a:r>
              <a:rPr lang="en-IN" dirty="0" smtClean="0"/>
              <a:t>’y’*</a:t>
            </a:r>
            <a:endParaRPr lang="en-IN" dirty="0"/>
          </a:p>
        </p:txBody>
      </p:sp>
      <p:cxnSp>
        <p:nvCxnSpPr>
          <p:cNvPr id="5" name="Straight Connector 4"/>
          <p:cNvCxnSpPr/>
          <p:nvPr/>
        </p:nvCxnSpPr>
        <p:spPr>
          <a:xfrm flipV="1">
            <a:off x="2057400" y="4114800"/>
            <a:ext cx="2984500" cy="1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826000" y="3365500"/>
            <a:ext cx="73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4927600" y="4102100"/>
            <a:ext cx="635000" cy="12700"/>
          </a:xfrm>
          <a:prstGeom prst="line">
            <a:avLst/>
          </a:prstGeom>
        </p:spPr>
        <p:style>
          <a:lnRef idx="1">
            <a:schemeClr val="accent1"/>
          </a:lnRef>
          <a:fillRef idx="0">
            <a:schemeClr val="accent1"/>
          </a:fillRef>
          <a:effectRef idx="0">
            <a:schemeClr val="accent1"/>
          </a:effectRef>
          <a:fontRef idx="minor">
            <a:schemeClr val="tx1"/>
          </a:fontRef>
        </p:style>
      </p:cxnSp>
      <p:sp>
        <p:nvSpPr>
          <p:cNvPr id="8" name="Flowchart: Delay 7"/>
          <p:cNvSpPr/>
          <p:nvPr/>
        </p:nvSpPr>
        <p:spPr>
          <a:xfrm>
            <a:off x="5562600" y="3155434"/>
            <a:ext cx="939800" cy="1060966"/>
          </a:xfrm>
          <a:prstGeom prst="flowChartDela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6" name="Straight Connector 15"/>
          <p:cNvCxnSpPr>
            <a:stCxn id="8" idx="3"/>
          </p:cNvCxnSpPr>
          <p:nvPr/>
        </p:nvCxnSpPr>
        <p:spPr>
          <a:xfrm>
            <a:off x="6502400" y="3685917"/>
            <a:ext cx="13843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188200" y="3359964"/>
            <a:ext cx="1231900" cy="369332"/>
          </a:xfrm>
          <a:prstGeom prst="rect">
            <a:avLst/>
          </a:prstGeom>
          <a:noFill/>
        </p:spPr>
        <p:txBody>
          <a:bodyPr wrap="square" rtlCol="0">
            <a:spAutoFit/>
          </a:bodyPr>
          <a:lstStyle/>
          <a:p>
            <a:r>
              <a:rPr lang="en-IN" dirty="0"/>
              <a:t>x</a:t>
            </a:r>
            <a:r>
              <a:rPr lang="en-IN" dirty="0" smtClean="0"/>
              <a:t>’y’*z*</a:t>
            </a:r>
            <a:endParaRPr lang="en-IN" dirty="0"/>
          </a:p>
        </p:txBody>
      </p:sp>
      <p:cxnSp>
        <p:nvCxnSpPr>
          <p:cNvPr id="21" name="Straight Connector 20"/>
          <p:cNvCxnSpPr/>
          <p:nvPr/>
        </p:nvCxnSpPr>
        <p:spPr>
          <a:xfrm>
            <a:off x="4838700" y="2273300"/>
            <a:ext cx="81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334000" y="2273300"/>
            <a:ext cx="1549400" cy="1227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057400" y="4648200"/>
            <a:ext cx="73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057400" y="5130800"/>
            <a:ext cx="73660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Flowchart: Delay 19"/>
          <p:cNvSpPr/>
          <p:nvPr/>
        </p:nvSpPr>
        <p:spPr>
          <a:xfrm>
            <a:off x="2794000" y="4616449"/>
            <a:ext cx="711200" cy="571500"/>
          </a:xfrm>
          <a:prstGeom prst="flowChartDela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22" name="Straight Connector 21"/>
          <p:cNvCxnSpPr/>
          <p:nvPr/>
        </p:nvCxnSpPr>
        <p:spPr>
          <a:xfrm>
            <a:off x="3505200" y="4902199"/>
            <a:ext cx="8255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241800" y="4704834"/>
            <a:ext cx="1231900" cy="369332"/>
          </a:xfrm>
          <a:prstGeom prst="rect">
            <a:avLst/>
          </a:prstGeom>
          <a:noFill/>
        </p:spPr>
        <p:txBody>
          <a:bodyPr wrap="square" rtlCol="0">
            <a:spAutoFit/>
          </a:bodyPr>
          <a:lstStyle/>
          <a:p>
            <a:r>
              <a:rPr lang="en-IN" dirty="0" smtClean="0"/>
              <a:t>w’x*</a:t>
            </a:r>
            <a:endParaRPr lang="en-IN" dirty="0"/>
          </a:p>
        </p:txBody>
      </p:sp>
      <p:cxnSp>
        <p:nvCxnSpPr>
          <p:cNvPr id="28" name="Straight Connector 27"/>
          <p:cNvCxnSpPr/>
          <p:nvPr/>
        </p:nvCxnSpPr>
        <p:spPr>
          <a:xfrm>
            <a:off x="5867400" y="2273300"/>
            <a:ext cx="50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urved Connector 32"/>
          <p:cNvCxnSpPr/>
          <p:nvPr/>
        </p:nvCxnSpPr>
        <p:spPr>
          <a:xfrm rot="10800000" flipV="1">
            <a:off x="2959100" y="2273300"/>
            <a:ext cx="3162300" cy="2374900"/>
          </a:xfrm>
          <a:prstGeom prst="curvedConnector3">
            <a:avLst>
              <a:gd name="adj1" fmla="val 181325"/>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p:nvCxnSpPr>
        <p:spPr>
          <a:xfrm flipV="1">
            <a:off x="2178050" y="5537715"/>
            <a:ext cx="27686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711700" y="4917818"/>
            <a:ext cx="234950"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Flowchart: Delay 25"/>
          <p:cNvSpPr/>
          <p:nvPr/>
        </p:nvSpPr>
        <p:spPr>
          <a:xfrm>
            <a:off x="4946650" y="4889500"/>
            <a:ext cx="615950" cy="704850"/>
          </a:xfrm>
          <a:prstGeom prst="flowChartDela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29" name="Straight Connector 28"/>
          <p:cNvCxnSpPr/>
          <p:nvPr/>
        </p:nvCxnSpPr>
        <p:spPr>
          <a:xfrm>
            <a:off x="5549900" y="5241925"/>
            <a:ext cx="825500"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318250" y="5057259"/>
            <a:ext cx="1231900" cy="369332"/>
          </a:xfrm>
          <a:prstGeom prst="rect">
            <a:avLst/>
          </a:prstGeom>
          <a:noFill/>
        </p:spPr>
        <p:txBody>
          <a:bodyPr wrap="square" rtlCol="0">
            <a:spAutoFit/>
          </a:bodyPr>
          <a:lstStyle/>
          <a:p>
            <a:r>
              <a:rPr lang="en-IN" dirty="0" smtClean="0"/>
              <a:t>w’x*z’*</a:t>
            </a:r>
            <a:endParaRPr lang="en-IN" dirty="0"/>
          </a:p>
        </p:txBody>
      </p:sp>
      <p:sp>
        <p:nvSpPr>
          <p:cNvPr id="4" name="Arc 3"/>
          <p:cNvSpPr/>
          <p:nvPr/>
        </p:nvSpPr>
        <p:spPr>
          <a:xfrm>
            <a:off x="8369300" y="3625850"/>
            <a:ext cx="977900" cy="1291968"/>
          </a:xfrm>
          <a:prstGeom prst="arc">
            <a:avLst>
              <a:gd name="adj1" fmla="val 16200000"/>
              <a:gd name="adj2" fmla="val 402911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7" name="Freeform 26"/>
          <p:cNvSpPr/>
          <p:nvPr/>
        </p:nvSpPr>
        <p:spPr>
          <a:xfrm>
            <a:off x="8877300" y="3632200"/>
            <a:ext cx="1003349" cy="520700"/>
          </a:xfrm>
          <a:custGeom>
            <a:avLst/>
            <a:gdLst>
              <a:gd name="connsiteX0" fmla="*/ 0 w 1003349"/>
              <a:gd name="connsiteY0" fmla="*/ 0 h 520700"/>
              <a:gd name="connsiteX1" fmla="*/ 292100 w 1003349"/>
              <a:gd name="connsiteY1" fmla="*/ 38100 h 520700"/>
              <a:gd name="connsiteX2" fmla="*/ 406400 w 1003349"/>
              <a:gd name="connsiteY2" fmla="*/ 76200 h 520700"/>
              <a:gd name="connsiteX3" fmla="*/ 444500 w 1003349"/>
              <a:gd name="connsiteY3" fmla="*/ 88900 h 520700"/>
              <a:gd name="connsiteX4" fmla="*/ 558800 w 1003349"/>
              <a:gd name="connsiteY4" fmla="*/ 139700 h 520700"/>
              <a:gd name="connsiteX5" fmla="*/ 635000 w 1003349"/>
              <a:gd name="connsiteY5" fmla="*/ 165100 h 520700"/>
              <a:gd name="connsiteX6" fmla="*/ 660400 w 1003349"/>
              <a:gd name="connsiteY6" fmla="*/ 203200 h 520700"/>
              <a:gd name="connsiteX7" fmla="*/ 698500 w 1003349"/>
              <a:gd name="connsiteY7" fmla="*/ 215900 h 520700"/>
              <a:gd name="connsiteX8" fmla="*/ 736600 w 1003349"/>
              <a:gd name="connsiteY8" fmla="*/ 241300 h 520700"/>
              <a:gd name="connsiteX9" fmla="*/ 812800 w 1003349"/>
              <a:gd name="connsiteY9" fmla="*/ 292100 h 520700"/>
              <a:gd name="connsiteX10" fmla="*/ 876300 w 1003349"/>
              <a:gd name="connsiteY10" fmla="*/ 355600 h 520700"/>
              <a:gd name="connsiteX11" fmla="*/ 914400 w 1003349"/>
              <a:gd name="connsiteY11" fmla="*/ 393700 h 520700"/>
              <a:gd name="connsiteX12" fmla="*/ 965200 w 1003349"/>
              <a:gd name="connsiteY12" fmla="*/ 431800 h 520700"/>
              <a:gd name="connsiteX13" fmla="*/ 977900 w 1003349"/>
              <a:gd name="connsiteY13" fmla="*/ 469900 h 520700"/>
              <a:gd name="connsiteX14" fmla="*/ 1003300 w 1003349"/>
              <a:gd name="connsiteY14" fmla="*/ 520700 h 52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3349" h="520700">
                <a:moveTo>
                  <a:pt x="0" y="0"/>
                </a:moveTo>
                <a:cubicBezTo>
                  <a:pt x="161964" y="64786"/>
                  <a:pt x="-51675" y="-12830"/>
                  <a:pt x="292100" y="38100"/>
                </a:cubicBezTo>
                <a:cubicBezTo>
                  <a:pt x="331827" y="43986"/>
                  <a:pt x="368300" y="63500"/>
                  <a:pt x="406400" y="76200"/>
                </a:cubicBezTo>
                <a:cubicBezTo>
                  <a:pt x="419100" y="80433"/>
                  <a:pt x="432526" y="82913"/>
                  <a:pt x="444500" y="88900"/>
                </a:cubicBezTo>
                <a:cubicBezTo>
                  <a:pt x="497735" y="115518"/>
                  <a:pt x="499343" y="118079"/>
                  <a:pt x="558800" y="139700"/>
                </a:cubicBezTo>
                <a:cubicBezTo>
                  <a:pt x="583962" y="148850"/>
                  <a:pt x="635000" y="165100"/>
                  <a:pt x="635000" y="165100"/>
                </a:cubicBezTo>
                <a:cubicBezTo>
                  <a:pt x="643467" y="177800"/>
                  <a:pt x="648481" y="193665"/>
                  <a:pt x="660400" y="203200"/>
                </a:cubicBezTo>
                <a:cubicBezTo>
                  <a:pt x="670853" y="211563"/>
                  <a:pt x="686526" y="209913"/>
                  <a:pt x="698500" y="215900"/>
                </a:cubicBezTo>
                <a:cubicBezTo>
                  <a:pt x="712152" y="222726"/>
                  <a:pt x="724874" y="231529"/>
                  <a:pt x="736600" y="241300"/>
                </a:cubicBezTo>
                <a:cubicBezTo>
                  <a:pt x="800021" y="294151"/>
                  <a:pt x="745843" y="269781"/>
                  <a:pt x="812800" y="292100"/>
                </a:cubicBezTo>
                <a:cubicBezTo>
                  <a:pt x="859367" y="361950"/>
                  <a:pt x="812800" y="302683"/>
                  <a:pt x="876300" y="355600"/>
                </a:cubicBezTo>
                <a:cubicBezTo>
                  <a:pt x="890098" y="367098"/>
                  <a:pt x="900763" y="382011"/>
                  <a:pt x="914400" y="393700"/>
                </a:cubicBezTo>
                <a:cubicBezTo>
                  <a:pt x="930471" y="407475"/>
                  <a:pt x="948267" y="419100"/>
                  <a:pt x="965200" y="431800"/>
                </a:cubicBezTo>
                <a:cubicBezTo>
                  <a:pt x="969433" y="444500"/>
                  <a:pt x="971913" y="457926"/>
                  <a:pt x="977900" y="469900"/>
                </a:cubicBezTo>
                <a:cubicBezTo>
                  <a:pt x="1005648" y="525396"/>
                  <a:pt x="1003300" y="488889"/>
                  <a:pt x="1003300" y="5207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Freeform 30"/>
          <p:cNvSpPr/>
          <p:nvPr/>
        </p:nvSpPr>
        <p:spPr>
          <a:xfrm>
            <a:off x="9105900" y="4152900"/>
            <a:ext cx="775437" cy="685800"/>
          </a:xfrm>
          <a:custGeom>
            <a:avLst/>
            <a:gdLst>
              <a:gd name="connsiteX0" fmla="*/ 0 w 775437"/>
              <a:gd name="connsiteY0" fmla="*/ 685800 h 685800"/>
              <a:gd name="connsiteX1" fmla="*/ 63500 w 775437"/>
              <a:gd name="connsiteY1" fmla="*/ 660400 h 685800"/>
              <a:gd name="connsiteX2" fmla="*/ 139700 w 775437"/>
              <a:gd name="connsiteY2" fmla="*/ 609600 h 685800"/>
              <a:gd name="connsiteX3" fmla="*/ 152400 w 775437"/>
              <a:gd name="connsiteY3" fmla="*/ 571500 h 685800"/>
              <a:gd name="connsiteX4" fmla="*/ 203200 w 775437"/>
              <a:gd name="connsiteY4" fmla="*/ 558800 h 685800"/>
              <a:gd name="connsiteX5" fmla="*/ 279400 w 775437"/>
              <a:gd name="connsiteY5" fmla="*/ 520700 h 685800"/>
              <a:gd name="connsiteX6" fmla="*/ 317500 w 775437"/>
              <a:gd name="connsiteY6" fmla="*/ 508000 h 685800"/>
              <a:gd name="connsiteX7" fmla="*/ 355600 w 775437"/>
              <a:gd name="connsiteY7" fmla="*/ 469900 h 685800"/>
              <a:gd name="connsiteX8" fmla="*/ 469900 w 775437"/>
              <a:gd name="connsiteY8" fmla="*/ 431800 h 685800"/>
              <a:gd name="connsiteX9" fmla="*/ 533400 w 775437"/>
              <a:gd name="connsiteY9" fmla="*/ 330200 h 685800"/>
              <a:gd name="connsiteX10" fmla="*/ 558800 w 775437"/>
              <a:gd name="connsiteY10" fmla="*/ 292100 h 685800"/>
              <a:gd name="connsiteX11" fmla="*/ 596900 w 775437"/>
              <a:gd name="connsiteY11" fmla="*/ 215900 h 685800"/>
              <a:gd name="connsiteX12" fmla="*/ 635000 w 775437"/>
              <a:gd name="connsiteY12" fmla="*/ 190500 h 685800"/>
              <a:gd name="connsiteX13" fmla="*/ 660400 w 775437"/>
              <a:gd name="connsiteY13" fmla="*/ 152400 h 685800"/>
              <a:gd name="connsiteX14" fmla="*/ 736600 w 775437"/>
              <a:gd name="connsiteY14" fmla="*/ 101600 h 685800"/>
              <a:gd name="connsiteX15" fmla="*/ 774700 w 775437"/>
              <a:gd name="connsiteY15" fmla="*/ 25400 h 685800"/>
              <a:gd name="connsiteX16" fmla="*/ 774700 w 775437"/>
              <a:gd name="connsiteY16"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75437" h="685800">
                <a:moveTo>
                  <a:pt x="0" y="685800"/>
                </a:moveTo>
                <a:cubicBezTo>
                  <a:pt x="21167" y="677333"/>
                  <a:pt x="44168" y="672482"/>
                  <a:pt x="63500" y="660400"/>
                </a:cubicBezTo>
                <a:cubicBezTo>
                  <a:pt x="172222" y="592449"/>
                  <a:pt x="38978" y="643174"/>
                  <a:pt x="139700" y="609600"/>
                </a:cubicBezTo>
                <a:cubicBezTo>
                  <a:pt x="143933" y="596900"/>
                  <a:pt x="141947" y="579863"/>
                  <a:pt x="152400" y="571500"/>
                </a:cubicBezTo>
                <a:cubicBezTo>
                  <a:pt x="166030" y="560596"/>
                  <a:pt x="186417" y="563595"/>
                  <a:pt x="203200" y="558800"/>
                </a:cubicBezTo>
                <a:cubicBezTo>
                  <a:pt x="277684" y="537519"/>
                  <a:pt x="205187" y="557806"/>
                  <a:pt x="279400" y="520700"/>
                </a:cubicBezTo>
                <a:cubicBezTo>
                  <a:pt x="291374" y="514713"/>
                  <a:pt x="304800" y="512233"/>
                  <a:pt x="317500" y="508000"/>
                </a:cubicBezTo>
                <a:cubicBezTo>
                  <a:pt x="330200" y="495300"/>
                  <a:pt x="340370" y="479419"/>
                  <a:pt x="355600" y="469900"/>
                </a:cubicBezTo>
                <a:cubicBezTo>
                  <a:pt x="387482" y="449973"/>
                  <a:pt x="433599" y="440875"/>
                  <a:pt x="469900" y="431800"/>
                </a:cubicBezTo>
                <a:cubicBezTo>
                  <a:pt x="561295" y="370870"/>
                  <a:pt x="448765" y="457152"/>
                  <a:pt x="533400" y="330200"/>
                </a:cubicBezTo>
                <a:cubicBezTo>
                  <a:pt x="541867" y="317500"/>
                  <a:pt x="551974" y="305752"/>
                  <a:pt x="558800" y="292100"/>
                </a:cubicBezTo>
                <a:cubicBezTo>
                  <a:pt x="579458" y="250783"/>
                  <a:pt x="560504" y="252296"/>
                  <a:pt x="596900" y="215900"/>
                </a:cubicBezTo>
                <a:cubicBezTo>
                  <a:pt x="607693" y="205107"/>
                  <a:pt x="622300" y="198967"/>
                  <a:pt x="635000" y="190500"/>
                </a:cubicBezTo>
                <a:cubicBezTo>
                  <a:pt x="643467" y="177800"/>
                  <a:pt x="648913" y="162451"/>
                  <a:pt x="660400" y="152400"/>
                </a:cubicBezTo>
                <a:cubicBezTo>
                  <a:pt x="683374" y="132298"/>
                  <a:pt x="736600" y="101600"/>
                  <a:pt x="736600" y="101600"/>
                </a:cubicBezTo>
                <a:cubicBezTo>
                  <a:pt x="758007" y="69490"/>
                  <a:pt x="767189" y="62957"/>
                  <a:pt x="774700" y="25400"/>
                </a:cubicBezTo>
                <a:cubicBezTo>
                  <a:pt x="776360" y="17098"/>
                  <a:pt x="774700" y="8467"/>
                  <a:pt x="77470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7" name="Straight Connector 36"/>
          <p:cNvCxnSpPr/>
          <p:nvPr/>
        </p:nvCxnSpPr>
        <p:spPr>
          <a:xfrm>
            <a:off x="7150100" y="5241925"/>
            <a:ext cx="1638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467600" y="3685917"/>
            <a:ext cx="1638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8788400" y="4495800"/>
            <a:ext cx="0" cy="746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788400" y="4495800"/>
            <a:ext cx="55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27" idx="13"/>
          </p:cNvCxnSpPr>
          <p:nvPr/>
        </p:nvCxnSpPr>
        <p:spPr>
          <a:xfrm>
            <a:off x="9855200" y="4102100"/>
            <a:ext cx="1155700"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0007649" y="3455769"/>
            <a:ext cx="1231900" cy="646331"/>
          </a:xfrm>
          <a:prstGeom prst="rect">
            <a:avLst/>
          </a:prstGeom>
          <a:noFill/>
        </p:spPr>
        <p:txBody>
          <a:bodyPr wrap="square" rtlCol="0">
            <a:spAutoFit/>
          </a:bodyPr>
          <a:lstStyle/>
          <a:p>
            <a:r>
              <a:rPr lang="en-IN" dirty="0"/>
              <a:t>x</a:t>
            </a:r>
            <a:r>
              <a:rPr lang="en-IN" dirty="0" smtClean="0"/>
              <a:t>’y’*z*</a:t>
            </a:r>
            <a:r>
              <a:rPr lang="en-IN" dirty="0" err="1" smtClean="0"/>
              <a:t>w’x</a:t>
            </a:r>
            <a:r>
              <a:rPr lang="en-IN" dirty="0" smtClean="0"/>
              <a:t>*z’*+</a:t>
            </a:r>
            <a:endParaRPr lang="en-IN" dirty="0"/>
          </a:p>
        </p:txBody>
      </p:sp>
      <p:cxnSp>
        <p:nvCxnSpPr>
          <p:cNvPr id="32" name="Straight Connector 31"/>
          <p:cNvCxnSpPr/>
          <p:nvPr/>
        </p:nvCxnSpPr>
        <p:spPr>
          <a:xfrm>
            <a:off x="1930400" y="6184900"/>
            <a:ext cx="2476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930400" y="6565900"/>
            <a:ext cx="24765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Flowchart: Delay 33"/>
          <p:cNvSpPr/>
          <p:nvPr/>
        </p:nvSpPr>
        <p:spPr>
          <a:xfrm>
            <a:off x="2178050" y="6184900"/>
            <a:ext cx="247650" cy="381000"/>
          </a:xfrm>
          <a:prstGeom prst="flowChartDela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42" name="Straight Connector 41"/>
          <p:cNvCxnSpPr/>
          <p:nvPr/>
        </p:nvCxnSpPr>
        <p:spPr>
          <a:xfrm flipV="1">
            <a:off x="2425700" y="6311386"/>
            <a:ext cx="3708400" cy="51314"/>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571750" y="6026664"/>
            <a:ext cx="1231900" cy="369332"/>
          </a:xfrm>
          <a:prstGeom prst="rect">
            <a:avLst/>
          </a:prstGeom>
          <a:noFill/>
        </p:spPr>
        <p:txBody>
          <a:bodyPr wrap="square" rtlCol="0">
            <a:spAutoFit/>
          </a:bodyPr>
          <a:lstStyle/>
          <a:p>
            <a:r>
              <a:rPr lang="en-IN" dirty="0" smtClean="0"/>
              <a:t>wx*</a:t>
            </a:r>
            <a:endParaRPr lang="en-IN" dirty="0"/>
          </a:p>
        </p:txBody>
      </p:sp>
      <p:cxnSp>
        <p:nvCxnSpPr>
          <p:cNvPr id="39" name="Curved Connector 38"/>
          <p:cNvCxnSpPr/>
          <p:nvPr/>
        </p:nvCxnSpPr>
        <p:spPr>
          <a:xfrm rot="10800000" flipV="1">
            <a:off x="2301876" y="2159000"/>
            <a:ext cx="5076825" cy="4025900"/>
          </a:xfrm>
          <a:prstGeom prst="curvedConnector3">
            <a:avLst>
              <a:gd name="adj1" fmla="val 145310"/>
            </a:avLst>
          </a:prstGeom>
          <a:ln>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47" name="Straight Connector 46"/>
          <p:cNvCxnSpPr/>
          <p:nvPr/>
        </p:nvCxnSpPr>
        <p:spPr>
          <a:xfrm>
            <a:off x="6642100" y="5702300"/>
            <a:ext cx="50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680200" y="6565900"/>
            <a:ext cx="50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680200" y="6184900"/>
            <a:ext cx="508000"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Flowchart: Delay 49"/>
          <p:cNvSpPr/>
          <p:nvPr/>
        </p:nvSpPr>
        <p:spPr>
          <a:xfrm>
            <a:off x="7188200" y="5702300"/>
            <a:ext cx="533400" cy="863600"/>
          </a:xfrm>
          <a:prstGeom prst="flowChartDela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51" name="Straight Connector 50"/>
          <p:cNvCxnSpPr/>
          <p:nvPr/>
        </p:nvCxnSpPr>
        <p:spPr>
          <a:xfrm>
            <a:off x="7721600" y="6184900"/>
            <a:ext cx="889000" cy="25400"/>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804150" y="5758934"/>
            <a:ext cx="1231900" cy="369332"/>
          </a:xfrm>
          <a:prstGeom prst="rect">
            <a:avLst/>
          </a:prstGeom>
          <a:noFill/>
        </p:spPr>
        <p:txBody>
          <a:bodyPr wrap="square" rtlCol="0">
            <a:spAutoFit/>
          </a:bodyPr>
          <a:lstStyle/>
          <a:p>
            <a:r>
              <a:rPr lang="en-IN" dirty="0" smtClean="0"/>
              <a:t>xy*z*</a:t>
            </a:r>
            <a:endParaRPr lang="en-IN" dirty="0"/>
          </a:p>
        </p:txBody>
      </p:sp>
      <p:cxnSp>
        <p:nvCxnSpPr>
          <p:cNvPr id="58" name="Curved Connector 57"/>
          <p:cNvCxnSpPr/>
          <p:nvPr/>
        </p:nvCxnSpPr>
        <p:spPr>
          <a:xfrm rot="5400000">
            <a:off x="6076950" y="3549650"/>
            <a:ext cx="3543300" cy="762000"/>
          </a:xfrm>
          <a:prstGeom prst="curvedConnector3">
            <a:avLst>
              <a:gd name="adj1" fmla="val 96953"/>
            </a:avLst>
          </a:prstGeom>
          <a:ln>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61" name="Straight Connector 60"/>
          <p:cNvCxnSpPr/>
          <p:nvPr/>
        </p:nvCxnSpPr>
        <p:spPr>
          <a:xfrm>
            <a:off x="7848600" y="2273300"/>
            <a:ext cx="76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Freeform 35"/>
          <p:cNvSpPr/>
          <p:nvPr/>
        </p:nvSpPr>
        <p:spPr>
          <a:xfrm>
            <a:off x="8356600" y="5676900"/>
            <a:ext cx="241300" cy="1016000"/>
          </a:xfrm>
          <a:custGeom>
            <a:avLst/>
            <a:gdLst>
              <a:gd name="connsiteX0" fmla="*/ 0 w 241300"/>
              <a:gd name="connsiteY0" fmla="*/ 0 h 1016000"/>
              <a:gd name="connsiteX1" fmla="*/ 88900 w 241300"/>
              <a:gd name="connsiteY1" fmla="*/ 88900 h 1016000"/>
              <a:gd name="connsiteX2" fmla="*/ 101600 w 241300"/>
              <a:gd name="connsiteY2" fmla="*/ 127000 h 1016000"/>
              <a:gd name="connsiteX3" fmla="*/ 152400 w 241300"/>
              <a:gd name="connsiteY3" fmla="*/ 203200 h 1016000"/>
              <a:gd name="connsiteX4" fmla="*/ 165100 w 241300"/>
              <a:gd name="connsiteY4" fmla="*/ 241300 h 1016000"/>
              <a:gd name="connsiteX5" fmla="*/ 190500 w 241300"/>
              <a:gd name="connsiteY5" fmla="*/ 279400 h 1016000"/>
              <a:gd name="connsiteX6" fmla="*/ 228600 w 241300"/>
              <a:gd name="connsiteY6" fmla="*/ 393700 h 1016000"/>
              <a:gd name="connsiteX7" fmla="*/ 241300 w 241300"/>
              <a:gd name="connsiteY7" fmla="*/ 431800 h 1016000"/>
              <a:gd name="connsiteX8" fmla="*/ 228600 w 241300"/>
              <a:gd name="connsiteY8" fmla="*/ 698500 h 1016000"/>
              <a:gd name="connsiteX9" fmla="*/ 215900 w 241300"/>
              <a:gd name="connsiteY9" fmla="*/ 736600 h 1016000"/>
              <a:gd name="connsiteX10" fmla="*/ 203200 w 241300"/>
              <a:gd name="connsiteY10" fmla="*/ 787400 h 1016000"/>
              <a:gd name="connsiteX11" fmla="*/ 177800 w 241300"/>
              <a:gd name="connsiteY11" fmla="*/ 825500 h 1016000"/>
              <a:gd name="connsiteX12" fmla="*/ 152400 w 241300"/>
              <a:gd name="connsiteY12" fmla="*/ 876300 h 1016000"/>
              <a:gd name="connsiteX13" fmla="*/ 139700 w 241300"/>
              <a:gd name="connsiteY13" fmla="*/ 914400 h 1016000"/>
              <a:gd name="connsiteX14" fmla="*/ 114300 w 241300"/>
              <a:gd name="connsiteY14" fmla="*/ 952500 h 1016000"/>
              <a:gd name="connsiteX15" fmla="*/ 76200 w 241300"/>
              <a:gd name="connsiteY15" fmla="*/ 1016000 h 10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1300" h="1016000">
                <a:moveTo>
                  <a:pt x="0" y="0"/>
                </a:moveTo>
                <a:cubicBezTo>
                  <a:pt x="45498" y="36398"/>
                  <a:pt x="65312" y="41725"/>
                  <a:pt x="88900" y="88900"/>
                </a:cubicBezTo>
                <a:cubicBezTo>
                  <a:pt x="94887" y="100874"/>
                  <a:pt x="95099" y="115298"/>
                  <a:pt x="101600" y="127000"/>
                </a:cubicBezTo>
                <a:cubicBezTo>
                  <a:pt x="116425" y="153685"/>
                  <a:pt x="142747" y="174240"/>
                  <a:pt x="152400" y="203200"/>
                </a:cubicBezTo>
                <a:cubicBezTo>
                  <a:pt x="156633" y="215900"/>
                  <a:pt x="159113" y="229326"/>
                  <a:pt x="165100" y="241300"/>
                </a:cubicBezTo>
                <a:cubicBezTo>
                  <a:pt x="171926" y="254952"/>
                  <a:pt x="184301" y="265452"/>
                  <a:pt x="190500" y="279400"/>
                </a:cubicBezTo>
                <a:lnTo>
                  <a:pt x="228600" y="393700"/>
                </a:lnTo>
                <a:lnTo>
                  <a:pt x="241300" y="431800"/>
                </a:lnTo>
                <a:cubicBezTo>
                  <a:pt x="237067" y="520700"/>
                  <a:pt x="235991" y="609807"/>
                  <a:pt x="228600" y="698500"/>
                </a:cubicBezTo>
                <a:cubicBezTo>
                  <a:pt x="227488" y="711841"/>
                  <a:pt x="219578" y="723728"/>
                  <a:pt x="215900" y="736600"/>
                </a:cubicBezTo>
                <a:cubicBezTo>
                  <a:pt x="211105" y="753383"/>
                  <a:pt x="210076" y="771357"/>
                  <a:pt x="203200" y="787400"/>
                </a:cubicBezTo>
                <a:cubicBezTo>
                  <a:pt x="197187" y="801429"/>
                  <a:pt x="185373" y="812248"/>
                  <a:pt x="177800" y="825500"/>
                </a:cubicBezTo>
                <a:cubicBezTo>
                  <a:pt x="168407" y="841938"/>
                  <a:pt x="159858" y="858899"/>
                  <a:pt x="152400" y="876300"/>
                </a:cubicBezTo>
                <a:cubicBezTo>
                  <a:pt x="147127" y="888605"/>
                  <a:pt x="145687" y="902426"/>
                  <a:pt x="139700" y="914400"/>
                </a:cubicBezTo>
                <a:cubicBezTo>
                  <a:pt x="132874" y="928052"/>
                  <a:pt x="121126" y="938848"/>
                  <a:pt x="114300" y="952500"/>
                </a:cubicBezTo>
                <a:cubicBezTo>
                  <a:pt x="81327" y="1018446"/>
                  <a:pt x="125812" y="966388"/>
                  <a:pt x="76200" y="10160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Freeform 51"/>
          <p:cNvSpPr/>
          <p:nvPr/>
        </p:nvSpPr>
        <p:spPr>
          <a:xfrm>
            <a:off x="8394700" y="5664200"/>
            <a:ext cx="576535" cy="1016698"/>
          </a:xfrm>
          <a:custGeom>
            <a:avLst/>
            <a:gdLst>
              <a:gd name="connsiteX0" fmla="*/ 0 w 576535"/>
              <a:gd name="connsiteY0" fmla="*/ 0 h 1016698"/>
              <a:gd name="connsiteX1" fmla="*/ 76200 w 576535"/>
              <a:gd name="connsiteY1" fmla="*/ 76200 h 1016698"/>
              <a:gd name="connsiteX2" fmla="*/ 101600 w 576535"/>
              <a:gd name="connsiteY2" fmla="*/ 114300 h 1016698"/>
              <a:gd name="connsiteX3" fmla="*/ 190500 w 576535"/>
              <a:gd name="connsiteY3" fmla="*/ 152400 h 1016698"/>
              <a:gd name="connsiteX4" fmla="*/ 228600 w 576535"/>
              <a:gd name="connsiteY4" fmla="*/ 177800 h 1016698"/>
              <a:gd name="connsiteX5" fmla="*/ 330200 w 576535"/>
              <a:gd name="connsiteY5" fmla="*/ 254000 h 1016698"/>
              <a:gd name="connsiteX6" fmla="*/ 381000 w 576535"/>
              <a:gd name="connsiteY6" fmla="*/ 266700 h 1016698"/>
              <a:gd name="connsiteX7" fmla="*/ 457200 w 576535"/>
              <a:gd name="connsiteY7" fmla="*/ 342900 h 1016698"/>
              <a:gd name="connsiteX8" fmla="*/ 495300 w 576535"/>
              <a:gd name="connsiteY8" fmla="*/ 381000 h 1016698"/>
              <a:gd name="connsiteX9" fmla="*/ 558800 w 576535"/>
              <a:gd name="connsiteY9" fmla="*/ 457200 h 1016698"/>
              <a:gd name="connsiteX10" fmla="*/ 558800 w 576535"/>
              <a:gd name="connsiteY10" fmla="*/ 647700 h 1016698"/>
              <a:gd name="connsiteX11" fmla="*/ 546100 w 576535"/>
              <a:gd name="connsiteY11" fmla="*/ 685800 h 1016698"/>
              <a:gd name="connsiteX12" fmla="*/ 508000 w 576535"/>
              <a:gd name="connsiteY12" fmla="*/ 711200 h 1016698"/>
              <a:gd name="connsiteX13" fmla="*/ 444500 w 576535"/>
              <a:gd name="connsiteY13" fmla="*/ 774700 h 1016698"/>
              <a:gd name="connsiteX14" fmla="*/ 368300 w 576535"/>
              <a:gd name="connsiteY14" fmla="*/ 850900 h 1016698"/>
              <a:gd name="connsiteX15" fmla="*/ 254000 w 576535"/>
              <a:gd name="connsiteY15" fmla="*/ 927100 h 1016698"/>
              <a:gd name="connsiteX16" fmla="*/ 215900 w 576535"/>
              <a:gd name="connsiteY16" fmla="*/ 952500 h 1016698"/>
              <a:gd name="connsiteX17" fmla="*/ 177800 w 576535"/>
              <a:gd name="connsiteY17" fmla="*/ 965200 h 1016698"/>
              <a:gd name="connsiteX18" fmla="*/ 88900 w 576535"/>
              <a:gd name="connsiteY18" fmla="*/ 1016000 h 1016698"/>
              <a:gd name="connsiteX19" fmla="*/ 76200 w 576535"/>
              <a:gd name="connsiteY19" fmla="*/ 1016000 h 1016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76535" h="1016698">
                <a:moveTo>
                  <a:pt x="0" y="0"/>
                </a:moveTo>
                <a:cubicBezTo>
                  <a:pt x="53527" y="133817"/>
                  <a:pt x="-13288" y="16541"/>
                  <a:pt x="76200" y="76200"/>
                </a:cubicBezTo>
                <a:cubicBezTo>
                  <a:pt x="88900" y="84667"/>
                  <a:pt x="90807" y="103507"/>
                  <a:pt x="101600" y="114300"/>
                </a:cubicBezTo>
                <a:cubicBezTo>
                  <a:pt x="130835" y="143535"/>
                  <a:pt x="151637" y="142684"/>
                  <a:pt x="190500" y="152400"/>
                </a:cubicBezTo>
                <a:cubicBezTo>
                  <a:pt x="203200" y="160867"/>
                  <a:pt x="216256" y="168822"/>
                  <a:pt x="228600" y="177800"/>
                </a:cubicBezTo>
                <a:cubicBezTo>
                  <a:pt x="262836" y="202699"/>
                  <a:pt x="289131" y="243733"/>
                  <a:pt x="330200" y="254000"/>
                </a:cubicBezTo>
                <a:lnTo>
                  <a:pt x="381000" y="266700"/>
                </a:lnTo>
                <a:lnTo>
                  <a:pt x="457200" y="342900"/>
                </a:lnTo>
                <a:cubicBezTo>
                  <a:pt x="469900" y="355600"/>
                  <a:pt x="485337" y="366056"/>
                  <a:pt x="495300" y="381000"/>
                </a:cubicBezTo>
                <a:cubicBezTo>
                  <a:pt x="530663" y="434044"/>
                  <a:pt x="509907" y="408307"/>
                  <a:pt x="558800" y="457200"/>
                </a:cubicBezTo>
                <a:cubicBezTo>
                  <a:pt x="586066" y="538997"/>
                  <a:pt x="578531" y="499717"/>
                  <a:pt x="558800" y="647700"/>
                </a:cubicBezTo>
                <a:cubicBezTo>
                  <a:pt x="557031" y="660970"/>
                  <a:pt x="554463" y="675347"/>
                  <a:pt x="546100" y="685800"/>
                </a:cubicBezTo>
                <a:cubicBezTo>
                  <a:pt x="536565" y="697719"/>
                  <a:pt x="520700" y="702733"/>
                  <a:pt x="508000" y="711200"/>
                </a:cubicBezTo>
                <a:cubicBezTo>
                  <a:pt x="455661" y="789709"/>
                  <a:pt x="513773" y="713124"/>
                  <a:pt x="444500" y="774700"/>
                </a:cubicBezTo>
                <a:cubicBezTo>
                  <a:pt x="417652" y="798565"/>
                  <a:pt x="398188" y="830975"/>
                  <a:pt x="368300" y="850900"/>
                </a:cubicBezTo>
                <a:lnTo>
                  <a:pt x="254000" y="927100"/>
                </a:lnTo>
                <a:cubicBezTo>
                  <a:pt x="241300" y="935567"/>
                  <a:pt x="230380" y="947673"/>
                  <a:pt x="215900" y="952500"/>
                </a:cubicBezTo>
                <a:cubicBezTo>
                  <a:pt x="203200" y="956733"/>
                  <a:pt x="189774" y="959213"/>
                  <a:pt x="177800" y="965200"/>
                </a:cubicBezTo>
                <a:cubicBezTo>
                  <a:pt x="86157" y="1011022"/>
                  <a:pt x="200226" y="971470"/>
                  <a:pt x="88900" y="1016000"/>
                </a:cubicBezTo>
                <a:cubicBezTo>
                  <a:pt x="84969" y="1017572"/>
                  <a:pt x="80433" y="1016000"/>
                  <a:pt x="76200" y="10160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2" name="Straight Connector 61"/>
          <p:cNvCxnSpPr/>
          <p:nvPr/>
        </p:nvCxnSpPr>
        <p:spPr>
          <a:xfrm>
            <a:off x="6134100" y="6337043"/>
            <a:ext cx="0" cy="355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52" idx="17"/>
          </p:cNvCxnSpPr>
          <p:nvPr/>
        </p:nvCxnSpPr>
        <p:spPr>
          <a:xfrm flipV="1">
            <a:off x="6134100" y="6629400"/>
            <a:ext cx="2438400" cy="63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endCxn id="10" idx="11"/>
          </p:cNvCxnSpPr>
          <p:nvPr/>
        </p:nvCxnSpPr>
        <p:spPr>
          <a:xfrm flipV="1">
            <a:off x="8966224" y="6146800"/>
            <a:ext cx="1727176" cy="38100"/>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8890012" y="5644078"/>
            <a:ext cx="1231900" cy="646331"/>
          </a:xfrm>
          <a:prstGeom prst="rect">
            <a:avLst/>
          </a:prstGeom>
          <a:noFill/>
        </p:spPr>
        <p:txBody>
          <a:bodyPr wrap="square" rtlCol="0">
            <a:spAutoFit/>
          </a:bodyPr>
          <a:lstStyle/>
          <a:p>
            <a:r>
              <a:rPr lang="en-IN" dirty="0" smtClean="0"/>
              <a:t>wx’*xy*z*+</a:t>
            </a:r>
            <a:endParaRPr lang="en-IN" dirty="0"/>
          </a:p>
        </p:txBody>
      </p:sp>
      <p:sp>
        <p:nvSpPr>
          <p:cNvPr id="10" name="Freeform 9"/>
          <p:cNvSpPr/>
          <p:nvPr/>
        </p:nvSpPr>
        <p:spPr>
          <a:xfrm>
            <a:off x="10452100" y="4826000"/>
            <a:ext cx="342900" cy="1562100"/>
          </a:xfrm>
          <a:custGeom>
            <a:avLst/>
            <a:gdLst>
              <a:gd name="connsiteX0" fmla="*/ 0 w 342900"/>
              <a:gd name="connsiteY0" fmla="*/ 0 h 1562100"/>
              <a:gd name="connsiteX1" fmla="*/ 63500 w 342900"/>
              <a:gd name="connsiteY1" fmla="*/ 50800 h 1562100"/>
              <a:gd name="connsiteX2" fmla="*/ 139700 w 342900"/>
              <a:gd name="connsiteY2" fmla="*/ 177800 h 1562100"/>
              <a:gd name="connsiteX3" fmla="*/ 177800 w 342900"/>
              <a:gd name="connsiteY3" fmla="*/ 215900 h 1562100"/>
              <a:gd name="connsiteX4" fmla="*/ 241300 w 342900"/>
              <a:gd name="connsiteY4" fmla="*/ 304800 h 1562100"/>
              <a:gd name="connsiteX5" fmla="*/ 254000 w 342900"/>
              <a:gd name="connsiteY5" fmla="*/ 355600 h 1562100"/>
              <a:gd name="connsiteX6" fmla="*/ 304800 w 342900"/>
              <a:gd name="connsiteY6" fmla="*/ 431800 h 1562100"/>
              <a:gd name="connsiteX7" fmla="*/ 342900 w 342900"/>
              <a:gd name="connsiteY7" fmla="*/ 660400 h 1562100"/>
              <a:gd name="connsiteX8" fmla="*/ 330200 w 342900"/>
              <a:gd name="connsiteY8" fmla="*/ 1066800 h 1562100"/>
              <a:gd name="connsiteX9" fmla="*/ 304800 w 342900"/>
              <a:gd name="connsiteY9" fmla="*/ 1155700 h 1562100"/>
              <a:gd name="connsiteX10" fmla="*/ 266700 w 342900"/>
              <a:gd name="connsiteY10" fmla="*/ 1282700 h 1562100"/>
              <a:gd name="connsiteX11" fmla="*/ 241300 w 342900"/>
              <a:gd name="connsiteY11" fmla="*/ 1320800 h 1562100"/>
              <a:gd name="connsiteX12" fmla="*/ 203200 w 342900"/>
              <a:gd name="connsiteY12" fmla="*/ 1397000 h 1562100"/>
              <a:gd name="connsiteX13" fmla="*/ 190500 w 342900"/>
              <a:gd name="connsiteY13" fmla="*/ 1447800 h 1562100"/>
              <a:gd name="connsiteX14" fmla="*/ 152400 w 342900"/>
              <a:gd name="connsiteY14" fmla="*/ 1498600 h 1562100"/>
              <a:gd name="connsiteX15" fmla="*/ 114300 w 342900"/>
              <a:gd name="connsiteY15" fmla="*/ 1562100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2900" h="1562100">
                <a:moveTo>
                  <a:pt x="0" y="0"/>
                </a:moveTo>
                <a:cubicBezTo>
                  <a:pt x="21167" y="16933"/>
                  <a:pt x="45367" y="30652"/>
                  <a:pt x="63500" y="50800"/>
                </a:cubicBezTo>
                <a:cubicBezTo>
                  <a:pt x="173063" y="172537"/>
                  <a:pt x="70717" y="81224"/>
                  <a:pt x="139700" y="177800"/>
                </a:cubicBezTo>
                <a:cubicBezTo>
                  <a:pt x="150139" y="192415"/>
                  <a:pt x="167361" y="201285"/>
                  <a:pt x="177800" y="215900"/>
                </a:cubicBezTo>
                <a:cubicBezTo>
                  <a:pt x="261380" y="332913"/>
                  <a:pt x="142238" y="205738"/>
                  <a:pt x="241300" y="304800"/>
                </a:cubicBezTo>
                <a:cubicBezTo>
                  <a:pt x="245533" y="321733"/>
                  <a:pt x="246194" y="339988"/>
                  <a:pt x="254000" y="355600"/>
                </a:cubicBezTo>
                <a:cubicBezTo>
                  <a:pt x="267652" y="382904"/>
                  <a:pt x="304800" y="431800"/>
                  <a:pt x="304800" y="431800"/>
                </a:cubicBezTo>
                <a:cubicBezTo>
                  <a:pt x="332836" y="529925"/>
                  <a:pt x="342900" y="544223"/>
                  <a:pt x="342900" y="660400"/>
                </a:cubicBezTo>
                <a:cubicBezTo>
                  <a:pt x="342900" y="795933"/>
                  <a:pt x="337718" y="931476"/>
                  <a:pt x="330200" y="1066800"/>
                </a:cubicBezTo>
                <a:cubicBezTo>
                  <a:pt x="328831" y="1091443"/>
                  <a:pt x="311839" y="1131064"/>
                  <a:pt x="304800" y="1155700"/>
                </a:cubicBezTo>
                <a:cubicBezTo>
                  <a:pt x="295926" y="1186760"/>
                  <a:pt x="281790" y="1260065"/>
                  <a:pt x="266700" y="1282700"/>
                </a:cubicBezTo>
                <a:cubicBezTo>
                  <a:pt x="258233" y="1295400"/>
                  <a:pt x="248126" y="1307148"/>
                  <a:pt x="241300" y="1320800"/>
                </a:cubicBezTo>
                <a:cubicBezTo>
                  <a:pt x="188720" y="1425960"/>
                  <a:pt x="275993" y="1287811"/>
                  <a:pt x="203200" y="1397000"/>
                </a:cubicBezTo>
                <a:cubicBezTo>
                  <a:pt x="198967" y="1413933"/>
                  <a:pt x="198306" y="1432188"/>
                  <a:pt x="190500" y="1447800"/>
                </a:cubicBezTo>
                <a:cubicBezTo>
                  <a:pt x="181034" y="1466732"/>
                  <a:pt x="164703" y="1481376"/>
                  <a:pt x="152400" y="1498600"/>
                </a:cubicBezTo>
                <a:cubicBezTo>
                  <a:pt x="126858" y="1534359"/>
                  <a:pt x="130658" y="1529384"/>
                  <a:pt x="114300" y="15621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Freeform 34"/>
          <p:cNvSpPr/>
          <p:nvPr/>
        </p:nvSpPr>
        <p:spPr>
          <a:xfrm>
            <a:off x="10464800" y="4838700"/>
            <a:ext cx="863600" cy="1576867"/>
          </a:xfrm>
          <a:custGeom>
            <a:avLst/>
            <a:gdLst>
              <a:gd name="connsiteX0" fmla="*/ 0 w 863600"/>
              <a:gd name="connsiteY0" fmla="*/ 0 h 1576867"/>
              <a:gd name="connsiteX1" fmla="*/ 63500 w 863600"/>
              <a:gd name="connsiteY1" fmla="*/ 50800 h 1576867"/>
              <a:gd name="connsiteX2" fmla="*/ 139700 w 863600"/>
              <a:gd name="connsiteY2" fmla="*/ 76200 h 1576867"/>
              <a:gd name="connsiteX3" fmla="*/ 228600 w 863600"/>
              <a:gd name="connsiteY3" fmla="*/ 114300 h 1576867"/>
              <a:gd name="connsiteX4" fmla="*/ 266700 w 863600"/>
              <a:gd name="connsiteY4" fmla="*/ 152400 h 1576867"/>
              <a:gd name="connsiteX5" fmla="*/ 355600 w 863600"/>
              <a:gd name="connsiteY5" fmla="*/ 203200 h 1576867"/>
              <a:gd name="connsiteX6" fmla="*/ 431800 w 863600"/>
              <a:gd name="connsiteY6" fmla="*/ 254000 h 1576867"/>
              <a:gd name="connsiteX7" fmla="*/ 558800 w 863600"/>
              <a:gd name="connsiteY7" fmla="*/ 330200 h 1576867"/>
              <a:gd name="connsiteX8" fmla="*/ 596900 w 863600"/>
              <a:gd name="connsiteY8" fmla="*/ 368300 h 1576867"/>
              <a:gd name="connsiteX9" fmla="*/ 673100 w 863600"/>
              <a:gd name="connsiteY9" fmla="*/ 419100 h 1576867"/>
              <a:gd name="connsiteX10" fmla="*/ 698500 w 863600"/>
              <a:gd name="connsiteY10" fmla="*/ 457200 h 1576867"/>
              <a:gd name="connsiteX11" fmla="*/ 736600 w 863600"/>
              <a:gd name="connsiteY11" fmla="*/ 482600 h 1576867"/>
              <a:gd name="connsiteX12" fmla="*/ 787400 w 863600"/>
              <a:gd name="connsiteY12" fmla="*/ 558800 h 1576867"/>
              <a:gd name="connsiteX13" fmla="*/ 825500 w 863600"/>
              <a:gd name="connsiteY13" fmla="*/ 596900 h 1576867"/>
              <a:gd name="connsiteX14" fmla="*/ 838200 w 863600"/>
              <a:gd name="connsiteY14" fmla="*/ 660400 h 1576867"/>
              <a:gd name="connsiteX15" fmla="*/ 863600 w 863600"/>
              <a:gd name="connsiteY15" fmla="*/ 736600 h 1576867"/>
              <a:gd name="connsiteX16" fmla="*/ 850900 w 863600"/>
              <a:gd name="connsiteY16" fmla="*/ 990600 h 1576867"/>
              <a:gd name="connsiteX17" fmla="*/ 825500 w 863600"/>
              <a:gd name="connsiteY17" fmla="*/ 1028700 h 1576867"/>
              <a:gd name="connsiteX18" fmla="*/ 812800 w 863600"/>
              <a:gd name="connsiteY18" fmla="*/ 1066800 h 1576867"/>
              <a:gd name="connsiteX19" fmla="*/ 736600 w 863600"/>
              <a:gd name="connsiteY19" fmla="*/ 1143000 h 1576867"/>
              <a:gd name="connsiteX20" fmla="*/ 723900 w 863600"/>
              <a:gd name="connsiteY20" fmla="*/ 1181100 h 1576867"/>
              <a:gd name="connsiteX21" fmla="*/ 609600 w 863600"/>
              <a:gd name="connsiteY21" fmla="*/ 1270000 h 1576867"/>
              <a:gd name="connsiteX22" fmla="*/ 571500 w 863600"/>
              <a:gd name="connsiteY22" fmla="*/ 1308100 h 1576867"/>
              <a:gd name="connsiteX23" fmla="*/ 482600 w 863600"/>
              <a:gd name="connsiteY23" fmla="*/ 1358900 h 1576867"/>
              <a:gd name="connsiteX24" fmla="*/ 406400 w 863600"/>
              <a:gd name="connsiteY24" fmla="*/ 1409700 h 1576867"/>
              <a:gd name="connsiteX25" fmla="*/ 355600 w 863600"/>
              <a:gd name="connsiteY25" fmla="*/ 1447800 h 1576867"/>
              <a:gd name="connsiteX26" fmla="*/ 317500 w 863600"/>
              <a:gd name="connsiteY26" fmla="*/ 1473200 h 1576867"/>
              <a:gd name="connsiteX27" fmla="*/ 241300 w 863600"/>
              <a:gd name="connsiteY27" fmla="*/ 1536700 h 1576867"/>
              <a:gd name="connsiteX28" fmla="*/ 203200 w 863600"/>
              <a:gd name="connsiteY28" fmla="*/ 1549400 h 1576867"/>
              <a:gd name="connsiteX29" fmla="*/ 165100 w 863600"/>
              <a:gd name="connsiteY29" fmla="*/ 1574800 h 1576867"/>
              <a:gd name="connsiteX30" fmla="*/ 114300 w 863600"/>
              <a:gd name="connsiteY30" fmla="*/ 1574800 h 1576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63600" h="1576867">
                <a:moveTo>
                  <a:pt x="0" y="0"/>
                </a:moveTo>
                <a:cubicBezTo>
                  <a:pt x="21167" y="16933"/>
                  <a:pt x="39703" y="37820"/>
                  <a:pt x="63500" y="50800"/>
                </a:cubicBezTo>
                <a:cubicBezTo>
                  <a:pt x="87005" y="63621"/>
                  <a:pt x="115753" y="64226"/>
                  <a:pt x="139700" y="76200"/>
                </a:cubicBezTo>
                <a:cubicBezTo>
                  <a:pt x="202474" y="107587"/>
                  <a:pt x="172539" y="95613"/>
                  <a:pt x="228600" y="114300"/>
                </a:cubicBezTo>
                <a:cubicBezTo>
                  <a:pt x="241300" y="127000"/>
                  <a:pt x="252902" y="140902"/>
                  <a:pt x="266700" y="152400"/>
                </a:cubicBezTo>
                <a:cubicBezTo>
                  <a:pt x="304356" y="183780"/>
                  <a:pt x="311237" y="176582"/>
                  <a:pt x="355600" y="203200"/>
                </a:cubicBezTo>
                <a:cubicBezTo>
                  <a:pt x="381777" y="218906"/>
                  <a:pt x="404496" y="240348"/>
                  <a:pt x="431800" y="254000"/>
                </a:cubicBezTo>
                <a:cubicBezTo>
                  <a:pt x="471887" y="274043"/>
                  <a:pt x="528149" y="299549"/>
                  <a:pt x="558800" y="330200"/>
                </a:cubicBezTo>
                <a:cubicBezTo>
                  <a:pt x="571500" y="342900"/>
                  <a:pt x="582723" y="357273"/>
                  <a:pt x="596900" y="368300"/>
                </a:cubicBezTo>
                <a:cubicBezTo>
                  <a:pt x="620997" y="387042"/>
                  <a:pt x="673100" y="419100"/>
                  <a:pt x="673100" y="419100"/>
                </a:cubicBezTo>
                <a:cubicBezTo>
                  <a:pt x="681567" y="431800"/>
                  <a:pt x="687707" y="446407"/>
                  <a:pt x="698500" y="457200"/>
                </a:cubicBezTo>
                <a:cubicBezTo>
                  <a:pt x="709293" y="467993"/>
                  <a:pt x="726549" y="471113"/>
                  <a:pt x="736600" y="482600"/>
                </a:cubicBezTo>
                <a:cubicBezTo>
                  <a:pt x="756702" y="505574"/>
                  <a:pt x="765814" y="537214"/>
                  <a:pt x="787400" y="558800"/>
                </a:cubicBezTo>
                <a:lnTo>
                  <a:pt x="825500" y="596900"/>
                </a:lnTo>
                <a:cubicBezTo>
                  <a:pt x="829733" y="618067"/>
                  <a:pt x="832520" y="639575"/>
                  <a:pt x="838200" y="660400"/>
                </a:cubicBezTo>
                <a:cubicBezTo>
                  <a:pt x="845245" y="686231"/>
                  <a:pt x="863600" y="736600"/>
                  <a:pt x="863600" y="736600"/>
                </a:cubicBezTo>
                <a:cubicBezTo>
                  <a:pt x="859367" y="821267"/>
                  <a:pt x="861864" y="906540"/>
                  <a:pt x="850900" y="990600"/>
                </a:cubicBezTo>
                <a:cubicBezTo>
                  <a:pt x="848926" y="1005735"/>
                  <a:pt x="832326" y="1015048"/>
                  <a:pt x="825500" y="1028700"/>
                </a:cubicBezTo>
                <a:cubicBezTo>
                  <a:pt x="819513" y="1040674"/>
                  <a:pt x="821019" y="1056233"/>
                  <a:pt x="812800" y="1066800"/>
                </a:cubicBezTo>
                <a:cubicBezTo>
                  <a:pt x="790747" y="1095154"/>
                  <a:pt x="736600" y="1143000"/>
                  <a:pt x="736600" y="1143000"/>
                </a:cubicBezTo>
                <a:cubicBezTo>
                  <a:pt x="732367" y="1155700"/>
                  <a:pt x="731326" y="1169961"/>
                  <a:pt x="723900" y="1181100"/>
                </a:cubicBezTo>
                <a:cubicBezTo>
                  <a:pt x="688150" y="1234724"/>
                  <a:pt x="660060" y="1219540"/>
                  <a:pt x="609600" y="1270000"/>
                </a:cubicBezTo>
                <a:cubicBezTo>
                  <a:pt x="596900" y="1282700"/>
                  <a:pt x="585298" y="1296602"/>
                  <a:pt x="571500" y="1308100"/>
                </a:cubicBezTo>
                <a:cubicBezTo>
                  <a:pt x="533844" y="1339480"/>
                  <a:pt x="526963" y="1332282"/>
                  <a:pt x="482600" y="1358900"/>
                </a:cubicBezTo>
                <a:cubicBezTo>
                  <a:pt x="456423" y="1374606"/>
                  <a:pt x="430822" y="1391384"/>
                  <a:pt x="406400" y="1409700"/>
                </a:cubicBezTo>
                <a:cubicBezTo>
                  <a:pt x="389467" y="1422400"/>
                  <a:pt x="372824" y="1435497"/>
                  <a:pt x="355600" y="1447800"/>
                </a:cubicBezTo>
                <a:cubicBezTo>
                  <a:pt x="343180" y="1456672"/>
                  <a:pt x="329226" y="1463429"/>
                  <a:pt x="317500" y="1473200"/>
                </a:cubicBezTo>
                <a:cubicBezTo>
                  <a:pt x="275369" y="1508309"/>
                  <a:pt x="288598" y="1513051"/>
                  <a:pt x="241300" y="1536700"/>
                </a:cubicBezTo>
                <a:cubicBezTo>
                  <a:pt x="229326" y="1542687"/>
                  <a:pt x="215174" y="1543413"/>
                  <a:pt x="203200" y="1549400"/>
                </a:cubicBezTo>
                <a:cubicBezTo>
                  <a:pt x="189548" y="1556226"/>
                  <a:pt x="179776" y="1570607"/>
                  <a:pt x="165100" y="1574800"/>
                </a:cubicBezTo>
                <a:cubicBezTo>
                  <a:pt x="148818" y="1579452"/>
                  <a:pt x="131233" y="1574800"/>
                  <a:pt x="114300" y="15748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5" name="Straight Connector 54"/>
          <p:cNvCxnSpPr/>
          <p:nvPr/>
        </p:nvCxnSpPr>
        <p:spPr>
          <a:xfrm>
            <a:off x="11010900" y="4127500"/>
            <a:ext cx="0" cy="488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9791724" y="4616449"/>
            <a:ext cx="12191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9791724" y="4616449"/>
            <a:ext cx="0" cy="810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9791724" y="5426591"/>
            <a:ext cx="10032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5702300" y="5394325"/>
            <a:ext cx="825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Elbow Connector 76"/>
          <p:cNvCxnSpPr>
            <a:stCxn id="35" idx="15"/>
          </p:cNvCxnSpPr>
          <p:nvPr/>
        </p:nvCxnSpPr>
        <p:spPr>
          <a:xfrm flipV="1">
            <a:off x="11328400" y="2273300"/>
            <a:ext cx="431800" cy="3302000"/>
          </a:xfrm>
          <a:prstGeom prst="bentConnector2">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78" name="TextBox 77"/>
          <p:cNvSpPr txBox="1"/>
          <p:nvPr/>
        </p:nvSpPr>
        <p:spPr>
          <a:xfrm>
            <a:off x="11439476" y="1974334"/>
            <a:ext cx="1231900" cy="369332"/>
          </a:xfrm>
          <a:prstGeom prst="rect">
            <a:avLst/>
          </a:prstGeom>
          <a:noFill/>
        </p:spPr>
        <p:txBody>
          <a:bodyPr wrap="square" rtlCol="0">
            <a:spAutoFit/>
          </a:bodyPr>
          <a:lstStyle/>
          <a:p>
            <a:r>
              <a:rPr lang="en-IN" dirty="0" smtClean="0"/>
              <a:t>result</a:t>
            </a:r>
            <a:endParaRPr lang="en-IN" dirty="0"/>
          </a:p>
        </p:txBody>
      </p:sp>
    </p:spTree>
    <p:extLst>
      <p:ext uri="{BB962C8B-B14F-4D97-AF65-F5344CB8AC3E}">
        <p14:creationId xmlns:p14="http://schemas.microsoft.com/office/powerpoint/2010/main" val="36737173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600" y="974725"/>
            <a:ext cx="10515600" cy="1325563"/>
          </a:xfrm>
        </p:spPr>
        <p:txBody>
          <a:bodyPr>
            <a:normAutofit/>
          </a:bodyPr>
          <a:lstStyle/>
          <a:p>
            <a:r>
              <a:rPr lang="en-IN" sz="3600" b="1" dirty="0" smtClean="0"/>
              <a:t>                                 Complexity analysis:</a:t>
            </a:r>
            <a:endParaRPr lang="en-IN" sz="3600" b="1" dirty="0"/>
          </a:p>
        </p:txBody>
      </p:sp>
      <p:sp>
        <p:nvSpPr>
          <p:cNvPr id="3" name="Content Placeholder 2"/>
          <p:cNvSpPr>
            <a:spLocks noGrp="1"/>
          </p:cNvSpPr>
          <p:nvPr>
            <p:ph idx="1"/>
          </p:nvPr>
        </p:nvSpPr>
        <p:spPr/>
        <p:txBody>
          <a:bodyPr>
            <a:normAutofit/>
          </a:bodyPr>
          <a:lstStyle/>
          <a:p>
            <a:endParaRPr lang="en-IN" sz="2000" dirty="0" smtClean="0"/>
          </a:p>
          <a:p>
            <a:endParaRPr lang="en-IN" sz="2000" dirty="0"/>
          </a:p>
          <a:p>
            <a:r>
              <a:rPr lang="en-IN" sz="2000" dirty="0" smtClean="0"/>
              <a:t>Although </a:t>
            </a:r>
            <a:r>
              <a:rPr lang="en-IN" sz="2000" dirty="0"/>
              <a:t>more practical than “</a:t>
            </a:r>
            <a:r>
              <a:rPr lang="en-IN" sz="2000" dirty="0" err="1"/>
              <a:t>Karnaugh</a:t>
            </a:r>
            <a:r>
              <a:rPr lang="en-IN" sz="2000" dirty="0"/>
              <a:t> Mapping” when dealing with more than four variables, the “Quine–</a:t>
            </a:r>
            <a:r>
              <a:rPr lang="en-IN" sz="2000" dirty="0" err="1"/>
              <a:t>McCluskey</a:t>
            </a:r>
            <a:r>
              <a:rPr lang="en-IN" sz="2000" dirty="0"/>
              <a:t>” algorithm also has a limited range of use since the problem it solves is </a:t>
            </a:r>
            <a:r>
              <a:rPr lang="en-IN" sz="2000" b="1" dirty="0"/>
              <a:t>NP-hard</a:t>
            </a:r>
            <a:r>
              <a:rPr lang="en-IN" sz="2000" dirty="0"/>
              <a:t>: </a:t>
            </a:r>
          </a:p>
          <a:p>
            <a:r>
              <a:rPr lang="en-IN" sz="2000" dirty="0"/>
              <a:t>The </a:t>
            </a:r>
            <a:r>
              <a:rPr lang="en-IN" sz="2000" b="1" dirty="0"/>
              <a:t>runtime of the “Quine–</a:t>
            </a:r>
            <a:r>
              <a:rPr lang="en-IN" sz="2000" b="1" dirty="0" err="1"/>
              <a:t>McCluskey</a:t>
            </a:r>
            <a:r>
              <a:rPr lang="en-IN" sz="2000" b="1" dirty="0"/>
              <a:t>”</a:t>
            </a:r>
            <a:r>
              <a:rPr lang="en-IN" sz="2000" dirty="0"/>
              <a:t> algorithm grows exponentially with the number of variables. It can be shown that for a function of </a:t>
            </a:r>
            <a:r>
              <a:rPr lang="en-IN" sz="2000" i="1" dirty="0"/>
              <a:t>n</a:t>
            </a:r>
            <a:r>
              <a:rPr lang="en-IN" sz="2000" dirty="0"/>
              <a:t> variables the upper bound on the number of prime implicants is </a:t>
            </a:r>
            <a:r>
              <a:rPr lang="en-IN" sz="2000" b="1" dirty="0"/>
              <a:t>O(3</a:t>
            </a:r>
            <a:r>
              <a:rPr lang="en-IN" sz="2000" b="1" i="1" baseline="30000" dirty="0"/>
              <a:t>n</a:t>
            </a:r>
            <a:r>
              <a:rPr lang="en-IN" sz="2000" b="1" dirty="0"/>
              <a:t>/</a:t>
            </a:r>
            <a:r>
              <a:rPr lang="en-IN" sz="2000" b="1" i="1" dirty="0"/>
              <a:t>n)</a:t>
            </a:r>
            <a:r>
              <a:rPr lang="en-IN" sz="2000" b="1" dirty="0"/>
              <a:t>. </a:t>
            </a:r>
            <a:endParaRPr lang="en-IN" sz="2000" dirty="0"/>
          </a:p>
          <a:p>
            <a:r>
              <a:rPr lang="en-IN" sz="2000" b="1" dirty="0"/>
              <a:t>Example:</a:t>
            </a:r>
            <a:endParaRPr lang="en-IN" sz="2000" dirty="0"/>
          </a:p>
          <a:p>
            <a:r>
              <a:rPr lang="en-IN" sz="2000" dirty="0"/>
              <a:t>If </a:t>
            </a:r>
            <a:r>
              <a:rPr lang="en-IN" sz="2000" i="1" dirty="0"/>
              <a:t>n</a:t>
            </a:r>
            <a:r>
              <a:rPr lang="en-IN" sz="2000" dirty="0"/>
              <a:t> = 32 there may be over 6.5 * 10</a:t>
            </a:r>
            <a:r>
              <a:rPr lang="en-IN" sz="2000" baseline="30000" dirty="0"/>
              <a:t>15</a:t>
            </a:r>
            <a:r>
              <a:rPr lang="en-IN" sz="2000" dirty="0"/>
              <a:t> prime implicants. </a:t>
            </a:r>
          </a:p>
        </p:txBody>
      </p:sp>
    </p:spTree>
    <p:extLst>
      <p:ext uri="{BB962C8B-B14F-4D97-AF65-F5344CB8AC3E}">
        <p14:creationId xmlns:p14="http://schemas.microsoft.com/office/powerpoint/2010/main" val="15506058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892425"/>
            <a:ext cx="10515600" cy="1325563"/>
          </a:xfrm>
        </p:spPr>
        <p:txBody>
          <a:bodyPr/>
          <a:lstStyle/>
          <a:p>
            <a:r>
              <a:rPr lang="en-IN" dirty="0" smtClean="0"/>
              <a:t>                              </a:t>
            </a:r>
            <a:r>
              <a:rPr lang="en-IN" sz="6600" b="1" dirty="0" smtClean="0"/>
              <a:t>Thank you</a:t>
            </a:r>
            <a:endParaRPr lang="en-IN" sz="6600" b="1" dirty="0"/>
          </a:p>
        </p:txBody>
      </p:sp>
    </p:spTree>
    <p:extLst>
      <p:ext uri="{BB962C8B-B14F-4D97-AF65-F5344CB8AC3E}">
        <p14:creationId xmlns:p14="http://schemas.microsoft.com/office/powerpoint/2010/main" val="41596853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Different methods for simplifying a Boolean expression</a:t>
            </a:r>
            <a:endParaRPr lang="en-IN" dirty="0"/>
          </a:p>
        </p:txBody>
      </p:sp>
      <p:sp>
        <p:nvSpPr>
          <p:cNvPr id="3" name="Content Placeholder 2"/>
          <p:cNvSpPr>
            <a:spLocks noGrp="1"/>
          </p:cNvSpPr>
          <p:nvPr>
            <p:ph idx="1"/>
          </p:nvPr>
        </p:nvSpPr>
        <p:spPr/>
        <p:txBody>
          <a:bodyPr/>
          <a:lstStyle/>
          <a:p>
            <a:endParaRPr lang="en-IN" dirty="0" smtClean="0"/>
          </a:p>
          <a:p>
            <a:endParaRPr lang="en-IN" dirty="0"/>
          </a:p>
          <a:p>
            <a:r>
              <a:rPr lang="en-IN" dirty="0" smtClean="0"/>
              <a:t>There are various methods for simplifying a Boolean expression. Amongst them two methods are very famous , they are:</a:t>
            </a:r>
          </a:p>
          <a:p>
            <a:pPr marL="0" indent="0">
              <a:buNone/>
            </a:pPr>
            <a:r>
              <a:rPr lang="en-IN" dirty="0" smtClean="0"/>
              <a:t>		 </a:t>
            </a:r>
          </a:p>
          <a:p>
            <a:pPr marL="0" indent="0">
              <a:buNone/>
            </a:pPr>
            <a:r>
              <a:rPr lang="en-IN" dirty="0" smtClean="0"/>
              <a:t>			1. </a:t>
            </a:r>
            <a:r>
              <a:rPr lang="en-IN" dirty="0" err="1" smtClean="0"/>
              <a:t>Karnaugh</a:t>
            </a:r>
            <a:r>
              <a:rPr lang="en-IN" dirty="0" smtClean="0"/>
              <a:t> Map</a:t>
            </a:r>
          </a:p>
          <a:p>
            <a:pPr marL="0" indent="0">
              <a:buNone/>
            </a:pPr>
            <a:r>
              <a:rPr lang="en-IN" dirty="0"/>
              <a:t>	</a:t>
            </a:r>
            <a:r>
              <a:rPr lang="en-IN" dirty="0" smtClean="0"/>
              <a:t>		2. Quine-</a:t>
            </a:r>
            <a:r>
              <a:rPr lang="en-IN" dirty="0" err="1" smtClean="0"/>
              <a:t>McCluskey</a:t>
            </a:r>
            <a:r>
              <a:rPr lang="en-IN" dirty="0" smtClean="0"/>
              <a:t> method(</a:t>
            </a:r>
            <a:r>
              <a:rPr lang="en-IN" sz="2000" dirty="0" smtClean="0"/>
              <a:t>Well known Tabular Method</a:t>
            </a:r>
            <a:r>
              <a:rPr lang="en-IN" dirty="0" smtClean="0"/>
              <a:t>)</a:t>
            </a:r>
            <a:endParaRPr lang="en-IN" dirty="0"/>
          </a:p>
        </p:txBody>
      </p:sp>
    </p:spTree>
    <p:extLst>
      <p:ext uri="{BB962C8B-B14F-4D97-AF65-F5344CB8AC3E}">
        <p14:creationId xmlns:p14="http://schemas.microsoft.com/office/powerpoint/2010/main" val="13310727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2638425"/>
            <a:ext cx="10515600" cy="1325563"/>
          </a:xfrm>
        </p:spPr>
        <p:txBody>
          <a:bodyPr/>
          <a:lstStyle/>
          <a:p>
            <a:r>
              <a:rPr lang="en-IN" dirty="0" smtClean="0"/>
              <a:t>            Limitation of </a:t>
            </a:r>
            <a:r>
              <a:rPr lang="en-IN" dirty="0" err="1" smtClean="0"/>
              <a:t>Karnaugh</a:t>
            </a:r>
            <a:r>
              <a:rPr lang="en-IN" dirty="0" smtClean="0"/>
              <a:t> Map…</a:t>
            </a:r>
            <a:endParaRPr lang="en-IN" dirty="0"/>
          </a:p>
        </p:txBody>
      </p:sp>
    </p:spTree>
    <p:extLst>
      <p:ext uri="{BB962C8B-B14F-4D97-AF65-F5344CB8AC3E}">
        <p14:creationId xmlns:p14="http://schemas.microsoft.com/office/powerpoint/2010/main" val="1427232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Algorithm for simplifying a Boolean expression and circuit drawing</a:t>
            </a:r>
            <a:endParaRPr lang="en-IN" dirty="0"/>
          </a:p>
        </p:txBody>
      </p:sp>
      <p:sp>
        <p:nvSpPr>
          <p:cNvPr id="4" name="Content Placeholder 3"/>
          <p:cNvSpPr>
            <a:spLocks noGrp="1"/>
          </p:cNvSpPr>
          <p:nvPr>
            <p:ph idx="1"/>
          </p:nvPr>
        </p:nvSpPr>
        <p:spPr/>
        <p:txBody>
          <a:bodyPr/>
          <a:lstStyle/>
          <a:p>
            <a:pPr marL="0" indent="0">
              <a:buNone/>
            </a:pPr>
            <a:r>
              <a:rPr lang="en-IN" dirty="0"/>
              <a:t> </a:t>
            </a:r>
            <a:r>
              <a:rPr lang="en-IN" dirty="0" smtClean="0"/>
              <a:t>     Suppose we are given a Boolean function F , such that</a:t>
            </a:r>
          </a:p>
          <a:p>
            <a:pPr marL="0" indent="0">
              <a:buNone/>
            </a:pPr>
            <a:r>
              <a:rPr lang="en-IN" dirty="0"/>
              <a:t>	</a:t>
            </a:r>
            <a:r>
              <a:rPr lang="en-IN" dirty="0" smtClean="0"/>
              <a:t>	F(w ,x ,y ,z )=∑(1,4,6,7,8,9,10,11,15)</a:t>
            </a:r>
          </a:p>
          <a:p>
            <a:pPr marL="0" indent="0">
              <a:buNone/>
            </a:pPr>
            <a:r>
              <a:rPr lang="en-IN" dirty="0"/>
              <a:t>	</a:t>
            </a:r>
          </a:p>
        </p:txBody>
      </p:sp>
      <p:cxnSp>
        <p:nvCxnSpPr>
          <p:cNvPr id="8" name="Straight Connector 7"/>
          <p:cNvCxnSpPr/>
          <p:nvPr/>
        </p:nvCxnSpPr>
        <p:spPr>
          <a:xfrm flipV="1">
            <a:off x="4864100" y="2806700"/>
            <a:ext cx="2984500" cy="2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5181600" y="2832100"/>
            <a:ext cx="1130300" cy="1816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330700" y="4648200"/>
            <a:ext cx="2590800" cy="923330"/>
          </a:xfrm>
          <a:prstGeom prst="rect">
            <a:avLst/>
          </a:prstGeom>
          <a:noFill/>
        </p:spPr>
        <p:txBody>
          <a:bodyPr wrap="square" rtlCol="0">
            <a:spAutoFit/>
          </a:bodyPr>
          <a:lstStyle/>
          <a:p>
            <a:r>
              <a:rPr lang="en-IN" dirty="0" smtClean="0"/>
              <a:t>These are the min terms of the Boolean expression ‘F’</a:t>
            </a:r>
            <a:endParaRPr lang="en-IN" dirty="0"/>
          </a:p>
        </p:txBody>
      </p:sp>
    </p:spTree>
    <p:extLst>
      <p:ext uri="{BB962C8B-B14F-4D97-AF65-F5344CB8AC3E}">
        <p14:creationId xmlns:p14="http://schemas.microsoft.com/office/powerpoint/2010/main" val="21998602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smtClean="0"/>
              <a:t>Quine-</a:t>
            </a:r>
            <a:r>
              <a:rPr lang="en-IN" sz="3600" dirty="0" err="1" smtClean="0"/>
              <a:t>Mccluskey</a:t>
            </a:r>
            <a:r>
              <a:rPr lang="en-IN" sz="3600" dirty="0" smtClean="0"/>
              <a:t> method(Tabular-Method</a:t>
            </a:r>
            <a:r>
              <a:rPr lang="en-IN" dirty="0" smtClean="0"/>
              <a:t>)</a:t>
            </a:r>
            <a:endParaRPr lang="en-IN" dirty="0"/>
          </a:p>
        </p:txBody>
      </p:sp>
      <p:sp>
        <p:nvSpPr>
          <p:cNvPr id="3" name="Content Placeholder 2"/>
          <p:cNvSpPr>
            <a:spLocks noGrp="1"/>
          </p:cNvSpPr>
          <p:nvPr>
            <p:ph idx="1"/>
          </p:nvPr>
        </p:nvSpPr>
        <p:spPr/>
        <p:txBody>
          <a:bodyPr>
            <a:normAutofit fontScale="62500" lnSpcReduction="20000"/>
          </a:bodyPr>
          <a:lstStyle/>
          <a:p>
            <a:r>
              <a:rPr lang="en-IN" b="1" dirty="0" smtClean="0"/>
              <a:t>Step1:</a:t>
            </a:r>
          </a:p>
          <a:p>
            <a:pPr marL="0" indent="0">
              <a:buNone/>
            </a:pPr>
            <a:r>
              <a:rPr lang="en-IN" dirty="0"/>
              <a:t>	</a:t>
            </a:r>
            <a:r>
              <a:rPr lang="en-IN" dirty="0" smtClean="0"/>
              <a:t>	Group the min terms according to the no of 1’s into them.</a:t>
            </a:r>
          </a:p>
          <a:p>
            <a:pPr marL="0" indent="0">
              <a:buNone/>
            </a:pPr>
            <a:r>
              <a:rPr lang="en-IN" dirty="0"/>
              <a:t> </a:t>
            </a:r>
            <a:r>
              <a:rPr lang="en-IN" dirty="0" smtClean="0"/>
              <a:t>So the grouping will look like for that particular example:</a:t>
            </a:r>
          </a:p>
          <a:p>
            <a:pPr marL="0" indent="0">
              <a:buNone/>
            </a:pPr>
            <a:r>
              <a:rPr lang="en-IN" dirty="0"/>
              <a:t>	</a:t>
            </a:r>
            <a:r>
              <a:rPr lang="en-IN" dirty="0" smtClean="0"/>
              <a:t>		</a:t>
            </a:r>
          </a:p>
          <a:p>
            <a:pPr marL="0" indent="0">
              <a:buNone/>
            </a:pPr>
            <a:r>
              <a:rPr lang="en-IN" dirty="0"/>
              <a:t>	</a:t>
            </a:r>
            <a:r>
              <a:rPr lang="en-IN" dirty="0" smtClean="0"/>
              <a:t>			0001		1</a:t>
            </a:r>
          </a:p>
          <a:p>
            <a:pPr marL="0" indent="0">
              <a:buNone/>
            </a:pPr>
            <a:r>
              <a:rPr lang="en-IN" dirty="0" smtClean="0"/>
              <a:t>			</a:t>
            </a:r>
            <a:r>
              <a:rPr lang="en-IN" dirty="0"/>
              <a:t>	</a:t>
            </a:r>
            <a:r>
              <a:rPr lang="en-IN" dirty="0" smtClean="0"/>
              <a:t>0100		4</a:t>
            </a:r>
          </a:p>
          <a:p>
            <a:pPr marL="0" indent="0">
              <a:buNone/>
            </a:pPr>
            <a:r>
              <a:rPr lang="en-IN" dirty="0"/>
              <a:t>	</a:t>
            </a:r>
            <a:r>
              <a:rPr lang="en-IN" dirty="0" smtClean="0"/>
              <a:t>			1000		8</a:t>
            </a:r>
          </a:p>
          <a:p>
            <a:pPr marL="0" indent="0">
              <a:buNone/>
            </a:pPr>
            <a:r>
              <a:rPr lang="en-IN" dirty="0"/>
              <a:t>	</a:t>
            </a:r>
            <a:r>
              <a:rPr lang="en-IN" dirty="0" smtClean="0"/>
              <a:t>			0110		6</a:t>
            </a:r>
          </a:p>
          <a:p>
            <a:pPr marL="0" indent="0">
              <a:buNone/>
            </a:pPr>
            <a:r>
              <a:rPr lang="en-IN" dirty="0"/>
              <a:t>	</a:t>
            </a:r>
            <a:r>
              <a:rPr lang="en-IN" dirty="0" smtClean="0"/>
              <a:t>			1001		9</a:t>
            </a:r>
          </a:p>
          <a:p>
            <a:pPr marL="0" indent="0">
              <a:buNone/>
            </a:pPr>
            <a:r>
              <a:rPr lang="en-IN" dirty="0"/>
              <a:t>	</a:t>
            </a:r>
            <a:r>
              <a:rPr lang="en-IN" dirty="0" smtClean="0"/>
              <a:t>			1010		10</a:t>
            </a:r>
          </a:p>
          <a:p>
            <a:pPr marL="0" indent="0">
              <a:buNone/>
            </a:pPr>
            <a:r>
              <a:rPr lang="en-IN" dirty="0"/>
              <a:t>	</a:t>
            </a:r>
            <a:r>
              <a:rPr lang="en-IN" dirty="0" smtClean="0"/>
              <a:t>			0111		7</a:t>
            </a:r>
          </a:p>
          <a:p>
            <a:pPr marL="0" indent="0">
              <a:buNone/>
            </a:pPr>
            <a:r>
              <a:rPr lang="en-IN" dirty="0"/>
              <a:t>	</a:t>
            </a:r>
            <a:r>
              <a:rPr lang="en-IN" dirty="0" smtClean="0"/>
              <a:t>			1011		11</a:t>
            </a:r>
          </a:p>
          <a:p>
            <a:pPr marL="0" indent="0">
              <a:buNone/>
            </a:pPr>
            <a:r>
              <a:rPr lang="en-IN" dirty="0"/>
              <a:t>	</a:t>
            </a:r>
            <a:r>
              <a:rPr lang="en-IN" dirty="0" smtClean="0"/>
              <a:t>			1111		15</a:t>
            </a:r>
            <a:endParaRPr lang="en-IN" dirty="0"/>
          </a:p>
        </p:txBody>
      </p:sp>
      <p:cxnSp>
        <p:nvCxnSpPr>
          <p:cNvPr id="9" name="Straight Connector 8"/>
          <p:cNvCxnSpPr/>
          <p:nvPr/>
        </p:nvCxnSpPr>
        <p:spPr>
          <a:xfrm>
            <a:off x="4495800" y="4953000"/>
            <a:ext cx="2146300" cy="1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495800" y="5613400"/>
            <a:ext cx="21463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ight Arrow 11"/>
          <p:cNvSpPr/>
          <p:nvPr/>
        </p:nvSpPr>
        <p:spPr>
          <a:xfrm>
            <a:off x="6832600" y="3327400"/>
            <a:ext cx="711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Arrow 13"/>
          <p:cNvSpPr/>
          <p:nvPr/>
        </p:nvSpPr>
        <p:spPr>
          <a:xfrm>
            <a:off x="6832600" y="4419600"/>
            <a:ext cx="901700" cy="139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ight Arrow 14"/>
          <p:cNvSpPr/>
          <p:nvPr/>
        </p:nvSpPr>
        <p:spPr>
          <a:xfrm>
            <a:off x="6832600" y="5207000"/>
            <a:ext cx="711200" cy="165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ight Arrow 15"/>
          <p:cNvSpPr/>
          <p:nvPr/>
        </p:nvSpPr>
        <p:spPr>
          <a:xfrm>
            <a:off x="6927850" y="5653881"/>
            <a:ext cx="711200" cy="165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p:cNvSpPr txBox="1"/>
          <p:nvPr/>
        </p:nvSpPr>
        <p:spPr>
          <a:xfrm>
            <a:off x="7804150" y="5071507"/>
            <a:ext cx="1644650" cy="369332"/>
          </a:xfrm>
          <a:prstGeom prst="rect">
            <a:avLst/>
          </a:prstGeom>
          <a:noFill/>
        </p:spPr>
        <p:txBody>
          <a:bodyPr wrap="square" rtlCol="0">
            <a:spAutoFit/>
          </a:bodyPr>
          <a:lstStyle/>
          <a:p>
            <a:r>
              <a:rPr lang="en-IN" dirty="0" smtClean="0"/>
              <a:t>Group-3</a:t>
            </a:r>
            <a:endParaRPr lang="en-IN" dirty="0"/>
          </a:p>
        </p:txBody>
      </p:sp>
      <p:sp>
        <p:nvSpPr>
          <p:cNvPr id="21" name="TextBox 20"/>
          <p:cNvSpPr txBox="1"/>
          <p:nvPr/>
        </p:nvSpPr>
        <p:spPr>
          <a:xfrm>
            <a:off x="7804150" y="4304784"/>
            <a:ext cx="1644650" cy="369332"/>
          </a:xfrm>
          <a:prstGeom prst="rect">
            <a:avLst/>
          </a:prstGeom>
          <a:noFill/>
        </p:spPr>
        <p:txBody>
          <a:bodyPr wrap="square" rtlCol="0">
            <a:spAutoFit/>
          </a:bodyPr>
          <a:lstStyle/>
          <a:p>
            <a:r>
              <a:rPr lang="en-IN" dirty="0" smtClean="0"/>
              <a:t>Group-2</a:t>
            </a:r>
            <a:endParaRPr lang="en-IN" dirty="0"/>
          </a:p>
        </p:txBody>
      </p:sp>
      <p:sp>
        <p:nvSpPr>
          <p:cNvPr id="22" name="TextBox 21"/>
          <p:cNvSpPr txBox="1"/>
          <p:nvPr/>
        </p:nvSpPr>
        <p:spPr>
          <a:xfrm>
            <a:off x="7791450" y="3263900"/>
            <a:ext cx="1644650" cy="369332"/>
          </a:xfrm>
          <a:prstGeom prst="rect">
            <a:avLst/>
          </a:prstGeom>
          <a:noFill/>
        </p:spPr>
        <p:txBody>
          <a:bodyPr wrap="square" rtlCol="0">
            <a:spAutoFit/>
          </a:bodyPr>
          <a:lstStyle/>
          <a:p>
            <a:r>
              <a:rPr lang="en-IN" dirty="0" smtClean="0"/>
              <a:t>Group-1</a:t>
            </a:r>
            <a:endParaRPr lang="en-IN" dirty="0"/>
          </a:p>
        </p:txBody>
      </p:sp>
      <p:sp>
        <p:nvSpPr>
          <p:cNvPr id="23" name="TextBox 22"/>
          <p:cNvSpPr txBox="1"/>
          <p:nvPr/>
        </p:nvSpPr>
        <p:spPr>
          <a:xfrm>
            <a:off x="7804150" y="5551765"/>
            <a:ext cx="1644650" cy="369332"/>
          </a:xfrm>
          <a:prstGeom prst="rect">
            <a:avLst/>
          </a:prstGeom>
          <a:noFill/>
        </p:spPr>
        <p:txBody>
          <a:bodyPr wrap="square" rtlCol="0">
            <a:spAutoFit/>
          </a:bodyPr>
          <a:lstStyle/>
          <a:p>
            <a:r>
              <a:rPr lang="en-IN" dirty="0" smtClean="0"/>
              <a:t>Group-4</a:t>
            </a:r>
            <a:endParaRPr lang="en-IN" dirty="0"/>
          </a:p>
        </p:txBody>
      </p:sp>
      <p:cxnSp>
        <p:nvCxnSpPr>
          <p:cNvPr id="24" name="Straight Connector 23"/>
          <p:cNvCxnSpPr/>
          <p:nvPr/>
        </p:nvCxnSpPr>
        <p:spPr>
          <a:xfrm>
            <a:off x="4495800" y="4000500"/>
            <a:ext cx="2235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7226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5400" b="1" dirty="0" smtClean="0"/>
              <a:t>Next step:</a:t>
            </a:r>
            <a:endParaRPr lang="en-IN" sz="5400" b="1" dirty="0"/>
          </a:p>
        </p:txBody>
      </p:sp>
      <p:sp>
        <p:nvSpPr>
          <p:cNvPr id="3" name="Content Placeholder 2"/>
          <p:cNvSpPr>
            <a:spLocks noGrp="1"/>
          </p:cNvSpPr>
          <p:nvPr>
            <p:ph idx="1"/>
          </p:nvPr>
        </p:nvSpPr>
        <p:spPr>
          <a:xfrm>
            <a:off x="838200" y="1825624"/>
            <a:ext cx="10515600" cy="4918075"/>
          </a:xfrm>
        </p:spPr>
        <p:txBody>
          <a:bodyPr>
            <a:normAutofit/>
          </a:bodyPr>
          <a:lstStyle/>
          <a:p>
            <a:r>
              <a:rPr lang="en-IN" dirty="0" smtClean="0"/>
              <a:t>Step2:</a:t>
            </a:r>
            <a:endParaRPr lang="en-IN" sz="2000" dirty="0"/>
          </a:p>
          <a:p>
            <a:pPr marL="1371600" lvl="3" indent="0">
              <a:buNone/>
            </a:pPr>
            <a:r>
              <a:rPr lang="en-IN" sz="2000" dirty="0" smtClean="0"/>
              <a:t> </a:t>
            </a:r>
            <a:r>
              <a:rPr lang="en-IN" sz="2400" dirty="0"/>
              <a:t>A</a:t>
            </a:r>
            <a:r>
              <a:rPr lang="en-IN" sz="2400" dirty="0" smtClean="0"/>
              <a:t>fter step 2 the column will look like:</a:t>
            </a:r>
          </a:p>
          <a:p>
            <a:pPr marL="1371600" lvl="3" indent="0">
              <a:buNone/>
            </a:pPr>
            <a:endParaRPr lang="en-IN" sz="2400" dirty="0"/>
          </a:p>
          <a:p>
            <a:pPr marL="1371600" lvl="3" indent="0">
              <a:buNone/>
            </a:pPr>
            <a:r>
              <a:rPr lang="en-IN" sz="2400" dirty="0" smtClean="0"/>
              <a:t>			1 , 9		(8 -&gt;4</a:t>
            </a:r>
            <a:r>
              <a:rPr lang="en-IN" sz="2400" baseline="30000" dirty="0" smtClean="0"/>
              <a:t>th</a:t>
            </a:r>
            <a:r>
              <a:rPr lang="en-IN" sz="2400" dirty="0" smtClean="0"/>
              <a:t> bit difference)</a:t>
            </a:r>
          </a:p>
          <a:p>
            <a:pPr marL="1371600" lvl="3" indent="0">
              <a:buNone/>
            </a:pPr>
            <a:r>
              <a:rPr lang="en-IN" sz="2400" dirty="0"/>
              <a:t>	</a:t>
            </a:r>
            <a:r>
              <a:rPr lang="en-IN" sz="2400" dirty="0" smtClean="0"/>
              <a:t>		4 , 6		(2-&gt;2</a:t>
            </a:r>
            <a:r>
              <a:rPr lang="en-IN" sz="2400" baseline="30000" dirty="0" smtClean="0"/>
              <a:t>nd</a:t>
            </a:r>
            <a:r>
              <a:rPr lang="en-IN" sz="2400" dirty="0" smtClean="0"/>
              <a:t> bit difference)</a:t>
            </a:r>
          </a:p>
          <a:p>
            <a:pPr marL="1371600" lvl="3" indent="0">
              <a:buNone/>
            </a:pPr>
            <a:r>
              <a:rPr lang="en-IN" sz="2400" dirty="0"/>
              <a:t>	</a:t>
            </a:r>
            <a:r>
              <a:rPr lang="en-IN" sz="2400" dirty="0" smtClean="0"/>
              <a:t>		8 , 9		(1-&gt;1</a:t>
            </a:r>
            <a:r>
              <a:rPr lang="en-IN" sz="2400" baseline="30000" dirty="0" smtClean="0"/>
              <a:t>st</a:t>
            </a:r>
            <a:r>
              <a:rPr lang="en-IN" sz="2400" dirty="0" smtClean="0"/>
              <a:t>  bit difference)</a:t>
            </a:r>
          </a:p>
          <a:p>
            <a:pPr marL="1371600" lvl="3" indent="0">
              <a:buNone/>
            </a:pPr>
            <a:r>
              <a:rPr lang="en-IN" sz="2400" dirty="0"/>
              <a:t>	</a:t>
            </a:r>
            <a:r>
              <a:rPr lang="en-IN" sz="2400" dirty="0" smtClean="0"/>
              <a:t>		8 , 10		(2-&gt;2</a:t>
            </a:r>
            <a:r>
              <a:rPr lang="en-IN" sz="2400" baseline="30000" dirty="0" smtClean="0"/>
              <a:t>nd</a:t>
            </a:r>
            <a:r>
              <a:rPr lang="en-IN" sz="2400" dirty="0" smtClean="0"/>
              <a:t> bit difference)</a:t>
            </a:r>
          </a:p>
          <a:p>
            <a:pPr marL="1371600" lvl="3" indent="0">
              <a:buNone/>
            </a:pPr>
            <a:r>
              <a:rPr lang="en-IN" sz="2400" dirty="0"/>
              <a:t>	</a:t>
            </a:r>
            <a:r>
              <a:rPr lang="en-IN" sz="2400" dirty="0" smtClean="0"/>
              <a:t>		6 , 7		(1-&gt;1</a:t>
            </a:r>
            <a:r>
              <a:rPr lang="en-IN" sz="2400" baseline="30000" dirty="0" smtClean="0"/>
              <a:t>st</a:t>
            </a:r>
            <a:r>
              <a:rPr lang="en-IN" sz="2400" dirty="0" smtClean="0"/>
              <a:t>  bit difference)</a:t>
            </a:r>
          </a:p>
          <a:p>
            <a:pPr marL="1371600" lvl="3" indent="0">
              <a:buNone/>
            </a:pPr>
            <a:r>
              <a:rPr lang="en-IN" sz="2400" dirty="0"/>
              <a:t>	</a:t>
            </a:r>
            <a:r>
              <a:rPr lang="en-IN" sz="2400" dirty="0" smtClean="0"/>
              <a:t>		9 , 11		(2-&gt;2</a:t>
            </a:r>
            <a:r>
              <a:rPr lang="en-IN" sz="2400" baseline="30000" dirty="0" smtClean="0"/>
              <a:t>nd</a:t>
            </a:r>
            <a:r>
              <a:rPr lang="en-IN" sz="2400" dirty="0" smtClean="0"/>
              <a:t>  bit difference)</a:t>
            </a:r>
          </a:p>
          <a:p>
            <a:pPr marL="1371600" lvl="3" indent="0">
              <a:buNone/>
            </a:pPr>
            <a:r>
              <a:rPr lang="en-IN" sz="2400" dirty="0"/>
              <a:t>	</a:t>
            </a:r>
            <a:r>
              <a:rPr lang="en-IN" sz="2400" dirty="0" smtClean="0"/>
              <a:t>		10 , 11		(1-&gt;1</a:t>
            </a:r>
            <a:r>
              <a:rPr lang="en-IN" sz="2400" baseline="30000" dirty="0" smtClean="0"/>
              <a:t>st</a:t>
            </a:r>
            <a:r>
              <a:rPr lang="en-IN" sz="2400" dirty="0" smtClean="0"/>
              <a:t> bit difference)</a:t>
            </a:r>
          </a:p>
          <a:p>
            <a:pPr marL="1371600" lvl="3" indent="0">
              <a:buNone/>
            </a:pPr>
            <a:r>
              <a:rPr lang="en-IN" sz="2400" dirty="0"/>
              <a:t>	</a:t>
            </a:r>
            <a:r>
              <a:rPr lang="en-IN" sz="2400" dirty="0" smtClean="0"/>
              <a:t>		7 , 15		(8-&gt;4</a:t>
            </a:r>
            <a:r>
              <a:rPr lang="en-IN" sz="2400" baseline="30000" dirty="0" smtClean="0"/>
              <a:t>th</a:t>
            </a:r>
            <a:r>
              <a:rPr lang="en-IN" sz="2400" dirty="0" smtClean="0"/>
              <a:t> bit difference)</a:t>
            </a:r>
          </a:p>
          <a:p>
            <a:pPr marL="1371600" lvl="3" indent="0">
              <a:buNone/>
            </a:pPr>
            <a:r>
              <a:rPr lang="en-IN" sz="2400" dirty="0"/>
              <a:t>	</a:t>
            </a:r>
            <a:r>
              <a:rPr lang="en-IN" sz="2400" dirty="0" smtClean="0"/>
              <a:t>		11 , 15</a:t>
            </a:r>
            <a:r>
              <a:rPr lang="en-IN" sz="2400" dirty="0"/>
              <a:t>	</a:t>
            </a:r>
            <a:r>
              <a:rPr lang="en-IN" sz="2400" dirty="0" smtClean="0"/>
              <a:t>	(4-&gt;3</a:t>
            </a:r>
            <a:r>
              <a:rPr lang="en-IN" sz="2400" baseline="30000" dirty="0" smtClean="0"/>
              <a:t>rd</a:t>
            </a:r>
            <a:r>
              <a:rPr lang="en-IN" sz="2400" dirty="0" smtClean="0"/>
              <a:t> bit difference)</a:t>
            </a:r>
          </a:p>
        </p:txBody>
      </p:sp>
    </p:spTree>
    <p:extLst>
      <p:ext uri="{BB962C8B-B14F-4D97-AF65-F5344CB8AC3E}">
        <p14:creationId xmlns:p14="http://schemas.microsoft.com/office/powerpoint/2010/main" val="20833884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5400" b="1" dirty="0" smtClean="0"/>
              <a:t>Next step</a:t>
            </a:r>
            <a:r>
              <a:rPr lang="en-IN" dirty="0" smtClean="0"/>
              <a:t>:</a:t>
            </a:r>
            <a:endParaRPr lang="en-IN" dirty="0"/>
          </a:p>
        </p:txBody>
      </p:sp>
      <p:sp>
        <p:nvSpPr>
          <p:cNvPr id="3" name="Content Placeholder 2"/>
          <p:cNvSpPr>
            <a:spLocks noGrp="1"/>
          </p:cNvSpPr>
          <p:nvPr>
            <p:ph idx="1"/>
          </p:nvPr>
        </p:nvSpPr>
        <p:spPr/>
        <p:txBody>
          <a:bodyPr/>
          <a:lstStyle/>
          <a:p>
            <a:r>
              <a:rPr lang="en-IN" dirty="0" smtClean="0"/>
              <a:t>Step3:</a:t>
            </a:r>
          </a:p>
          <a:p>
            <a:pPr marL="0" indent="0">
              <a:buNone/>
            </a:pPr>
            <a:r>
              <a:rPr lang="en-IN" dirty="0"/>
              <a:t> </a:t>
            </a:r>
            <a:r>
              <a:rPr lang="en-IN" dirty="0" smtClean="0"/>
              <a:t>           </a:t>
            </a:r>
          </a:p>
          <a:p>
            <a:pPr marL="0" indent="0">
              <a:buNone/>
            </a:pPr>
            <a:r>
              <a:rPr lang="en-IN" dirty="0"/>
              <a:t> </a:t>
            </a:r>
            <a:r>
              <a:rPr lang="en-IN" dirty="0" smtClean="0"/>
              <a:t>      Repeat step 2 until we will get pairs of min terms which has difference in more than one bit or there is no difference at all.</a:t>
            </a:r>
          </a:p>
          <a:p>
            <a:pPr marL="0" indent="0">
              <a:buNone/>
            </a:pPr>
            <a:r>
              <a:rPr lang="en-IN" dirty="0"/>
              <a:t> </a:t>
            </a:r>
            <a:endParaRPr lang="en-IN" dirty="0" smtClean="0"/>
          </a:p>
          <a:p>
            <a:pPr marL="0" indent="0">
              <a:buNone/>
            </a:pPr>
            <a:r>
              <a:rPr lang="en-IN" sz="2400" dirty="0" smtClean="0"/>
              <a:t>So according to this recursive step at the end we will get the 3</a:t>
            </a:r>
            <a:r>
              <a:rPr lang="en-IN" sz="2400" baseline="30000" dirty="0" smtClean="0"/>
              <a:t>rd</a:t>
            </a:r>
            <a:r>
              <a:rPr lang="en-IN" sz="2400" dirty="0" smtClean="0"/>
              <a:t> column :</a:t>
            </a:r>
          </a:p>
          <a:p>
            <a:pPr marL="0" indent="0">
              <a:buNone/>
            </a:pPr>
            <a:r>
              <a:rPr lang="en-IN" sz="2400" dirty="0"/>
              <a:t>	</a:t>
            </a:r>
            <a:r>
              <a:rPr lang="en-IN" sz="2400" dirty="0" smtClean="0"/>
              <a:t>	</a:t>
            </a:r>
          </a:p>
          <a:p>
            <a:pPr marL="0" indent="0">
              <a:buNone/>
            </a:pPr>
            <a:r>
              <a:rPr lang="en-IN" sz="2400" dirty="0" smtClean="0"/>
              <a:t>		</a:t>
            </a:r>
            <a:endParaRPr lang="en-IN" sz="2400" dirty="0"/>
          </a:p>
        </p:txBody>
      </p:sp>
    </p:spTree>
    <p:extLst>
      <p:ext uri="{BB962C8B-B14F-4D97-AF65-F5344CB8AC3E}">
        <p14:creationId xmlns:p14="http://schemas.microsoft.com/office/powerpoint/2010/main" val="1508447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IN" sz="5400" b="1" dirty="0" smtClean="0"/>
              <a:t>Steps:</a:t>
            </a:r>
            <a:endParaRPr lang="en-IN" sz="5400" b="1" dirty="0"/>
          </a:p>
        </p:txBody>
      </p:sp>
      <p:sp>
        <p:nvSpPr>
          <p:cNvPr id="3" name="Content Placeholder 2"/>
          <p:cNvSpPr>
            <a:spLocks noGrp="1"/>
          </p:cNvSpPr>
          <p:nvPr>
            <p:ph idx="1"/>
          </p:nvPr>
        </p:nvSpPr>
        <p:spPr>
          <a:xfrm>
            <a:off x="533400" y="2028825"/>
            <a:ext cx="10515600" cy="4351338"/>
          </a:xfrm>
        </p:spPr>
        <p:txBody>
          <a:bodyPr>
            <a:normAutofit fontScale="62500" lnSpcReduction="20000"/>
          </a:bodyPr>
          <a:lstStyle/>
          <a:p>
            <a:pPr marL="0" indent="0">
              <a:buNone/>
            </a:pPr>
            <a:r>
              <a:rPr lang="en-IN" dirty="0"/>
              <a:t>	</a:t>
            </a:r>
            <a:endParaRPr lang="en-IN" dirty="0" smtClean="0"/>
          </a:p>
          <a:p>
            <a:pPr marL="0" indent="0">
              <a:buNone/>
            </a:pPr>
            <a:r>
              <a:rPr lang="en-IN" dirty="0"/>
              <a:t>	</a:t>
            </a:r>
            <a:r>
              <a:rPr lang="en-IN" dirty="0" smtClean="0">
                <a:solidFill>
                  <a:schemeClr val="accent2">
                    <a:lumMod val="75000"/>
                  </a:schemeClr>
                </a:solidFill>
              </a:rPr>
              <a:t>0</a:t>
            </a:r>
            <a:r>
              <a:rPr lang="en-IN" dirty="0" smtClean="0"/>
              <a:t>001	1 </a:t>
            </a:r>
            <a:r>
              <a:rPr lang="en-IN" dirty="0" smtClean="0">
                <a:solidFill>
                  <a:srgbClr val="FF0000"/>
                </a:solidFill>
              </a:rPr>
              <a:t>*</a:t>
            </a:r>
            <a:r>
              <a:rPr lang="en-IN" dirty="0" smtClean="0"/>
              <a:t>		1 , 9  				8 , 9 , 10 , 11</a:t>
            </a:r>
          </a:p>
          <a:p>
            <a:pPr marL="0" indent="0">
              <a:buNone/>
            </a:pPr>
            <a:r>
              <a:rPr lang="en-IN" dirty="0"/>
              <a:t>	</a:t>
            </a:r>
            <a:r>
              <a:rPr lang="en-IN" dirty="0" smtClean="0"/>
              <a:t>01</a:t>
            </a:r>
            <a:r>
              <a:rPr lang="en-IN" dirty="0" smtClean="0">
                <a:solidFill>
                  <a:schemeClr val="accent4">
                    <a:lumMod val="75000"/>
                  </a:schemeClr>
                </a:solidFill>
              </a:rPr>
              <a:t>0</a:t>
            </a:r>
            <a:r>
              <a:rPr lang="en-IN" dirty="0" smtClean="0"/>
              <a:t>0	4  </a:t>
            </a:r>
            <a:r>
              <a:rPr lang="en-IN" dirty="0" smtClean="0">
                <a:solidFill>
                  <a:srgbClr val="FF0000"/>
                </a:solidFill>
              </a:rPr>
              <a:t>*</a:t>
            </a:r>
            <a:r>
              <a:rPr lang="en-IN" dirty="0" smtClean="0"/>
              <a:t>		4 , 6				8 , 10 , 9 , 11</a:t>
            </a:r>
          </a:p>
          <a:p>
            <a:pPr marL="0" indent="0">
              <a:buNone/>
            </a:pPr>
            <a:r>
              <a:rPr lang="en-IN" dirty="0"/>
              <a:t>	</a:t>
            </a:r>
            <a:r>
              <a:rPr lang="en-IN" dirty="0" smtClean="0"/>
              <a:t>10</a:t>
            </a:r>
            <a:r>
              <a:rPr lang="en-IN" dirty="0" smtClean="0">
                <a:solidFill>
                  <a:srgbClr val="FF0000"/>
                </a:solidFill>
              </a:rPr>
              <a:t>0</a:t>
            </a:r>
            <a:r>
              <a:rPr lang="en-IN" dirty="0" smtClean="0">
                <a:solidFill>
                  <a:schemeClr val="accent1">
                    <a:lumMod val="50000"/>
                  </a:schemeClr>
                </a:solidFill>
              </a:rPr>
              <a:t>0</a:t>
            </a:r>
            <a:r>
              <a:rPr lang="en-IN" dirty="0" smtClean="0"/>
              <a:t>	8 </a:t>
            </a:r>
            <a:r>
              <a:rPr lang="en-IN" dirty="0" smtClean="0">
                <a:solidFill>
                  <a:srgbClr val="FF0000"/>
                </a:solidFill>
              </a:rPr>
              <a:t>*</a:t>
            </a:r>
            <a:r>
              <a:rPr lang="en-IN" dirty="0" smtClean="0"/>
              <a:t>		8 , 9 </a:t>
            </a:r>
            <a:r>
              <a:rPr lang="en-IN" dirty="0" smtClean="0">
                <a:solidFill>
                  <a:srgbClr val="FF0000"/>
                </a:solidFill>
              </a:rPr>
              <a:t>*</a:t>
            </a:r>
          </a:p>
          <a:p>
            <a:pPr marL="0" indent="0">
              <a:buNone/>
            </a:pPr>
            <a:r>
              <a:rPr lang="en-IN" dirty="0"/>
              <a:t>	</a:t>
            </a:r>
            <a:r>
              <a:rPr lang="en-IN" dirty="0" smtClean="0"/>
              <a:t>			8 , 10 </a:t>
            </a:r>
            <a:r>
              <a:rPr lang="en-IN" dirty="0" smtClean="0">
                <a:solidFill>
                  <a:srgbClr val="FF0000"/>
                </a:solidFill>
              </a:rPr>
              <a:t>*</a:t>
            </a:r>
          </a:p>
          <a:p>
            <a:pPr marL="0" indent="0">
              <a:buNone/>
            </a:pPr>
            <a:r>
              <a:rPr lang="en-IN" dirty="0"/>
              <a:t>	</a:t>
            </a:r>
            <a:r>
              <a:rPr lang="en-IN" dirty="0" smtClean="0"/>
              <a:t>01</a:t>
            </a:r>
            <a:r>
              <a:rPr lang="en-IN" dirty="0" smtClean="0">
                <a:solidFill>
                  <a:schemeClr val="accent4">
                    <a:lumMod val="75000"/>
                  </a:schemeClr>
                </a:solidFill>
              </a:rPr>
              <a:t>1</a:t>
            </a:r>
            <a:r>
              <a:rPr lang="en-IN" dirty="0" smtClean="0">
                <a:solidFill>
                  <a:schemeClr val="bg1">
                    <a:lumMod val="65000"/>
                  </a:schemeClr>
                </a:solidFill>
              </a:rPr>
              <a:t>0</a:t>
            </a:r>
            <a:r>
              <a:rPr lang="en-IN" dirty="0" smtClean="0"/>
              <a:t>	6 </a:t>
            </a:r>
            <a:r>
              <a:rPr lang="en-IN" dirty="0" smtClean="0">
                <a:solidFill>
                  <a:srgbClr val="FF0000"/>
                </a:solidFill>
              </a:rPr>
              <a:t>*</a:t>
            </a:r>
          </a:p>
          <a:p>
            <a:pPr marL="0" indent="0">
              <a:buNone/>
            </a:pPr>
            <a:r>
              <a:rPr lang="en-IN" dirty="0"/>
              <a:t>	</a:t>
            </a:r>
            <a:r>
              <a:rPr lang="en-IN" dirty="0" smtClean="0">
                <a:solidFill>
                  <a:schemeClr val="accent2">
                    <a:lumMod val="75000"/>
                  </a:schemeClr>
                </a:solidFill>
              </a:rPr>
              <a:t>1</a:t>
            </a:r>
            <a:r>
              <a:rPr lang="en-IN" dirty="0" smtClean="0"/>
              <a:t>0</a:t>
            </a:r>
            <a:r>
              <a:rPr lang="en-IN" dirty="0" smtClean="0">
                <a:solidFill>
                  <a:srgbClr val="92D050"/>
                </a:solidFill>
              </a:rPr>
              <a:t>0</a:t>
            </a:r>
            <a:r>
              <a:rPr lang="en-IN" dirty="0" smtClean="0">
                <a:solidFill>
                  <a:schemeClr val="accent1">
                    <a:lumMod val="50000"/>
                  </a:schemeClr>
                </a:solidFill>
              </a:rPr>
              <a:t>1</a:t>
            </a:r>
            <a:r>
              <a:rPr lang="en-IN" dirty="0" smtClean="0"/>
              <a:t>	9 </a:t>
            </a:r>
            <a:r>
              <a:rPr lang="en-IN" dirty="0" smtClean="0">
                <a:solidFill>
                  <a:srgbClr val="FF0000"/>
                </a:solidFill>
              </a:rPr>
              <a:t>*</a:t>
            </a:r>
            <a:r>
              <a:rPr lang="en-IN" dirty="0"/>
              <a:t>	</a:t>
            </a:r>
            <a:r>
              <a:rPr lang="en-IN" dirty="0" smtClean="0"/>
              <a:t>	6 , 7</a:t>
            </a:r>
          </a:p>
          <a:p>
            <a:pPr marL="0" indent="0">
              <a:buNone/>
            </a:pPr>
            <a:r>
              <a:rPr lang="en-IN" dirty="0"/>
              <a:t>	</a:t>
            </a:r>
            <a:r>
              <a:rPr lang="en-IN" dirty="0" smtClean="0"/>
              <a:t>10</a:t>
            </a:r>
            <a:r>
              <a:rPr lang="en-IN" dirty="0" smtClean="0">
                <a:solidFill>
                  <a:srgbClr val="FF0000"/>
                </a:solidFill>
              </a:rPr>
              <a:t>1</a:t>
            </a:r>
            <a:r>
              <a:rPr lang="en-IN" dirty="0" smtClean="0"/>
              <a:t>0	10 </a:t>
            </a:r>
            <a:r>
              <a:rPr lang="en-IN" dirty="0" smtClean="0">
                <a:solidFill>
                  <a:srgbClr val="FF0000"/>
                </a:solidFill>
              </a:rPr>
              <a:t>*</a:t>
            </a:r>
            <a:r>
              <a:rPr lang="en-IN" dirty="0" smtClean="0"/>
              <a:t>		9 , 11 </a:t>
            </a:r>
            <a:r>
              <a:rPr lang="en-IN" dirty="0" smtClean="0">
                <a:solidFill>
                  <a:srgbClr val="FF0000"/>
                </a:solidFill>
              </a:rPr>
              <a:t>*</a:t>
            </a:r>
          </a:p>
          <a:p>
            <a:pPr marL="0" indent="0">
              <a:buNone/>
            </a:pPr>
            <a:r>
              <a:rPr lang="en-IN" dirty="0"/>
              <a:t>	</a:t>
            </a:r>
            <a:r>
              <a:rPr lang="en-IN" dirty="0" smtClean="0"/>
              <a:t>			10 , 11 </a:t>
            </a:r>
            <a:r>
              <a:rPr lang="en-IN" dirty="0" smtClean="0">
                <a:solidFill>
                  <a:srgbClr val="FF0000"/>
                </a:solidFill>
              </a:rPr>
              <a:t>*</a:t>
            </a:r>
          </a:p>
          <a:p>
            <a:pPr marL="0" indent="0">
              <a:buNone/>
            </a:pPr>
            <a:r>
              <a:rPr lang="en-IN" dirty="0"/>
              <a:t>	</a:t>
            </a:r>
            <a:r>
              <a:rPr lang="en-IN" dirty="0" smtClean="0">
                <a:solidFill>
                  <a:schemeClr val="accent1">
                    <a:lumMod val="75000"/>
                  </a:schemeClr>
                </a:solidFill>
              </a:rPr>
              <a:t>0</a:t>
            </a:r>
            <a:r>
              <a:rPr lang="en-IN" dirty="0" smtClean="0"/>
              <a:t>11</a:t>
            </a:r>
            <a:r>
              <a:rPr lang="en-IN" dirty="0" smtClean="0">
                <a:solidFill>
                  <a:schemeClr val="bg1">
                    <a:lumMod val="65000"/>
                  </a:schemeClr>
                </a:solidFill>
              </a:rPr>
              <a:t>1</a:t>
            </a:r>
            <a:r>
              <a:rPr lang="en-IN" dirty="0" smtClean="0"/>
              <a:t>	7 </a:t>
            </a:r>
            <a:r>
              <a:rPr lang="en-IN" dirty="0" smtClean="0">
                <a:solidFill>
                  <a:srgbClr val="FF0000"/>
                </a:solidFill>
              </a:rPr>
              <a:t>*</a:t>
            </a:r>
          </a:p>
          <a:p>
            <a:pPr marL="0" indent="0">
              <a:buNone/>
            </a:pPr>
            <a:r>
              <a:rPr lang="en-IN" dirty="0"/>
              <a:t>	</a:t>
            </a:r>
            <a:r>
              <a:rPr lang="en-IN" dirty="0" smtClean="0"/>
              <a:t>1</a:t>
            </a:r>
            <a:r>
              <a:rPr lang="en-IN" dirty="0" smtClean="0">
                <a:solidFill>
                  <a:srgbClr val="C00000"/>
                </a:solidFill>
              </a:rPr>
              <a:t>0</a:t>
            </a:r>
            <a:r>
              <a:rPr lang="en-IN" dirty="0" smtClean="0">
                <a:solidFill>
                  <a:srgbClr val="92D050"/>
                </a:solidFill>
              </a:rPr>
              <a:t>1</a:t>
            </a:r>
            <a:r>
              <a:rPr lang="en-IN" dirty="0" smtClean="0"/>
              <a:t>1	11 </a:t>
            </a:r>
            <a:r>
              <a:rPr lang="en-IN" dirty="0" smtClean="0">
                <a:solidFill>
                  <a:srgbClr val="FF0000"/>
                </a:solidFill>
              </a:rPr>
              <a:t>*</a:t>
            </a:r>
            <a:r>
              <a:rPr lang="en-IN" dirty="0" smtClean="0"/>
              <a:t>		7 , 15</a:t>
            </a:r>
          </a:p>
          <a:p>
            <a:pPr marL="0" indent="0">
              <a:buNone/>
            </a:pPr>
            <a:r>
              <a:rPr lang="en-IN" dirty="0" smtClean="0"/>
              <a:t>				11 , 15</a:t>
            </a:r>
          </a:p>
          <a:p>
            <a:pPr marL="0" indent="0">
              <a:buNone/>
            </a:pPr>
            <a:r>
              <a:rPr lang="en-IN" dirty="0"/>
              <a:t>	</a:t>
            </a:r>
            <a:r>
              <a:rPr lang="en-IN" dirty="0" smtClean="0">
                <a:solidFill>
                  <a:schemeClr val="accent1">
                    <a:lumMod val="75000"/>
                  </a:schemeClr>
                </a:solidFill>
              </a:rPr>
              <a:t>1</a:t>
            </a:r>
            <a:r>
              <a:rPr lang="en-IN" dirty="0" smtClean="0">
                <a:solidFill>
                  <a:srgbClr val="C00000"/>
                </a:solidFill>
              </a:rPr>
              <a:t>1</a:t>
            </a:r>
            <a:r>
              <a:rPr lang="en-IN" dirty="0" smtClean="0"/>
              <a:t>11	15 </a:t>
            </a:r>
            <a:r>
              <a:rPr lang="en-IN" dirty="0" smtClean="0">
                <a:solidFill>
                  <a:srgbClr val="FF0000"/>
                </a:solidFill>
              </a:rPr>
              <a:t>*</a:t>
            </a:r>
          </a:p>
        </p:txBody>
      </p:sp>
      <p:cxnSp>
        <p:nvCxnSpPr>
          <p:cNvPr id="13" name="Straight Connector 12"/>
          <p:cNvCxnSpPr/>
          <p:nvPr/>
        </p:nvCxnSpPr>
        <p:spPr>
          <a:xfrm>
            <a:off x="1320800" y="3263900"/>
            <a:ext cx="1498600" cy="1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320800" y="4635500"/>
            <a:ext cx="1498600" cy="1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320800" y="5664200"/>
            <a:ext cx="1498600" cy="1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371600" y="6367463"/>
            <a:ext cx="1498600" cy="1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46500" y="3581400"/>
            <a:ext cx="1498600" cy="1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657600" y="4968081"/>
            <a:ext cx="1498600" cy="1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657600" y="6323013"/>
            <a:ext cx="1498600" cy="1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3467100" y="2032000"/>
            <a:ext cx="12700" cy="4341813"/>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p:cNvCxnSpPr/>
          <p:nvPr/>
        </p:nvCxnSpPr>
        <p:spPr>
          <a:xfrm>
            <a:off x="6597650" y="2038350"/>
            <a:ext cx="50800" cy="4514850"/>
          </a:xfrm>
          <a:prstGeom prst="line">
            <a:avLst/>
          </a:prstGeom>
        </p:spPr>
        <p:style>
          <a:lnRef idx="1">
            <a:schemeClr val="accent2"/>
          </a:lnRef>
          <a:fillRef idx="0">
            <a:schemeClr val="accent2"/>
          </a:fillRef>
          <a:effectRef idx="0">
            <a:schemeClr val="accent2"/>
          </a:effectRef>
          <a:fontRef idx="minor">
            <a:schemeClr val="tx1"/>
          </a:fontRef>
        </p:style>
      </p:cxnSp>
      <p:cxnSp>
        <p:nvCxnSpPr>
          <p:cNvPr id="30" name="Straight Connector 29"/>
          <p:cNvCxnSpPr/>
          <p:nvPr/>
        </p:nvCxnSpPr>
        <p:spPr>
          <a:xfrm>
            <a:off x="533400" y="2038350"/>
            <a:ext cx="106743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33400" y="2038350"/>
            <a:ext cx="0" cy="4514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1207750" y="2038350"/>
            <a:ext cx="0" cy="4514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3400" y="6553200"/>
            <a:ext cx="106743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3467100" y="6373813"/>
            <a:ext cx="12700" cy="179387"/>
          </a:xfrm>
          <a:prstGeom prst="line">
            <a:avLst/>
          </a:prstGeom>
        </p:spPr>
        <p:style>
          <a:lnRef idx="1">
            <a:schemeClr val="accent1"/>
          </a:lnRef>
          <a:fillRef idx="0">
            <a:schemeClr val="accent1"/>
          </a:fillRef>
          <a:effectRef idx="0">
            <a:schemeClr val="accent1"/>
          </a:effectRef>
          <a:fontRef idx="minor">
            <a:schemeClr val="tx1"/>
          </a:fontRef>
        </p:style>
      </p:cxnSp>
      <p:sp>
        <p:nvSpPr>
          <p:cNvPr id="39" name="Right Arrow 38"/>
          <p:cNvSpPr/>
          <p:nvPr/>
        </p:nvSpPr>
        <p:spPr>
          <a:xfrm>
            <a:off x="3073400" y="3822700"/>
            <a:ext cx="762000" cy="3802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ight Arrow 39"/>
          <p:cNvSpPr/>
          <p:nvPr/>
        </p:nvSpPr>
        <p:spPr>
          <a:xfrm>
            <a:off x="6413499" y="3821906"/>
            <a:ext cx="762000" cy="3802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p:cNvSpPr txBox="1"/>
          <p:nvPr/>
        </p:nvSpPr>
        <p:spPr>
          <a:xfrm>
            <a:off x="7581900" y="3581400"/>
            <a:ext cx="3162300" cy="1200329"/>
          </a:xfrm>
          <a:prstGeom prst="rect">
            <a:avLst/>
          </a:prstGeom>
          <a:noFill/>
        </p:spPr>
        <p:txBody>
          <a:bodyPr wrap="square" rtlCol="0">
            <a:spAutoFit/>
          </a:bodyPr>
          <a:lstStyle/>
          <a:p>
            <a:r>
              <a:rPr lang="en-IN" dirty="0" smtClean="0"/>
              <a:t>In this column all the pairs have no difference in any bit so the recursive call will terminate after this column completion.</a:t>
            </a:r>
            <a:endParaRPr lang="en-IN" dirty="0"/>
          </a:p>
        </p:txBody>
      </p:sp>
      <p:cxnSp>
        <p:nvCxnSpPr>
          <p:cNvPr id="44" name="Curved Connector 43"/>
          <p:cNvCxnSpPr/>
          <p:nvPr/>
        </p:nvCxnSpPr>
        <p:spPr>
          <a:xfrm flipV="1">
            <a:off x="5156200" y="2489200"/>
            <a:ext cx="2743200" cy="520700"/>
          </a:xfrm>
          <a:prstGeom prst="curvedConnector3">
            <a:avLst>
              <a:gd name="adj1" fmla="val 4583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p:cNvCxnSpPr/>
          <p:nvPr/>
        </p:nvCxnSpPr>
        <p:spPr>
          <a:xfrm flipV="1">
            <a:off x="5156200" y="2479674"/>
            <a:ext cx="2768600" cy="2218532"/>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Curved Connector 51"/>
          <p:cNvCxnSpPr/>
          <p:nvPr/>
        </p:nvCxnSpPr>
        <p:spPr>
          <a:xfrm flipV="1">
            <a:off x="5092699" y="2815739"/>
            <a:ext cx="2832101" cy="532209"/>
          </a:xfrm>
          <a:prstGeom prst="curvedConnector3">
            <a:avLst/>
          </a:prstGeom>
          <a:ln>
            <a:headEnd type="triangle"/>
            <a:tailEnd type="triangle"/>
          </a:ln>
        </p:spPr>
        <p:style>
          <a:lnRef idx="2">
            <a:schemeClr val="accent4"/>
          </a:lnRef>
          <a:fillRef idx="0">
            <a:schemeClr val="accent4"/>
          </a:fillRef>
          <a:effectRef idx="1">
            <a:schemeClr val="accent4"/>
          </a:effectRef>
          <a:fontRef idx="minor">
            <a:schemeClr val="tx1"/>
          </a:fontRef>
        </p:style>
      </p:cxnSp>
      <p:cxnSp>
        <p:nvCxnSpPr>
          <p:cNvPr id="54" name="Curved Connector 53"/>
          <p:cNvCxnSpPr/>
          <p:nvPr/>
        </p:nvCxnSpPr>
        <p:spPr>
          <a:xfrm flipV="1">
            <a:off x="5092701" y="2830314"/>
            <a:ext cx="2806699" cy="1528961"/>
          </a:xfrm>
          <a:prstGeom prst="curvedConnector3">
            <a:avLst/>
          </a:prstGeom>
          <a:ln>
            <a:headEnd type="triangle"/>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9153611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TotalTime>
  <Words>630</Words>
  <Application>Microsoft Office PowerPoint</Application>
  <PresentationFormat>Widescreen</PresentationFormat>
  <Paragraphs>246</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Simplification of Boolean Expression  &amp; Logic circuit drawing</vt:lpstr>
      <vt:lpstr>Why we need to simplify the Boolean expression?</vt:lpstr>
      <vt:lpstr>Different methods for simplifying a Boolean expression</vt:lpstr>
      <vt:lpstr>            Limitation of Karnaugh Map…</vt:lpstr>
      <vt:lpstr>Algorithm for simplifying a Boolean expression and circuit drawing</vt:lpstr>
      <vt:lpstr>Quine-Mccluskey method(Tabular-Method)</vt:lpstr>
      <vt:lpstr>Next step:</vt:lpstr>
      <vt:lpstr>Next step:</vt:lpstr>
      <vt:lpstr>Steps:</vt:lpstr>
      <vt:lpstr>Selection of prime implicants:</vt:lpstr>
      <vt:lpstr>Table to determine the essential prime implicants</vt:lpstr>
      <vt:lpstr>Next step after getting simplified Boolean expression:</vt:lpstr>
      <vt:lpstr>Postfix evaluation and circuit drawing:</vt:lpstr>
      <vt:lpstr>Step by step logic circuit for the example:</vt:lpstr>
      <vt:lpstr>Step by step logic circuit for the example:</vt:lpstr>
      <vt:lpstr>Step by step logic circuit for the example:</vt:lpstr>
      <vt:lpstr>Step by step logic circuit for the example:</vt:lpstr>
      <vt:lpstr>Step by step logic circuit for the example:</vt:lpstr>
      <vt:lpstr>Step by step logic circuit for the example:</vt:lpstr>
      <vt:lpstr>Step by step logic circuit for the example:</vt:lpstr>
      <vt:lpstr>Step by step logic circuit for the example:</vt:lpstr>
      <vt:lpstr>Step by step logic circuit for the example:</vt:lpstr>
      <vt:lpstr>                                 Complexity analysis:</vt:lpstr>
      <vt:lpstr>                              Thank you</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Simplification of Boolean Expression  &amp; Logic circuit drawing</dc:title>
  <dc:creator>Alokedip Choudhuri</dc:creator>
  <cp:lastModifiedBy>Alokedip Choudhuri</cp:lastModifiedBy>
  <cp:revision>28</cp:revision>
  <dcterms:created xsi:type="dcterms:W3CDTF">2016-05-01T18:33:46Z</dcterms:created>
  <dcterms:modified xsi:type="dcterms:W3CDTF">2016-05-02T11:10:47Z</dcterms:modified>
</cp:coreProperties>
</file>