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FA16E4-4C1E-4C6F-9092-5F8D6CCBD144}">
  <a:tblStyle styleId="{64FA16E4-4C1E-4C6F-9092-5F8D6CCBD1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3e514b8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3e514b8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3e514b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3e514b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sizeofCommonPrimitives.cpp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3e514b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3e514b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sizeofCommonPrimitivePointers.cpp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3bd16b276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3bd16b276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3bd16b27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3bd16b27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PointerSlide.cpp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littleendian.cpp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Decreasing numeric significance with increasing memory addresses (or increasing time), known as </a:t>
            </a:r>
            <a:r>
              <a:rPr i="1" lang="en">
                <a:solidFill>
                  <a:schemeClr val="dk1"/>
                </a:solidFill>
              </a:rPr>
              <a:t>big-endian</a:t>
            </a:r>
            <a:r>
              <a:rPr lang="en">
                <a:solidFill>
                  <a:schemeClr val="dk1"/>
                </a:solidFill>
              </a:rPr>
              <a:t> and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Increasing numeric significance with increasing memory addresses (or increasing time), known as </a:t>
            </a:r>
            <a:r>
              <a:rPr i="1" lang="en">
                <a:solidFill>
                  <a:schemeClr val="dk1"/>
                </a:solidFill>
              </a:rPr>
              <a:t>little-endian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3e514b83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3e514b83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3e514b83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3e514b83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simplePointerArthmetic.cpp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structPointerMath.cpp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3bd16b27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3bd16b27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/ C++ Pointers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Byte size slide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byte = 2 nibbles = 8 bits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significance -&gt; 0000 0000 &lt;- less significance (the same with bytes)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Lowest value: 0b00000000 = 0x00 = 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value: 0b11111111 = 0xFF = 255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general (2</a:t>
            </a:r>
            <a:r>
              <a:rPr baseline="30000" lang="en"/>
              <a:t>n</a:t>
            </a:r>
            <a:r>
              <a:rPr lang="en"/>
              <a:t>-1) to find largest unsigned number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 bit number 0xFF = (2</a:t>
            </a:r>
            <a:r>
              <a:rPr baseline="30000" lang="en"/>
              <a:t>8</a:t>
            </a:r>
            <a:r>
              <a:rPr lang="en"/>
              <a:t>-1) = 255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 bit number 0xFFFF = (2</a:t>
            </a:r>
            <a:r>
              <a:rPr baseline="30000" lang="en"/>
              <a:t>16</a:t>
            </a:r>
            <a:r>
              <a:rPr lang="en"/>
              <a:t>-1) = 65535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bit is a power of 2 	2</a:t>
            </a:r>
            <a:r>
              <a:rPr baseline="30000" lang="en"/>
              <a:t>7</a:t>
            </a:r>
            <a:r>
              <a:rPr lang="en"/>
              <a:t> 2</a:t>
            </a:r>
            <a:r>
              <a:rPr baseline="30000" lang="en"/>
              <a:t>6</a:t>
            </a:r>
            <a:r>
              <a:rPr lang="en"/>
              <a:t> 2</a:t>
            </a:r>
            <a:r>
              <a:rPr baseline="30000" lang="en"/>
              <a:t>5</a:t>
            </a:r>
            <a:r>
              <a:rPr lang="en"/>
              <a:t> 2</a:t>
            </a:r>
            <a:r>
              <a:rPr baseline="30000" lang="en"/>
              <a:t>4 </a:t>
            </a:r>
            <a:r>
              <a:rPr lang="en"/>
              <a:t>2</a:t>
            </a:r>
            <a:r>
              <a:rPr baseline="30000" lang="en"/>
              <a:t>3</a:t>
            </a:r>
            <a:r>
              <a:rPr lang="en"/>
              <a:t> 2</a:t>
            </a:r>
            <a:r>
              <a:rPr baseline="30000" lang="en"/>
              <a:t>2</a:t>
            </a:r>
            <a:r>
              <a:rPr lang="en"/>
              <a:t> 2</a:t>
            </a:r>
            <a:r>
              <a:rPr baseline="30000" lang="en"/>
              <a:t>1</a:t>
            </a:r>
            <a:r>
              <a:rPr lang="en"/>
              <a:t> 2</a:t>
            </a:r>
            <a:r>
              <a:rPr baseline="30000" lang="en"/>
              <a:t>0</a:t>
            </a:r>
            <a:endParaRPr baseline="30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0b00000001 = 1  		0x01	(2</a:t>
            </a:r>
            <a:r>
              <a:rPr baseline="30000" lang="en"/>
              <a:t>0</a:t>
            </a:r>
            <a:r>
              <a:rPr lang="en"/>
              <a:t>*1)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0b00000010 = 2  		0x02	(2</a:t>
            </a:r>
            <a:r>
              <a:rPr baseline="30000" lang="en"/>
              <a:t>1</a:t>
            </a:r>
            <a:r>
              <a:rPr lang="en"/>
              <a:t>*1)+(2</a:t>
            </a:r>
            <a:r>
              <a:rPr baseline="30000" lang="en"/>
              <a:t>0</a:t>
            </a:r>
            <a:r>
              <a:rPr lang="en"/>
              <a:t>*0)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0b00000011 = 3  		0x03	(2</a:t>
            </a:r>
            <a:r>
              <a:rPr baseline="30000" lang="en"/>
              <a:t>1</a:t>
            </a:r>
            <a:r>
              <a:rPr lang="en"/>
              <a:t>*1)+(2</a:t>
            </a:r>
            <a:r>
              <a:rPr baseline="30000" lang="en"/>
              <a:t>0</a:t>
            </a:r>
            <a:r>
              <a:rPr lang="en"/>
              <a:t>*1)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0b00000100 = 4  		0x04	(2</a:t>
            </a:r>
            <a:r>
              <a:rPr baseline="30000" lang="en"/>
              <a:t>2</a:t>
            </a:r>
            <a:r>
              <a:rPr lang="en"/>
              <a:t>*1)+(2</a:t>
            </a:r>
            <a:r>
              <a:rPr baseline="30000" lang="en"/>
              <a:t>1</a:t>
            </a:r>
            <a:r>
              <a:rPr lang="en"/>
              <a:t>*0) +(2</a:t>
            </a:r>
            <a:r>
              <a:rPr baseline="30000" lang="en"/>
              <a:t>0</a:t>
            </a:r>
            <a:r>
              <a:rPr lang="en"/>
              <a:t>*0)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0b00000101 = 5		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0b00000110 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0b00000111 =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0b00001000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0b00001001 = 9		0x09	(2</a:t>
            </a:r>
            <a:r>
              <a:rPr baseline="30000" lang="en"/>
              <a:t>3</a:t>
            </a:r>
            <a:r>
              <a:rPr lang="en"/>
              <a:t>*1)+(2</a:t>
            </a:r>
            <a:r>
              <a:rPr baseline="30000" lang="en"/>
              <a:t>2</a:t>
            </a:r>
            <a:r>
              <a:rPr lang="en"/>
              <a:t>*0)+(2</a:t>
            </a:r>
            <a:r>
              <a:rPr baseline="30000" lang="en"/>
              <a:t>1</a:t>
            </a:r>
            <a:r>
              <a:rPr lang="en"/>
              <a:t>*0)+(2</a:t>
            </a:r>
            <a:r>
              <a:rPr baseline="30000" lang="en"/>
              <a:t>0</a:t>
            </a:r>
            <a:r>
              <a:rPr lang="en"/>
              <a:t>*1)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0b00001010 = 10		0x0A	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0b00001011 = 11		0x0B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0b00001100 = 12		0x0C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0b00001101 = 13		0x0D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0b00001110 = 14		0x0E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0b00001111 = 15		0x0F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0b10000000 = 128		0x80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0b11111111 = 255		0xFF	(2</a:t>
            </a:r>
            <a:r>
              <a:rPr baseline="30000" lang="en"/>
              <a:t>7</a:t>
            </a:r>
            <a:r>
              <a:rPr lang="en"/>
              <a:t>*1)+(2</a:t>
            </a:r>
            <a:r>
              <a:rPr baseline="30000" lang="en"/>
              <a:t>6</a:t>
            </a:r>
            <a:r>
              <a:rPr lang="en"/>
              <a:t>*1)+(2</a:t>
            </a:r>
            <a:r>
              <a:rPr baseline="30000" lang="en"/>
              <a:t>5</a:t>
            </a:r>
            <a:r>
              <a:rPr lang="en"/>
              <a:t>*1)+(2</a:t>
            </a:r>
            <a:r>
              <a:rPr baseline="30000" lang="en"/>
              <a:t>4</a:t>
            </a:r>
            <a:r>
              <a:rPr lang="en"/>
              <a:t>*1)(2</a:t>
            </a:r>
            <a:r>
              <a:rPr baseline="30000" lang="en"/>
              <a:t>3</a:t>
            </a:r>
            <a:r>
              <a:rPr lang="en"/>
              <a:t>*1)+(2</a:t>
            </a:r>
            <a:r>
              <a:rPr baseline="30000" lang="en"/>
              <a:t>2</a:t>
            </a:r>
            <a:r>
              <a:rPr lang="en"/>
              <a:t>*1)+(2</a:t>
            </a:r>
            <a:r>
              <a:rPr baseline="30000" lang="en"/>
              <a:t>1</a:t>
            </a:r>
            <a:r>
              <a:rPr lang="en"/>
              <a:t>*1)+(2</a:t>
            </a:r>
            <a:r>
              <a:rPr baseline="30000" lang="en"/>
              <a:t>0</a:t>
            </a:r>
            <a:r>
              <a:rPr lang="en"/>
              <a:t>*1)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Common Primitive types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Size is in bytes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Min and max are the range of numbers that can be stored in that type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type		│ size	│ min()				│ max()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bool		│ 1	│ 0				│ 1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uint8_t		│ 1	│ 0				│ 255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int8_t		│ 1	│ -128				│ 127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uint16_t	│ 2	│ 0				│ 65535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int16_t		│ 2	│ -32768			│ 32767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uint32_t	│ 4	│ 0				│ 4294967295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int32_t		│ 4	│ -2147483648			│ 2147483647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uint64_t	│ 8	│ 0				│ 18446744073709551615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int64_t		│ 8	│ -9223372036854775808	│ 9223372036854775807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float		│ 4	│ 1.17549e-38			│ 3.40282e+38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double		│ 8	│ 2.22507e-308		│ 1.79769e+308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 Common Primitive type pointers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Size in bytes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type		│ size   |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bool*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uint8_t*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int8_t*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uint16_t*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int16_t*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uint32_t*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int32_t*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uint64_t*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int64_t*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float*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double*		│ 8	│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Why are all the pointers 64 bits?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 Point to Things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53451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variable that holds the address of another variable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825100"/>
            <a:ext cx="37482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large data to be passed around program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Allows multiple returns from functions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Essential for linked lists, stacks, queues, trees, graphs, etc. (would not exist without pointers)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Easy to change a variable (Direct memory access)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5084100" y="1825100"/>
            <a:ext cx="3748200" cy="31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Always have to check if pointers are initialized. It will crash your program!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free the memory used (ownership of memory)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harder to debug who is changing a variable (Direct memory access)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example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int32_t x = 51423;      51423 = 0x0000C8DF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Little endian is typical for the programming we will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you</a:t>
            </a:r>
            <a:r>
              <a:rPr lang="en"/>
              <a:t> print the address of x: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std::cout &lt;&lt; &amp;x &lt;&lt; std::endl; the output would be: 0x0000789</a:t>
            </a:r>
            <a:endParaRPr/>
          </a:p>
        </p:txBody>
      </p:sp>
      <p:graphicFrame>
        <p:nvGraphicFramePr>
          <p:cNvPr id="87" name="Google Shape;87;p18"/>
          <p:cNvGraphicFramePr/>
          <p:nvPr/>
        </p:nvGraphicFramePr>
        <p:xfrm>
          <a:off x="1732350" y="20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{64FA16E4-4C1E-4C6F-9092-5F8D6CCBD144}</a:tableStyleId>
              </a:tblPr>
              <a:tblGrid>
                <a:gridCol w="1258350"/>
                <a:gridCol w="2245400"/>
                <a:gridCol w="217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Address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(bytes) Little Endian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(bytes) Big Endian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0xC8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0xC8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0x000078C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0xDF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 and pointers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Arithmetic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Allow for </a:t>
            </a:r>
            <a:r>
              <a:rPr lang="en"/>
              <a:t>grouping data, precursor to a class in C++.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Struct robot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Float weight;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 height;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Float length;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Float width;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name;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String drivetraintype;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};</a:t>
            </a:r>
            <a:endParaRPr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pass all of this data to a function?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change this data in a function?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How do we get a struct robot from a function?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