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alstad.com/circuit/circuitjs.html?ctz=CQAgjCAMB0l3BWcMBMcUHYMGZIA4UA2ATmIxAUgoqoQFMBaMMAKABcQU88Q8rs0vKlQgME0MCmzFCs7HgAsWbLMZhiIBimgJC6vNgQLFiQlzUawcEABM6AMwCGAVwA2bFgCcQA-ik66Pv4i8CwAzuCEfiAyQVDgIE6uYXQsALI+CP5MUT6KmmC5VNoILAAynCgKBRiE4MTZYLXxVEkp1JDlldVMCtXqjX0tiY7JdB0sYEbdBbmGjUWc8aUA7kFUsb7gzZ1rW5tZMXWdAOaZ-gf+kjzC7Jzc9f5bAwkQ4pLSsoTySjiqTBoSnpiAZIBgyFgSGALMgqHYnG4PDZ1nEVDwBEt4S53CxkVsqvxCDwCZiHNiPN58QpioESSE4Cw9kS4goMRjdiBWU9-FzwFwoIyfMySby6YLRdTORjrgLvFweC8UFVHvErAy5Q8+DMtfSOShAtK5sFBfq6iTCsVJZ0IhbOJLYnSEm1UmtbRilf0GgK1h6hJFLbcAEpHOKxBjs+KSpDCKA6FjBh32uovGNR4YwUqFHnS-kKWIy-xYxEMVx0ZEQGMwSCsM555O5-OLDn4-AosV7QSEapbdmTBAQEk-FFD4rUTOUPLVXkKLtS4JLWh9-wirVbYwx+erSecwrD-LN-J9dGCdcCjIzqcY-vZ+clE2Si92qi8vUP6wi3s+yVo8CSIU3QVmCeZkgM5WJX2ffM-zrAUKg-ZdWxfeJnQmCpQJ-VdmRjFDoxYIA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alstad.com/circuit/circuitjs.html?ctz=CQAgjCAMB0l3BWcMBMcUHYMGZIA4UA2ATmIxAUgoqoQFMBaMMAKDAWxAwRRABZsvPHioDeVXkgRsOXHiEFVhVRVBDiKLADJzeuPiEIY9kA1SoAzAIYAbAM51qkbbv588h4W4-mQ1+45IzgDuIMr8gq7Y2IRQLKHhqty8fGCxzgCyYSIKaCDEfAaqEtDSWeFi+YSikSXSAB6GhLGYBsYemOQGKAYASnQOAC4sjUYpXhj4-MQQ3QYAynTDjcSEHoJIxHixgh5zIACKI-l4SJVgcHvYZ+oGBwDkx1tIeO7IU6ezt4ePK2tcqROsQwhX43yOo2qhlI0OBkBS30Wy0MCHIeGIvAwYGIYWINx6IH6QxY5Ryrw8qyUbzqJOyVBwsQKbRiahQpXidK4LOSYVqHPC5NcPOcOgwrzChAMaw82zM4D8tgcThcYraeTGXDyVAg-iVQRkEFVXNisuNrLU0nYhvFgtNgok1GkoR5LvFwo5PLwkSNXvE-MlYTeAup-uZJpyDLi7E4POxQhycfNUlp4UTM14iZpovkYAwwLyufSal1gTi2d4aA8xgkU18JeVVq44uqMpyLaTmlJVHb6cMtfU7NF4oQGNcI40lkVpZFTalBJ5hAJdanyqAA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alstad.com/circuit/circuitjs.html?ctz=CQAgjCAMB0l3BWcMBMcUHYMGZIA4UA2ATmIxAUgoqoQFMBaMMAKDAWxAzREIBYqePnl4CoIFNQRsOXHghQihIhSKqTaLAO4hloqt1p8+UbbuEVFcqoRQnILALLmVV4mEmrxKaNOd7+KmIrQO9fFgAPXgwRYUkMMWEkEzsQACU6AGc6ABdIrjheMi5sQgKqFJMAZVz84lKKbE5iBBMOMsqQAEU62VCyMv5OTq6AchlaKwQPXlTpjQlxaXZJkUIEQdT1svUls1s2mcMKGYcdA94N60udlgBJEGwhCgwyp5M+Yh2oXwozL0+b2egNMOi8oS8CGCoMsrjhFGhZ1hCMkwloiP+IW4j2ehGxSPeLyBJjxGhYABkQGiUVTsJ5EeIAGYAQwANtlqA5KYTSY8eLyqBAWey6Jz8th3LNaGBiLNhhITABRAB2zIARqy6AB6ADC5IA0uL+EUTE8ICRyJ0ACIsIA" TargetMode="External"/><Relationship Id="rId3" Type="http://schemas.openxmlformats.org/officeDocument/2006/relationships/hyperlink" Target="https://www.falstad.com/circuit/circuitjs.html?ctz=CQAgjCAMB0l3BWcMBMcUHYMGZIA4UA2ATmIxAUgoqoQFMBaMMAKDASQBZsUQNJOIToUH9BtFgBkhPPgJDZshOeKggAZgEMANgGc61SCwCyFFHhUUMysWpTQEJsxesWE1voQtV7j6d14cZWw8USU1Ki09AyQjIA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alstad.com/circuit/circuitjs.html?ctz=CQAgjCAMB0l3BWcMBMcUHYMGZIA4UA2ATmIxAUgoqoQFMBaMMAKDAUJDzhBTzy7FOfAbRYBZQcP4hiAFjm8ZVFNAQSpIbAhSyFWnVF5qWAGS48RIDIatUqAMwCGAGwDOdapDMWq2NNaG-vZGzu6eSN7m3H6GNrrauiFhHl5sCBDEYLo6AmCQcrR8RjkU6ZnZIISFyDXVIUll7BCEMhm6eGCc7UbY1OrNVTKEHFxdVaN+-SwA7kMCufMUGJzec60C9UsIK1CzY92VWTmVawcTnMcXe3NXhCiKVwjESftP+k+7Z08vtbS-Z3yNWeuiBRVEb0qO04+Qey1W+1himhfyqNW8kjBFGKzEMixUJkxBSoW1xui2BPU62GGHJMgwBRuSwZinytOsjMBkHZLNR+P2GxAciESzk1SZgrFrMgoylTPysvFbJyAMR3JVoOJaPsPkFPS2PWSrlSkV1bV2Bq+oWNET25kFI04W0dRkcNrS5l5ZCdo29rpAKVtUXhmkWeBFRvCHo5ijw-muccabqjprmvIweGlPMzTN5nU46ZzZ15SOQMlLxcZpF0JcgcK5NXDMJll0IOtuxSbqK7XN9lQVnEzEI7AiuA9kpzenfFLwEPano4+xSuZ0Tsl2s-XCLma7Xm7XlcebZjmkPXDkAjzEfKJ79e6tfSQAwyJ938YPWmmg03Qio49-JRfi++4XsgoxDoBYiDMwrRcEqKAing4oqEBEAwYurIIZc+goWIACSW7gECyDsswnJQGoZRpoyXYovOcx0SKKJkYo3y7CxIYcb2g6geh57DmBrZ-l0o7HoCIlcNwRGwZu4kyTi2RULJiKKbICkBFxaqkcRzAacRgI6EpvwiUZrxzOwAT8H+hDvlJ3jQdgvxWeAhmSQ0RjPmhjm6NWLkBL5KFPoiWF6Ky3nIPg8rhX6YDRThiLhV2sW-Mp5lxayrnyKxiKZfoFlUM5gLRTilCPMUBlViV-mqmlTnwYhyFquWdasjZmqTIibWCeAXWFVpNY5l04oZtl5mEMNg2tKZeyYr1UlgCsBV2cY6izVJvkLR8AIrSwQA" TargetMode="External"/><Relationship Id="rId3" Type="http://schemas.openxmlformats.org/officeDocument/2006/relationships/hyperlink" Target="https://en.wikipedia.org/wiki/Memory_cell_(computing)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alstad.com/circuit/circuitjs.html?ctz=CQAgjCAMB0l3BWcMBMcUHYMGZIA4UA2ATmIxAUgoqoQFMBaMMAKDEpDMJEIxWT49BVfrTYc8eKhgT8uIGaJBKE4-mEiDCk8GG08dIqBRYB3Thm6KB-DJAAsUMxe4JLnFHh4JukZ-MIfDy9A3393QnxOe0dtLz9zAJ1iGIN4-1S4hVk0p3NJWkiQPHsvHyoE4qkKYn48PRrRZ3rXWuKGwhRHSpaeLvarfR7qyy9e0bzi0ooikq8cMPyR7G45hRWnAFkbRvAUbH4ENpFoVW3mfSywff4sk9UAGSmyooWZiuMAMwBDABsAZzo1D8T16R1sG3BxioPwBQKQIOytx0dlihi+f0BwJYAA9srQDgpCK5sEhHP0AIK4hSZFBISxUTpecmOABC1IwYHm+2yjj43BZIAAwgBLAB21OukGwChQ6jpMr4ZOUjiFAHsAK4AF0laEKxD29gNbn4goAyhqALbiRzyKEaQRQoxidiOAoUdx29zOkxgYhId3YErIHRB7osUHVMPFQiOaMfWFYhERqpUewNPCxkDp3wYuHY7byaMaKLx5SnFiF9w55BRGv3FhAA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alstad.com/circuit/circuitjs.html?ctz=CQAgjCAMB0l3BWcMBMcUHYMGZIA4UA2ATmIxAUgoqoQFMBaMMAKDAQmzXDG4BZCfHtyopqCNhxBcqYSHyoChchVBBikE9hAR8huoYTx4KetdnGSdZwVSMnb5y9tNCchEPZDunmq65A8Lk9jQOCqCz8XYztQuRRDUMU1CQB3aW54oRlkBA9IFnSc5nkM2TBsfMKynlLMMRKhAqLMyAT1DAa2puqDChQTev6TZoDCdqHxnvS+ztFO7xFeszwwDyHVqvS9Ez69s1GlYVoB46he3gpCWjM8qlG+xx3PVQezHw4xH0PBZFVnxyHPgOf7AgIPU7MbifbyVc4zS4fS53eEhXYrPB2PKoryOGKeBajLw+fEYUpE0JBMSkpYtcqlYqQQnVRkLYGyJliN5CPBg9mBMGHTHINnC3kjZaGbH8wjYoVUcUgGVylmtdo5YgHVVUTX6My61GzBAaU4YY2G03m40mKmGlbBa1hLm9U62voGgoAWWQ7S8cgWXlE0AkABkOibBu1HfcQAAzACGABsAM50agFMOTCa+9oxhMptNIDPhxaidpzNRUfOp9MsTMLTbqdqN2RxpM1ot1ktZdSqHt59uF871hoqXv0ppqatDgpAA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74181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alstad.com/circuit/circuitjs.html?ctz=CQAgjCAMB0l3BWcMBMcUHYMGZIA4UA2ATmIxAUgoqoQFMBaMMAKABdxCqwNCQUALN15RwIBgOhcumTHkoY8kAUlRg8GFNgHYMCPBoQJCSMHBAATOgDMAhgFcANmxYBzfkPDEUHqoKoBLABOvuBgPv6cAchwLABKoYQCoWB80Z6qojAILKkRnkkp4fyWNg7ODI50FmLRMJCsAM5R4CLMPjxpYnaOjXTBYR0iAnitXWaxCSNjINPtWbO0C9kszWij2AgdKBtbCz19uYT5VNiEo5ECqSVWdk5sldW1WbCsCZHYZ6G4yelLddAcu5LoVLkosux+PgQJsTjC9lQmOJshg8pAcOiuDwBMkGDBCNgeHgwAhFAISCgSaMJqU7s43CBwbDGac8L8oAMQclLtduPABky9uFdj4+fyAB6cbDgHH8MDSsACcjc5IAOQACqqWJLUhBsJS5adBLMPCBNeqWNYZscVVQbTCOoCoLAUPFQghvO7ZX8aMtAatrcbhSB7dwQAd+iFIkk-J5NNEJpAGZ8+DGYV8TF0kyFg-bCqGYkmAA6JTwpkNlhaJ+BJ4FxtChHBZlgAd3dnsKHtFrYrFA7yVDPciXcS0KTQA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alstad.com/circuit/circuitjs.html?ctz=CQAgjCAMB0l3BWcMBMcUHYMGZIA4UA2ATmIxAUgoqoQFMBaMMAKABcQ09OFDO9uKXlHAgm0ACx4MYPJDATshCYTyyo0MMUiFIKPNsgZI2CQjwTkVACZ0AZgEMArgBs2LAOb9BGFN5DYaCKQLABO-mD6ERh8VGDwLABKEVH63HLBIBK0mTAILGCEfmngMQGqpXx+to6ubAwudNaiVK2wrADOnPg8fIVUQrGiji4ddGHgur0gxFXCcQkA7tFVApzZUJ7l3GBlSoIolq0FRTN9ZbPT1fbObg1NLcHtSWeVr8x+rVk5X3ksAJLgCSWQrrOJDPIUFgAGSBIL6kUmmRGY2oIQAsmCkZg-KCBtB8slLghEZdgdwvhskL8CSc-MTSXwEMRiiAard6o1mhAafItvsQLpuALCPNNssSiTimsEGUQuF+hQWa9mZ8rCEulwlbipqqRBAUeNCtLuELtoKetdancuY82nzkiUVJYnXiRFTcrTwk7lP4pfqEl4SqLVtxjEdNhwtXrJcq4mIJNAMHJsKZjLIsDhqdAUFpCMpcEJTCpVCC4GybnUJsHLWsQwG4CwAB7gZlZYgQFBd9uWF2WABCTjsdjooRYQA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alstad.com/circuit/circuitjs.html?ctz=CQAgjCAMB0l3BWcMBMcUHYMGZIA4UA2ATmIxAUgoqoQFMBaMMAKABcQ09OFDO9uKXlHAgGKaCmJ4MzQoTCleGGVEmQwKAZkJ5sGSNgAsEMHBAATOgDMAhgFcANmxYAnENl0gj2FB69GxHxUZnAsAEr8gkZUWtyKflRUMdRJaggsYIR+cd6+-tw+OZY2Ds4MjnQWomkwGiwAzpz4PHxZscIhIHaODXRu4IQdfEGtIqGQESCjQiNtxIkiKUi10BmRo9gIfjMCIsm0++ksAO5RnBg5e9ieUAPtHtvTfFuLE43N3K+DVN9dPX12J9Hlcvk8uuJJNJZFkFKQhmAMCt1JptBhdPpDCZkFQrHYnC4AOYFbybLwIIxGfanc6eQR7Ip3Ym5BCac68WoDXKMlls2hhMCUcALQYeSBUrIiRYZACyYolL1uktiaxYABlhW8hkcqAC6Kl1ZqPH4Hvk0nqDUA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alstad.com/circuit/circuitjs.html?ctz=CQAgjCAMB0l3BWcMBMcUHYMGZIA4UA2ATmIxAUgoqoQFMBaMMAKABcQ09OFDO9uKXlHAgGMQoQxhIAFhTZiCDJAyy85GGGkYNKMKTDY8BsNxlUAJnQBmAQwCuAGzYsATv3MpBA8Bj5UFpAsAEqe4N7heFQxILK0IjHQCCxghCjh2nzYhOb+nCDW9s5sDE50lqKxMJCsAM6c+Dx8aVRCAaL2TnV07uCEbcLEfO0iQaEgw82TLcQZsfHU1ckTU9gIGVPe3AsJyykA7uGYGdsg2DlQfa3nGzO388hwLA1cD-1U648QXT3sjdwvuEgYExBIpDJZOspAh5Ag5lBoNptHoDHh5PplC04IVbI4XCwAObA3LhWRpRIsI5nLLHRbBYk5PLZUkoFCySlgBAQMCRBiEDknMQCkQZJApACynAwGX5HNwHLlopWABkItwGNF7prqiBfnQliw1byNeptWbYvrDUA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alstad.com/circuit/circuitjs.html?ctz=CQAgjCAMB0l3BWcMBMcUHYMGZIA4UA2ATmIxAUgoqoQFMBaMMAKABdxCQUEviueXKhAYAWaBjyRs2URkhg8klGGxRoK-oVG4es0STzIqAEzoAzAIYBXADZsWAJRD9uoqq6lRv76lX-QCCwAzpzcvCAM2CjhQuAgVrbBdCwATpHRsZGugt5g8E7ZAhEMrmDEMf4gvkhVMEHOYBhc2IRGTS2Qot5UNT3qQekovq3tzSCjeQWhKHhGk8NUk8IJlkkpHLPzbRM7y-FiElIycgpKBMzqmoTaugj6GJf5phY29iwA7i4CIzuLUJ9dkZ-pNsAhKmkgdVMpNRK5hAUAOZQuEtHYIUTdfyAnIYGKuHQQr6wmF7PBYwEk-FcQkA4k7WmMzKQFhgQgxJkczKo7ggMxWOxsBi2OgmeJ1WCsdKMgmZBDjBFwFjI2nymmZdlYgFgcHgTGRbTcOYGrWVCgsACyRqMDENMi4ttNgRYABk9d0GF5XJ66qt1n5Xe7IqIjN6Q-1EskA0A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alstad.com/circuit/circuitjs.html?ctz=CQAgjCAMB0l3BWcMBMcUHYMGZIA4UA2ATmIxAUgoqoQFMBaMMAKABcQ09OFDO9uKXlHAgm0ACx4MYPJDDYECibkLcYYYpEKQUeYhLhYBeJGDggAJnQBmAQwCuAGzYsATv25g9n8Bj5U5nAsAEq+3oICIHIiVIbUVInQCCxghCjh-iCGgVkZ1vbObAxOdJaiiVCwrADOnPg8fGlUQgGi9k41dO7gOo0gxHytIkGQoQNDwoPgxBmV8UiVMClhYFnYan58uBKx2bR7yz0o8Rte65uB8Cx1etxnnKeX7Xad3Rx3IA-fzxDiUjI5AoyHhCIQJMR1NBNNpdAJiIoEBIJAgvBYCo4XCwAOZfTbYPC7B4qOZQFgAd18JyoD2pZMptKe9wQcxxVIwGU+O1iFMyQyidLGuJyW32LQaiVSCGwnBOYhiigyDBiLWoKQAsl8WfKaYSdSIUMkWAAZWW7BjTTRK6aVDpdBIms1icEzJUu22ve2LFhAA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5f476960d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5f476960d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alstad.com/circuit/circuitjs.html?ctz=CQAgjCAMB0l3BWcMBMcUHYMGZIA4UA2ATmIxAUgoqoQFMBaMMAKABcQU88Q8rs0vKlQgME0MCmzFCs7HgAsWbLMZhiIBimgJC6vNgQLFiQlzUawcEABM6AMwCGAVwA2bFgCcQA-ik66Pv4i8CwAzuCEfiAyQVDgIE6uYXQsALI+CP5MUT6KmmC5VNoILAAynCgKBRiE4MTZYLXxVEkp1JDlldVMCtXqjX0tiY7JdB0sYEbdBbmGjUWc8aUA7kFUsb7gzZ1rW5tZMXWdAOaZ-gf+kjzC7Jzc9f5bAwkQ4pLSsoTySjiqTBoSnpiAZIBgyFgSGALMgqHYnG4PDZ1nEVDwBEt4S53CxkVsqvxCDwCZiHNiPN58QpioESSE4Cw9kS4goMRjdiBWU9-FzwFwoIyfMySby6YLRdTORjrgLvFweC8UFVHvErAy5Q8+DMtfSOShAtK5sFBfq6iTCsVJZ0IhbOJLYnSEm1UmtbRilf0GgK1h6hJFLbcAEpHOKxBjs+KSpDCKA6FjBh32uovGNR4YwUqFHnS-kKWIy-xYxEMVx0ZEQGMwSCsM555O5-OLDn4-AosV7QSEapbdmTBAQEk-FFD4rUTOUPLVXkKLtS4JLWh9-wirVbYwx+erSecwrD-LN-J9dGCdcCjIzqcY-vZ+clE2Si92qi8vUP6wi3s+yVo8CSIU3QVmCeZkgM5WJX2ffM-zrAUKg-ZdWxfeJnQmCpQJ-VdmRjFDoxYI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Can be used for selective inverting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More than likely not made from other logic gate, but like the schematic shows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5f476960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5f476960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alstad.com/circuit/circuitjs.html?ctz=CQAgjCAMB0l3BWcMBMcUHYMGZIA4UA2ATmIxAUgoqoQFMBaMMAKDAWxAwRRABZsvPHioDeVXkgRsOXHiEFVhVRVBDiKLADJzeuPiEIY9kA1SoAzAIYAbAM51qkbbv588h4W4-mQ1+45IzgDuIMr8gq7Y2IRQLKHhqty8fGCxzgCyYSIKaCDEfAaqEtDSWeFi+YSikSXSAB6GhLGYBsYemOQGKAYASnQOAC4sjUYpXhj4-MQQ3QYAynTDjcSEHoJIxHixgh5zIACKI-l4SJVgcHvYZ+oGBwDkx1tIeO7IU6ezt4ePK2tcqROsQwhX43yOo2qhlI0OBkBS30Wy0MCHIeGIvAwYGIYWINx6IH6QxY5Ryrw8qyUbzqJOyVBwsQKbRiahQpXidK4LOSYVqHPC5NcPOcOgwrzChAMaw82zM4D8tgcThcYraeTGXDyVAg-iVQRkEFVXNisuNrLU0nYhvFgtNgok1GkoR5LvFwo5PLwkSNXvE-MlYTeAup-uZJpyDLi7E4POxQhycfNUlp4UTM14iZpovkYAwwLyufSal1gTi2d4aA8xgkU18JeVVq44uqMpyLaTmlJVHb6cMtfU7NF4oQGNcI40lkVpZFTalBJ5hAJdanyqA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Can be made with NAND or NOR gates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NOR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Both S and R CANNOT be 1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NAND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Both S and R CANNOT be 0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Set and Reset inputs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allows the electronics to remember what was there until power is removed… It is a form of memory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Notice the undefined state when Set and Reset are both high.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5f476960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5f476960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Logic Gates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alstad.com/circuit/circuitjs.html?ctz=CQAgjCAMB0l3BWcMBMcUHYMGZIA4UA2ATmIxAUgoqoQFMBaMMAKDAWxAzREIBYqePnl4CoIFNQRsOXHghQihIhSKqTaLAO4hloqt1p8+UbbuEVFcqoRQnILALLmVV4mEmrxKaNOd7+KmIrQO9fFgAPXgwRYUkMMWEkEzsQACU6AGc6ABdIrjheMi5sQgKqFJMAZVz84lKKbE5iBBMOMsqQAEU62VCyMv5OTq6AchlaKwQPXlTpjQlxaXZJkUIEQdT1svUls1s2mcMKGYcdA94N60udlgBJEGwhCgwyp5M+Yh2oXwozL0+b2egNMOi8oS8CGCoMsrjhFGhZ1hCMkwloiP+IW4j2ehGxSPeLyBJjxGhYABkQGiUVTsJ5EeIAGYAQwANtlqA5KYTSY8eLyqBAWey6Jz8th3LNaGBiLNhhITABRAB2zIARqy6AB6ADC5IA0uL+EUTE8ICRyJ0ACIsI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Normal Symbol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https://www.falstad.com/circuit/circuitjs.html?ctz=CQAgjCAMB0l3BWcMBMcUHYMGZIA4UA2ATmIxAUgoqoQFMBaMMAKDASQBZsUQNJOIToUH9BtFgBkhPPgJDZshOeKggAZgEMANgGc61SCwCyFFHhUUMysWpTQEJsxesWE1voQtV7j6d14cZWw8USU1Ki09AyQjIA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is more common for memory. Although a </a:t>
            </a:r>
            <a:r>
              <a:rPr lang="en"/>
              <a:t>memory cell is more optimized that this.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5f476960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5f476960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alstad.com/circuit/circuitjs.html?ctz=CQAgjCAMB0l3BWcMBMcUHYMGZIA4UA2ATmIxAUgoqoQFMBaMMAKDAUJDzhBTzy7FOfAbRYBZQcP4hiAFjm8ZVFNAQSpIbAhSyFWnVF5qWAGS48RIDIatUqAMwCGAGwDOdapDMWq2NNaG-vZGzu6eSN7m3H6GNrrauiFhHl5sCBDEYLo6AmCQcrR8RjkU6ZnZIISFyDXVIUll7BCEMhm6eGCc7UbY1OrNVTKEHFxdVaN+-SwA7kMCufMUGJzec60C9UsIK1CzY92VWTmVawcTnMcXe3NXhCiKVwjESftP+k+7Z08vtbS-Z3yNWeuiBRVEb0qO04+Qey1W+1himhfyqNW8kjBFGKzEMixUJkxBSoW1xui2BPU62GGHJMgwBRuSwZinytOsjMBkHZLNR+P2GxAciESzk1SZgrFrMgoylTPysvFbJyAMR3JVoOJaPsPkFPS2PWSrlSkV1bV2Bq+oWNET25kFI04W0dRkcNrS5l5ZCdo29rpAKVtUXhmkWeBFRvCHo5ijw-muccabqjprmvIweGlPMzTN5nU46ZzZ15SOQMlLxcZpF0JcgcK5NXDMJll0IOtuxSbqK7XN9lQVnEzEI7AiuA9kpzenfFLwEPano4+xSuZ0Tsl2s-XCLma7Xm7XlcebZjmkPXDkAjzEfKJ79e6tfSQAwyJ938YPWmmg03Qio49-JRfi++4XsgoxDoBYiDMwrRcEqKAing4oqEBEAwYurIIZc+goWIACSW7gECyDsswnJQGoZRpoyXYovOcx0SKKJkYo3y7CxIYcb2g6geh57DmBrZ-l0o7HoCIlcNwRGwZu4kyTi2RULJiKKbICkBFxaqkcRzAacRgI6EpvwiUZrxzOwAT8H+hDvlJ3jQdgvxWeAhmSQ0RjPmhjm6NWLkBL5KFPoiWF6Ky3nIPg8rhX6YDRThiLhV2sW-Mp5lxayrnyKxiKZfoFlUM5gLRTilCPMUBlViV-mqmlTnwYhyFquWdasjZmqTIibWCeAXWFVpNY5l04oZtl5mEMNg2tKZeyYr1UlgCsBV2cY6izVJvkLR8AIrSwQ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https://en.wikipedia.org/wiki/Memory_cell_(computing)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5f476960d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5f476960d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alstad.com/circuit/circuitjs.html?ctz=CQAgjCAMB0l3BWcMBMcUHYMGZIA4UA2ATmIxAUgoqoQFMBaMMAKDEpDMJEIxWT49BVfrTYc8eKhgT8uIGaJBKE4-mEiDCk8GG08dIqBRYB3Thm6KB-DJAAsUMxe4JLnFHh4JukZ-MIfDy9A3393QnxOe0dtLz9zAJ1iGIN4-1S4hVk0p3NJWkiQPHsvHyoE4qkKYn48PRrRZ3rXWuKGwhRHSpaeLvarfR7qyy9e0bzi0ooikq8cMPyR7G45hRWnAFkbRvAUbH4ENpFoVW3mfSywff4sk9UAGSmyooWZiuMAMwBDABsAZzo1D8T16R1sG3BxioPwBQKQIOytx0dlihi+f0BwJYAA9srQDgpCK5sEhHP0AIK4hSZFBISxUTpecmOABC1IwYHm+2yjj43BZIAAwgBLAB21OukGwChQ6jpMr4ZOUjiFAHsAK4AF0laEKxD29gNbn4goAyhqALbiRzyKEaQRQoxidiOAoUdx29zOkxgYhId3YErIHRB7osUHVMPFQiOaMfWFYhERqpUewNPCxkDp3wYuHY7byaMaKLx5SnFiF9w55BRGv3FhA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5f476960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5f476960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alstad.com/circuit/circuitjs.html?ctz=CQAgjCAMB0l3BWcMBMcUHYMGZIA4UA2ATmIxAUgoqoQFMBaMMAKDAQmzXDG4BZCfHtyopqCNhxBcqYSHyoChchVBBikE9hAR8huoYTx4KetdnGSdZwVSMnb5y9tNCchEPZDunmq65A8Lk9jQOCqCz8XYztQuRRDUMU1CQB3aW54oRlkBA9IFnSc5nkM2TBsfMKynlLMMRKhAqLMyAT1DAa2puqDChQTev6TZoDCdqHxnvS+ztFO7xFeszwwDyHVqvS9Ez69s1GlYVoB46he3gpCWjM8qlG+xx3PVQezHw4xH0PBZFVnxyHPgOf7AgIPU7MbifbyVc4zS4fS53eEhXYrPB2PKoryOGKeBajLw+fEYUpE0JBMSkpYtcqlYqQQnVRkLYGyJliN5CPBg9mBMGHTHINnC3kjZaGbH8wjYoVUcUgGVylmtdo5YgHVVUTX6My61GzBAaU4YY2G03m40mKmGlbBa1hLm9U62voGgoAWWQ7S8cgWXlE0AkABkOibBu1HfcQAAzACGABsAM50agFMOTCa+9oxhMptNIDPhxaidpzNRUfOp9MsTMLTbqdqN2RxpM1ot1ktZdSqHt59uF871hoqXv0ppqatDgpA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5f476960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5f476960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Common way to move data around processor or micro controller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To have 8 registers. 4 more than it currently has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individual muxes would need to have 8 inputs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If my registers are 16 bits each. 8 more than it currently has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There would need to be more muxes 16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There would need to be 1 more selector line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keeps going for 32 bit computers or 64 bit computers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5f476960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5f476960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Essentially the opposite of a multiplexer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Imagine getting some result from the ALU and needing to put it in an individual register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Just like the mux in reverse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5f476960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5f476960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5f476960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5f476960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5f476960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5f476960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Abstractions in computers go all the way to the hardware level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Logic “Shapes” abstract transistors away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Assembly code abstracts ALU opcodes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 and C++ abstract Assembly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concepts extend all the way into the C++ objects where you abstract away complexity from the user.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 and C++ are not for the computer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computer only understands machine code 1’s and 0’s in certain order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 and C++ are compiled down to machine code based on the processor in use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5f476960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5f476960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Building block of a CPU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Perform different operations depending on what logic is included. Based on opcodes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Subtracting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Comparison for larger number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Logical operations: And, Or, Not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heart of a microcontroller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5f476960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5f476960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Just a lot of logic gates (transistors) that make up the capabilities of the ALU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is the 74181 a 4 bit ALU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https://en.wikipedia.org/wiki/74181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5f476960d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5f476960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Almost all processors will have a status register to check previous calculations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Numbers Equal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Subtract them and check the zero flag is set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 &gt; B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- B and check the Negative flag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Carry bit is used to add multiple byte numbers together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5f476960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5f476960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5f476960d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5f476960d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057db1e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057db1e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alstad.com/circuit/circuitjs.html?ctz=CQAgjCAMB0l3BWcMBMcUHYMGZIA4UA2ATmIxAUgoqoQFMBaMMAKABdxCqwNCQUALN15RwIBgOhcumTHkoY8kAUlRg8GFNgHYMCPBoQJCSMHBAATOgDMAhgFcANmxYBzfkPDEUHqoKoBLABOvuBgPv6cAchwLABKoYQCoWB80Z6qojAILKkRnkkp4fyWNg7ODI50FmLRMJCsAM5R4CLMPjxpYnaOjXTBYR0iAnitXWaxCSNjINPtWbO0C9kszWij2AgdKBtbCz19uYT5VNiEo5ECqSVWdk5sldW1WbCsCZHYZ6G4yelLddAcu5LoVLkosux+PgQJsTjC9lQmOJshg8pAcOiuDwBMkGDBCNgeHgwAhFAISCgSaMJqU7s43CBwbDGac8L8oAMQclLtduPABky9uFdj4+fyAB6cbDgHH8MDSsACcjc5IAOQACqqWJLUhBsJS5adBLMPCBNeqWNYZscVVQbTCOoCoLAUPFQghvO7ZX8aMtAatrcbhSB7dwQAd+iFIkk-J5NNEJpAGZ8+DGYV8TF0kyFg-bCqGYkmAA6JTwpkNlhaJ+BJ4FxtChHBZlgAd3dnsKHtFrYrFA7yVDPciXcS0KTQ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Use the NPN model for most examples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NPN vs PNP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NPN Provides a ground to the load. Current flows from Collector to Emitter. The current and voltage come from somewhere else or are provided from the circuit. The emitter appears as a ground or an open. </a:t>
            </a:r>
            <a:r>
              <a:rPr lang="en"/>
              <a:t>Current sink.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PNP Provides a voltage to the load. Current flows from Emitter to Collector. The current and voltage come from somewhere else or are provided from the circuit. The collector appears as a current source or and open. Current source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Switching the base is on or off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Not getting into amplifiers, current capacity, etc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5f47696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5f47696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When low the </a:t>
            </a:r>
            <a:r>
              <a:rPr lang="en"/>
              <a:t>upper</a:t>
            </a:r>
            <a:r>
              <a:rPr lang="en"/>
              <a:t> input is “seen” as an open or no connection. The same as removing a wire or opening a </a:t>
            </a:r>
            <a:r>
              <a:rPr lang="en"/>
              <a:t>switch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When high the upper input is “seen” as a short. The same as making a wire connection or closing a switch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There are many other uses for transistors but we only concerned with them being a switch for use in logic.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Current follows path of least resistance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Can use one or more transistors to create logic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5f476960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5f476960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alstad.com/circuit/circuitjs.html?ctz=CQAgjCAMB0l3BWcMBMcUHYMGZIA4UA2ATmIxAUgoqoQFMBaMMAKABcQ09OFDO9uKXlHAgm0ACx4MYPJDATshCYTyyo0MMUiFIKPNsgZI2CQjwTkVACZ0AZgEMArgBs2LAOb9BGFN5DYaCKQLABO-mD6ERh8VGDwLABKEVH63HLBIBK0mTAILGCEfmngMQGqpXx+to6ubAwudNaiVK2wrADOnPg8fIVUQrGiji4ddGHgur0gxFXCcQkA7tFVApzZUJ7l3GBlSoIolq0FRTN9ZbPT1fbObg1NLcHtSWeVr8x+rVk5X3ksAJLgCSWQrrOJDPIUFgAGSBIL6kUmmRGY2oIQAsmCkZg-KCBtB8slLghEZdgdwvhskL8CSc-MTSXwEMRiiAard6o1mhAafItvsQLpuALCPNNssSiTimsEGUQuF+hQWa9mZ8rCEulwlbipqqRBAUeNCtLuELtoKetdancuY82nzkiUVJYnXiRFTcrTwk7lP4pfqEl4SqLVtxjEdNhwtXrJcq4mIJNAMHJsKZjLIsDhqdAUFpCMpcEJTCpVCC4GybnUJsHLWsQwG4CwAB7gZlZYgQFBd9uWF2WABCTjsdjooRYQ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Introduce the truth table: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Inputs: Can be more than one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Outputs: typically only one but can be multiple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Notice the replacement of electronics with a symbol. The electronics still exist they are abstracted away.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There is another variant that does not invert called a buffer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to protect pins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to controller a larger current than the base is capable of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5f476960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5f476960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alstad.com/circuit/circuitjs.html?ctz=CQAgjCAMB0l3BWcMBMcUHYMGZIA4UA2ATmIxAUgoqoQFMBaMMAKABcQ09OFDO9uKXlHAgGKaCmJ4MzQoTCleGGVEmQwKAZkJ5sGSNgAsEMHBAATOgDMAhgFcANmxYAnENl0gj2FB69GxHxUZnAsAEr8gkZUWtyKflRUMdRJaggsYIR+cd6+-tw+OZY2Ds4MjnQWomkwGiwAzpz4PHxZscIhIHaODXRu4IQdfEGtIqGQESCjQiNtxIkiKUi10BmRo9gIfjMCIsm0++ksAO5RnBg5e9ieUAPtHtvTfFuLE43N3K+DVN9dPX12J9Hlcvk8uuJJNJZFkFKQhmAMCt1JptBhdPpDCZkFQrHYnC4AOYFbybLwIIxGfanc6eQR7Ip3Ym5BCac68WoDXKMlls2hhMCUcALQYeSBUrIiRYZACyYolL1uktiaxYABlhW8hkcqAC6Kl1ZqPH4Hvk0nqDU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5f476960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5f476960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alstad.com/circuit/circuitjs.html?ctz=CQAgjCAMB0l3BWcMBMcUHYMGZIA4UA2ATmIxAUgoqoQFMBaMMAKABcQ09OFDO9uKXlHAgGMQoQxhIAFhTZiCDJAyy85GGGkYNKMKTDY8BsNxlUAJnQBmAQwCuAGzYsATv3MpBA8Bj5UFpAsAEqe4N7heFQxILK0IjHQCCxghCjh2nzYhOb+nCDW9s5sDE50lqKxMJCsAM6c+Dx8aVRCAaL2TnV07uCEbcLEfO0iQaEgw82TLcQZsfHU1ckTU9gIGVPe3AsJyykA7uGYGdsg2DlQfa3nGzO388hwLA1cD-1U648QXT3sjdwvuEgYExBIpDJZOspAh5Ag5lBoNptHoDHh5PplC04IVbI4XCwAObA3LhWRpRIsI5nLLHRbBYk5PLZUkoFCySlgBAQMCRBiEDknMQCkQZJApACynAwGX5HNwHLlopWABkItwGNF7prqiBfnQliw1byNeptWbYvrDU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5f476960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5f476960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alstad.com/circuit/circuitjs.html?ctz=CQAgjCAMB0l3BWcMBMcUHYMGZIA4UA2ATmIxAUgoqoQFMBaMMAKABdxCQUEviueXKhAYAWaBjyRs2URkhg8klGGxRoK-oVG4es0STzIqAEzoAzAIYBXADZsWAJRD9uoqq6lRv76lX-QCCwAzpzcvCAM2CjhQuAgVrbBdCwATpHRsZGugt5g8E7ZAhEMrmDEMf4gvkhVMEHOYBhc2IRGTS2Qot5UNT3qQekovq3tzSCjeQWhKHhGk8NUk8IJlkkpHLPzbRM7y-FiElIycgpKBMzqmoTaugj6GJf5phY29iwA7i4CIzuLUJ9dkZ-pNsAhKmkgdVMpNRK5hAUAOZQuEtHYIUTdfyAnIYGKuHQQr6wmF7PBYwEk-FcQkA4k7WmMzKQFhgQgxJkczKo7ggMxWOxsBi2OgmeJ1WCsdKMgmZBDjBFwFjI2nymmZdlYgFgcHgTGRbTcOYGrWVCgsACyRqMDENMi4ttNgRYABk9d0GF5XJ66qt1n5Xe7IqIjN6Q-1EskA0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5f476960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5f476960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alstad.com/circuit/circuitjs.html?ctz=CQAgjCAMB0l3BWcMBMcUHYMGZIA4UA2ATmIxAUgoqoQFMBaMMAKABcQ09OFDO9uKXlHAgm0ACx4MYPJDDYECibkLcYYYpEKQUeYhLhYBeJGDggAJnQBmAQwCuAGzYsATv25g9n8Bj5U5nAsAEq+3oICIHIiVIbUVInQCCxghCjh-iCGgVkZ1vbObAxOdJaiiVCwrADOnPg8fGlUQgGi9k41dO7gOo0gxHytIkGQoQNDwoPgxBmV8UiVMClhYFnYan58uBKx2bR7yz0o8Rte65uB8Cx1etxnnKeX7Xad3Rx3IA-fzxDiUjI5AoyHhCIQJMR1NBNNpdAJiIoEBIJAgvBYCo4XCwAOZfTbYPC7B4qOZQFgAd18JyoD2pZMptKe9wQcxxVIwGU+O1iFMyQyidLGuJyW32LQaiVSCGwnBOYhiigyDBiLWoKQAsl8WfKaYSdSIUMkWAAZWW7BjTTRK6aVDpdBIms1icEzJUu22ve2LFhA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en.wikipedia.org/wiki/List_of_7400-series_integrated_circuit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40" Type="http://schemas.openxmlformats.org/officeDocument/2006/relationships/hyperlink" Target="https://en.wikipedia.org/wiki/Inheritance_(object-oriented_programming)" TargetMode="External"/><Relationship Id="rId20" Type="http://schemas.openxmlformats.org/officeDocument/2006/relationships/hyperlink" Target="https://en.wikipedia.org/wiki/Abstraction" TargetMode="External"/><Relationship Id="rId42" Type="http://schemas.openxmlformats.org/officeDocument/2006/relationships/hyperlink" Target="https://en.wikipedia.org/wiki/Inheritance_(object-oriented_programming)#Subclasses_and_superclasses" TargetMode="External"/><Relationship Id="rId41" Type="http://schemas.openxmlformats.org/officeDocument/2006/relationships/hyperlink" Target="https://en.wikipedia.org/wiki/Inheritance_(object-oriented_programming)" TargetMode="External"/><Relationship Id="rId22" Type="http://schemas.openxmlformats.org/officeDocument/2006/relationships/hyperlink" Target="https://en.wikipedia.org/wiki/Software_engineering" TargetMode="External"/><Relationship Id="rId44" Type="http://schemas.openxmlformats.org/officeDocument/2006/relationships/hyperlink" Target="https://en.wikipedia.org/wiki/Object-oriented_programming" TargetMode="External"/><Relationship Id="rId21" Type="http://schemas.openxmlformats.org/officeDocument/2006/relationships/hyperlink" Target="https://en.wikipedia.org/wiki/Abstraction" TargetMode="External"/><Relationship Id="rId43" Type="http://schemas.openxmlformats.org/officeDocument/2006/relationships/hyperlink" Target="https://en.wikipedia.org/wiki/Inheritance_(object-oriented_programming)#Subclasses_and_superclasses" TargetMode="External"/><Relationship Id="rId24" Type="http://schemas.openxmlformats.org/officeDocument/2006/relationships/hyperlink" Target="https://en.wikipedia.org/wiki/Object-oriented_programming" TargetMode="External"/><Relationship Id="rId23" Type="http://schemas.openxmlformats.org/officeDocument/2006/relationships/hyperlink" Target="https://en.wikipedia.org/wiki/Software_engineering" TargetMode="External"/><Relationship Id="rId45" Type="http://schemas.openxmlformats.org/officeDocument/2006/relationships/hyperlink" Target="https://en.wikipedia.org/wiki/Object-oriented_programmin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Abstraction_(computer_science)" TargetMode="External"/><Relationship Id="rId4" Type="http://schemas.openxmlformats.org/officeDocument/2006/relationships/hyperlink" Target="https://en.wikipedia.org/wiki/Software_engineering" TargetMode="External"/><Relationship Id="rId9" Type="http://schemas.openxmlformats.org/officeDocument/2006/relationships/hyperlink" Target="https://en.wikipedia.org/wiki/Generalization" TargetMode="External"/><Relationship Id="rId26" Type="http://schemas.openxmlformats.org/officeDocument/2006/relationships/hyperlink" Target="https://en.wikipedia.org/wiki/Abstraction_(computer_science)#cite_note-3" TargetMode="External"/><Relationship Id="rId25" Type="http://schemas.openxmlformats.org/officeDocument/2006/relationships/hyperlink" Target="https://en.wikipedia.org/wiki/Object-oriented_programming" TargetMode="External"/><Relationship Id="rId28" Type="http://schemas.openxmlformats.org/officeDocument/2006/relationships/hyperlink" Target="https://en.wikipedia.org/wiki/Abstract_data_type" TargetMode="External"/><Relationship Id="rId27" Type="http://schemas.openxmlformats.org/officeDocument/2006/relationships/hyperlink" Target="https://en.wikipedia.org/wiki/Abstract_data_type" TargetMode="External"/><Relationship Id="rId5" Type="http://schemas.openxmlformats.org/officeDocument/2006/relationships/hyperlink" Target="https://en.wikipedia.org/wiki/Software_engineering" TargetMode="External"/><Relationship Id="rId6" Type="http://schemas.openxmlformats.org/officeDocument/2006/relationships/hyperlink" Target="https://en.wikipedia.org/wiki/Computer_science" TargetMode="External"/><Relationship Id="rId29" Type="http://schemas.openxmlformats.org/officeDocument/2006/relationships/hyperlink" Target="https://en.wikipedia.org/wiki/Data_(computer_science)" TargetMode="External"/><Relationship Id="rId7" Type="http://schemas.openxmlformats.org/officeDocument/2006/relationships/hyperlink" Target="https://en.wikipedia.org/wiki/Computer_science" TargetMode="External"/><Relationship Id="rId8" Type="http://schemas.openxmlformats.org/officeDocument/2006/relationships/hyperlink" Target="https://en.wikipedia.org/wiki/Generalization" TargetMode="External"/><Relationship Id="rId31" Type="http://schemas.openxmlformats.org/officeDocument/2006/relationships/hyperlink" Target="https://en.wikipedia.org/wiki/Computer_program" TargetMode="External"/><Relationship Id="rId30" Type="http://schemas.openxmlformats.org/officeDocument/2006/relationships/hyperlink" Target="https://en.wikipedia.org/wiki/Data_(computer_science)" TargetMode="External"/><Relationship Id="rId11" Type="http://schemas.openxmlformats.org/officeDocument/2006/relationships/hyperlink" Target="https://en.wikipedia.org/wiki/Abstract_and_concrete" TargetMode="External"/><Relationship Id="rId33" Type="http://schemas.openxmlformats.org/officeDocument/2006/relationships/hyperlink" Target="https://en.wikipedia.org/wiki/Abstraction_(computer_science)#cite_note-4" TargetMode="External"/><Relationship Id="rId10" Type="http://schemas.openxmlformats.org/officeDocument/2006/relationships/hyperlink" Target="https://en.wikipedia.org/wiki/Abstract_and_concrete" TargetMode="External"/><Relationship Id="rId32" Type="http://schemas.openxmlformats.org/officeDocument/2006/relationships/hyperlink" Target="https://en.wikipedia.org/wiki/Computer_program" TargetMode="External"/><Relationship Id="rId13" Type="http://schemas.openxmlformats.org/officeDocument/2006/relationships/hyperlink" Target="https://en.wikipedia.org/wiki/Attribute_(computing)" TargetMode="External"/><Relationship Id="rId35" Type="http://schemas.openxmlformats.org/officeDocument/2006/relationships/hyperlink" Target="https://en.wikipedia.org/wiki/Function_(computer_programming)" TargetMode="External"/><Relationship Id="rId12" Type="http://schemas.openxmlformats.org/officeDocument/2006/relationships/hyperlink" Target="https://en.wikipedia.org/wiki/Abstraction_(computer_science)#cite_note-:1-1" TargetMode="External"/><Relationship Id="rId34" Type="http://schemas.openxmlformats.org/officeDocument/2006/relationships/hyperlink" Target="https://en.wikipedia.org/wiki/Function_(computer_programming)" TargetMode="External"/><Relationship Id="rId15" Type="http://schemas.openxmlformats.org/officeDocument/2006/relationships/hyperlink" Target="https://en.wikipedia.org/wiki/Object_(computer_science)" TargetMode="External"/><Relationship Id="rId37" Type="http://schemas.openxmlformats.org/officeDocument/2006/relationships/hyperlink" Target="https://en.wikipedia.org/wiki/Control_flow" TargetMode="External"/><Relationship Id="rId14" Type="http://schemas.openxmlformats.org/officeDocument/2006/relationships/hyperlink" Target="https://en.wikipedia.org/wiki/Attribute_(computing)" TargetMode="External"/><Relationship Id="rId36" Type="http://schemas.openxmlformats.org/officeDocument/2006/relationships/hyperlink" Target="https://en.wikipedia.org/wiki/Control_flow" TargetMode="External"/><Relationship Id="rId17" Type="http://schemas.openxmlformats.org/officeDocument/2006/relationships/hyperlink" Target="https://en.wikipedia.org/wiki/System" TargetMode="External"/><Relationship Id="rId39" Type="http://schemas.openxmlformats.org/officeDocument/2006/relationships/hyperlink" Target="https://en.wikipedia.org/wiki/Class_(computer_programming)" TargetMode="External"/><Relationship Id="rId16" Type="http://schemas.openxmlformats.org/officeDocument/2006/relationships/hyperlink" Target="https://en.wikipedia.org/wiki/Object_(computer_science)" TargetMode="External"/><Relationship Id="rId38" Type="http://schemas.openxmlformats.org/officeDocument/2006/relationships/hyperlink" Target="https://en.wikipedia.org/wiki/Class_(computer_programming)" TargetMode="External"/><Relationship Id="rId19" Type="http://schemas.openxmlformats.org/officeDocument/2006/relationships/hyperlink" Target="https://en.wikipedia.org/wiki/Abstraction_(computer_science)#cite_note-:0-2" TargetMode="External"/><Relationship Id="rId18" Type="http://schemas.openxmlformats.org/officeDocument/2006/relationships/hyperlink" Target="https://en.wikipedia.org/wiki/Syste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store-usa.arduino.cc/products/arduino-uno-rev3" TargetMode="External"/><Relationship Id="rId4" Type="http://schemas.openxmlformats.org/officeDocument/2006/relationships/hyperlink" Target="https://ww1.microchip.com/downloads/aemDocuments/documents/MCU08/ProductDocuments/DataSheets/ATmega48A-PA-88A-PA-168A-PA-328-P-DS-DS40002061B.pdf" TargetMode="External"/><Relationship Id="rId5" Type="http://schemas.openxmlformats.org/officeDocument/2006/relationships/hyperlink" Target="https://ww1.microchip.com/downloads/aemDocuments/documents/MCU08/ProductDocuments/ReferenceManuals/AVR-InstructionSet-Manual-DS40002198.pdf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4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1: Logic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XOR Gate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23501" cy="298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5376" y="1590675"/>
            <a:ext cx="310515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 (Set-Reset) Latch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525" y="1241150"/>
            <a:ext cx="4731002" cy="266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80447"/>
            <a:ext cx="2655725" cy="23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Latch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127199" cy="24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8399" y="1895475"/>
            <a:ext cx="218122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JK Flip Flop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03872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27525"/>
            <a:ext cx="5078712" cy="176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Bit full adder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1813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7700" y="1017725"/>
            <a:ext cx="209550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Multiplexer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875" y="1017725"/>
            <a:ext cx="2200275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366618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3755" y="3837500"/>
            <a:ext cx="44767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Multiplexer in data bus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288" y="988325"/>
            <a:ext cx="782542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Demultiplexer</a:t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25" y="1166813"/>
            <a:ext cx="2324100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950" y="1166825"/>
            <a:ext cx="2162175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2075" y="3313250"/>
            <a:ext cx="43815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7400 Series Integrated Circuits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lot of logic chips are still available today: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https://en.wikipedia.org/wiki/List_of_7400-series_integrated_circuits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Transistors are combined and abstracted into logic symbols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 symbols are combined and abstracted into latch symbols, De/Multiplexers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of that is combined to create RAM, memory busses, etc.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https://en.wikipedia.org/wiki/Abstraction_(computer_science)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In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software engineering</a:t>
            </a:r>
            <a:r>
              <a:rPr lang="en" sz="1100">
                <a:solidFill>
                  <a:schemeClr val="dk1"/>
                </a:solidFill>
              </a:rPr>
              <a:t> and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7"/>
              </a:rPr>
              <a:t>computer science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b="1" lang="en" sz="1100">
                <a:solidFill>
                  <a:schemeClr val="dk1"/>
                </a:solidFill>
              </a:rPr>
              <a:t>abstraction</a:t>
            </a:r>
            <a:r>
              <a:rPr lang="en" sz="1100">
                <a:solidFill>
                  <a:schemeClr val="dk1"/>
                </a:solidFill>
              </a:rPr>
              <a:t> is the process of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9"/>
              </a:rPr>
              <a:t>generalizing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11"/>
              </a:rPr>
              <a:t>concrete</a:t>
            </a:r>
            <a:r>
              <a:rPr lang="en" sz="1100">
                <a:solidFill>
                  <a:schemeClr val="dk1"/>
                </a:solidFill>
              </a:rPr>
              <a:t> details,</a:t>
            </a:r>
            <a:r>
              <a:rPr baseline="30000" lang="en" sz="1100" u="sng">
                <a:solidFill>
                  <a:schemeClr val="hlink"/>
                </a:solidFill>
                <a:hlinkClick r:id="rId12"/>
              </a:rPr>
              <a:t>[1]</a:t>
            </a:r>
            <a:r>
              <a:rPr lang="en" sz="1100">
                <a:solidFill>
                  <a:schemeClr val="dk1"/>
                </a:solidFill>
              </a:rPr>
              <a:t> such as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14"/>
              </a:rPr>
              <a:t>attributes</a:t>
            </a:r>
            <a:r>
              <a:rPr lang="en" sz="1100">
                <a:solidFill>
                  <a:schemeClr val="dk1"/>
                </a:solidFill>
              </a:rPr>
              <a:t>, away from the study of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16"/>
              </a:rPr>
              <a:t>objects</a:t>
            </a:r>
            <a:r>
              <a:rPr lang="en" sz="1100">
                <a:solidFill>
                  <a:schemeClr val="dk1"/>
                </a:solidFill>
              </a:rPr>
              <a:t> and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18"/>
              </a:rPr>
              <a:t>systems</a:t>
            </a:r>
            <a:r>
              <a:rPr lang="en" sz="1100">
                <a:solidFill>
                  <a:schemeClr val="dk1"/>
                </a:solidFill>
              </a:rPr>
              <a:t> to focus attention on details of greater importance.</a:t>
            </a:r>
            <a:r>
              <a:rPr baseline="30000" lang="en" sz="1100" u="sng">
                <a:solidFill>
                  <a:schemeClr val="hlink"/>
                </a:solidFill>
                <a:hlinkClick r:id="rId19"/>
              </a:rPr>
              <a:t>[2]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21"/>
              </a:rPr>
              <a:t>Abstraction</a:t>
            </a:r>
            <a:r>
              <a:rPr lang="en" sz="1100">
                <a:solidFill>
                  <a:schemeClr val="dk1"/>
                </a:solidFill>
              </a:rPr>
              <a:t> is a fundamental concept in computer science and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23"/>
              </a:rPr>
              <a:t>software engineering</a:t>
            </a:r>
            <a:r>
              <a:rPr lang="en" sz="1100">
                <a:solidFill>
                  <a:schemeClr val="dk1"/>
                </a:solidFill>
              </a:rPr>
              <a:t>, especially within the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2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25"/>
              </a:rPr>
              <a:t>object-oriented programming</a:t>
            </a:r>
            <a:r>
              <a:rPr lang="en" sz="1100">
                <a:solidFill>
                  <a:schemeClr val="dk1"/>
                </a:solidFill>
              </a:rPr>
              <a:t> paradigm.</a:t>
            </a:r>
            <a:r>
              <a:rPr baseline="30000" lang="en" sz="1100" u="sng">
                <a:solidFill>
                  <a:schemeClr val="hlink"/>
                </a:solidFill>
                <a:hlinkClick r:id="rId26"/>
              </a:rPr>
              <a:t>[3]</a:t>
            </a:r>
            <a:r>
              <a:rPr lang="en" sz="1100">
                <a:solidFill>
                  <a:schemeClr val="dk1"/>
                </a:solidFill>
              </a:rPr>
              <a:t> Examples of this include: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usage of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2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28"/>
              </a:rPr>
              <a:t>abstract data types</a:t>
            </a:r>
            <a:r>
              <a:rPr lang="en" sz="1100">
                <a:solidFill>
                  <a:schemeClr val="dk1"/>
                </a:solidFill>
              </a:rPr>
              <a:t> to separate usage from working representations of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2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30"/>
              </a:rPr>
              <a:t>data</a:t>
            </a:r>
            <a:r>
              <a:rPr lang="en" sz="1100">
                <a:solidFill>
                  <a:schemeClr val="dk1"/>
                </a:solidFill>
              </a:rPr>
              <a:t> within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3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32"/>
              </a:rPr>
              <a:t>programs</a:t>
            </a:r>
            <a:r>
              <a:rPr lang="en" sz="1100">
                <a:solidFill>
                  <a:schemeClr val="dk1"/>
                </a:solidFill>
              </a:rPr>
              <a:t>;</a:t>
            </a:r>
            <a:r>
              <a:rPr baseline="30000" lang="en" sz="1100" u="sng">
                <a:solidFill>
                  <a:schemeClr val="hlink"/>
                </a:solidFill>
                <a:hlinkClick r:id="rId33"/>
              </a:rPr>
              <a:t>[4]</a:t>
            </a:r>
            <a:endParaRPr baseline="30000" sz="1100" u="sng">
              <a:solidFill>
                <a:schemeClr val="hlink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concept of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3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35"/>
              </a:rPr>
              <a:t>functions</a:t>
            </a:r>
            <a:r>
              <a:rPr lang="en" sz="1100">
                <a:solidFill>
                  <a:schemeClr val="dk1"/>
                </a:solidFill>
              </a:rPr>
              <a:t> or subroutines which represent a specific way of implementing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3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37"/>
              </a:rPr>
              <a:t>control flow</a:t>
            </a:r>
            <a:r>
              <a:rPr lang="en" sz="1100">
                <a:solidFill>
                  <a:schemeClr val="dk1"/>
                </a:solidFill>
              </a:rPr>
              <a:t>;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process of reorganizing common behavior from groups of non-abstract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3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39"/>
              </a:rPr>
              <a:t>classes</a:t>
            </a:r>
            <a:r>
              <a:rPr lang="en" sz="1100">
                <a:solidFill>
                  <a:schemeClr val="dk1"/>
                </a:solidFill>
              </a:rPr>
              <a:t> into abstract classes using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4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41"/>
              </a:rPr>
              <a:t>inheritance</a:t>
            </a:r>
            <a:r>
              <a:rPr lang="en" sz="1100">
                <a:solidFill>
                  <a:schemeClr val="dk1"/>
                </a:solidFill>
              </a:rPr>
              <a:t> and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4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43"/>
              </a:rPr>
              <a:t>sub-classes</a:t>
            </a:r>
            <a:r>
              <a:rPr lang="en" sz="1100">
                <a:solidFill>
                  <a:schemeClr val="dk1"/>
                </a:solidFill>
              </a:rPr>
              <a:t>, as seen in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4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45"/>
              </a:rPr>
              <a:t>object-oriented programming</a:t>
            </a:r>
            <a:r>
              <a:rPr lang="en" sz="1100">
                <a:solidFill>
                  <a:schemeClr val="dk1"/>
                </a:solidFill>
              </a:rPr>
              <a:t> languages.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</a:t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926751" cy="382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 Internal logic</a:t>
            </a:r>
            <a:endParaRPr/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163" y="1187775"/>
            <a:ext cx="5301673" cy="385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Registers</a:t>
            </a:r>
            <a:endParaRPr/>
          </a:p>
        </p:txBody>
      </p:sp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7450"/>
            <a:ext cx="8839204" cy="294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</a:t>
            </a:r>
            <a:endParaRPr/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Uno uses ATmega328P 8 bit microcontroller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https://store-usa.arduino.cc/products/arduino-uno-rev3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https://ww1.microchip.com/downloads/aemDocuments/documents/MCU08/ProductDocuments/DataSheets/ATmega48A-PA-88A-PA-168A-PA-328-P-DS-DS40002061B.pdf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https://ww1.microchip.com/downloads/aemDocuments/documents/MCU08/ProductDocuments/ReferenceManuals/AVR-InstructionSet-Manual-DS40002198.pdf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Cycle</a:t>
            </a:r>
            <a:endParaRPr/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Transistors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356475" cy="228077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4402850" y="1025400"/>
            <a:ext cx="42867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Basic building block of modern electronics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Can be thought of as a switch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 Base controls the “on” and “off” between the Collector and Emitter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425" y="3356744"/>
            <a:ext cx="2595350" cy="14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2844" y="2753324"/>
            <a:ext cx="4057931" cy="228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Transistor used as a “switch”</a:t>
            </a:r>
            <a:endParaRPr/>
          </a:p>
        </p:txBody>
      </p:sp>
      <p:pic>
        <p:nvPicPr>
          <p:cNvPr id="76" name="Google Shape;76;p16" title="Animated_open_drain_output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324225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816175" y="1088825"/>
            <a:ext cx="5016000" cy="3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Switching “on” provides a ground in this scenario. It can be the other way around.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Using the transistor as a switch allows us to combine multiples to create logic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Gate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511" y="1170125"/>
            <a:ext cx="4711089" cy="3322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70125"/>
            <a:ext cx="4562501" cy="13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Gate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752725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1375" y="1176338"/>
            <a:ext cx="2028825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NAND Gate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400" y="1017725"/>
            <a:ext cx="382905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925" y="1017725"/>
            <a:ext cx="245745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Gate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975" y="1157288"/>
            <a:ext cx="2057400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5059175" cy="2850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 Gate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6750" y="1171575"/>
            <a:ext cx="2057400" cy="28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75" y="1313025"/>
            <a:ext cx="395500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