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B00926-31E3-4662-9786-F75E0CDF673F}">
  <a:tblStyle styleId="{1DB00926-31E3-4662-9786-F75E0CDF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e514b8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e514b8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cb3de0c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cb3de0c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3e514b8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3e514b8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simplePointerArthmetic.cpp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structPointerMath.cpp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bd16b2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bd16b2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bd16b27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3bd16b27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cb3de0c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cb3de0c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 RAM = variables (easy to change) and ROM = program data (hard to change)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highlight>
                  <a:schemeClr val="lt1"/>
                </a:highlight>
              </a:rPr>
              <a:t>Note: It isn’t always the case the machine instructions run from ROM. Look up Von Neumann vs. Harvard architecture. The RoboRio ARM (Advanced RISC Machine) muddies the water even more.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3e514b8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3e514b8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MSB vs LSB is the significance of the bit. </a:t>
            </a:r>
            <a:r>
              <a:rPr lang="en"/>
              <a:t>Significance</a:t>
            </a:r>
            <a:r>
              <a:rPr lang="en"/>
              <a:t> is how much is contributes to the final value.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Nibbles, bytes, words, pages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of the bytes are considered unsigned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cb3de0c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cb3de0c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e514b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e514b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sizeofCommonPrimitives.cpp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3e514b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3e514b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sizeofCommonPrimitivePointers.cpp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depends on the </a:t>
            </a:r>
            <a:r>
              <a:rPr lang="en"/>
              <a:t>system</a:t>
            </a:r>
            <a:r>
              <a:rPr lang="en"/>
              <a:t> and compiler. Embedded could be 4 bytes for example.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cb3de0c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cb3de0c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cb3de0c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cb3de0c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endian = bigger address more 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3bd16b2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3bd16b2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PointerSlide.cpp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littleendian.cpp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Decreasing numeric significance with increasing memory addresses (or increasing time), known as </a:t>
            </a:r>
            <a:r>
              <a:rPr i="1" lang="en">
                <a:solidFill>
                  <a:schemeClr val="dk1"/>
                </a:solidFill>
              </a:rPr>
              <a:t>big-endian</a:t>
            </a:r>
            <a:r>
              <a:rPr lang="en">
                <a:solidFill>
                  <a:schemeClr val="dk1"/>
                </a:solidFill>
              </a:rPr>
              <a:t>. Big end first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Increasing numeric significance with increasing memory addresses (or increasing time), known as </a:t>
            </a:r>
            <a:r>
              <a:rPr i="1" lang="en">
                <a:solidFill>
                  <a:schemeClr val="dk1"/>
                </a:solidFill>
              </a:rPr>
              <a:t>little-endian</a:t>
            </a:r>
            <a:r>
              <a:rPr lang="en">
                <a:solidFill>
                  <a:schemeClr val="dk1"/>
                </a:solidFill>
              </a:rPr>
              <a:t>. Little end first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/ C++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ontiguous</a:t>
            </a:r>
            <a:r>
              <a:rPr lang="en"/>
              <a:t> RAM locations for storing one data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Uint16_t myArray[3] = {1, 5, 100};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613850" y="18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{1DB00926-31E3-4662-9786-F75E0CDF673F}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 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0x0000012A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0x01 (myArray[0])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0x0000012B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(myArray[0])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0x0000012C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(myArray[1])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0x0000012D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(myArray[1])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0x0000012E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0x64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(myArray[2])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0x0000012F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(myArray[2])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Point to Things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53451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variable that holds the address of another variable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825100"/>
            <a:ext cx="37482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large data to be passed around program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multiple returns from functions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Essential for linked lists, stacks, queues, trees, graphs, etc. (would not exist without pointers)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change a variable (Direct memory access)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5084100" y="1825100"/>
            <a:ext cx="37482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have to check if pointers are initialized. It will crash your program!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free the memory used (ownership of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harder to debug who is changing a variable (Direct memory access)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for </a:t>
            </a:r>
            <a:r>
              <a:rPr lang="en"/>
              <a:t>grouping data, precursor to a class in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Contiguous RAM locations for one instance of the struct.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 robot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Float weight;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 height;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 length;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Float width;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drivetraintype;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pass all of this data to a function?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change this data in a function?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get a struct robot from a function?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vs ROM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highlight>
                  <a:schemeClr val="lt1"/>
                </a:highlight>
              </a:rPr>
              <a:t>Random Access Memory</a:t>
            </a:r>
            <a:endParaRPr>
              <a:solidFill>
                <a:srgbClr val="E0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Goes away when computer (RoboRio) is powered down. Can be used to store temporary data, variables,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AKA: volatile memory, RAM, temporary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highlight>
                  <a:schemeClr val="lt1"/>
                </a:highlight>
              </a:rPr>
              <a:t>Read Only Memory</a:t>
            </a:r>
            <a:endParaRPr>
              <a:solidFill>
                <a:srgbClr val="E0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Persists even when power is removed from computer (RoboRio). Used to store more permanent data. Machine instructions from program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AKA: non-volatile memory, flash, hard drive, ssd, etc.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Pointers can point to either RAM or ROM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size slide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95475"/>
            <a:ext cx="39165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 = binary counting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byte = 2 nibbles = 8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significance -&gt; 0000 0000 &lt;- less significance (the same with bytes)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0b1000 0000  =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0b0000 0001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value: 0b00000000 = 0x00 =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value: 0b11111111 = 0xFF = 255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general (2</a:t>
            </a:r>
            <a:r>
              <a:rPr baseline="30000" lang="en"/>
              <a:t>n</a:t>
            </a:r>
            <a:r>
              <a:rPr lang="en"/>
              <a:t>-1) to find largest unsigned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 number 0xFF = (2</a:t>
            </a:r>
            <a:r>
              <a:rPr baseline="30000" lang="en"/>
              <a:t>8</a:t>
            </a:r>
            <a:r>
              <a:rPr lang="en"/>
              <a:t>-1) = 255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16 bit number 0xFFFF = (2</a:t>
            </a:r>
            <a:r>
              <a:rPr baseline="30000" lang="en"/>
              <a:t>16</a:t>
            </a:r>
            <a:r>
              <a:rPr lang="en"/>
              <a:t>-1) = 65535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28200" y="995475"/>
            <a:ext cx="39165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Each bit is a power of 2 	2</a:t>
            </a:r>
            <a:r>
              <a:rPr baseline="30000" lang="en" sz="800"/>
              <a:t>7</a:t>
            </a:r>
            <a:r>
              <a:rPr lang="en" sz="800"/>
              <a:t> 2</a:t>
            </a:r>
            <a:r>
              <a:rPr baseline="30000" lang="en" sz="800"/>
              <a:t>6</a:t>
            </a:r>
            <a:r>
              <a:rPr lang="en" sz="800"/>
              <a:t> 2</a:t>
            </a:r>
            <a:r>
              <a:rPr baseline="30000" lang="en" sz="800"/>
              <a:t>5</a:t>
            </a:r>
            <a:r>
              <a:rPr lang="en" sz="800"/>
              <a:t> 2</a:t>
            </a:r>
            <a:r>
              <a:rPr baseline="30000" lang="en" sz="800"/>
              <a:t>4 </a:t>
            </a:r>
            <a:r>
              <a:rPr lang="en" sz="800"/>
              <a:t>2</a:t>
            </a:r>
            <a:r>
              <a:rPr baseline="30000" lang="en" sz="800"/>
              <a:t>3</a:t>
            </a:r>
            <a:r>
              <a:rPr lang="en" sz="800"/>
              <a:t> 2</a:t>
            </a:r>
            <a:r>
              <a:rPr baseline="30000" lang="en" sz="800"/>
              <a:t>2</a:t>
            </a:r>
            <a:r>
              <a:rPr lang="en" sz="800"/>
              <a:t> 2</a:t>
            </a:r>
            <a:r>
              <a:rPr baseline="30000" lang="en" sz="800"/>
              <a:t>1</a:t>
            </a:r>
            <a:r>
              <a:rPr lang="en" sz="800"/>
              <a:t> 2</a:t>
            </a:r>
            <a:r>
              <a:rPr baseline="30000" lang="en" sz="800"/>
              <a:t>0</a:t>
            </a:r>
            <a:endParaRPr baseline="30000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0b00000000 = 0 0x00 (2</a:t>
            </a:r>
            <a:r>
              <a:rPr baseline="30000" lang="en" sz="800"/>
              <a:t>7</a:t>
            </a:r>
            <a:r>
              <a:rPr lang="en" sz="800"/>
              <a:t>*0)+(2</a:t>
            </a:r>
            <a:r>
              <a:rPr baseline="30000" lang="en" sz="800"/>
              <a:t>6</a:t>
            </a:r>
            <a:r>
              <a:rPr lang="en" sz="800"/>
              <a:t>*0)+(2</a:t>
            </a:r>
            <a:r>
              <a:rPr baseline="30000" lang="en" sz="800"/>
              <a:t>5</a:t>
            </a:r>
            <a:r>
              <a:rPr lang="en" sz="800"/>
              <a:t>*0)+(2</a:t>
            </a:r>
            <a:r>
              <a:rPr baseline="30000" lang="en" sz="800"/>
              <a:t>4</a:t>
            </a:r>
            <a:r>
              <a:rPr lang="en" sz="800"/>
              <a:t>*0)(2</a:t>
            </a:r>
            <a:r>
              <a:rPr baseline="30000" lang="en" sz="800"/>
              <a:t>3</a:t>
            </a:r>
            <a:r>
              <a:rPr lang="en" sz="800"/>
              <a:t>*0)+(2</a:t>
            </a:r>
            <a:r>
              <a:rPr baseline="30000" lang="en" sz="800"/>
              <a:t>2</a:t>
            </a:r>
            <a:r>
              <a:rPr lang="en" sz="800"/>
              <a:t>*0)+(2</a:t>
            </a:r>
            <a:r>
              <a:rPr baseline="30000" lang="en" sz="800"/>
              <a:t>1</a:t>
            </a:r>
            <a:r>
              <a:rPr lang="en" sz="800"/>
              <a:t>*0)+(2</a:t>
            </a:r>
            <a:r>
              <a:rPr baseline="30000" lang="en" sz="800"/>
              <a:t>0</a:t>
            </a:r>
            <a:r>
              <a:rPr lang="en" sz="800"/>
              <a:t>*0)</a:t>
            </a:r>
            <a:endParaRPr baseline="30000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0b00000001 = 1  		0x01	(2</a:t>
            </a:r>
            <a:r>
              <a:rPr baseline="30000" lang="en" sz="800"/>
              <a:t>0</a:t>
            </a:r>
            <a:r>
              <a:rPr lang="en" sz="800"/>
              <a:t>*1)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0b00000010 = 2  		0x02	(2</a:t>
            </a:r>
            <a:r>
              <a:rPr baseline="30000" lang="en" sz="800"/>
              <a:t>1</a:t>
            </a:r>
            <a:r>
              <a:rPr lang="en" sz="800"/>
              <a:t>*1)+(2</a:t>
            </a:r>
            <a:r>
              <a:rPr baseline="30000" lang="en" sz="800"/>
              <a:t>0</a:t>
            </a:r>
            <a:r>
              <a:rPr lang="en" sz="800"/>
              <a:t>*0)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0b00000011 = 3  		0x03	(2</a:t>
            </a:r>
            <a:r>
              <a:rPr baseline="30000" lang="en" sz="800"/>
              <a:t>1</a:t>
            </a:r>
            <a:r>
              <a:rPr lang="en" sz="800"/>
              <a:t>*1)+(2</a:t>
            </a:r>
            <a:r>
              <a:rPr baseline="30000" lang="en" sz="800"/>
              <a:t>0</a:t>
            </a:r>
            <a:r>
              <a:rPr lang="en" sz="800"/>
              <a:t>*1)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0b00000100 = 4  		0x04	(2</a:t>
            </a:r>
            <a:r>
              <a:rPr baseline="30000" lang="en" sz="800"/>
              <a:t>2</a:t>
            </a:r>
            <a:r>
              <a:rPr lang="en" sz="800"/>
              <a:t>*1)+(2</a:t>
            </a:r>
            <a:r>
              <a:rPr baseline="30000" lang="en" sz="800"/>
              <a:t>1</a:t>
            </a:r>
            <a:r>
              <a:rPr lang="en" sz="800"/>
              <a:t>*0) +(2</a:t>
            </a:r>
            <a:r>
              <a:rPr baseline="30000" lang="en" sz="800"/>
              <a:t>0</a:t>
            </a:r>
            <a:r>
              <a:rPr lang="en" sz="800"/>
              <a:t>*0)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0b00000101 = 5		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0b00000110 = 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0b00000111 = 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0b00001000 = 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0b00001001 = 9		0x09	(2</a:t>
            </a:r>
            <a:r>
              <a:rPr baseline="30000" lang="en" sz="800"/>
              <a:t>3</a:t>
            </a:r>
            <a:r>
              <a:rPr lang="en" sz="800"/>
              <a:t>*1)+(2</a:t>
            </a:r>
            <a:r>
              <a:rPr baseline="30000" lang="en" sz="800"/>
              <a:t>2</a:t>
            </a:r>
            <a:r>
              <a:rPr lang="en" sz="800"/>
              <a:t>*0)+(2</a:t>
            </a:r>
            <a:r>
              <a:rPr baseline="30000" lang="en" sz="800"/>
              <a:t>1</a:t>
            </a:r>
            <a:r>
              <a:rPr lang="en" sz="800"/>
              <a:t>*0)+(2</a:t>
            </a:r>
            <a:r>
              <a:rPr baseline="30000" lang="en" sz="800"/>
              <a:t>0</a:t>
            </a:r>
            <a:r>
              <a:rPr lang="en" sz="800"/>
              <a:t>*1)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0b00001010 = 10		0x0A	etc.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0b00001011 = 11		0x0B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0b00001100 = 12		0x0C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0b00001101 = 13		0x0D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0b00001110 = 14		0x0E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0b00001111 = 15		0x0F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0b10000000 = 128		0x80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0b11111111 = 255 0xFF (2</a:t>
            </a:r>
            <a:r>
              <a:rPr baseline="30000" lang="en" sz="800"/>
              <a:t>7</a:t>
            </a:r>
            <a:r>
              <a:rPr lang="en" sz="800"/>
              <a:t>*1)+(2</a:t>
            </a:r>
            <a:r>
              <a:rPr baseline="30000" lang="en" sz="800"/>
              <a:t>6</a:t>
            </a:r>
            <a:r>
              <a:rPr lang="en" sz="800"/>
              <a:t>*1)+(2</a:t>
            </a:r>
            <a:r>
              <a:rPr baseline="30000" lang="en" sz="800"/>
              <a:t>5</a:t>
            </a:r>
            <a:r>
              <a:rPr lang="en" sz="800"/>
              <a:t>*1)+(2</a:t>
            </a:r>
            <a:r>
              <a:rPr baseline="30000" lang="en" sz="800"/>
              <a:t>4</a:t>
            </a:r>
            <a:r>
              <a:rPr lang="en" sz="800"/>
              <a:t>*1)(2</a:t>
            </a:r>
            <a:r>
              <a:rPr baseline="30000" lang="en" sz="800"/>
              <a:t>3</a:t>
            </a:r>
            <a:r>
              <a:rPr lang="en" sz="800"/>
              <a:t>*1)+(2</a:t>
            </a:r>
            <a:r>
              <a:rPr baseline="30000" lang="en" sz="800"/>
              <a:t>2</a:t>
            </a:r>
            <a:r>
              <a:rPr lang="en" sz="800"/>
              <a:t>*1)+(2</a:t>
            </a:r>
            <a:r>
              <a:rPr baseline="30000" lang="en" sz="800"/>
              <a:t>1</a:t>
            </a:r>
            <a:r>
              <a:rPr lang="en" sz="800"/>
              <a:t>*1)+(2</a:t>
            </a:r>
            <a:r>
              <a:rPr baseline="30000" lang="en" sz="800"/>
              <a:t>0</a:t>
            </a:r>
            <a:r>
              <a:rPr lang="en" sz="800"/>
              <a:t>*1)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time we use hexadecimal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0x = hex counting = 1 digit / nibble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Hex counts from 0-15 0x0 - 0xF 0, 1, 2, 3, 4, 5, 6, 7, 8, 9, A, B, C, D, E, 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More bytes mean bigger numbers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More significance -&gt; 0x1234 &lt;- less significance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0x1000 = 4096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0x0004 = 4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0x12 = 1 byte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0x1234 = 2 bytes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byte = 8 bits </a:t>
            </a:r>
            <a:endParaRPr sz="1400"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0-255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0x00 - 0xFF</a:t>
            </a:r>
            <a:endParaRPr>
              <a:solidFill>
                <a:srgbClr val="000000"/>
              </a:solidFill>
            </a:endParaRPr>
          </a:p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2 bytes = 16 bits</a:t>
            </a:r>
            <a:endParaRPr sz="1400"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0-65,535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~65E3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0x0000 - 0xFFFF</a:t>
            </a:r>
            <a:endParaRPr>
              <a:solidFill>
                <a:srgbClr val="000000"/>
              </a:solidFill>
            </a:endParaRPr>
          </a:p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4 bytes = 32 bits</a:t>
            </a:r>
            <a:endParaRPr sz="1400"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0-4,294,967,295 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~4E9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0x00000000 - 0xFFFFFFFF</a:t>
            </a:r>
            <a:endParaRPr>
              <a:solidFill>
                <a:srgbClr val="000000"/>
              </a:solidFill>
            </a:endParaRPr>
          </a:p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8 bytes = 64 bits</a:t>
            </a:r>
            <a:endParaRPr sz="1400"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0-18,446,744,073,709,551,615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~18E18</a:t>
            </a:r>
            <a:endParaRPr>
              <a:solidFill>
                <a:srgbClr val="000000"/>
              </a:solidFill>
            </a:endParaRPr>
          </a:p>
          <a:p>
            <a:pPr indent="-2908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0x0000000000000000 - 0xFFFFFFFFFFFFFFFF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Common Primitive types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Size is in bytes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Min and max are the range of numbers that can be stored in that type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type		│ size	│ min()				│ max()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bool		│ 1	│ 0				│ 1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uint8_t		│ 1	│ 0				│ 255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int8_t		│ 1	│ -128				│ 127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uint16_t	│ 2	│ 0				│ 65535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int16_t		│ 2	│ -32768			│ 32767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uint32_t	│ 4	│ 0				│ 4294967295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int32_t		│ 4	│ -2147483648			│ 2147483647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uint64_t	│ 8	│ 0				│ 18446744073709551615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int64_t		│ 8	│ -9223372036854775808	│ 9223372036854775807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float		│ 4	│ 1.17549e-38			│ 3.40282e+38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double		│ 8	│ 2.22507e-308		│ 1.79769e+308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Common Primitive type pointers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Size in bytes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type		│ size   |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bool*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uint8_t*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int8_t*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uint16_t*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int16_t*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uint32_t*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int32_t*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uint64_t*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int64_t*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float*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double*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are all the pointers 64 bits?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pointer characters (for C ONLY!)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= address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= dereference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int16_t* myPtr;	//pointer to an unsigned 16 bit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int16_t myVar;	//variable of unsigned 16 bit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myPtr = &amp;myVar; //store the address of myVar into myPtr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myFxn(uint16_t* passPtr) // Function takes and address to a uint16_t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used to change the variable passed in, or to get array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won’t use these this way in C++ typically. Modern C++ hates pointers!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create a variable?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Uint16_t myVar = 23456; //decimal number but valid to say 0x5BA0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23456 = 0x5BA0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and how is myVar </a:t>
            </a:r>
            <a:r>
              <a:rPr lang="en"/>
              <a:t>stored?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Variables have to be stored somewhere. Typically these are in a RAM location. This could also be a processor cache. Look up static RAM and dynamic RAM. Most PC’s use dynamic and most embedded uses static.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{1DB00926-31E3-4662-9786-F75E0CDF673F}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 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(little endian)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0x00000209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0x0000020A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example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int32_t x = 51423;      51423 = 0x0000C8DF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Little endian is typical for the programming we will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you</a:t>
            </a:r>
            <a:r>
              <a:rPr lang="en"/>
              <a:t> print the address of x: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std::cout &lt;&lt; &amp;x &lt;&lt; std::endl; the output would be: 0x0000789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1732350" y="20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{1DB00926-31E3-4662-9786-F75E0CDF673F}</a:tableStyleId>
              </a:tblPr>
              <a:tblGrid>
                <a:gridCol w="1258350"/>
                <a:gridCol w="2245400"/>
                <a:gridCol w="217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(bytes) Little Endian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(bytes) Big Endian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0xC8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0xC8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