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72" r:id="rId5"/>
    <p:sldId id="273" r:id="rId6"/>
    <p:sldId id="274" r:id="rId7"/>
    <p:sldId id="275" r:id="rId8"/>
    <p:sldId id="28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7" r:id="rId17"/>
    <p:sldId id="285" r:id="rId18"/>
    <p:sldId id="266" r:id="rId19"/>
    <p:sldId id="289" r:id="rId20"/>
    <p:sldId id="288" r:id="rId21"/>
    <p:sldId id="268" r:id="rId22"/>
    <p:sldId id="290" r:id="rId23"/>
    <p:sldId id="267" r:id="rId24"/>
    <p:sldId id="276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5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err="1" smtClean="0"/>
              <a:t>Requirements</a:t>
            </a:r>
            <a:endParaRPr lang="de-DE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Aufgabe analysieren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9658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Spezifikation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Modelle erstellen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</a:t>
            </a:r>
            <a:r>
              <a:rPr lang="de-DE" sz="2400" dirty="0"/>
              <a:t> </a:t>
            </a:r>
            <a:r>
              <a:rPr lang="de-DE" sz="2400" dirty="0" smtClean="0"/>
              <a:t>Cases definieren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Application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Functions</a:t>
            </a:r>
            <a:r>
              <a:rPr lang="de-DE" sz="2400" dirty="0" smtClean="0"/>
              <a:t> definieren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38476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Entwurf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GUI-Entwürfe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25865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Datenhaltung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Anwendungskern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1543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Test/Verifikation/Abnahme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Test der Anwendung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Anpassungen / Fehlerbehebung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Interne Abnahme</a:t>
            </a:r>
          </a:p>
        </p:txBody>
      </p:sp>
    </p:spTree>
    <p:extLst>
      <p:ext uri="{BB962C8B-B14F-4D97-AF65-F5344CB8AC3E}">
        <p14:creationId xmlns:p14="http://schemas.microsoft.com/office/powerpoint/2010/main" val="2383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Termin- und Meilensteinplanung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Meilensteine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Projektplanung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QM-Plan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Spezifikation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Modelle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Use</a:t>
            </a:r>
            <a:r>
              <a:rPr lang="de-DE" sz="2800" dirty="0" smtClean="0"/>
              <a:t> Cases definieren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Functions</a:t>
            </a:r>
            <a:r>
              <a:rPr lang="de-DE" sz="2800" dirty="0" smtClean="0"/>
              <a:t> definieren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Implementierung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Datenhaltung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Anwendungskern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Interne Abnahme</a:t>
            </a:r>
          </a:p>
        </p:txBody>
      </p:sp>
    </p:spTree>
    <p:extLst>
      <p:ext uri="{BB962C8B-B14F-4D97-AF65-F5344CB8AC3E}">
        <p14:creationId xmlns:p14="http://schemas.microsoft.com/office/powerpoint/2010/main" val="1348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err="1" smtClean="0">
                <a:solidFill>
                  <a:schemeClr val="bg1"/>
                </a:solidFill>
              </a:rPr>
              <a:t>Teamplan</a:t>
            </a:r>
            <a:r>
              <a:rPr lang="de-DE" sz="2800" dirty="0" smtClean="0">
                <a:solidFill>
                  <a:schemeClr val="bg1"/>
                </a:solidFill>
              </a:rPr>
              <a:t> / Aufwandsplan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err="1" smtClean="0">
                <a:solidFill>
                  <a:schemeClr val="accent1"/>
                </a:solidFill>
              </a:rPr>
              <a:t>Teamplan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Alle Projektmitglieder jeweils 8 Std./Woche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Ca. 60% der noch verfügbaren Zeitressourcen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Aufwandsplan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Fertigstellung dieses Jahr (52. KW)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ym typeface="Wingdings" panose="05000000000000000000" pitchFamily="2" charset="2"/>
              </a:rPr>
              <a:t>13 Wochen * 5 Projektmitglieder * 8 Std.</a:t>
            </a:r>
            <a:br>
              <a:rPr lang="de-DE" sz="2800" dirty="0" smtClean="0">
                <a:sym typeface="Wingdings" panose="05000000000000000000" pitchFamily="2" charset="2"/>
              </a:rPr>
            </a:br>
            <a:r>
              <a:rPr lang="de-DE" sz="2800" dirty="0" smtClean="0">
                <a:sym typeface="Wingdings" panose="05000000000000000000" pitchFamily="2" charset="2"/>
              </a:rPr>
              <a:t> Gesamtaufwand: </a:t>
            </a:r>
            <a:r>
              <a:rPr lang="de-DE" sz="2800" b="1" dirty="0" smtClean="0">
                <a:sym typeface="Wingdings" panose="05000000000000000000" pitchFamily="2" charset="2"/>
              </a:rPr>
              <a:t>520 Std.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1240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Termin- und Meilensteinplanung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2" t="20523" r="24341" b="34362"/>
          <a:stretch/>
        </p:blipFill>
        <p:spPr bwMode="auto">
          <a:xfrm>
            <a:off x="35496" y="844430"/>
            <a:ext cx="9108504" cy="58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3200" b="1" dirty="0" smtClean="0">
                <a:solidFill>
                  <a:schemeClr val="accent1"/>
                </a:solidFill>
              </a:rPr>
              <a:t>BUC1: Stundenplan erstellen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Auslöser: 	</a:t>
            </a:r>
            <a:r>
              <a:rPr lang="de-DE" sz="2800" dirty="0" smtClean="0"/>
              <a:t>Start Stundenplanerstellung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Vorbedingung: 	</a:t>
            </a:r>
            <a:r>
              <a:rPr lang="de-DE" sz="2800" dirty="0" smtClean="0"/>
              <a:t>Zeitpräferenzen der Dozenten 		müssen vorliegen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Stakeholder:	</a:t>
            </a:r>
            <a:r>
              <a:rPr lang="de-DE" sz="2800" dirty="0" smtClean="0"/>
              <a:t>Dozent, Verwaltung, Studenten(indirekt)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Output:	</a:t>
            </a:r>
            <a:r>
              <a:rPr lang="de-DE" sz="2800" dirty="0" smtClean="0"/>
              <a:t>Erfolg: Stundenplan eines Studiengangs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Misserfolg: kein Stundenplan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		    </a:t>
            </a:r>
            <a:r>
              <a:rPr lang="de-DE" sz="2800" dirty="0" smtClean="0">
                <a:sym typeface="Wingdings" panose="05000000000000000000" pitchFamily="2" charset="2"/>
              </a:rPr>
              <a:t> </a:t>
            </a:r>
            <a:r>
              <a:rPr lang="de-DE" sz="2800" dirty="0" smtClean="0"/>
              <a:t>Fehlermeldung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Ergebnis:	</a:t>
            </a:r>
            <a:r>
              <a:rPr lang="de-DE" sz="2800" dirty="0" smtClean="0"/>
              <a:t>Stundenplan wurde erstellt</a:t>
            </a:r>
          </a:p>
        </p:txBody>
      </p:sp>
    </p:spTree>
    <p:extLst>
      <p:ext uri="{BB962C8B-B14F-4D97-AF65-F5344CB8AC3E}">
        <p14:creationId xmlns:p14="http://schemas.microsoft.com/office/powerpoint/2010/main" val="17162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596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3200" b="1" dirty="0" smtClean="0">
                <a:solidFill>
                  <a:schemeClr val="accent1"/>
                </a:solidFill>
              </a:rPr>
              <a:t>BUC2: Zeitpräferenzen der Dozenten erfassen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Auslöser: 	</a:t>
            </a:r>
            <a:r>
              <a:rPr lang="de-DE" sz="2800" dirty="0" smtClean="0"/>
              <a:t>Kommunikationsaufbau vom/</a:t>
            </a:r>
            <a:r>
              <a:rPr lang="de-DE" sz="2800" smtClean="0"/>
              <a:t>zum 	Dozent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Vorbedingung: 	</a:t>
            </a:r>
            <a:r>
              <a:rPr lang="de-DE" sz="2800" dirty="0" smtClean="0"/>
              <a:t>Planung für das neue Semester muss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begonnen haben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Stakeholder:	</a:t>
            </a:r>
            <a:r>
              <a:rPr lang="de-DE" sz="2800" dirty="0" smtClean="0"/>
              <a:t>Dozent, Verwaltung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Output:	</a:t>
            </a:r>
            <a:r>
              <a:rPr lang="de-DE" sz="2800" dirty="0" smtClean="0"/>
              <a:t>-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Ergebnis:	</a:t>
            </a:r>
            <a:r>
              <a:rPr lang="de-DE" sz="2800" dirty="0" smtClean="0"/>
              <a:t>Zeitpräferenzen für einen Dozenten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wurden aufgenommen</a:t>
            </a:r>
          </a:p>
        </p:txBody>
      </p:sp>
    </p:spTree>
    <p:extLst>
      <p:ext uri="{BB962C8B-B14F-4D97-AF65-F5344CB8AC3E}">
        <p14:creationId xmlns:p14="http://schemas.microsoft.com/office/powerpoint/2010/main" val="18882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Projektteam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" name="Bild 17" descr="Bildschirmfoto 2014-06-07 um 15.30.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86" y="1196752"/>
            <a:ext cx="762126" cy="9986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46313" y="1196752"/>
            <a:ext cx="5026098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Qualitätsbeauftragter</a:t>
            </a:r>
          </a:p>
          <a:p>
            <a:r>
              <a:rPr lang="de-DE" sz="2000" dirty="0" smtClean="0"/>
              <a:t>Markus </a:t>
            </a:r>
            <a:r>
              <a:rPr lang="de-DE" sz="2000" dirty="0" err="1" smtClean="0"/>
              <a:t>Wulftange</a:t>
            </a:r>
            <a:endParaRPr lang="de-DE" sz="2000" dirty="0" smtClean="0"/>
          </a:p>
          <a:p>
            <a:endParaRPr lang="de-DE" sz="2400" dirty="0"/>
          </a:p>
          <a:p>
            <a:pPr algn="r"/>
            <a:r>
              <a:rPr lang="de-DE" sz="2400" b="1" dirty="0" smtClean="0">
                <a:solidFill>
                  <a:schemeClr val="accent1"/>
                </a:solidFill>
              </a:rPr>
              <a:t>Fachlicher Chefdesigner</a:t>
            </a:r>
          </a:p>
          <a:p>
            <a:pPr algn="r"/>
            <a:r>
              <a:rPr lang="de-DE" sz="2000" dirty="0" smtClean="0"/>
              <a:t>Jan-</a:t>
            </a:r>
            <a:r>
              <a:rPr lang="de-DE" sz="2000" dirty="0" err="1" smtClean="0"/>
              <a:t>Nicklas</a:t>
            </a:r>
            <a:r>
              <a:rPr lang="de-DE" sz="2000" dirty="0" smtClean="0"/>
              <a:t> </a:t>
            </a:r>
            <a:r>
              <a:rPr lang="de-DE" sz="2000" dirty="0" err="1" smtClean="0"/>
              <a:t>Klaassen</a:t>
            </a:r>
            <a:endParaRPr lang="de-DE" sz="2000" dirty="0" smtClean="0"/>
          </a:p>
          <a:p>
            <a:endParaRPr lang="de-DE" sz="2400" dirty="0"/>
          </a:p>
          <a:p>
            <a:r>
              <a:rPr lang="de-DE" sz="2400" b="1" dirty="0" smtClean="0">
                <a:solidFill>
                  <a:schemeClr val="accent1"/>
                </a:solidFill>
              </a:rPr>
              <a:t>Technischer Chefdesigner</a:t>
            </a:r>
          </a:p>
          <a:p>
            <a:r>
              <a:rPr lang="de-DE" sz="2000" dirty="0" smtClean="0"/>
              <a:t>Philip </a:t>
            </a:r>
            <a:r>
              <a:rPr lang="de-DE" sz="2000" dirty="0" err="1" smtClean="0"/>
              <a:t>Dauwe</a:t>
            </a:r>
            <a:endParaRPr lang="de-DE" sz="2000" dirty="0" smtClean="0"/>
          </a:p>
          <a:p>
            <a:endParaRPr lang="de-DE" sz="2400" dirty="0"/>
          </a:p>
          <a:p>
            <a:pPr algn="r"/>
            <a:r>
              <a:rPr lang="de-DE" sz="2400" b="1" dirty="0" smtClean="0">
                <a:solidFill>
                  <a:schemeClr val="accent1"/>
                </a:solidFill>
              </a:rPr>
              <a:t>GUI/Tester</a:t>
            </a:r>
          </a:p>
          <a:p>
            <a:pPr algn="r"/>
            <a:r>
              <a:rPr lang="de-DE" sz="2000" dirty="0" smtClean="0"/>
              <a:t>Marc </a:t>
            </a:r>
            <a:r>
              <a:rPr lang="de-DE" sz="2000" dirty="0" err="1" smtClean="0"/>
              <a:t>Ufferfilge</a:t>
            </a:r>
            <a:endParaRPr lang="de-DE" sz="2000" dirty="0" smtClean="0"/>
          </a:p>
          <a:p>
            <a:endParaRPr lang="de-DE" sz="2400" dirty="0"/>
          </a:p>
          <a:p>
            <a:r>
              <a:rPr lang="de-DE" sz="2400" b="1" dirty="0" smtClean="0">
                <a:solidFill>
                  <a:schemeClr val="accent1"/>
                </a:solidFill>
              </a:rPr>
              <a:t>Projektleiter</a:t>
            </a:r>
          </a:p>
          <a:p>
            <a:r>
              <a:rPr lang="de-DE" sz="2000" dirty="0" smtClean="0"/>
              <a:t>Sven Winkler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  <p:pic>
        <p:nvPicPr>
          <p:cNvPr id="7" name="Bild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11" y="2195400"/>
            <a:ext cx="715980" cy="1003328"/>
          </a:xfrm>
          <a:prstGeom prst="rect">
            <a:avLst/>
          </a:prstGeom>
        </p:spPr>
      </p:pic>
      <p:pic>
        <p:nvPicPr>
          <p:cNvPr id="8" name="Bild 18" descr="IMG_1145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9" y="3212976"/>
            <a:ext cx="912524" cy="1008112"/>
          </a:xfrm>
          <a:prstGeom prst="rect">
            <a:avLst/>
          </a:prstGeom>
        </p:spPr>
      </p:pic>
      <p:pic>
        <p:nvPicPr>
          <p:cNvPr id="9" name="Bild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2" y="5314790"/>
            <a:ext cx="1043840" cy="78177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11" y="4221087"/>
            <a:ext cx="715980" cy="10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3200" b="1" dirty="0" smtClean="0">
                <a:solidFill>
                  <a:schemeClr val="accent1"/>
                </a:solidFill>
              </a:rPr>
              <a:t>BUC3: </a:t>
            </a:r>
            <a:r>
              <a:rPr lang="de-DE" sz="3200" b="1" dirty="0" smtClean="0">
                <a:solidFill>
                  <a:schemeClr val="accent1"/>
                </a:solidFill>
              </a:rPr>
              <a:t>Stundenplan </a:t>
            </a:r>
            <a:r>
              <a:rPr lang="de-DE" sz="3200" b="1" dirty="0" smtClean="0">
                <a:solidFill>
                  <a:schemeClr val="accent1"/>
                </a:solidFill>
              </a:rPr>
              <a:t>anzeigen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Auslöser: 	</a:t>
            </a:r>
            <a:r>
              <a:rPr lang="de-DE" sz="2800" dirty="0" smtClean="0"/>
              <a:t>Start Funktion Stundenplan anzeigen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Vorbedingung: 	</a:t>
            </a:r>
            <a:r>
              <a:rPr lang="de-DE" sz="2800" dirty="0" smtClean="0"/>
              <a:t>Mindestens eine Stundenplan-Planung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wurde durchgeführt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Stakeholder:	</a:t>
            </a:r>
            <a:r>
              <a:rPr lang="de-DE" sz="2800" dirty="0" smtClean="0"/>
              <a:t>Mitarbeiter Verwaltung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Output:	</a:t>
            </a:r>
            <a:r>
              <a:rPr lang="de-DE" sz="2800" dirty="0" smtClean="0"/>
              <a:t>Stundenplan eines Studiengangs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Ergebnis:	</a:t>
            </a:r>
            <a:r>
              <a:rPr lang="de-DE" sz="2800" dirty="0" smtClean="0"/>
              <a:t>Die aktuelle Stundenplan-Planung wird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auf dem Bildschirm angezeigt</a:t>
            </a:r>
          </a:p>
        </p:txBody>
      </p:sp>
    </p:spTree>
    <p:extLst>
      <p:ext uri="{BB962C8B-B14F-4D97-AF65-F5344CB8AC3E}">
        <p14:creationId xmlns:p14="http://schemas.microsoft.com/office/powerpoint/2010/main" val="40497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Funktionale Anforderungen (Auszug)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muss das mathematische </a:t>
            </a:r>
            <a:r>
              <a:rPr lang="de-DE" sz="2800" dirty="0" smtClean="0"/>
              <a:t>Zuordnungs-problem </a:t>
            </a:r>
            <a:r>
              <a:rPr lang="de-DE" sz="2800" dirty="0"/>
              <a:t>der vorhandenen Informationen (Raum, Veranstaltung, Dozent inklusive Zeitpräferenz) mit Hilfe eines </a:t>
            </a:r>
            <a:r>
              <a:rPr lang="de-DE" sz="2800" dirty="0" smtClean="0"/>
              <a:t>Algorithmus </a:t>
            </a:r>
            <a:r>
              <a:rPr lang="de-DE" sz="2800" dirty="0"/>
              <a:t>automatisch berechnen</a:t>
            </a:r>
            <a:r>
              <a:rPr lang="de-DE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kann dem Benutzer die Möglichkeit bieten die Zeitpräferenzen eines Dozenten über vordefinierte Zeitblöcke (Wochenarbeitsstunden) zu erfassen und speichern</a:t>
            </a:r>
            <a:r>
              <a:rPr lang="de-DE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</a:t>
            </a:r>
            <a:r>
              <a:rPr lang="de-DE" sz="2800" dirty="0" smtClean="0"/>
              <a:t>soll </a:t>
            </a:r>
            <a:r>
              <a:rPr lang="de-DE" sz="2800" dirty="0"/>
              <a:t>dem Benutzer die Möglichkeit bieten bereits erfasste Zeitpräferenzen eines Dozenten anzeigen und bearbeiten zu können.</a:t>
            </a: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2455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Nicht-Funktionale Anforderungen (Auszug)</a:t>
            </a:r>
            <a:endParaRPr lang="de-DE" sz="2800" b="1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 smtClean="0"/>
              <a:t>Alle Daten werden in relationaler DB gespeichert</a:t>
            </a:r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 smtClean="0"/>
              <a:t>Das System muss über einen Browser bedient und ausgeführt werden</a:t>
            </a:r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muss dem Benutzer die Möglichkeit bieten jegliche Eingaben über die Tastatur/Maus vorzunehmen.</a:t>
            </a:r>
            <a:endParaRPr lang="de-DE" sz="28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 smtClean="0"/>
              <a:t>Die </a:t>
            </a:r>
            <a:r>
              <a:rPr lang="de-DE" sz="2800" dirty="0"/>
              <a:t>Anwendung wird mit mindestens 3 unterschiedlichen und entkoppelten Schichten (Datenhaltung, Applikations-logik und GUI) implementiert. </a:t>
            </a:r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1138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Überblick technische Architektur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Book\Documents\GitHub\Softwareprojekt_BIM\Technisches_Design\technische_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1" y="932547"/>
            <a:ext cx="7782650" cy="55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Überblick technische Architektur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475657" y="263691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accent1"/>
                </a:solidFill>
              </a:rPr>
              <a:t>Vielen Dank für Ihre Aufmerksamkeit!</a:t>
            </a:r>
            <a:endParaRPr lang="de-DE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Kick-off Meeting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UBook\Dropbox\HS\Softwareprojekt\IMG_20141006_1417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9" t="16699" r="14549" b="17589"/>
          <a:stretch/>
        </p:blipFill>
        <p:spPr bwMode="auto">
          <a:xfrm>
            <a:off x="2943392" y="1912456"/>
            <a:ext cx="5901477" cy="44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1124744"/>
            <a:ext cx="852097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Schulung zum Umgang mit </a:t>
            </a:r>
            <a:r>
              <a:rPr lang="de-DE" sz="3200" dirty="0" err="1" smtClean="0"/>
              <a:t>Git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Rollen-</a:t>
            </a:r>
            <a:br>
              <a:rPr lang="de-DE" sz="3200" dirty="0" smtClean="0"/>
            </a:br>
            <a:r>
              <a:rPr lang="de-DE" sz="3200" dirty="0" err="1" smtClean="0"/>
              <a:t>verteilung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err="1" smtClean="0"/>
              <a:t>Teamplan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Potentielle</a:t>
            </a:r>
            <a:br>
              <a:rPr lang="de-DE" sz="3200" dirty="0" smtClean="0"/>
            </a:br>
            <a:r>
              <a:rPr lang="de-DE" sz="3200" dirty="0" smtClean="0"/>
              <a:t>Risiken</a:t>
            </a:r>
            <a:br>
              <a:rPr lang="de-DE" sz="3200" dirty="0" smtClean="0"/>
            </a:br>
            <a:r>
              <a:rPr lang="de-DE" sz="3200" dirty="0" smtClean="0"/>
              <a:t>besprochen</a:t>
            </a:r>
          </a:p>
          <a:p>
            <a:endParaRPr lang="de-DE" sz="3200" dirty="0"/>
          </a:p>
          <a:p>
            <a:endParaRPr lang="de-DE" sz="3200" dirty="0" smtClean="0"/>
          </a:p>
          <a:p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Terminrisiko / mangelnde Planung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schlechte / unzureichende Planung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SW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Pufferzeiten einplanen,</a:t>
            </a:r>
            <a:br>
              <a:rPr lang="de-DE" sz="2400" dirty="0" smtClean="0"/>
            </a:br>
            <a:r>
              <a:rPr lang="de-DE" sz="2400" dirty="0" smtClean="0"/>
              <a:t>	Alle Projektmitglieder in den Planungsprozess </a:t>
            </a:r>
            <a:br>
              <a:rPr lang="de-DE" sz="2400" dirty="0" smtClean="0"/>
            </a:br>
            <a:r>
              <a:rPr lang="de-DE" sz="2400" dirty="0" smtClean="0"/>
              <a:t>	einbeziehen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45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Versionsrisiko Programmierung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ältere Versionsstände werden überschrieben/gelöscht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Einsatz des „</a:t>
            </a:r>
            <a:r>
              <a:rPr lang="de-DE" sz="2400" dirty="0"/>
              <a:t>T</a:t>
            </a:r>
            <a:r>
              <a:rPr lang="de-DE" sz="2400" dirty="0" smtClean="0"/>
              <a:t>ools“ </a:t>
            </a:r>
            <a:r>
              <a:rPr lang="de-DE" sz="2400" dirty="0" err="1" smtClean="0"/>
              <a:t>GitHub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inkl. Anwenderschulung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501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Bereitstellung externer Ressourcen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Probleme bei der Bereitstellung (terminlich/technisch)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alle/Herr Schulte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frühestmögliche Festlegung der benötigten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Ressourcen und direkte Beauftragung bei 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Herrn Schulte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276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mangelnde Kommunikation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niedrig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durch „Tool“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teils automatisiert,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regelmäßige Gruppentreffen samt Protokollierung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89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Projektvorbereitung / 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Kick-Off Meeting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Projektplanung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54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Qualitätsmanagement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QM-Plan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Abnahmekriterien / Testdurchführung ausfüllen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1156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Bildschirmpräsentation (4:3)</PresentationFormat>
  <Paragraphs>220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Softwareprojekt</vt:lpstr>
      <vt:lpstr>  Projektteam</vt:lpstr>
      <vt:lpstr>  Kick-off Meeting</vt:lpstr>
      <vt:lpstr>  Risikoliste</vt:lpstr>
      <vt:lpstr>  Risikoliste</vt:lpstr>
      <vt:lpstr>  Risikoliste</vt:lpstr>
      <vt:lpstr>  Risikoliste</vt:lpstr>
      <vt:lpstr>  Strukturplan</vt:lpstr>
      <vt:lpstr>  Strukturplan</vt:lpstr>
      <vt:lpstr>  Strukturplan</vt:lpstr>
      <vt:lpstr>  Strukturplan</vt:lpstr>
      <vt:lpstr>  Strukturplan</vt:lpstr>
      <vt:lpstr>  Strukturplan</vt:lpstr>
      <vt:lpstr>  Strukturplan</vt:lpstr>
      <vt:lpstr>  Termin- und Meilensteinplanung</vt:lpstr>
      <vt:lpstr>  Teamplan / Aufwandsplan</vt:lpstr>
      <vt:lpstr>  Termin- und Meilensteinplanung</vt:lpstr>
      <vt:lpstr>  Fachlicher Überblick - Geschäftsanwendungsfälle</vt:lpstr>
      <vt:lpstr>  Fachlicher Überblick - Geschäftsanwendungsfälle</vt:lpstr>
      <vt:lpstr>  Fachlicher Überblick - Geschäftsanwendungsfälle</vt:lpstr>
      <vt:lpstr>  Fachlicher Überblick - Anforderungen</vt:lpstr>
      <vt:lpstr>  Fachlicher Überblick - Anforderungen</vt:lpstr>
      <vt:lpstr>  Überblick technische Architektur</vt:lpstr>
      <vt:lpstr>  Überblick technische Architektur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UBook</cp:lastModifiedBy>
  <cp:revision>75</cp:revision>
  <dcterms:created xsi:type="dcterms:W3CDTF">2014-10-26T22:51:00Z</dcterms:created>
  <dcterms:modified xsi:type="dcterms:W3CDTF">2014-11-12T18:12:47Z</dcterms:modified>
</cp:coreProperties>
</file>