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1" r:id="rId4"/>
    <p:sldId id="272" r:id="rId5"/>
    <p:sldId id="273" r:id="rId6"/>
    <p:sldId id="274" r:id="rId7"/>
    <p:sldId id="275" r:id="rId8"/>
    <p:sldId id="286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7" r:id="rId17"/>
    <p:sldId id="285" r:id="rId18"/>
    <p:sldId id="266" r:id="rId19"/>
    <p:sldId id="289" r:id="rId20"/>
    <p:sldId id="288" r:id="rId21"/>
    <p:sldId id="268" r:id="rId22"/>
    <p:sldId id="290" r:id="rId23"/>
    <p:sldId id="267" r:id="rId24"/>
    <p:sldId id="276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44" y="-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4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4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2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51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4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8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5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6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29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9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4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33F3-F04D-48C8-9880-7A8EA4FF7473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55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128"/>
            <a:ext cx="915934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6645" y="4293097"/>
            <a:ext cx="7772400" cy="1224136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Softwareprojekt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" y="0"/>
            <a:ext cx="9142310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805264"/>
            <a:ext cx="2554287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843369" y="537321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Stundenplan</a:t>
            </a:r>
            <a:endParaRPr lang="de-DE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24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err="1" smtClean="0"/>
              <a:t>Requirements</a:t>
            </a:r>
            <a:endParaRPr lang="de-DE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Aufgabe analysieren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9658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Spezifikation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Modelle erstellen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Use</a:t>
            </a:r>
            <a:r>
              <a:rPr lang="de-DE" sz="2400" dirty="0"/>
              <a:t> </a:t>
            </a:r>
            <a:r>
              <a:rPr lang="de-DE" sz="2400" dirty="0" smtClean="0"/>
              <a:t>Cases definieren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Application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Functions</a:t>
            </a:r>
            <a:r>
              <a:rPr lang="de-DE" sz="2400" dirty="0" smtClean="0"/>
              <a:t> definieren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38476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Entwurf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GUI-Entwürfe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258657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Implementierung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Datenhaltung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Anwendungskern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GUI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41543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Test/Verifikation/Abnahme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Test der Anwendung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Anpassungen / Fehlerbehebung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Interne Abnahme</a:t>
            </a:r>
          </a:p>
        </p:txBody>
      </p:sp>
    </p:spTree>
    <p:extLst>
      <p:ext uri="{BB962C8B-B14F-4D97-AF65-F5344CB8AC3E}">
        <p14:creationId xmlns:p14="http://schemas.microsoft.com/office/powerpoint/2010/main" val="2383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Termin- und Meilensteinplanung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Meilensteine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Projektplanung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QM-Plan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Spezifikation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Modelle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err="1" smtClean="0"/>
              <a:t>Use</a:t>
            </a:r>
            <a:r>
              <a:rPr lang="de-DE" sz="2800" dirty="0" smtClean="0"/>
              <a:t> Cases definieren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err="1" smtClean="0"/>
              <a:t>Application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Functions</a:t>
            </a:r>
            <a:r>
              <a:rPr lang="de-DE" sz="2800" dirty="0" smtClean="0"/>
              <a:t> definieren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Implementierung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Datenhaltung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Anwendungskern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GUI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smtClean="0"/>
              <a:t>Interne Abnahme</a:t>
            </a:r>
          </a:p>
        </p:txBody>
      </p:sp>
    </p:spTree>
    <p:extLst>
      <p:ext uri="{BB962C8B-B14F-4D97-AF65-F5344CB8AC3E}">
        <p14:creationId xmlns:p14="http://schemas.microsoft.com/office/powerpoint/2010/main" val="13480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</a:t>
            </a:r>
            <a:r>
              <a:rPr lang="de-DE" sz="2800" dirty="0" err="1" smtClean="0">
                <a:solidFill>
                  <a:schemeClr val="bg1"/>
                </a:solidFill>
              </a:rPr>
              <a:t>Teamplan</a:t>
            </a:r>
            <a:r>
              <a:rPr lang="de-DE" sz="2800" dirty="0" smtClean="0">
                <a:solidFill>
                  <a:schemeClr val="bg1"/>
                </a:solidFill>
              </a:rPr>
              <a:t> / Aufwandsplan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err="1" smtClean="0">
                <a:solidFill>
                  <a:schemeClr val="accent1"/>
                </a:solidFill>
              </a:rPr>
              <a:t>Teamplan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Alle Projektmitglieder jeweils 8 Std./</a:t>
            </a:r>
            <a:r>
              <a:rPr lang="de-DE" sz="2800" dirty="0" smtClean="0"/>
              <a:t>W</a:t>
            </a:r>
            <a:r>
              <a:rPr lang="de-DE" sz="2800" dirty="0" smtClean="0"/>
              <a:t>oche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Ca. 60% der noch verfügbaren Zeitressourcen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Aufwandsplan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Fertigstellung dieses Jahr (52. KW)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smtClean="0">
                <a:sym typeface="Wingdings" panose="05000000000000000000" pitchFamily="2" charset="2"/>
              </a:rPr>
              <a:t>13 Wochen * 5 Projektmitglieder * 8 Std.</a:t>
            </a:r>
            <a:br>
              <a:rPr lang="de-DE" sz="2800" dirty="0" smtClean="0">
                <a:sym typeface="Wingdings" panose="05000000000000000000" pitchFamily="2" charset="2"/>
              </a:rPr>
            </a:br>
            <a:r>
              <a:rPr lang="de-DE" sz="2800" dirty="0" smtClean="0">
                <a:sym typeface="Wingdings" panose="05000000000000000000" pitchFamily="2" charset="2"/>
              </a:rPr>
              <a:t> Gesamtaufwand: </a:t>
            </a:r>
            <a:r>
              <a:rPr lang="de-DE" sz="2800" b="1" dirty="0" smtClean="0">
                <a:sym typeface="Wingdings" panose="05000000000000000000" pitchFamily="2" charset="2"/>
              </a:rPr>
              <a:t>520 Std.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1240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Termin- und Meilensteinplanung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2" t="20523" r="24341" b="34362"/>
          <a:stretch/>
        </p:blipFill>
        <p:spPr bwMode="auto">
          <a:xfrm>
            <a:off x="35496" y="844430"/>
            <a:ext cx="9108504" cy="58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6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Fachlicher Überblick - Geschäftsanwendungsfälle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638" y="836712"/>
            <a:ext cx="85068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3200" b="1" dirty="0" smtClean="0">
                <a:solidFill>
                  <a:schemeClr val="accent1"/>
                </a:solidFill>
              </a:rPr>
              <a:t>BUC1: Stundenplan erstellen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Auslöser: 	</a:t>
            </a:r>
            <a:r>
              <a:rPr lang="de-DE" sz="2800" dirty="0" smtClean="0"/>
              <a:t>Start Stundenplanerstellung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Vorbedingung: 	</a:t>
            </a:r>
            <a:r>
              <a:rPr lang="de-DE" sz="2800" dirty="0" smtClean="0"/>
              <a:t>Zeitpräferenzen der Dozenten 		müssen vorliegen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Stakeholder:	</a:t>
            </a:r>
            <a:r>
              <a:rPr lang="de-DE" sz="2800" dirty="0" smtClean="0"/>
              <a:t>Dozent, Verwaltung, Studenten(indirekt)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Output:	</a:t>
            </a:r>
            <a:r>
              <a:rPr lang="de-DE" sz="2800" dirty="0" smtClean="0"/>
              <a:t>Erfolg: Stundenplan eines Studiengangs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Misserfolg: kein Stundenplan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		    </a:t>
            </a:r>
            <a:r>
              <a:rPr lang="de-DE" sz="2800" dirty="0" smtClean="0">
                <a:sym typeface="Wingdings" panose="05000000000000000000" pitchFamily="2" charset="2"/>
              </a:rPr>
              <a:t> </a:t>
            </a:r>
            <a:r>
              <a:rPr lang="de-DE" sz="2800" dirty="0" smtClean="0"/>
              <a:t>Fehlermeldung</a:t>
            </a:r>
            <a:endParaRPr lang="de-DE" sz="2800" dirty="0" smtClean="0"/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Ergebnis:	</a:t>
            </a:r>
            <a:r>
              <a:rPr lang="de-DE" sz="2800" dirty="0" smtClean="0"/>
              <a:t>Stundenplan wurde erstellt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17162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Fachlicher Überblick - Geschäftsanwendungsfälle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638" y="836712"/>
            <a:ext cx="85068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3200" b="1" dirty="0" smtClean="0">
                <a:solidFill>
                  <a:schemeClr val="accent1"/>
                </a:solidFill>
              </a:rPr>
              <a:t>BUC2: Zeitpräferenzen der Dozenten erfassen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Auslöser: 	</a:t>
            </a:r>
            <a:r>
              <a:rPr lang="de-DE" sz="2800" dirty="0" smtClean="0"/>
              <a:t>Kommunikationsaufbau vom/zum Dozent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Vorbedingung: 	</a:t>
            </a:r>
            <a:r>
              <a:rPr lang="de-DE" sz="2800" dirty="0" smtClean="0"/>
              <a:t>Planung für das neue Semester muss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begonnen haben</a:t>
            </a:r>
            <a:endParaRPr lang="de-DE" sz="2800" dirty="0" smtClean="0"/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Stakeholder:	</a:t>
            </a:r>
            <a:r>
              <a:rPr lang="de-DE" sz="2800" dirty="0" smtClean="0"/>
              <a:t>Dozent, Verwaltung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Output:	</a:t>
            </a:r>
            <a:r>
              <a:rPr lang="de-DE" sz="2800" dirty="0" smtClean="0"/>
              <a:t>-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Ergebnis:	</a:t>
            </a:r>
            <a:r>
              <a:rPr lang="de-DE" sz="2800" dirty="0" smtClean="0"/>
              <a:t>Zeitpräferenzen für einen Dozenten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wurden aufgenommen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18882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Projektteam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" name="Bild 17" descr="Bildschirmfoto 2014-06-07 um 15.30.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86" y="1196752"/>
            <a:ext cx="762126" cy="99864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046313" y="1196752"/>
            <a:ext cx="5026098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Qualitätsbeauftragter</a:t>
            </a:r>
          </a:p>
          <a:p>
            <a:r>
              <a:rPr lang="de-DE" sz="2000" dirty="0" smtClean="0"/>
              <a:t>Markus </a:t>
            </a:r>
            <a:r>
              <a:rPr lang="de-DE" sz="2000" dirty="0" err="1" smtClean="0"/>
              <a:t>Wulftange</a:t>
            </a:r>
            <a:endParaRPr lang="de-DE" sz="2000" dirty="0" smtClean="0"/>
          </a:p>
          <a:p>
            <a:endParaRPr lang="de-DE" sz="2400" dirty="0"/>
          </a:p>
          <a:p>
            <a:pPr algn="r"/>
            <a:r>
              <a:rPr lang="de-DE" sz="2400" b="1" dirty="0" smtClean="0">
                <a:solidFill>
                  <a:schemeClr val="accent1"/>
                </a:solidFill>
              </a:rPr>
              <a:t>Fachlicher Chefdesigner</a:t>
            </a:r>
          </a:p>
          <a:p>
            <a:pPr algn="r"/>
            <a:r>
              <a:rPr lang="de-DE" sz="2000" dirty="0" smtClean="0"/>
              <a:t>Jan-</a:t>
            </a:r>
            <a:r>
              <a:rPr lang="de-DE" sz="2000" dirty="0" err="1" smtClean="0"/>
              <a:t>Nicklas</a:t>
            </a:r>
            <a:r>
              <a:rPr lang="de-DE" sz="2000" dirty="0" smtClean="0"/>
              <a:t> </a:t>
            </a:r>
            <a:r>
              <a:rPr lang="de-DE" sz="2000" dirty="0" err="1" smtClean="0"/>
              <a:t>Klaassen</a:t>
            </a:r>
            <a:endParaRPr lang="de-DE" sz="2000" dirty="0" smtClean="0"/>
          </a:p>
          <a:p>
            <a:endParaRPr lang="de-DE" sz="2400" dirty="0"/>
          </a:p>
          <a:p>
            <a:r>
              <a:rPr lang="de-DE" sz="2400" b="1" dirty="0" smtClean="0">
                <a:solidFill>
                  <a:schemeClr val="accent1"/>
                </a:solidFill>
              </a:rPr>
              <a:t>Technischer Chefdesigner</a:t>
            </a:r>
          </a:p>
          <a:p>
            <a:r>
              <a:rPr lang="de-DE" sz="2000" dirty="0" smtClean="0"/>
              <a:t>Philip </a:t>
            </a:r>
            <a:r>
              <a:rPr lang="de-DE" sz="2000" dirty="0" err="1" smtClean="0"/>
              <a:t>Dauwe</a:t>
            </a:r>
            <a:endParaRPr lang="de-DE" sz="2000" dirty="0" smtClean="0"/>
          </a:p>
          <a:p>
            <a:endParaRPr lang="de-DE" sz="2400" dirty="0"/>
          </a:p>
          <a:p>
            <a:pPr algn="r"/>
            <a:r>
              <a:rPr lang="de-DE" sz="2400" b="1" dirty="0" smtClean="0">
                <a:solidFill>
                  <a:schemeClr val="accent1"/>
                </a:solidFill>
              </a:rPr>
              <a:t>GUI/Tester</a:t>
            </a:r>
          </a:p>
          <a:p>
            <a:pPr algn="r"/>
            <a:r>
              <a:rPr lang="de-DE" sz="2000" dirty="0" smtClean="0"/>
              <a:t>Marc </a:t>
            </a:r>
            <a:r>
              <a:rPr lang="de-DE" sz="2000" dirty="0" err="1" smtClean="0"/>
              <a:t>Ufferfilge</a:t>
            </a:r>
            <a:endParaRPr lang="de-DE" sz="2000" dirty="0" smtClean="0"/>
          </a:p>
          <a:p>
            <a:endParaRPr lang="de-DE" sz="2400" dirty="0"/>
          </a:p>
          <a:p>
            <a:r>
              <a:rPr lang="de-DE" sz="2400" b="1" dirty="0" smtClean="0">
                <a:solidFill>
                  <a:schemeClr val="accent1"/>
                </a:solidFill>
              </a:rPr>
              <a:t>Projektleiter</a:t>
            </a:r>
          </a:p>
          <a:p>
            <a:r>
              <a:rPr lang="de-DE" sz="2000" dirty="0" smtClean="0"/>
              <a:t>Sven Winkler</a:t>
            </a:r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</p:txBody>
      </p:sp>
      <p:pic>
        <p:nvPicPr>
          <p:cNvPr id="7" name="Bild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11" y="2195400"/>
            <a:ext cx="715980" cy="1003328"/>
          </a:xfrm>
          <a:prstGeom prst="rect">
            <a:avLst/>
          </a:prstGeom>
        </p:spPr>
      </p:pic>
      <p:pic>
        <p:nvPicPr>
          <p:cNvPr id="8" name="Bild 18" descr="IMG_1145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9" y="3212976"/>
            <a:ext cx="912524" cy="1008112"/>
          </a:xfrm>
          <a:prstGeom prst="rect">
            <a:avLst/>
          </a:prstGeom>
        </p:spPr>
      </p:pic>
      <p:pic>
        <p:nvPicPr>
          <p:cNvPr id="9" name="Bild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2" y="5314790"/>
            <a:ext cx="1043840" cy="78177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11" y="4221087"/>
            <a:ext cx="715980" cy="10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Fachlicher Überblick - Geschäftsanwendungsfälle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638" y="836712"/>
            <a:ext cx="85068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3200" b="1" dirty="0" smtClean="0">
                <a:solidFill>
                  <a:schemeClr val="accent1"/>
                </a:solidFill>
              </a:rPr>
              <a:t>BUC3: Stundeplan anzeigen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Auslöser: 	</a:t>
            </a:r>
            <a:r>
              <a:rPr lang="de-DE" sz="2800" dirty="0" smtClean="0"/>
              <a:t>Start Funktion Stundenplan anzeigen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Vorbedingung: 	</a:t>
            </a:r>
            <a:r>
              <a:rPr lang="de-DE" sz="2800" dirty="0" smtClean="0"/>
              <a:t>Mindestens eine Stundenplan-Planung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wurde durchgeführt</a:t>
            </a:r>
            <a:endParaRPr lang="de-DE" sz="2800" dirty="0" smtClean="0"/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Stakeholder:	</a:t>
            </a:r>
            <a:r>
              <a:rPr lang="de-DE" sz="2800" dirty="0" smtClean="0"/>
              <a:t>Mitarbeiter Verwaltung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Output:	</a:t>
            </a:r>
            <a:r>
              <a:rPr lang="de-DE" sz="2800" dirty="0" smtClean="0"/>
              <a:t>Stundenplan eines Studiengangs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Ergebnis:	</a:t>
            </a:r>
            <a:r>
              <a:rPr lang="de-DE" sz="2800" dirty="0" smtClean="0"/>
              <a:t>Die aktuelle Stundenplan-Planung wird</a:t>
            </a:r>
          </a:p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auf dem Bildschirm angezeigt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40497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Fachlicher Überblick - </a:t>
            </a:r>
            <a:r>
              <a:rPr lang="de-DE" sz="2800" dirty="0" smtClean="0">
                <a:solidFill>
                  <a:schemeClr val="bg1"/>
                </a:solidFill>
              </a:rPr>
              <a:t>Anforderungen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638" y="836712"/>
            <a:ext cx="8506841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Funktionale Anforderungen (Auszug)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/>
              <a:t>Das System muss das mathematische </a:t>
            </a:r>
            <a:r>
              <a:rPr lang="de-DE" sz="2800" dirty="0" smtClean="0"/>
              <a:t>Zuordnungs-problem </a:t>
            </a:r>
            <a:r>
              <a:rPr lang="de-DE" sz="2800" dirty="0"/>
              <a:t>der vorhandenen Informationen (Raum, Veranstaltung, Dozent inklusive Zeitpräferenz) mit Hilfe eines </a:t>
            </a:r>
            <a:r>
              <a:rPr lang="de-DE" sz="2800" dirty="0" smtClean="0"/>
              <a:t>Algorithmus </a:t>
            </a:r>
            <a:r>
              <a:rPr lang="de-DE" sz="2800" dirty="0"/>
              <a:t>automatisch berechnen</a:t>
            </a:r>
            <a:r>
              <a:rPr lang="de-DE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1200" dirty="0" smtClean="0"/>
          </a:p>
          <a:p>
            <a:pPr marL="457200" indent="-45720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/>
              <a:t>Das System kann dem Benutzer die Möglichkeit bieten die Zeitpräferenzen eines Dozenten über vordefinierte Zeitblöcke (Wochenarbeitsstunden) zu erfassen und speichern</a:t>
            </a:r>
            <a:r>
              <a:rPr lang="de-DE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1200" dirty="0" smtClean="0"/>
          </a:p>
          <a:p>
            <a:pPr marL="457200" indent="-45720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/>
              <a:t>Das System sollte dem Benutzer die Möglichkeit bieten bereits erfasste Zeitpräferenzen eines Dozenten anzeigen und bearbeiten zu können.</a:t>
            </a:r>
            <a:endParaRPr lang="de-DE" sz="2800" dirty="0" smtClean="0"/>
          </a:p>
          <a:p>
            <a:pPr marL="457200" indent="-45720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2500" dirty="0" smtClean="0"/>
          </a:p>
        </p:txBody>
      </p:sp>
    </p:spTree>
    <p:extLst>
      <p:ext uri="{BB962C8B-B14F-4D97-AF65-F5344CB8AC3E}">
        <p14:creationId xmlns:p14="http://schemas.microsoft.com/office/powerpoint/2010/main" val="2455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Fachlicher Überblick - </a:t>
            </a:r>
            <a:r>
              <a:rPr lang="de-DE" sz="2800" dirty="0" smtClean="0">
                <a:solidFill>
                  <a:schemeClr val="bg1"/>
                </a:solidFill>
              </a:rPr>
              <a:t>Anforderungen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638" y="836712"/>
            <a:ext cx="8506841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333625" algn="l"/>
              </a:tabLst>
            </a:pPr>
            <a:r>
              <a:rPr lang="de-DE" sz="2800" b="1" dirty="0" smtClean="0">
                <a:solidFill>
                  <a:schemeClr val="accent1"/>
                </a:solidFill>
              </a:rPr>
              <a:t>Nicht-Funktionale Anforderungen (Auszug)</a:t>
            </a:r>
            <a:endParaRPr lang="de-DE" sz="2800" b="1" dirty="0" smtClean="0"/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 smtClean="0"/>
              <a:t>Alle Daten werden in rel</a:t>
            </a:r>
            <a:r>
              <a:rPr lang="de-DE" sz="2800" dirty="0" smtClean="0"/>
              <a:t>ationaler</a:t>
            </a:r>
            <a:r>
              <a:rPr lang="de-DE" sz="2800" dirty="0" smtClean="0"/>
              <a:t> DB gespeichert</a:t>
            </a:r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1200" dirty="0" smtClean="0"/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 smtClean="0"/>
              <a:t>Das System muss über einen Browser bedient und ausgeführt werden</a:t>
            </a:r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1200" dirty="0" smtClean="0"/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/>
              <a:t>Das System muss dem Benutzer die Möglichkeit bieten jegliche Eingaben über die Tastatur/Maus vorzunehmen.</a:t>
            </a:r>
            <a:endParaRPr lang="de-DE" sz="2800" dirty="0" smtClean="0"/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1200" dirty="0" smtClean="0"/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r>
              <a:rPr lang="de-DE" sz="2800" dirty="0" smtClean="0"/>
              <a:t>Die </a:t>
            </a:r>
            <a:r>
              <a:rPr lang="de-DE" sz="2800" dirty="0"/>
              <a:t>Anwendung wird mit mindestens 3 unterschiedlichen und entkoppelten Schichten (Datenhaltung, Applikations-logik und GUI) implementiert. </a:t>
            </a:r>
          </a:p>
          <a:p>
            <a:pPr marL="514350" indent="-514350">
              <a:buFont typeface="Arial" panose="020B0604020202020204" pitchFamily="34" charset="0"/>
              <a:buChar char="•"/>
              <a:tabLst>
                <a:tab pos="2333625" algn="l"/>
              </a:tabLst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1138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Überblick technische Architektur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UBook\Documents\GitHub\Softwareprojekt_BIM\Technisches_Design\technische_architekt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1" y="932547"/>
            <a:ext cx="7782650" cy="553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0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Überblick technische Architektur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475657" y="2636912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 smtClean="0">
                <a:solidFill>
                  <a:schemeClr val="accent1"/>
                </a:solidFill>
              </a:rPr>
              <a:t>Vielen Dank für Ihre Aufmerksamkeit!</a:t>
            </a:r>
            <a:endParaRPr lang="de-DE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Kick-off Meeting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UBook\Dropbox\HS\Softwareprojekt\IMG_20141006_14170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9" t="16699" r="14549" b="17589"/>
          <a:stretch/>
        </p:blipFill>
        <p:spPr bwMode="auto">
          <a:xfrm>
            <a:off x="2943392" y="1912456"/>
            <a:ext cx="5901477" cy="44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23528" y="1124744"/>
            <a:ext cx="852097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de-DE" sz="3200" dirty="0" smtClean="0"/>
              <a:t>Schulung zum Umgang mit </a:t>
            </a:r>
            <a:r>
              <a:rPr lang="de-DE" sz="3200" dirty="0" err="1" smtClean="0"/>
              <a:t>Git</a:t>
            </a:r>
            <a:endParaRPr lang="de-DE" sz="3200" dirty="0" smtClean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de-DE" sz="3200" dirty="0" smtClean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de-DE" sz="3200" dirty="0" smtClean="0"/>
              <a:t>Rollen-</a:t>
            </a:r>
            <a:br>
              <a:rPr lang="de-DE" sz="3200" dirty="0" smtClean="0"/>
            </a:br>
            <a:r>
              <a:rPr lang="de-DE" sz="3200" dirty="0" err="1" smtClean="0"/>
              <a:t>verteilung</a:t>
            </a:r>
            <a:endParaRPr lang="de-DE" sz="3200" dirty="0" smtClean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de-DE" sz="3200" dirty="0" err="1" smtClean="0"/>
              <a:t>Teamplan</a:t>
            </a:r>
            <a:endParaRPr lang="de-DE" sz="3200" dirty="0" smtClean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de-DE" sz="3200" dirty="0" smtClean="0"/>
              <a:t>Potentielle</a:t>
            </a:r>
            <a:br>
              <a:rPr lang="de-DE" sz="3200" dirty="0" smtClean="0"/>
            </a:br>
            <a:r>
              <a:rPr lang="de-DE" sz="3200" dirty="0" smtClean="0"/>
              <a:t>Risiken</a:t>
            </a:r>
            <a:br>
              <a:rPr lang="de-DE" sz="3200" dirty="0" smtClean="0"/>
            </a:br>
            <a:r>
              <a:rPr lang="de-DE" sz="3200" dirty="0" smtClean="0"/>
              <a:t>besprochen</a:t>
            </a:r>
          </a:p>
          <a:p>
            <a:endParaRPr lang="de-DE" sz="3200" dirty="0"/>
          </a:p>
          <a:p>
            <a:endParaRPr lang="de-DE" sz="3200" dirty="0" smtClean="0"/>
          </a:p>
          <a:p>
            <a:endParaRPr lang="de-DE" sz="3200" dirty="0"/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7490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Risikoliste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20926" r="2228" b="46852"/>
          <a:stretch/>
        </p:blipFill>
        <p:spPr bwMode="auto">
          <a:xfrm>
            <a:off x="228951" y="908720"/>
            <a:ext cx="8599103" cy="211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40236" y="3084924"/>
            <a:ext cx="86635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Beschreibung:  </a:t>
            </a:r>
            <a:r>
              <a:rPr lang="de-DE" sz="2400" dirty="0" smtClean="0"/>
              <a:t>Terminrisiko / mangelnde Planung</a:t>
            </a: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Quelle:  </a:t>
            </a:r>
            <a:r>
              <a:rPr lang="de-DE" sz="2400" dirty="0" smtClean="0"/>
              <a:t>schlechte / unzureichende Planung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Kritikalität:   </a:t>
            </a:r>
            <a:r>
              <a:rPr lang="de-DE" sz="2400" dirty="0" smtClean="0"/>
              <a:t>hoch		</a:t>
            </a:r>
            <a:r>
              <a:rPr lang="de-DE" sz="2400" b="1" dirty="0" smtClean="0">
                <a:solidFill>
                  <a:schemeClr val="accent1"/>
                </a:solidFill>
              </a:rPr>
              <a:t>Eigentümer:  </a:t>
            </a:r>
            <a:r>
              <a:rPr lang="de-DE" sz="2400" dirty="0" smtClean="0"/>
              <a:t>SW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Maßnahme(n):	</a:t>
            </a:r>
            <a:r>
              <a:rPr lang="de-DE" sz="2400" dirty="0" smtClean="0"/>
              <a:t>Pufferzeiten einplanen,</a:t>
            </a:r>
            <a:br>
              <a:rPr lang="de-DE" sz="2400" dirty="0" smtClean="0"/>
            </a:br>
            <a:r>
              <a:rPr lang="de-DE" sz="2400" dirty="0" smtClean="0"/>
              <a:t>	Alle Projektmitglieder in den Planungsprozess </a:t>
            </a:r>
            <a:br>
              <a:rPr lang="de-DE" sz="2400" dirty="0" smtClean="0"/>
            </a:br>
            <a:r>
              <a:rPr lang="de-DE" sz="2400" dirty="0" smtClean="0"/>
              <a:t>	einbeziehen</a:t>
            </a:r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452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Risikoliste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20926" r="2228" b="46852"/>
          <a:stretch/>
        </p:blipFill>
        <p:spPr bwMode="auto">
          <a:xfrm>
            <a:off x="228951" y="908720"/>
            <a:ext cx="8599103" cy="211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40236" y="3084924"/>
            <a:ext cx="86635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Beschreibung:  </a:t>
            </a:r>
            <a:r>
              <a:rPr lang="de-DE" sz="2400" dirty="0" smtClean="0"/>
              <a:t>Versionsrisiko Programmierung</a:t>
            </a: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Quelle:  </a:t>
            </a:r>
            <a:r>
              <a:rPr lang="de-DE" sz="2400" dirty="0" smtClean="0"/>
              <a:t>ältere Versionsstände werden überschrieben/gelöscht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Kritikalität:   </a:t>
            </a:r>
            <a:r>
              <a:rPr lang="de-DE" sz="2400" dirty="0" smtClean="0"/>
              <a:t>hoch		</a:t>
            </a:r>
            <a:r>
              <a:rPr lang="de-DE" sz="2400" b="1" dirty="0" smtClean="0">
                <a:solidFill>
                  <a:schemeClr val="accent1"/>
                </a:solidFill>
              </a:rPr>
              <a:t>Eigentümer:  </a:t>
            </a:r>
            <a:r>
              <a:rPr lang="de-DE" sz="2400" dirty="0" smtClean="0"/>
              <a:t>alle Projektmitglieder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Maßnahme(n):	</a:t>
            </a:r>
            <a:r>
              <a:rPr lang="de-DE" sz="2400" dirty="0" smtClean="0"/>
              <a:t>Einsatz des „</a:t>
            </a:r>
            <a:r>
              <a:rPr lang="de-DE" sz="2400" dirty="0"/>
              <a:t>T</a:t>
            </a:r>
            <a:r>
              <a:rPr lang="de-DE" sz="2400" dirty="0" smtClean="0"/>
              <a:t>ools“ </a:t>
            </a:r>
            <a:r>
              <a:rPr lang="de-DE" sz="2400" dirty="0" err="1" smtClean="0"/>
              <a:t>GitHub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smtClean="0"/>
              <a:t>	inkl. Anwenderschulung</a:t>
            </a:r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501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Risikoliste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20926" r="2228" b="46852"/>
          <a:stretch/>
        </p:blipFill>
        <p:spPr bwMode="auto">
          <a:xfrm>
            <a:off x="228951" y="908720"/>
            <a:ext cx="8599103" cy="211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40236" y="3084924"/>
            <a:ext cx="86635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Beschreibung:  </a:t>
            </a:r>
            <a:r>
              <a:rPr lang="de-DE" sz="2400" dirty="0" smtClean="0"/>
              <a:t>Bereitstellung externer Ressourcen</a:t>
            </a: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Quelle:  </a:t>
            </a:r>
            <a:r>
              <a:rPr lang="de-DE" sz="2400" dirty="0" smtClean="0"/>
              <a:t>Probleme bei der Bereitstellung (terminlich/technisch)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Kritikalität:   </a:t>
            </a:r>
            <a:r>
              <a:rPr lang="de-DE" sz="2400" dirty="0" smtClean="0"/>
              <a:t>hoch		</a:t>
            </a:r>
            <a:r>
              <a:rPr lang="de-DE" sz="2400" b="1" dirty="0" smtClean="0">
                <a:solidFill>
                  <a:schemeClr val="accent1"/>
                </a:solidFill>
              </a:rPr>
              <a:t>Eigentümer:  </a:t>
            </a:r>
            <a:r>
              <a:rPr lang="de-DE" sz="2400" dirty="0" smtClean="0"/>
              <a:t>alle/Herr Schulte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Maßnahme(n):	</a:t>
            </a:r>
            <a:r>
              <a:rPr lang="de-DE" sz="2400" dirty="0" smtClean="0"/>
              <a:t>frühestmögliche Festlegung der benötigten</a:t>
            </a:r>
          </a:p>
          <a:p>
            <a:pPr>
              <a:tabLst>
                <a:tab pos="2152650" algn="l"/>
              </a:tabLst>
            </a:pPr>
            <a:r>
              <a:rPr lang="de-DE" sz="2400" dirty="0"/>
              <a:t>	</a:t>
            </a:r>
            <a:r>
              <a:rPr lang="de-DE" sz="2400" dirty="0" smtClean="0"/>
              <a:t>Ressourcen und direkte Beauftragung bei </a:t>
            </a:r>
          </a:p>
          <a:p>
            <a:pPr>
              <a:tabLst>
                <a:tab pos="2152650" algn="l"/>
              </a:tabLst>
            </a:pPr>
            <a:r>
              <a:rPr lang="de-DE" sz="2400" dirty="0"/>
              <a:t>	</a:t>
            </a:r>
            <a:r>
              <a:rPr lang="de-DE" sz="2400" dirty="0" smtClean="0"/>
              <a:t>Herrn Schulte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276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Risikoliste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20926" r="2228" b="46852"/>
          <a:stretch/>
        </p:blipFill>
        <p:spPr bwMode="auto">
          <a:xfrm>
            <a:off x="228951" y="908720"/>
            <a:ext cx="8599103" cy="211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40236" y="3084924"/>
            <a:ext cx="86635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Beschreibung:  </a:t>
            </a:r>
            <a:r>
              <a:rPr lang="de-DE" sz="2400" dirty="0" smtClean="0"/>
              <a:t>mangelnde Kommunikation</a:t>
            </a: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Quelle:  </a:t>
            </a:r>
            <a:r>
              <a:rPr lang="de-DE" sz="2400" dirty="0" smtClean="0"/>
              <a:t>alle Projektmitglieder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Kritikalität:   </a:t>
            </a:r>
            <a:r>
              <a:rPr lang="de-DE" sz="2400" dirty="0" smtClean="0"/>
              <a:t>niedrig		</a:t>
            </a:r>
            <a:r>
              <a:rPr lang="de-DE" sz="2400" b="1" dirty="0" smtClean="0">
                <a:solidFill>
                  <a:schemeClr val="accent1"/>
                </a:solidFill>
              </a:rPr>
              <a:t>Eigentümer:  </a:t>
            </a:r>
            <a:r>
              <a:rPr lang="de-DE" sz="2400" dirty="0" smtClean="0"/>
              <a:t>alle Projektmitglieder</a:t>
            </a:r>
            <a:endParaRPr lang="de-DE" sz="2400" b="1" dirty="0" smtClean="0">
              <a:solidFill>
                <a:schemeClr val="accent1"/>
              </a:solidFill>
            </a:endParaRPr>
          </a:p>
          <a:p>
            <a:pPr>
              <a:tabLst>
                <a:tab pos="2152650" algn="l"/>
              </a:tabLst>
            </a:pPr>
            <a:endParaRPr lang="de-DE" sz="2400" dirty="0"/>
          </a:p>
          <a:p>
            <a:pPr>
              <a:tabLst>
                <a:tab pos="2152650" algn="l"/>
              </a:tabLst>
            </a:pPr>
            <a:r>
              <a:rPr lang="de-DE" sz="2400" b="1" dirty="0" smtClean="0">
                <a:solidFill>
                  <a:schemeClr val="accent1"/>
                </a:solidFill>
              </a:rPr>
              <a:t>Maßnahme(n):	</a:t>
            </a:r>
            <a:r>
              <a:rPr lang="de-DE" sz="2400" dirty="0" smtClean="0"/>
              <a:t>durch „Tool“ </a:t>
            </a:r>
            <a:r>
              <a:rPr lang="de-DE" sz="2400" dirty="0" err="1" smtClean="0"/>
              <a:t>GitHub</a:t>
            </a:r>
            <a:r>
              <a:rPr lang="de-DE" sz="2400" dirty="0" smtClean="0"/>
              <a:t> teils automatisiert,</a:t>
            </a:r>
          </a:p>
          <a:p>
            <a:pPr>
              <a:tabLst>
                <a:tab pos="2152650" algn="l"/>
              </a:tabLst>
            </a:pPr>
            <a:r>
              <a:rPr lang="de-DE" sz="2400" dirty="0"/>
              <a:t>	</a:t>
            </a:r>
            <a:r>
              <a:rPr lang="de-DE" sz="2400" dirty="0" smtClean="0"/>
              <a:t>regelmäßige Gruppentreffen samt Protokollierung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389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Projektvorbereitung / Dokumentation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Kick-Off Meeting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Projektplanung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Qualitätsmanagement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454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Strukturplan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5639" y="836712"/>
            <a:ext cx="8352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 smtClean="0">
                <a:solidFill>
                  <a:schemeClr val="accent1"/>
                </a:solidFill>
              </a:rPr>
              <a:t>Bereiche </a:t>
            </a:r>
            <a:r>
              <a:rPr lang="de-DE" sz="28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Arbeitspakete</a:t>
            </a:r>
            <a:endParaRPr lang="de-DE" sz="28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Projektvorbereitung /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b="1" dirty="0" smtClean="0"/>
              <a:t>Qualitätsmanagement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QM-Plan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Abnahmekriterien / Testdurchführung ausfüllen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 smtClean="0"/>
              <a:t>Requirements</a:t>
            </a:r>
            <a:endParaRPr lang="de-D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Spezifikation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Entwurf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Implementierung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Test/Verifikation/Abnahme</a:t>
            </a:r>
          </a:p>
        </p:txBody>
      </p:sp>
    </p:spTree>
    <p:extLst>
      <p:ext uri="{BB962C8B-B14F-4D97-AF65-F5344CB8AC3E}">
        <p14:creationId xmlns:p14="http://schemas.microsoft.com/office/powerpoint/2010/main" val="41156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Bildschirmpräsentation (4:3)</PresentationFormat>
  <Paragraphs>220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Larissa</vt:lpstr>
      <vt:lpstr>Softwareprojekt</vt:lpstr>
      <vt:lpstr>  Projektteam</vt:lpstr>
      <vt:lpstr>  Kick-off Meeting</vt:lpstr>
      <vt:lpstr>  Risikoliste</vt:lpstr>
      <vt:lpstr>  Risikoliste</vt:lpstr>
      <vt:lpstr>  Risikoliste</vt:lpstr>
      <vt:lpstr>  Risikoliste</vt:lpstr>
      <vt:lpstr>  Strukturplan</vt:lpstr>
      <vt:lpstr>  Strukturplan</vt:lpstr>
      <vt:lpstr>  Strukturplan</vt:lpstr>
      <vt:lpstr>  Strukturplan</vt:lpstr>
      <vt:lpstr>  Strukturplan</vt:lpstr>
      <vt:lpstr>  Strukturplan</vt:lpstr>
      <vt:lpstr>  Strukturplan</vt:lpstr>
      <vt:lpstr>  Termin- und Meilensteinplanung</vt:lpstr>
      <vt:lpstr>  Teamplan / Aufwandsplan</vt:lpstr>
      <vt:lpstr>  Termin- und Meilensteinplanung</vt:lpstr>
      <vt:lpstr>  Fachlicher Überblick - Geschäftsanwendungsfälle</vt:lpstr>
      <vt:lpstr>  Fachlicher Überblick - Geschäftsanwendungsfälle</vt:lpstr>
      <vt:lpstr>  Fachlicher Überblick - Geschäftsanwendungsfälle</vt:lpstr>
      <vt:lpstr>  Fachlicher Überblick - Anforderungen</vt:lpstr>
      <vt:lpstr>  Fachlicher Überblick - Anforderungen</vt:lpstr>
      <vt:lpstr>  Überblick technische Architektur</vt:lpstr>
      <vt:lpstr>  Überblick technische Architektur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Softwareprojekt</dc:title>
  <dc:creator>MARC</dc:creator>
  <cp:lastModifiedBy>UBook</cp:lastModifiedBy>
  <cp:revision>72</cp:revision>
  <dcterms:created xsi:type="dcterms:W3CDTF">2014-10-26T22:51:00Z</dcterms:created>
  <dcterms:modified xsi:type="dcterms:W3CDTF">2014-11-12T10:51:47Z</dcterms:modified>
</cp:coreProperties>
</file>