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58"/>
  </p:notesMasterIdLst>
  <p:sldIdLst>
    <p:sldId id="275" r:id="rId2"/>
    <p:sldId id="276" r:id="rId3"/>
    <p:sldId id="274" r:id="rId4"/>
    <p:sldId id="258" r:id="rId5"/>
    <p:sldId id="260" r:id="rId6"/>
    <p:sldId id="261" r:id="rId7"/>
    <p:sldId id="262" r:id="rId8"/>
    <p:sldId id="263" r:id="rId9"/>
    <p:sldId id="264" r:id="rId10"/>
    <p:sldId id="317" r:id="rId11"/>
    <p:sldId id="265" r:id="rId12"/>
    <p:sldId id="266" r:id="rId13"/>
    <p:sldId id="267" r:id="rId14"/>
    <p:sldId id="268" r:id="rId15"/>
    <p:sldId id="308" r:id="rId16"/>
    <p:sldId id="309" r:id="rId17"/>
    <p:sldId id="310" r:id="rId18"/>
    <p:sldId id="311" r:id="rId19"/>
    <p:sldId id="312" r:id="rId20"/>
    <p:sldId id="270" r:id="rId21"/>
    <p:sldId id="318" r:id="rId22"/>
    <p:sldId id="319" r:id="rId23"/>
    <p:sldId id="320" r:id="rId24"/>
    <p:sldId id="277" r:id="rId25"/>
    <p:sldId id="278" r:id="rId26"/>
    <p:sldId id="283" r:id="rId27"/>
    <p:sldId id="279" r:id="rId28"/>
    <p:sldId id="281" r:id="rId29"/>
    <p:sldId id="282" r:id="rId30"/>
    <p:sldId id="280" r:id="rId31"/>
    <p:sldId id="288" r:id="rId32"/>
    <p:sldId id="286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287" r:id="rId52"/>
    <p:sldId id="313" r:id="rId53"/>
    <p:sldId id="314" r:id="rId54"/>
    <p:sldId id="315" r:id="rId55"/>
    <p:sldId id="316" r:id="rId56"/>
    <p:sldId id="307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-150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F2C47-6172-4B41-A18B-13A752CCD071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B4AF0-CBA3-467C-BE14-F6D5D727B6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8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800" y="687600"/>
            <a:ext cx="4572000" cy="343080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687600" y="4345200"/>
            <a:ext cx="5486400" cy="411480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72000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some choices</a:t>
            </a:r>
            <a:r>
              <a:rPr lang="en-US" baseline="0" dirty="0" smtClean="0"/>
              <a:t> here. A few years ago there were several browser applications available to mash your own APIs. As you can see here… there really is only one left!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35230-451B-423A-AB56-944A40C3FA5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</a:t>
            </a:r>
            <a:r>
              <a:rPr lang="en-US" baseline="0" dirty="0" smtClean="0"/>
              <a:t> population by state. Yahoo finance stock quote watch list feed and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35230-451B-423A-AB56-944A40C3FA51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Enter RSS feeds, Filters, </a:t>
            </a:r>
            <a:r>
              <a:rPr lang="en-US" dirty="0" err="1" smtClean="0"/>
              <a:t>Flickr</a:t>
            </a:r>
            <a:r>
              <a:rPr lang="en-US" dirty="0" smtClean="0"/>
              <a:t>, anything else you may</a:t>
            </a:r>
            <a:r>
              <a:rPr lang="en-US" baseline="0" dirty="0" smtClean="0"/>
              <a:t> want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35230-451B-423A-AB56-944A40C3FA5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According</a:t>
            </a:r>
            <a:r>
              <a:rPr lang="en-US" baseline="0" dirty="0" smtClean="0"/>
              <a:t> to Programmable Web: Top APIs for </a:t>
            </a:r>
            <a:r>
              <a:rPr lang="en-US" baseline="0" dirty="0" err="1" smtClean="0"/>
              <a:t>Mashups</a:t>
            </a:r>
            <a:r>
              <a:rPr lang="en-US" baseline="0" dirty="0" smtClean="0"/>
              <a:t> …. Google Maps 42%!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35230-451B-423A-AB56-944A40C3FA51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72000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According</a:t>
            </a:r>
            <a:r>
              <a:rPr lang="en-US" baseline="0" dirty="0" smtClean="0"/>
              <a:t> to Programmable Web: Top APIs for </a:t>
            </a:r>
            <a:r>
              <a:rPr lang="en-US" baseline="0" dirty="0" err="1" smtClean="0"/>
              <a:t>Mashups</a:t>
            </a:r>
            <a:r>
              <a:rPr lang="en-US" baseline="0" dirty="0" smtClean="0"/>
              <a:t> …..Mapping 33%!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35230-451B-423A-AB56-944A40C3FA51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72000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rgbClr val="000000"/>
                </a:solidFill>
                <a:latin typeface="Calisto MT"/>
                <a:ea typeface="+mn-ea"/>
                <a:cs typeface="+mn-cs"/>
              </a:rPr>
              <a:t>Some interesting</a:t>
            </a:r>
            <a:r>
              <a:rPr lang="en-US" sz="1200" kern="1200" baseline="0" dirty="0" smtClean="0">
                <a:solidFill>
                  <a:srgbClr val="000000"/>
                </a:solidFill>
                <a:latin typeface="Calisto MT"/>
                <a:ea typeface="+mn-ea"/>
                <a:cs typeface="+mn-cs"/>
              </a:rPr>
              <a:t> trends!</a:t>
            </a:r>
            <a:endParaRPr lang="en-US" sz="1200" kern="1200" dirty="0" smtClean="0">
              <a:solidFill>
                <a:srgbClr val="000000"/>
              </a:solidFill>
              <a:latin typeface="Calisto M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35230-451B-423A-AB56-944A40C3FA51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72000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35230-451B-423A-AB56-944A40C3FA51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72000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Fetch Yahoo News</a:t>
            </a:r>
            <a:r>
              <a:rPr lang="en-US" baseline="0" dirty="0" smtClean="0"/>
              <a:t> Headlines from Yahoo Finance RSS Feed. This feed is for Yahoo stock and </a:t>
            </a:r>
            <a:r>
              <a:rPr lang="en-US" baseline="0" dirty="0" err="1" smtClean="0"/>
              <a:t>google</a:t>
            </a:r>
            <a:r>
              <a:rPr lang="en-US" baseline="0" smtClean="0"/>
              <a:t> stock.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35230-451B-423A-AB56-944A40C3FA51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http://</a:t>
            </a:r>
            <a:r>
              <a:rPr lang="nl-NL" dirty="0" err="1" smtClean="0"/>
              <a:t>code.google.com</a:t>
            </a:r>
            <a:r>
              <a:rPr lang="nl-NL" dirty="0" smtClean="0"/>
              <a:t>/more/</a:t>
            </a:r>
            <a:r>
              <a:rPr lang="nl-NL" dirty="0" err="1" smtClean="0"/>
              <a:t>table</a:t>
            </a:r>
            <a:r>
              <a:rPr lang="nl-NL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0C0D-EE79-FA48-95EE-A48E5DEEF59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7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800" y="687600"/>
            <a:ext cx="4572000" cy="343080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687600" y="4345200"/>
            <a:ext cx="5486400" cy="411480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72000" cy="3430587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687600" y="4345200"/>
            <a:ext cx="5486400" cy="411480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800" y="687600"/>
            <a:ext cx="4572000" cy="343080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687600" y="4345200"/>
            <a:ext cx="5486400" cy="411480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72000" cy="3430587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687600" y="4345200"/>
            <a:ext cx="5486400" cy="411480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B4AF0-CBA3-467C-BE14-F6D5D727B64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rgbClr val="000000"/>
                </a:solidFill>
                <a:latin typeface="Calisto MT"/>
                <a:ea typeface="+mn-ea"/>
                <a:cs typeface="+mn-cs"/>
              </a:rPr>
              <a:t>Example: B&amp;D wants to create a </a:t>
            </a:r>
            <a:r>
              <a:rPr lang="en-US" sz="1200" kern="1200" dirty="0" err="1" smtClean="0">
                <a:solidFill>
                  <a:srgbClr val="000000"/>
                </a:solidFill>
                <a:latin typeface="Calisto MT"/>
                <a:ea typeface="+mn-ea"/>
                <a:cs typeface="+mn-cs"/>
              </a:rPr>
              <a:t>Mashup</a:t>
            </a:r>
            <a:r>
              <a:rPr lang="en-US" sz="1200" kern="1200" dirty="0" smtClean="0">
                <a:solidFill>
                  <a:srgbClr val="000000"/>
                </a:solidFill>
                <a:latin typeface="Calisto MT"/>
                <a:ea typeface="+mn-ea"/>
                <a:cs typeface="+mn-cs"/>
              </a:rPr>
              <a:t> of real estate property land dimensions (public record) and match with B&amp;D Mower database to see which mower is good for the size of your lawn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35230-451B-423A-AB56-944A40C3FA5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characteristics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mashables</a:t>
            </a:r>
            <a:r>
              <a:rPr lang="en-US" baseline="0" dirty="0" smtClean="0"/>
              <a:t> can be described with 3 aspects: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35230-451B-423A-AB56-944A40C3FA5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Trends</a:t>
            </a:r>
            <a:r>
              <a:rPr lang="en-US" baseline="0" dirty="0" smtClean="0"/>
              <a:t> map: twitter tags overlaid on a map to show what is trending 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35230-451B-423A-AB56-944A40C3FA5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42CB-B63F-9846-95CF-51B7772A7CCD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F2FF-44F1-B94D-A386-DEC905B8A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CD42CB-B63F-9846-95CF-51B7772A7CCD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F2FF-44F1-B94D-A386-DEC905B8A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CD42CB-B63F-9846-95CF-51B7772A7CCD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F2FF-44F1-B94D-A386-DEC905B8A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CD42CB-B63F-9846-95CF-51B7772A7CCD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F2FF-44F1-B94D-A386-DEC905B8A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42CB-B63F-9846-95CF-51B7772A7CCD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F2FF-44F1-B94D-A386-DEC905B8A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42CB-B63F-9846-95CF-51B7772A7CCD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F2FF-44F1-B94D-A386-DEC905B8A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42CB-B63F-9846-95CF-51B7772A7CCD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F2FF-44F1-B94D-A386-DEC905B8A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42CB-B63F-9846-95CF-51B7772A7CCD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F2FF-44F1-B94D-A386-DEC905B8A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3F416CD-67A3-4CF0-A210-F6AF31AC147F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42CB-B63F-9846-95CF-51B7772A7CCD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F2FF-44F1-B94D-A386-DEC905B8A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42CB-B63F-9846-95CF-51B7772A7CCD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F2FF-44F1-B94D-A386-DEC905B8A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42CB-B63F-9846-95CF-51B7772A7CCD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F2FF-44F1-B94D-A386-DEC905B8A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42CB-B63F-9846-95CF-51B7772A7CCD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F2FF-44F1-B94D-A386-DEC905B8A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42CB-B63F-9846-95CF-51B7772A7CCD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F2FF-44F1-B94D-A386-DEC905B8A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42CB-B63F-9846-95CF-51B7772A7CCD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F2FF-44F1-B94D-A386-DEC905B8A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4CD42CB-B63F-9846-95CF-51B7772A7CCD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05F2FF-44F1-B94D-A386-DEC905B8A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geo-location-javascrip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business.intuit.com/boorah-restaurants/dineFinder.jsp" TargetMode="External"/><Relationship Id="rId2" Type="http://schemas.openxmlformats.org/officeDocument/2006/relationships/hyperlink" Target="http://www.ourairports.com/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TT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gi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en.wikipedia.org/wiki/JDBC" TargetMode="External"/><Relationship Id="rId4" Type="http://schemas.openxmlformats.org/officeDocument/2006/relationships/hyperlink" Target="http://en.wikipedia.org/wiki/JS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ance.yahoo.com/rss/headline?s=YHOO,GOO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grammableweb.com/howto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demos.com/ge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611" y="3609695"/>
            <a:ext cx="5832389" cy="2704608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GEOLOCATION, GEO.JS &amp; PRIVACY ISSUES</a:t>
            </a:r>
            <a:endParaRPr lang="en-US" sz="1600" dirty="0"/>
          </a:p>
          <a:p>
            <a:r>
              <a:rPr lang="en-US" sz="1500" dirty="0" smtClean="0"/>
              <a:t>Margo </a:t>
            </a:r>
            <a:r>
              <a:rPr lang="en-US" sz="1500" dirty="0" err="1" smtClean="0"/>
              <a:t>Kabel</a:t>
            </a:r>
            <a:r>
              <a:rPr lang="en-US" sz="1500" dirty="0" smtClean="0"/>
              <a:t> </a:t>
            </a:r>
            <a:r>
              <a:rPr lang="en-US" sz="1500" dirty="0" smtClean="0">
                <a:solidFill>
                  <a:schemeClr val="accent1"/>
                </a:solidFill>
              </a:rPr>
              <a:t>•</a:t>
            </a:r>
            <a:r>
              <a:rPr lang="en-US" sz="1500" dirty="0" smtClean="0"/>
              <a:t> Libby Sanders </a:t>
            </a:r>
            <a:r>
              <a:rPr lang="en-US" sz="1500" dirty="0" smtClean="0">
                <a:solidFill>
                  <a:schemeClr val="accent1"/>
                </a:solidFill>
              </a:rPr>
              <a:t>•</a:t>
            </a:r>
            <a:r>
              <a:rPr lang="en-US" sz="1500" dirty="0" smtClean="0"/>
              <a:t> Andy Rosen</a:t>
            </a:r>
            <a:r>
              <a:rPr lang="en-US" sz="1500" dirty="0">
                <a:solidFill>
                  <a:schemeClr val="accent1"/>
                </a:solidFill>
              </a:rPr>
              <a:t> </a:t>
            </a:r>
            <a:r>
              <a:rPr lang="en-US" sz="1500" dirty="0" smtClean="0">
                <a:solidFill>
                  <a:schemeClr val="accent1"/>
                </a:solidFill>
              </a:rPr>
              <a:t>•</a:t>
            </a:r>
            <a:r>
              <a:rPr lang="en-US" sz="1500" dirty="0" smtClean="0"/>
              <a:t> </a:t>
            </a:r>
            <a:r>
              <a:rPr lang="en-US" sz="1500" smtClean="0"/>
              <a:t>Karen Summerville</a:t>
            </a:r>
            <a:endParaRPr lang="en-US" sz="1500" dirty="0" smtClean="0"/>
          </a:p>
          <a:p>
            <a:endParaRPr lang="en-US" sz="1500" dirty="0" smtClean="0"/>
          </a:p>
          <a:p>
            <a:r>
              <a:rPr lang="en-US" sz="1600" dirty="0" smtClean="0"/>
              <a:t>API BASICS, MASHABLES &amp; ALTERNATIVES</a:t>
            </a:r>
            <a:endParaRPr lang="en-US" sz="1600" dirty="0"/>
          </a:p>
          <a:p>
            <a:r>
              <a:rPr lang="en-US" sz="1500" dirty="0" smtClean="0"/>
              <a:t>Becca Rice </a:t>
            </a:r>
            <a:r>
              <a:rPr lang="en-US" sz="1500" dirty="0">
                <a:solidFill>
                  <a:schemeClr val="accent1"/>
                </a:solidFill>
              </a:rPr>
              <a:t>•</a:t>
            </a:r>
            <a:r>
              <a:rPr lang="en-US" sz="1500" dirty="0"/>
              <a:t> </a:t>
            </a:r>
            <a:r>
              <a:rPr lang="en-US" sz="1500" dirty="0" err="1" smtClean="0"/>
              <a:t>Esti</a:t>
            </a:r>
            <a:r>
              <a:rPr lang="en-US" sz="1500" dirty="0" smtClean="0"/>
              <a:t> </a:t>
            </a:r>
            <a:r>
              <a:rPr lang="en-US" sz="1500" dirty="0" err="1" smtClean="0"/>
              <a:t>Gerson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accent1"/>
                </a:solidFill>
              </a:rPr>
              <a:t>•</a:t>
            </a:r>
            <a:r>
              <a:rPr lang="en-US" sz="1500" dirty="0" smtClean="0"/>
              <a:t> Scott Joyce</a:t>
            </a:r>
            <a:endParaRPr lang="en-US" sz="1500" dirty="0"/>
          </a:p>
          <a:p>
            <a:endParaRPr lang="en-US" sz="1500" dirty="0"/>
          </a:p>
          <a:p>
            <a:endParaRPr lang="en-US" sz="1500" dirty="0" smtClean="0"/>
          </a:p>
          <a:p>
            <a:r>
              <a:rPr lang="en-US" sz="2400" cap="all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IDIA 619 – Spring 2011</a:t>
            </a:r>
            <a:r>
              <a:rPr lang="en-US" sz="2400" cap="all" dirty="0"/>
              <a:t/>
            </a:r>
            <a:br>
              <a:rPr lang="en-US" sz="2400" cap="all" dirty="0"/>
            </a:b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025612"/>
            <a:ext cx="6400800" cy="2573158"/>
          </a:xfrm>
        </p:spPr>
        <p:txBody>
          <a:bodyPr/>
          <a:lstStyle/>
          <a:p>
            <a:r>
              <a:rPr lang="en-US" sz="5400" dirty="0" smtClean="0"/>
              <a:t>Application Programming Interfaces</a:t>
            </a:r>
            <a:r>
              <a:rPr lang="en-US" dirty="0"/>
              <a:t/>
            </a:r>
            <a:br>
              <a:rPr lang="en-US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542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3593" y="-1528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6FB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Code</a:t>
            </a:r>
            <a:r>
              <a:rPr kumimoji="0" lang="en-US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continued</a:t>
            </a:r>
            <a:endParaRPr kumimoji="0" lang="en-US" sz="4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0074" y="2381425"/>
            <a:ext cx="7662863" cy="326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show_map(position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 {	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397E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en-US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2397E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show_map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397E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the call back function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latitude =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position.coords.latitude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longitude =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position.coords.longitude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466" y="2012093"/>
            <a:ext cx="766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B606"/>
                </a:solidFill>
              </a:rPr>
              <a:t>If the user gives permission, then run the call back function:</a:t>
            </a:r>
            <a:endParaRPr lang="en-US" b="1" dirty="0">
              <a:solidFill>
                <a:srgbClr val="80B60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5896" y="4154965"/>
            <a:ext cx="81578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This is the first time you are guaranteed to have location information.</a:t>
            </a:r>
          </a:p>
          <a:p>
            <a:endParaRPr lang="en-US" sz="1400" dirty="0" smtClean="0"/>
          </a:p>
          <a:p>
            <a:r>
              <a:rPr lang="en-US" sz="1400" dirty="0" smtClean="0"/>
              <a:t>	The callback function will be called with a single parameter, an object with two properties: </a:t>
            </a:r>
          </a:p>
          <a:p>
            <a:r>
              <a:rPr lang="en-US" sz="1400" dirty="0" smtClean="0"/>
              <a:t>		•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coords</a:t>
            </a:r>
            <a:r>
              <a:rPr lang="en-US" sz="1400" dirty="0" smtClean="0"/>
              <a:t>- latitude and longitude, the users physical location in the world</a:t>
            </a:r>
          </a:p>
          <a:p>
            <a:r>
              <a:rPr lang="en-US" sz="1400" dirty="0" smtClean="0"/>
              <a:t>		• </a:t>
            </a:r>
            <a:r>
              <a:rPr lang="en-US" sz="1400" b="1" dirty="0" smtClean="0"/>
              <a:t>timestamp</a:t>
            </a:r>
            <a:r>
              <a:rPr lang="en-US" sz="1400" dirty="0" smtClean="0"/>
              <a:t>- the date and time when the location was calculated</a:t>
            </a:r>
          </a:p>
          <a:p>
            <a:endParaRPr lang="en-US" sz="1400" b="1" dirty="0" smtClean="0">
              <a:solidFill>
                <a:schemeClr val="accent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75896" y="3974816"/>
            <a:ext cx="815781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pic>
        <p:nvPicPr>
          <p:cNvPr id="4" name="Picture 3" descr="errorhandling1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2576084"/>
            <a:ext cx="5131108" cy="1143000"/>
          </a:xfrm>
          <a:prstGeom prst="rect">
            <a:avLst/>
          </a:prstGeom>
        </p:spPr>
      </p:pic>
      <p:pic>
        <p:nvPicPr>
          <p:cNvPr id="5" name="Picture 4" descr="errorhandling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6200" y="3554472"/>
            <a:ext cx="4800600" cy="18828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1920" y="5400873"/>
            <a:ext cx="8146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 smtClean="0">
                <a:solidFill>
                  <a:srgbClr val="80B606"/>
                </a:solidFill>
              </a:rPr>
              <a:t>Code properties may also be:</a:t>
            </a:r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80B606"/>
                </a:solidFill>
              </a:rPr>
              <a:t>• </a:t>
            </a:r>
            <a:r>
              <a:rPr lang="en-US" sz="1400" dirty="0" smtClean="0"/>
              <a:t> POSITION_UNAVAILABLE (2)</a:t>
            </a:r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80B606"/>
                </a:solidFill>
              </a:rPr>
              <a:t>• </a:t>
            </a:r>
            <a:r>
              <a:rPr lang="en-US" sz="1400" dirty="0" smtClean="0"/>
              <a:t> TIMEOUT (3)</a:t>
            </a:r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80B606"/>
                </a:solidFill>
              </a:rPr>
              <a:t>•</a:t>
            </a:r>
            <a:r>
              <a:rPr lang="en-US" sz="1400" dirty="0" smtClean="0"/>
              <a:t>  UNKNOWN_ERROR (0)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41920" y="2857379"/>
            <a:ext cx="286789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accent1"/>
                </a:solidFill>
              </a:rPr>
              <a:t>When users choose not to provide their location and deny permission, an error code of 1 is returned 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Mobile Devices give </a:t>
            </a:r>
            <a:br>
              <a:rPr lang="en-US" sz="3800" dirty="0" smtClean="0"/>
            </a:br>
            <a:r>
              <a:rPr lang="en-US" sz="3800" dirty="0" smtClean="0">
                <a:solidFill>
                  <a:srgbClr val="D6FB82"/>
                </a:solidFill>
              </a:rPr>
              <a:t>Two Methods </a:t>
            </a:r>
            <a:r>
              <a:rPr lang="en-US" sz="3800" dirty="0" smtClean="0"/>
              <a:t>for </a:t>
            </a:r>
            <a:r>
              <a:rPr lang="en-US" sz="3800" dirty="0" err="1" smtClean="0"/>
              <a:t>Geolocation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8024"/>
            <a:ext cx="7947025" cy="3962531"/>
          </a:xfrm>
        </p:spPr>
        <p:txBody>
          <a:bodyPr>
            <a:normAutofit/>
          </a:bodyPr>
          <a:lstStyle/>
          <a:p>
            <a:pPr marL="806450" lvl="1" indent="-45720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1. RELATIVE PROXIMITY TO CELLULAR TOWERS:</a:t>
            </a:r>
            <a:endParaRPr lang="en-US" dirty="0" smtClean="0"/>
          </a:p>
          <a:p>
            <a:pPr marL="806450" lvl="1" indent="-45720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80B606"/>
                </a:solidFill>
              </a:rPr>
              <a:t>•</a:t>
            </a:r>
            <a:r>
              <a:rPr lang="en-US" dirty="0" smtClean="0"/>
              <a:t> Fast</a:t>
            </a:r>
          </a:p>
          <a:p>
            <a:pPr marL="806450" lvl="1" indent="-45720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80B606"/>
                </a:solidFill>
              </a:rPr>
              <a:t>•</a:t>
            </a:r>
            <a:r>
              <a:rPr lang="en-US" dirty="0" smtClean="0"/>
              <a:t> Does not require GPS hardware</a:t>
            </a:r>
          </a:p>
          <a:p>
            <a:pPr marL="806450" lvl="1" indent="-45720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80B606"/>
                </a:solidFill>
              </a:rPr>
              <a:t>•</a:t>
            </a:r>
            <a:r>
              <a:rPr lang="en-US" dirty="0" smtClean="0"/>
              <a:t> Dependent on the number of cellular towers in your area, </a:t>
            </a:r>
            <a:br>
              <a:rPr lang="en-US" dirty="0" smtClean="0"/>
            </a:br>
            <a:r>
              <a:rPr lang="en-US" dirty="0" smtClean="0"/>
              <a:t>  only provides a rough idea of location</a:t>
            </a:r>
          </a:p>
          <a:p>
            <a:pPr marL="806450" lvl="1" indent="-457200">
              <a:buNone/>
            </a:pPr>
            <a:endParaRPr lang="en-US" dirty="0" smtClean="0"/>
          </a:p>
          <a:p>
            <a:pPr marL="806450" lvl="1" indent="-45720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2. GPS HARDWARE</a:t>
            </a:r>
          </a:p>
          <a:p>
            <a:pPr marL="806450" lvl="1" indent="-45720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80B606"/>
                </a:solidFill>
              </a:rPr>
              <a:t>• </a:t>
            </a:r>
            <a:r>
              <a:rPr lang="en-US" dirty="0" smtClean="0"/>
              <a:t>Can be slower due to the fact that most mobile devices </a:t>
            </a:r>
            <a:br>
              <a:rPr lang="en-US" dirty="0" smtClean="0"/>
            </a:br>
            <a:r>
              <a:rPr lang="en-US" dirty="0" smtClean="0"/>
              <a:t>	 only activate this chip when its needed</a:t>
            </a:r>
          </a:p>
          <a:p>
            <a:pPr marL="806450" lvl="1" indent="-45720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80B606"/>
                </a:solidFill>
              </a:rPr>
              <a:t>•</a:t>
            </a:r>
            <a:r>
              <a:rPr lang="en-US" dirty="0" smtClean="0"/>
              <a:t> Pinpoints location within meters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429863"/>
            <a:ext cx="7656512" cy="324373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PROPERTIES:</a:t>
            </a:r>
            <a:endParaRPr lang="en-US" dirty="0" smtClean="0"/>
          </a:p>
          <a:p>
            <a:r>
              <a:rPr lang="en-US" b="1" dirty="0" err="1" smtClean="0"/>
              <a:t>enableHighAccuracy</a:t>
            </a:r>
            <a:r>
              <a:rPr lang="en-US" dirty="0" smtClean="0"/>
              <a:t>- </a:t>
            </a:r>
            <a:r>
              <a:rPr lang="en-US" dirty="0" err="1" smtClean="0"/>
              <a:t>iPhones</a:t>
            </a:r>
            <a:r>
              <a:rPr lang="en-US" dirty="0" smtClean="0"/>
              <a:t> and Android phones have separate permissions for low and high accuracy positioning.</a:t>
            </a:r>
          </a:p>
          <a:p>
            <a:r>
              <a:rPr lang="en-US" b="1" dirty="0" smtClean="0"/>
              <a:t>Timeout</a:t>
            </a:r>
            <a:r>
              <a:rPr lang="en-US" dirty="0" smtClean="0"/>
              <a:t>- the number of milliseconds your web application is willing to wait for a position. The timer starts once your user gives you permission, so you are timing the network, not the user.</a:t>
            </a:r>
          </a:p>
          <a:p>
            <a:r>
              <a:rPr lang="en-US" b="1" dirty="0" err="1" smtClean="0"/>
              <a:t>maximumAge</a:t>
            </a:r>
            <a:r>
              <a:rPr lang="en-US" b="1" dirty="0" smtClean="0"/>
              <a:t>- </a:t>
            </a:r>
            <a:r>
              <a:rPr lang="en-US" dirty="0" smtClean="0"/>
              <a:t>allows the device to answer immediately with a cached position. This is used when you would be satisfied with knowing where the user was 75 seconds ago (75000 milliseconds) rather than where they are at that exact moment.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8952" y="47005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PositionsOptions</a:t>
            </a:r>
            <a:r>
              <a:rPr kumimoji="0" 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object</a:t>
            </a:r>
            <a:br>
              <a:rPr kumimoji="0" 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 optional third argument for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6FB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getCurrentPosition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D6FB8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1542" y="-27813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D6FB82"/>
                </a:solidFill>
              </a:rPr>
              <a:t>watchPosition</a:t>
            </a:r>
            <a:r>
              <a:rPr lang="en-US" dirty="0" smtClean="0">
                <a:solidFill>
                  <a:srgbClr val="D6FB82"/>
                </a:solidFill>
              </a:rPr>
              <a:t>()</a:t>
            </a:r>
            <a:endParaRPr lang="en-US" dirty="0">
              <a:solidFill>
                <a:srgbClr val="D6FB82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503290" y="1585290"/>
            <a:ext cx="7945437" cy="480218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39" dirty="0" smtClean="0">
                <a:solidFill>
                  <a:schemeClr val="accent1"/>
                </a:solidFill>
              </a:rPr>
              <a:t>If you need to find the users location continuously you must upgrade from </a:t>
            </a:r>
            <a:r>
              <a:rPr lang="en-US" sz="2839" dirty="0" err="1" smtClean="0">
                <a:solidFill>
                  <a:schemeClr val="accent1"/>
                </a:solidFill>
              </a:rPr>
              <a:t>getCurrentPosition</a:t>
            </a:r>
            <a:r>
              <a:rPr lang="en-US" sz="2839" dirty="0" smtClean="0">
                <a:solidFill>
                  <a:schemeClr val="accent1"/>
                </a:solidFill>
              </a:rPr>
              <a:t>() to </a:t>
            </a:r>
            <a:r>
              <a:rPr lang="en-US" sz="2839" dirty="0" err="1" smtClean="0">
                <a:solidFill>
                  <a:schemeClr val="accent1"/>
                </a:solidFill>
              </a:rPr>
              <a:t>watchPosition</a:t>
            </a:r>
            <a:r>
              <a:rPr lang="en-US" sz="2839" dirty="0" smtClean="0">
                <a:solidFill>
                  <a:schemeClr val="accent1"/>
                </a:solidFill>
              </a:rPr>
              <a:t>()</a:t>
            </a:r>
          </a:p>
          <a:p>
            <a:pPr>
              <a:buNone/>
            </a:pPr>
            <a:r>
              <a:rPr lang="en-US" sz="2235" b="1" dirty="0" smtClean="0">
                <a:solidFill>
                  <a:schemeClr val="accent1"/>
                </a:solidFill>
              </a:rPr>
              <a:t>SIMILARITIES</a:t>
            </a:r>
            <a:endParaRPr lang="en-US" sz="2235" dirty="0" smtClean="0"/>
          </a:p>
          <a:p>
            <a:r>
              <a:rPr lang="en-US" dirty="0" smtClean="0"/>
              <a:t>It takes two callback functions, a required one for success and an optional one for error conditions</a:t>
            </a:r>
          </a:p>
          <a:p>
            <a:r>
              <a:rPr lang="en-US" dirty="0" smtClean="0"/>
              <a:t>Takes an optional </a:t>
            </a:r>
            <a:r>
              <a:rPr lang="en-US" dirty="0" err="1" smtClean="0"/>
              <a:t>PositionOptions</a:t>
            </a:r>
            <a:r>
              <a:rPr lang="en-US" dirty="0" smtClean="0"/>
              <a:t> object that has all the same properties you just learned about </a:t>
            </a:r>
          </a:p>
          <a:p>
            <a:pPr>
              <a:buNone/>
            </a:pPr>
            <a:r>
              <a:rPr lang="en-US" sz="2235" b="1" dirty="0" smtClean="0">
                <a:solidFill>
                  <a:schemeClr val="accent1"/>
                </a:solidFill>
              </a:rPr>
              <a:t>DIFFERENCES</a:t>
            </a:r>
            <a:endParaRPr lang="en-US" sz="2235" dirty="0" smtClean="0"/>
          </a:p>
          <a:p>
            <a:r>
              <a:rPr lang="en-US" dirty="0" smtClean="0"/>
              <a:t>Callback function will be called every time the user’s location changes </a:t>
            </a:r>
          </a:p>
          <a:p>
            <a:r>
              <a:rPr lang="en-US" dirty="0" smtClean="0"/>
              <a:t>The device determines the appropriate interval and will call your callback function whenever it determines that the user has moved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57200" y="345600"/>
            <a:ext cx="8229600" cy="1144800"/>
          </a:xfrm>
          <a:prstGeom prst="rect">
            <a:avLst/>
          </a:prstGeom>
          <a:ln/>
        </p:spPr>
        <p:txBody>
          <a:bodyPr wrap="square" lIns="90000" tIns="46800" rIns="90000" bIns="46800"/>
          <a:lstStyle/>
          <a:p>
            <a:pPr marL="0" indent="0">
              <a:buNone/>
              <a:tabLst/>
            </a:pPr>
            <a:r>
              <a:rPr lang="en-US" sz="3200" b="1" smtClean="0"/>
              <a:t>IE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38000" y="2768400"/>
            <a:ext cx="7720200" cy="3403800"/>
          </a:xfrm>
          <a:prstGeom prst="rect">
            <a:avLst/>
          </a:prstGeom>
          <a:ln/>
        </p:spPr>
        <p:txBody>
          <a:bodyPr wrap="square" lIns="90000" tIns="46800" rIns="90000" bIns="46800">
            <a:normAutofit lnSpcReduction="10000"/>
          </a:bodyPr>
          <a:lstStyle/>
          <a:p>
            <a:pPr marL="342000" indent="-342000">
              <a:buClr>
                <a:srgbClr val="80B606"/>
              </a:buClr>
              <a:buSzPct val="90000"/>
              <a:buFont typeface="Wingdings"/>
              <a:buChar char="S"/>
              <a:tabLst/>
            </a:pPr>
            <a:r>
              <a:rPr lang="en-US" sz="1900" smtClean="0"/>
              <a:t>Like in many other circumstance, IE (below version 9) won't do what other browsers will. It has no API for geolocation.</a:t>
            </a:r>
          </a:p>
          <a:p>
            <a:pPr marL="342000" indent="-342000">
              <a:buClr>
                <a:srgbClr val="80B606"/>
              </a:buClr>
              <a:buSzPct val="90000"/>
              <a:buFont typeface="Wingdings"/>
              <a:buChar char="S"/>
              <a:tabLst/>
            </a:pPr>
            <a:r>
              <a:rPr lang="en-US" sz="1900" smtClean="0"/>
              <a:t>And furthermore, many mobile browsers and phone interfaces have their own special ways of handling geolocation.</a:t>
            </a:r>
          </a:p>
          <a:p>
            <a:pPr marL="342000" indent="-342000">
              <a:buClr>
                <a:srgbClr val="80B606"/>
              </a:buClr>
              <a:buSzPct val="90000"/>
              <a:buFont typeface="Wingdings"/>
              <a:buChar char="S"/>
              <a:tabLst/>
            </a:pPr>
            <a:r>
              <a:rPr lang="en-US" sz="1900" smtClean="0"/>
              <a:t>This makes it hard to write a program from scratch that everybody can use.</a:t>
            </a:r>
          </a:p>
          <a:p>
            <a:pPr marL="342000" indent="-342000">
              <a:buClr>
                <a:srgbClr val="80B606"/>
              </a:buClr>
              <a:buSzPct val="90000"/>
              <a:buFont typeface="Wingdings"/>
              <a:buChar char="S"/>
              <a:tabLst/>
            </a:pPr>
            <a:r>
              <a:rPr lang="en-US" sz="1900" smtClean="0"/>
              <a:t>Give up, go home.</a:t>
            </a:r>
          </a:p>
          <a:p>
            <a:pPr marL="342000" indent="-342000">
              <a:buClr>
                <a:srgbClr val="80B606"/>
              </a:buClr>
              <a:buSzPct val="90000"/>
              <a:buFont typeface="Wingdings"/>
              <a:buChar char="S"/>
              <a:tabLst/>
            </a:pPr>
            <a:r>
              <a:rPr lang="en-US" sz="1900" smtClean="0"/>
              <a:t>Unless...</a:t>
            </a:r>
          </a:p>
        </p:txBody>
      </p:sp>
    </p:spTree>
    <p:extLst>
      <p:ext uri="{BB962C8B-B14F-4D97-AF65-F5344CB8AC3E}">
        <p14:creationId xmlns:p14="http://schemas.microsoft.com/office/powerpoint/2010/main" val="3841161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57200" y="345600"/>
            <a:ext cx="8229600" cy="1144800"/>
          </a:xfrm>
          <a:prstGeom prst="rect">
            <a:avLst/>
          </a:prstGeom>
          <a:ln/>
        </p:spPr>
        <p:txBody>
          <a:bodyPr wrap="square" lIns="90000" tIns="46800" rIns="90000" bIns="46800"/>
          <a:lstStyle/>
          <a:p>
            <a:pPr marL="0" indent="0">
              <a:buNone/>
              <a:tabLst/>
            </a:pPr>
            <a:r>
              <a:rPr lang="en-US" smtClean="0"/>
              <a:t>Geo.js!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38000" y="2768400"/>
            <a:ext cx="7664400" cy="1803600"/>
          </a:xfrm>
          <a:prstGeom prst="rect">
            <a:avLst/>
          </a:prstGeom>
          <a:ln/>
        </p:spPr>
        <p:txBody>
          <a:bodyPr wrap="square" lIns="90000" tIns="46800" rIns="90000" bIns="46800">
            <a:normAutofit lnSpcReduction="10000"/>
          </a:bodyPr>
          <a:lstStyle/>
          <a:p>
            <a:pPr marL="342000" indent="-342000">
              <a:buClr>
                <a:srgbClr val="80B606"/>
              </a:buClr>
              <a:buSzPct val="90000"/>
              <a:buFont typeface="Wingdings"/>
              <a:buChar char="S"/>
              <a:tabLst/>
            </a:pPr>
            <a:r>
              <a:rPr lang="en-US" smtClean="0"/>
              <a:t>The good people at MIT have licenced an open-source library that we can use to smooth over the differences between the W3C geolocation API, the Gears API, and the APIs provided by mobile platforms. </a:t>
            </a:r>
          </a:p>
          <a:p>
            <a:pPr marL="684000" lvl="1" indent="-334800">
              <a:buClr>
                <a:srgbClr val="80B606"/>
              </a:buClr>
              <a:buSzPct val="90000"/>
              <a:buFont typeface="Wingdings"/>
              <a:buChar char="S"/>
              <a:tabLst/>
            </a:pPr>
            <a:r>
              <a:rPr lang="en-US" smtClean="0">
                <a:hlinkClick r:id="rId3"/>
              </a:rPr>
              <a:t>http://code.google.com/p/geo-location-javascript/</a:t>
            </a:r>
          </a:p>
        </p:txBody>
      </p:sp>
      <p:pic>
        <p:nvPicPr>
          <p:cNvPr id="5" name="Placeholder 3" descr="10000000000001F4000001F4D37F8D2C.png"/>
          <p:cNvPicPr>
            <a:picLocks noGrp="1" noChangeAspect="1"/>
          </p:cNvPicPr>
          <p:nvPr>
            <p:ph idx="4294967295"/>
          </p:nvPr>
        </p:nvPicPr>
        <p:blipFill>
          <a:blip r:embed="rId4"/>
          <a:stretch>
            <a:fillRect/>
          </a:stretch>
        </p:blipFill>
        <p:spPr>
          <a:xfrm>
            <a:off x="6629400" y="4114800"/>
            <a:ext cx="1828800" cy="1828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584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ln/>
        </p:spPr>
        <p:txBody>
          <a:bodyPr wrap="square" lIns="90000" tIns="46800" rIns="90000" bIns="46800"/>
          <a:lstStyle/>
          <a:p>
            <a:pPr marL="0" indent="0">
              <a:buNone/>
              <a:tabLst/>
            </a:pPr>
            <a:r>
              <a:rPr lang="en-US" dirty="0" smtClean="0"/>
              <a:t>How to run Geo.js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8629" y="2496457"/>
            <a:ext cx="78522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pull up geo.js on a page, just insert this at the bottom of your</a:t>
            </a:r>
            <a:br>
              <a:rPr lang="en-US" dirty="0"/>
            </a:br>
            <a:r>
              <a:rPr lang="en-US" dirty="0"/>
              <a:t>page (not in the head, for speed</a:t>
            </a:r>
            <a:r>
              <a:rPr lang="en-US" dirty="0" smtClean="0"/>
              <a:t>).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rdiaUPC" pitchFamily="34" charset="-34"/>
                <a:cs typeface="CordiaUPC" pitchFamily="34" charset="-34"/>
              </a:rPr>
              <a:t/>
            </a:r>
            <a:br>
              <a:rPr lang="en-US" dirty="0">
                <a:latin typeface="CordiaUPC" pitchFamily="34" charset="-34"/>
                <a:cs typeface="CordiaUPC" pitchFamily="34" charset="-34"/>
              </a:rPr>
            </a:br>
            <a:r>
              <a:rPr lang="en-US" dirty="0">
                <a:latin typeface="CordiaUPC" pitchFamily="34" charset="-34"/>
                <a:cs typeface="CordiaUPC" pitchFamily="34" charset="-34"/>
              </a:rPr>
              <a:t>&lt;!DOCTYPE html&gt;</a:t>
            </a:r>
            <a:br>
              <a:rPr lang="en-US" dirty="0">
                <a:latin typeface="CordiaUPC" pitchFamily="34" charset="-34"/>
                <a:cs typeface="CordiaUPC" pitchFamily="34" charset="-34"/>
              </a:rPr>
            </a:br>
            <a:r>
              <a:rPr lang="en-US" dirty="0">
                <a:latin typeface="CordiaUPC" pitchFamily="34" charset="-34"/>
                <a:cs typeface="CordiaUPC" pitchFamily="34" charset="-34"/>
              </a:rPr>
              <a:t>&lt;html&gt;</a:t>
            </a:r>
            <a:br>
              <a:rPr lang="en-US" dirty="0">
                <a:latin typeface="CordiaUPC" pitchFamily="34" charset="-34"/>
                <a:cs typeface="CordiaUPC" pitchFamily="34" charset="-34"/>
              </a:rPr>
            </a:br>
            <a:r>
              <a:rPr lang="en-US" dirty="0">
                <a:latin typeface="CordiaUPC" pitchFamily="34" charset="-34"/>
                <a:cs typeface="CordiaUPC" pitchFamily="34" charset="-34"/>
              </a:rPr>
              <a:t>&lt;head&gt;</a:t>
            </a:r>
            <a:br>
              <a:rPr lang="en-US" dirty="0">
                <a:latin typeface="CordiaUPC" pitchFamily="34" charset="-34"/>
                <a:cs typeface="CordiaUPC" pitchFamily="34" charset="-34"/>
              </a:rPr>
            </a:br>
            <a:r>
              <a:rPr lang="en-US" dirty="0">
                <a:latin typeface="CordiaUPC" pitchFamily="34" charset="-34"/>
                <a:cs typeface="CordiaUPC" pitchFamily="34" charset="-34"/>
              </a:rPr>
              <a:t>       &lt;meta charset="utf-8"&gt;</a:t>
            </a:r>
            <a:br>
              <a:rPr lang="en-US" dirty="0">
                <a:latin typeface="CordiaUPC" pitchFamily="34" charset="-34"/>
                <a:cs typeface="CordiaUPC" pitchFamily="34" charset="-34"/>
              </a:rPr>
            </a:br>
            <a:r>
              <a:rPr lang="en-US" dirty="0">
                <a:latin typeface="CordiaUPC" pitchFamily="34" charset="-34"/>
                <a:cs typeface="CordiaUPC" pitchFamily="34" charset="-34"/>
              </a:rPr>
              <a:t>       &lt;title&gt;Dive Into HTML5&lt;/title&gt;</a:t>
            </a:r>
            <a:br>
              <a:rPr lang="en-US" dirty="0">
                <a:latin typeface="CordiaUPC" pitchFamily="34" charset="-34"/>
                <a:cs typeface="CordiaUPC" pitchFamily="34" charset="-34"/>
              </a:rPr>
            </a:br>
            <a:r>
              <a:rPr lang="en-US" dirty="0">
                <a:latin typeface="CordiaUPC" pitchFamily="34" charset="-34"/>
                <a:cs typeface="CordiaUPC" pitchFamily="34" charset="-34"/>
              </a:rPr>
              <a:t>&lt;/head&gt;</a:t>
            </a:r>
            <a:br>
              <a:rPr lang="en-US" dirty="0">
                <a:latin typeface="CordiaUPC" pitchFamily="34" charset="-34"/>
                <a:cs typeface="CordiaUPC" pitchFamily="34" charset="-34"/>
              </a:rPr>
            </a:br>
            <a:r>
              <a:rPr lang="en-US" dirty="0">
                <a:latin typeface="CordiaUPC" pitchFamily="34" charset="-34"/>
                <a:cs typeface="CordiaUPC" pitchFamily="34" charset="-34"/>
              </a:rPr>
              <a:t>&lt;body&gt;</a:t>
            </a:r>
            <a:br>
              <a:rPr lang="en-US" dirty="0">
                <a:latin typeface="CordiaUPC" pitchFamily="34" charset="-34"/>
                <a:cs typeface="CordiaUPC" pitchFamily="34" charset="-34"/>
              </a:rPr>
            </a:br>
            <a:r>
              <a:rPr lang="en-US" dirty="0">
                <a:latin typeface="CordiaUPC" pitchFamily="34" charset="-34"/>
                <a:cs typeface="CordiaUPC" pitchFamily="34" charset="-34"/>
              </a:rPr>
              <a:t>       &lt;script </a:t>
            </a:r>
            <a:r>
              <a:rPr lang="en-US" dirty="0" err="1">
                <a:latin typeface="CordiaUPC" pitchFamily="34" charset="-34"/>
                <a:cs typeface="CordiaUPC" pitchFamily="34" charset="-34"/>
              </a:rPr>
              <a:t>src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="gears_init.js"&gt;&lt;/script&gt; &lt;!--start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gears. This will allow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geolocation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on browsers w/o API--&gt;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/>
            </a:r>
            <a:br>
              <a:rPr lang="en-US" dirty="0">
                <a:latin typeface="CordiaUPC" pitchFamily="34" charset="-34"/>
                <a:cs typeface="CordiaUPC" pitchFamily="34" charset="-34"/>
              </a:rPr>
            </a:br>
            <a:r>
              <a:rPr lang="en-US" dirty="0">
                <a:latin typeface="CordiaUPC" pitchFamily="34" charset="-34"/>
                <a:cs typeface="CordiaUPC" pitchFamily="34" charset="-34"/>
              </a:rPr>
              <a:t>       &lt;script </a:t>
            </a:r>
            <a:r>
              <a:rPr lang="en-US" dirty="0" err="1">
                <a:latin typeface="CordiaUPC" pitchFamily="34" charset="-34"/>
                <a:cs typeface="CordiaUPC" pitchFamily="34" charset="-34"/>
              </a:rPr>
              <a:t>src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="geo.js"&gt;&lt;/script&gt; &lt;!--run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geo.js. This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smooths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over the differences btw APIs.--&gt;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/>
            </a:r>
            <a:br>
              <a:rPr lang="en-US" dirty="0">
                <a:latin typeface="CordiaUPC" pitchFamily="34" charset="-34"/>
                <a:cs typeface="CordiaUPC" pitchFamily="34" charset="-34"/>
              </a:rPr>
            </a:br>
            <a:r>
              <a:rPr lang="en-US" dirty="0">
                <a:latin typeface="CordiaUPC" pitchFamily="34" charset="-34"/>
                <a:cs typeface="CordiaUPC" pitchFamily="34" charset="-34"/>
              </a:rPr>
              <a:t>&lt;/body&gt;</a:t>
            </a:r>
            <a:br>
              <a:rPr lang="en-US" dirty="0">
                <a:latin typeface="CordiaUPC" pitchFamily="34" charset="-34"/>
                <a:cs typeface="CordiaUPC" pitchFamily="34" charset="-34"/>
              </a:rPr>
            </a:br>
            <a:r>
              <a:rPr lang="en-US" dirty="0">
                <a:latin typeface="CordiaUPC" pitchFamily="34" charset="-34"/>
                <a:cs typeface="CordiaUPC" pitchFamily="34" charset="-34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25245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57200" y="345600"/>
            <a:ext cx="8229600" cy="1144800"/>
          </a:xfrm>
          <a:prstGeom prst="rect">
            <a:avLst/>
          </a:prstGeom>
          <a:ln/>
        </p:spPr>
        <p:txBody>
          <a:bodyPr wrap="square" lIns="90000" tIns="46800" rIns="90000" bIns="46800"/>
          <a:lstStyle/>
          <a:p>
            <a:pPr marL="0" indent="0">
              <a:buNone/>
              <a:tabLst/>
            </a:pPr>
            <a:r>
              <a:rPr lang="en-US" smtClean="0"/>
              <a:t>How to use Geo.js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38000" y="2768400"/>
            <a:ext cx="7664400" cy="3268800"/>
          </a:xfrm>
          <a:prstGeom prst="rect">
            <a:avLst/>
          </a:prstGeom>
          <a:ln/>
        </p:spPr>
        <p:txBody>
          <a:bodyPr wrap="square" lIns="90000" tIns="46800" rIns="90000" bIns="46800"/>
          <a:lstStyle/>
          <a:p>
            <a:pPr marL="342000" indent="-342000">
              <a:buClr>
                <a:srgbClr val="80B606"/>
              </a:buClr>
              <a:buSzPct val="90000"/>
              <a:buFont typeface="Wingdings"/>
              <a:buChar char="S"/>
              <a:tabLst/>
            </a:pPr>
            <a:r>
              <a:rPr lang="en-US" dirty="0" smtClean="0"/>
              <a:t>We have to call an init function to see if an API is available</a:t>
            </a:r>
          </a:p>
          <a:p>
            <a:pPr marL="684000" lvl="1" indent="-334800">
              <a:buClr>
                <a:srgbClr val="80B606"/>
              </a:buClr>
              <a:buSzPct val="90000"/>
              <a:buFont typeface="Wingdings"/>
              <a:buChar char="S"/>
              <a:tabLst/>
            </a:pPr>
            <a:r>
              <a:rPr lang="en-US" sz="1400" i="0" dirty="0" smtClean="0">
                <a:latin typeface="Courier, Courier New" charset="0"/>
              </a:rPr>
              <a:t>if (</a:t>
            </a:r>
            <a:r>
              <a:rPr lang="en-US" sz="1400" i="0" dirty="0" err="1" smtClean="0">
                <a:latin typeface="Courier, Courier New" charset="0"/>
              </a:rPr>
              <a:t>geo_position_js.init</a:t>
            </a:r>
            <a:r>
              <a:rPr lang="en-US" sz="1400" i="0" dirty="0" smtClean="0">
                <a:latin typeface="Courier, Courier New" charset="0"/>
              </a:rPr>
              <a:t>())</a:t>
            </a:r>
          </a:p>
          <a:p>
            <a:pPr marL="342000" indent="-342000">
              <a:buClr>
                <a:srgbClr val="80B606"/>
              </a:buClr>
              <a:buSzPct val="90000"/>
              <a:buFont typeface="Wingdings"/>
              <a:buChar char="S"/>
              <a:tabLst/>
            </a:pPr>
            <a:r>
              <a:rPr lang="en-US" dirty="0" smtClean="0"/>
              <a:t>Now we can try to get the location</a:t>
            </a:r>
          </a:p>
          <a:p>
            <a:pPr marL="684000" lvl="1" indent="-334800">
              <a:buClr>
                <a:srgbClr val="80B606"/>
              </a:buClr>
              <a:buSzPct val="90000"/>
              <a:buFont typeface="Wingdings"/>
              <a:buChar char="S"/>
              <a:tabLst/>
            </a:pPr>
            <a:r>
              <a:rPr lang="en-US" sz="1400" dirty="0" err="1" smtClean="0">
                <a:latin typeface="Courier" charset="0"/>
              </a:rPr>
              <a:t>geo_position_js.getCurrentPosition</a:t>
            </a:r>
            <a:r>
              <a:rPr lang="en-US" sz="1400" dirty="0" smtClean="0">
                <a:latin typeface="Courier" charset="0"/>
              </a:rPr>
              <a:t>(</a:t>
            </a:r>
            <a:r>
              <a:rPr lang="en-US" sz="1400" dirty="0" err="1" smtClean="0">
                <a:latin typeface="Courier" charset="0"/>
              </a:rPr>
              <a:t>geo_success</a:t>
            </a:r>
            <a:r>
              <a:rPr lang="en-US" sz="1400" dirty="0" smtClean="0">
                <a:latin typeface="Courier" charset="0"/>
              </a:rPr>
              <a:t>, </a:t>
            </a:r>
            <a:r>
              <a:rPr lang="en-US" sz="1400" dirty="0" err="1" smtClean="0">
                <a:latin typeface="Courier" charset="0"/>
              </a:rPr>
              <a:t>geo_error</a:t>
            </a:r>
            <a:r>
              <a:rPr lang="en-US" sz="1400" dirty="0" smtClean="0">
                <a:latin typeface="Courier" charset="0"/>
              </a:rPr>
              <a:t>);</a:t>
            </a:r>
          </a:p>
          <a:p>
            <a:pPr marL="1036800" lvl="2" indent="-349200">
              <a:buClr>
                <a:srgbClr val="80B606"/>
              </a:buClr>
              <a:buSzPct val="90000"/>
              <a:buFont typeface="Wingdings"/>
              <a:buChar char="S"/>
              <a:tabLst/>
            </a:pPr>
            <a:r>
              <a:rPr lang="en-US" dirty="0" smtClean="0"/>
              <a:t>Can I use gears? Can I know where you are?</a:t>
            </a:r>
          </a:p>
          <a:p>
            <a:pPr marL="342000" indent="-342000">
              <a:buClr>
                <a:srgbClr val="80B606"/>
              </a:buClr>
              <a:buSzPct val="90000"/>
              <a:buFont typeface="Wingdings"/>
              <a:buChar char="S"/>
              <a:tabLst/>
            </a:pPr>
            <a:r>
              <a:rPr lang="en-US" dirty="0" smtClean="0"/>
              <a:t>Let's find out. </a:t>
            </a:r>
          </a:p>
        </p:txBody>
      </p:sp>
    </p:spTree>
    <p:extLst>
      <p:ext uri="{BB962C8B-B14F-4D97-AF65-F5344CB8AC3E}">
        <p14:creationId xmlns:p14="http://schemas.microsoft.com/office/powerpoint/2010/main" val="434196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57200" y="345600"/>
            <a:ext cx="8229600" cy="1144800"/>
          </a:xfrm>
          <a:prstGeom prst="rect">
            <a:avLst/>
          </a:prstGeom>
          <a:ln/>
        </p:spPr>
        <p:txBody>
          <a:bodyPr wrap="square" lIns="90000" tIns="46800" rIns="90000" bIns="46800"/>
          <a:lstStyle/>
          <a:p>
            <a:pPr marL="0" indent="0">
              <a:buNone/>
              <a:tabLst/>
            </a:pPr>
            <a:r>
              <a:rPr lang="en-US" smtClean="0"/>
              <a:t>Callback functions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38000" y="2768400"/>
            <a:ext cx="7664400" cy="3632400"/>
          </a:xfrm>
          <a:prstGeom prst="rect">
            <a:avLst/>
          </a:prstGeom>
          <a:ln/>
        </p:spPr>
        <p:txBody>
          <a:bodyPr wrap="square" lIns="90000" tIns="46800" rIns="90000" bIns="46800">
            <a:normAutofit/>
          </a:bodyPr>
          <a:lstStyle/>
          <a:p>
            <a:pPr marL="342000" indent="-342000">
              <a:buClr>
                <a:srgbClr val="80B606"/>
              </a:buClr>
              <a:buSzPct val="90000"/>
              <a:buFont typeface="Wingdings"/>
              <a:buChar char="S"/>
              <a:tabLst/>
            </a:pPr>
            <a:r>
              <a:rPr lang="en-US" dirty="0" smtClean="0"/>
              <a:t>WIN!</a:t>
            </a:r>
          </a:p>
          <a:p>
            <a:pPr marL="684000" lvl="1" indent="-334800">
              <a:buClr>
                <a:srgbClr val="80B606"/>
              </a:buClr>
              <a:buSzPct val="90000"/>
              <a:buFont typeface="Wingdings"/>
              <a:buChar char="S"/>
              <a:tabLst/>
            </a:pPr>
            <a:r>
              <a:rPr lang="en-US" dirty="0" smtClean="0"/>
              <a:t>The success callback takes a single argument that contains the position information</a:t>
            </a:r>
          </a:p>
          <a:p>
            <a:pPr marL="1036800" lvl="2" indent="-349200">
              <a:buClr>
                <a:srgbClr val="80B606"/>
              </a:buClr>
              <a:buFont typeface="Wingdings"/>
              <a:buChar char="S"/>
            </a:pPr>
            <a:r>
              <a:rPr lang="en-US" sz="1400" dirty="0" smtClean="0">
                <a:latin typeface="Courier" charset="0"/>
              </a:rPr>
              <a:t>function </a:t>
            </a:r>
            <a:r>
              <a:rPr lang="en-US" sz="1400" dirty="0" err="1" smtClean="0">
                <a:latin typeface="Courier" charset="0"/>
              </a:rPr>
              <a:t>geo_success</a:t>
            </a:r>
            <a:r>
              <a:rPr lang="en-US" sz="1400" dirty="0" smtClean="0">
                <a:latin typeface="Courier" charset="0"/>
              </a:rPr>
              <a:t>(p) {</a:t>
            </a:r>
            <a:r>
              <a:rPr lang="en-US" sz="1400" dirty="0"/>
              <a:t>alert("Found you at latitude " + </a:t>
            </a:r>
            <a:r>
              <a:rPr lang="en-US" sz="1400" dirty="0" err="1"/>
              <a:t>p.coords.latitude</a:t>
            </a:r>
            <a:r>
              <a:rPr lang="en-US" sz="1400" dirty="0"/>
              <a:t> + ", longitude " + </a:t>
            </a:r>
            <a:r>
              <a:rPr lang="en-US" sz="1400" dirty="0" err="1"/>
              <a:t>p.coords.longitude</a:t>
            </a:r>
            <a:r>
              <a:rPr lang="en-US" sz="1400" dirty="0"/>
              <a:t>);  </a:t>
            </a:r>
            <a:endParaRPr lang="en-US" sz="1400" dirty="0" smtClean="0"/>
          </a:p>
          <a:p>
            <a:pPr marL="687600" lvl="2" indent="0">
              <a:buClr>
                <a:srgbClr val="80B606"/>
              </a:buClr>
              <a:buNone/>
            </a:pPr>
            <a:r>
              <a:rPr lang="en-US" sz="1400" dirty="0"/>
              <a:t>	 </a:t>
            </a:r>
            <a:r>
              <a:rPr lang="en-US" sz="1400" dirty="0" smtClean="0"/>
              <a:t>  }</a:t>
            </a:r>
            <a:endParaRPr lang="en-US" sz="1400" dirty="0" smtClean="0">
              <a:latin typeface="Courier" charset="0"/>
            </a:endParaRPr>
          </a:p>
          <a:p>
            <a:pPr marL="342000" indent="-342000">
              <a:buClr>
                <a:srgbClr val="80B606"/>
              </a:buClr>
              <a:buSzPct val="90000"/>
              <a:buFont typeface="Wingdings"/>
              <a:buChar char="S"/>
              <a:tabLst/>
            </a:pPr>
            <a:r>
              <a:rPr lang="en-US" sz="2200" dirty="0" smtClean="0">
                <a:latin typeface="Calisto MT" charset="0"/>
              </a:rPr>
              <a:t>FAIL</a:t>
            </a:r>
          </a:p>
          <a:p>
            <a:pPr marL="684000" lvl="1" indent="-334800">
              <a:buClr>
                <a:srgbClr val="80B606"/>
              </a:buClr>
              <a:buSzPct val="90000"/>
              <a:buFont typeface="Wingdings"/>
              <a:buChar char="S"/>
              <a:tabLst/>
            </a:pPr>
            <a:r>
              <a:rPr lang="en-US" sz="2200" dirty="0" smtClean="0">
                <a:latin typeface="Calisto MT" charset="0"/>
              </a:rPr>
              <a:t>no argument</a:t>
            </a:r>
          </a:p>
          <a:p>
            <a:pPr marL="1036800" lvl="2" indent="-349200">
              <a:buClr>
                <a:srgbClr val="80B606"/>
              </a:buClr>
              <a:buSzPct val="90000"/>
              <a:buFont typeface="Wingdings"/>
              <a:buChar char="S"/>
              <a:tabLst/>
            </a:pPr>
            <a:r>
              <a:rPr lang="en-US" sz="1400" dirty="0" smtClean="0">
                <a:latin typeface="Courier" charset="0"/>
              </a:rPr>
              <a:t>function </a:t>
            </a:r>
            <a:r>
              <a:rPr lang="en-US" sz="1400" dirty="0" err="1" smtClean="0">
                <a:latin typeface="Courier" charset="0"/>
              </a:rPr>
              <a:t>geo_error</a:t>
            </a:r>
            <a:r>
              <a:rPr lang="en-US" sz="1400" dirty="0" smtClean="0">
                <a:latin typeface="Courier" charset="0"/>
              </a:rPr>
              <a:t>() {</a:t>
            </a:r>
          </a:p>
          <a:p>
            <a:pPr marL="1720800" lvl="4" indent="-349200">
              <a:buNone/>
              <a:tabLst/>
            </a:pPr>
            <a:r>
              <a:rPr lang="en-US" sz="1400" dirty="0" smtClean="0">
                <a:latin typeface="Courier" charset="0"/>
              </a:rPr>
              <a:t>alert("Could not find you!"); }</a:t>
            </a:r>
          </a:p>
        </p:txBody>
      </p:sp>
    </p:spTree>
    <p:extLst>
      <p:ext uri="{BB962C8B-B14F-4D97-AF65-F5344CB8AC3E}">
        <p14:creationId xmlns:p14="http://schemas.microsoft.com/office/powerpoint/2010/main" val="233607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125362"/>
            <a:ext cx="6400800" cy="1099752"/>
          </a:xfrm>
        </p:spPr>
        <p:txBody>
          <a:bodyPr/>
          <a:lstStyle/>
          <a:p>
            <a:r>
              <a:rPr lang="en-US" sz="5400" dirty="0"/>
              <a:t/>
            </a:r>
            <a:br>
              <a:rPr lang="en-US" sz="5400" dirty="0"/>
            </a:br>
            <a:r>
              <a:rPr lang="en-US" dirty="0"/>
              <a:t/>
            </a:r>
            <a:br>
              <a:rPr lang="en-US" dirty="0"/>
            </a:br>
            <a:r>
              <a:rPr lang="en-US" sz="5400" dirty="0"/>
              <a:t>GEOLOCATION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76399" y="3238993"/>
            <a:ext cx="5181601" cy="1500187"/>
          </a:xfrm>
        </p:spPr>
        <p:txBody>
          <a:bodyPr>
            <a:normAutofit/>
          </a:bodyPr>
          <a:lstStyle/>
          <a:p>
            <a:r>
              <a:rPr lang="en-US" sz="2400" dirty="0"/>
              <a:t>Application Programming Interfaces</a:t>
            </a:r>
          </a:p>
        </p:txBody>
      </p:sp>
    </p:spTree>
    <p:extLst>
      <p:ext uri="{BB962C8B-B14F-4D97-AF65-F5344CB8AC3E}">
        <p14:creationId xmlns:p14="http://schemas.microsoft.com/office/powerpoint/2010/main" val="332406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Geolocation</a:t>
            </a:r>
            <a:r>
              <a:rPr lang="en-US" dirty="0" smtClean="0"/>
              <a:t> and Privacy</a:t>
            </a:r>
            <a:endParaRPr lang="en-US" dirty="0"/>
          </a:p>
        </p:txBody>
      </p:sp>
      <p:pic>
        <p:nvPicPr>
          <p:cNvPr id="48130" name="Picture 2" descr="http://blogs.lvcitylife.com/wp-content/media/2008/09/computer-privac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8572" y="2534348"/>
            <a:ext cx="4622801" cy="38985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239485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hand-off between technological market and normal constraints?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041190"/>
            <a:ext cx="8478981" cy="3562810"/>
          </a:xfrm>
          <a:prstGeom prst="rect">
            <a:avLst/>
          </a:prstGeom>
          <a:ln/>
        </p:spPr>
        <p:txBody>
          <a:bodyPr wrap="square" lIns="90000" tIns="46800" rIns="90000" bIns="46800">
            <a:noAutofit/>
          </a:bodyPr>
          <a:lstStyle/>
          <a:p>
            <a:pPr marL="457200">
              <a:spcBef>
                <a:spcPts val="0"/>
              </a:spcBef>
            </a:pPr>
            <a:r>
              <a:rPr lang="en-US" sz="1600" b="1" dirty="0" smtClean="0"/>
              <a:t>Appropriateness: </a:t>
            </a:r>
            <a:r>
              <a:rPr lang="en-US" sz="1600" dirty="0" smtClean="0"/>
              <a:t>Is the application asking me for necessary/ appropriate information?</a:t>
            </a:r>
          </a:p>
          <a:p>
            <a:pPr marL="457200">
              <a:spcBef>
                <a:spcPts val="0"/>
              </a:spcBef>
            </a:pPr>
            <a:r>
              <a:rPr lang="en-US" sz="1600" b="1" dirty="0" smtClean="0"/>
              <a:t>Minimization: </a:t>
            </a:r>
            <a:r>
              <a:rPr lang="en-US" sz="1600" dirty="0" smtClean="0"/>
              <a:t>Is this only asking me for what it really needs?</a:t>
            </a:r>
          </a:p>
          <a:p>
            <a:pPr marL="457200">
              <a:spcBef>
                <a:spcPts val="0"/>
              </a:spcBef>
            </a:pPr>
            <a:r>
              <a:rPr lang="en-US" sz="1600" b="1" dirty="0" smtClean="0"/>
              <a:t>User Control: </a:t>
            </a:r>
            <a:r>
              <a:rPr lang="en-US" sz="1600" dirty="0" smtClean="0"/>
              <a:t>How much control do I have over location information?</a:t>
            </a:r>
          </a:p>
          <a:p>
            <a:pPr marL="457200">
              <a:spcBef>
                <a:spcPts val="0"/>
              </a:spcBef>
            </a:pPr>
            <a:r>
              <a:rPr lang="en-US" sz="1600" b="1" dirty="0" smtClean="0"/>
              <a:t>Notice: </a:t>
            </a:r>
            <a:r>
              <a:rPr lang="en-US" sz="1600" dirty="0" smtClean="0"/>
              <a:t>Are there rules that I can add to the transmission of information?</a:t>
            </a:r>
          </a:p>
          <a:p>
            <a:pPr marL="457200">
              <a:spcBef>
                <a:spcPts val="0"/>
              </a:spcBef>
            </a:pPr>
            <a:r>
              <a:rPr lang="en-US" sz="1600" b="1" dirty="0" smtClean="0"/>
              <a:t>Consent: </a:t>
            </a:r>
            <a:r>
              <a:rPr lang="en-US" sz="1600" dirty="0" smtClean="0"/>
              <a:t>Am I in control of disclosing location information? </a:t>
            </a:r>
          </a:p>
          <a:p>
            <a:pPr marL="457200">
              <a:spcBef>
                <a:spcPts val="0"/>
              </a:spcBef>
            </a:pPr>
            <a:r>
              <a:rPr lang="en-US" sz="1600" b="1" dirty="0" smtClean="0"/>
              <a:t>Secondary Use: </a:t>
            </a:r>
            <a:r>
              <a:rPr lang="en-US" sz="1600" dirty="0" smtClean="0"/>
              <a:t>Is there use for my information for someone else? Oh boy!</a:t>
            </a:r>
          </a:p>
          <a:p>
            <a:pPr marL="457200">
              <a:spcBef>
                <a:spcPts val="0"/>
              </a:spcBef>
            </a:pPr>
            <a:r>
              <a:rPr lang="en-US" sz="1600" b="1" dirty="0" smtClean="0"/>
              <a:t>Distribution:</a:t>
            </a:r>
            <a:r>
              <a:rPr lang="en-US" sz="1600" dirty="0" smtClean="0"/>
              <a:t> Is distribution limited to only that party I thought I was giving it to?</a:t>
            </a:r>
          </a:p>
          <a:p>
            <a:pPr marL="457200">
              <a:spcBef>
                <a:spcPts val="0"/>
              </a:spcBef>
            </a:pPr>
            <a:r>
              <a:rPr lang="en-US" sz="1600" b="1" dirty="0" smtClean="0"/>
              <a:t>Retention: </a:t>
            </a:r>
            <a:r>
              <a:rPr lang="en-US" sz="1600" dirty="0" smtClean="0"/>
              <a:t>How long will this application actually keep my information?</a:t>
            </a:r>
          </a:p>
          <a:p>
            <a:pPr marL="457200">
              <a:spcBef>
                <a:spcPts val="0"/>
              </a:spcBef>
            </a:pPr>
            <a:r>
              <a:rPr lang="en-US" sz="1600" b="1" dirty="0" smtClean="0"/>
              <a:t>Transparency and Feedback: </a:t>
            </a:r>
            <a:r>
              <a:rPr lang="en-US" sz="1600" dirty="0" smtClean="0"/>
              <a:t>Are rights information accessible and easy to understand?</a:t>
            </a:r>
          </a:p>
          <a:p>
            <a:pPr marL="684900" lvl="1" indent="-342000">
              <a:spcBef>
                <a:spcPts val="0"/>
              </a:spcBef>
              <a:buClr>
                <a:srgbClr val="80B606"/>
              </a:buClr>
              <a:buNone/>
            </a:pPr>
            <a:endParaRPr lang="en-US" sz="1400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Geolocation</a:t>
            </a:r>
            <a:r>
              <a:rPr lang="en-US" dirty="0" smtClean="0"/>
              <a:t> and Privacy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88457" y="5951327"/>
            <a:ext cx="5355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</a:rPr>
              <a:t>Credit: Privacy Issues of the W3C </a:t>
            </a:r>
            <a:r>
              <a:rPr lang="en-US" sz="1000" i="1" dirty="0" err="1" smtClean="0">
                <a:solidFill>
                  <a:schemeClr val="bg1">
                    <a:lumMod val="50000"/>
                  </a:schemeClr>
                </a:solidFill>
              </a:rPr>
              <a:t>Geolocation</a:t>
            </a:r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</a:rPr>
              <a:t> API Doty, Deirdre, Mulligan and Wilde of UC Berkeley</a:t>
            </a:r>
          </a:p>
          <a:p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Geolocation</a:t>
            </a:r>
            <a:r>
              <a:rPr lang="en-US" dirty="0" smtClean="0"/>
              <a:t> and Privacy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4973" y="2438399"/>
            <a:ext cx="4187371" cy="4020457"/>
          </a:xfrm>
          <a:prstGeom prst="rect">
            <a:avLst/>
          </a:prstGeom>
          <a:ln/>
        </p:spPr>
        <p:txBody>
          <a:bodyPr wrap="square" lIns="90000" tIns="46800" rIns="90000" bIns="46800">
            <a:noAutofit/>
          </a:bodyPr>
          <a:lstStyle/>
          <a:p>
            <a:pPr marL="457200">
              <a:spcBef>
                <a:spcPts val="0"/>
              </a:spcBef>
            </a:pPr>
            <a:r>
              <a:rPr lang="en-US" sz="1200" b="1" dirty="0" smtClean="0"/>
              <a:t>Normative Requirements: </a:t>
            </a:r>
            <a:r>
              <a:rPr lang="en-US" sz="1200" dirty="0" smtClean="0"/>
              <a:t>specific steps of an algorithm for returning user location information. The user must express some type of permission to send info.</a:t>
            </a:r>
          </a:p>
          <a:p>
            <a:pPr marL="457200">
              <a:spcBef>
                <a:spcPts val="0"/>
              </a:spcBef>
            </a:pPr>
            <a:endParaRPr lang="en-US" sz="1200" b="1" dirty="0" smtClean="0"/>
          </a:p>
          <a:p>
            <a:pPr marL="457200">
              <a:spcBef>
                <a:spcPts val="0"/>
              </a:spcBef>
            </a:pPr>
            <a:r>
              <a:rPr lang="en-US" sz="1200" dirty="0" smtClean="0"/>
              <a:t>Users should be given </a:t>
            </a:r>
            <a:r>
              <a:rPr lang="en-US" sz="1200" b="1" dirty="0" smtClean="0"/>
              <a:t>“yes-or-no” </a:t>
            </a:r>
            <a:r>
              <a:rPr lang="en-US" sz="1200" dirty="0" smtClean="0"/>
              <a:t>control before info is obtained or revealed.</a:t>
            </a:r>
          </a:p>
          <a:p>
            <a:pPr marL="457200">
              <a:spcBef>
                <a:spcPts val="0"/>
              </a:spcBef>
            </a:pPr>
            <a:endParaRPr lang="en-US" sz="1200" b="1" dirty="0" smtClean="0"/>
          </a:p>
          <a:p>
            <a:pPr marL="457200">
              <a:spcBef>
                <a:spcPts val="0"/>
              </a:spcBef>
            </a:pPr>
            <a:r>
              <a:rPr lang="en-US" sz="1200" b="1" dirty="0" smtClean="0"/>
              <a:t>Notice of who is requesting the info: </a:t>
            </a:r>
            <a:r>
              <a:rPr lang="en-US" sz="1200" dirty="0" smtClean="0"/>
              <a:t>JavaScript may come from 3</a:t>
            </a:r>
            <a:r>
              <a:rPr lang="en-US" sz="1200" baseline="30000" dirty="0" smtClean="0"/>
              <a:t>rd</a:t>
            </a:r>
            <a:r>
              <a:rPr lang="en-US" sz="1200" dirty="0" smtClean="0"/>
              <a:t> party. Most sites are requesting JavaScript coding from Google for common request like maps and weather.</a:t>
            </a:r>
          </a:p>
          <a:p>
            <a:pPr marL="457200">
              <a:spcBef>
                <a:spcPts val="0"/>
              </a:spcBef>
            </a:pPr>
            <a:endParaRPr lang="en-US" sz="1200" b="1" dirty="0" smtClean="0"/>
          </a:p>
          <a:p>
            <a:pPr marL="457200">
              <a:spcBef>
                <a:spcPts val="0"/>
              </a:spcBef>
            </a:pPr>
            <a:r>
              <a:rPr lang="en-US" sz="1200" b="1" dirty="0" smtClean="0"/>
              <a:t>“Prearranged trust relationship” </a:t>
            </a:r>
            <a:r>
              <a:rPr lang="en-US" sz="1200" dirty="0" smtClean="0"/>
              <a:t>with requester: VoIP telephones with E911 function transmit information without permission. It’s for your own good! So far no emergency location functions are set for common browsers like Firefox or Safari.</a:t>
            </a:r>
          </a:p>
          <a:p>
            <a:pPr marL="457200">
              <a:spcBef>
                <a:spcPts val="0"/>
              </a:spcBef>
            </a:pPr>
            <a:endParaRPr lang="en-US" sz="1200" b="1" dirty="0" smtClean="0"/>
          </a:p>
          <a:p>
            <a:pPr marL="457200">
              <a:spcBef>
                <a:spcPts val="0"/>
              </a:spcBef>
            </a:pPr>
            <a:r>
              <a:rPr lang="en-US" sz="1200" b="1" dirty="0" smtClean="0"/>
              <a:t>Browsers ask to keep information: </a:t>
            </a:r>
            <a:r>
              <a:rPr lang="en-US" sz="1200" dirty="0" smtClean="0"/>
              <a:t>no way for the browser to keep info if not asked to</a:t>
            </a:r>
          </a:p>
          <a:p>
            <a:pPr marL="457200">
              <a:spcBef>
                <a:spcPts val="0"/>
              </a:spcBef>
            </a:pPr>
            <a:endParaRPr lang="en-US" sz="1200" b="1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15545" y="2452913"/>
            <a:ext cx="4187371" cy="4020457"/>
          </a:xfrm>
          <a:prstGeom prst="rect">
            <a:avLst/>
          </a:prstGeom>
          <a:ln/>
        </p:spPr>
        <p:txBody>
          <a:bodyPr wrap="square" lIns="90000" tIns="46800" rIns="90000" bIns="46800">
            <a:noAutofit/>
          </a:bodyPr>
          <a:lstStyle/>
          <a:p>
            <a:pPr lvl="0"/>
            <a:r>
              <a:rPr lang="en-US" sz="1200" b="1" dirty="0" smtClean="0"/>
              <a:t>Currently APIs to not support many “fuzzed” locations - </a:t>
            </a:r>
            <a:r>
              <a:rPr lang="en-US" sz="1200" dirty="0" smtClean="0"/>
              <a:t>possibly treds data minimization rules. </a:t>
            </a:r>
          </a:p>
          <a:p>
            <a:pPr lvl="0"/>
            <a:r>
              <a:rPr lang="en-US" sz="1200" b="1" dirty="0" smtClean="0"/>
              <a:t>API must be used in JavaScript code or it breaks the “Privacy considerations for recipients of location information.”</a:t>
            </a:r>
            <a:r>
              <a:rPr lang="en-US" sz="1200" dirty="0" smtClean="0"/>
              <a:t> Most users are already (Apple. Google, Mozilla and Opera) already have to implement the API as part of their browsers.</a:t>
            </a:r>
          </a:p>
          <a:p>
            <a:pPr lvl="0"/>
            <a:r>
              <a:rPr lang="en-US" sz="1200" b="1" dirty="0" smtClean="0"/>
              <a:t>Strict rules for including notices about “consent” and “usage.” </a:t>
            </a:r>
            <a:r>
              <a:rPr lang="en-US" sz="1200" dirty="0" smtClean="0"/>
              <a:t>Not included in the API, so websites are responsible for writing it into their HTML code.</a:t>
            </a:r>
          </a:p>
          <a:p>
            <a:pPr lvl="0"/>
            <a:r>
              <a:rPr lang="en-US" sz="1200" dirty="0" smtClean="0"/>
              <a:t>Almost no sites prompt privacy policies before entry of information by user.</a:t>
            </a:r>
          </a:p>
          <a:p>
            <a:pPr lvl="0"/>
            <a:r>
              <a:rPr lang="en-US" sz="1200" dirty="0" smtClean="0"/>
              <a:t>I Phone, permissions are automatically reset after 24 hrs.</a:t>
            </a:r>
          </a:p>
          <a:p>
            <a:pPr lvl="0"/>
            <a:r>
              <a:rPr lang="en-US" sz="1200" b="1" dirty="0" smtClean="0"/>
              <a:t>Let’s check these two sites out:  </a:t>
            </a:r>
            <a:r>
              <a:rPr lang="en-US" sz="1200" u="sng" dirty="0" smtClean="0">
                <a:hlinkClick r:id="rId2"/>
              </a:rPr>
              <a:t>Our Airports</a:t>
            </a:r>
            <a:r>
              <a:rPr lang="en-US" sz="1200" dirty="0" smtClean="0"/>
              <a:t>  </a:t>
            </a:r>
            <a:r>
              <a:rPr lang="en-US" sz="1200" u="sng" dirty="0" err="1" smtClean="0">
                <a:hlinkClick r:id="rId3"/>
              </a:rPr>
              <a:t>BooRah</a:t>
            </a:r>
            <a:r>
              <a:rPr lang="en-US" sz="1200" dirty="0" smtClean="0"/>
              <a:t> </a:t>
            </a:r>
          </a:p>
          <a:p>
            <a:pPr marL="457200">
              <a:spcBef>
                <a:spcPts val="0"/>
              </a:spcBef>
            </a:pPr>
            <a:endParaRPr lang="en-US" sz="1200" b="1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Geolocation</a:t>
            </a:r>
            <a:r>
              <a:rPr lang="en-US" dirty="0" smtClean="0"/>
              <a:t> and Privacy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351314"/>
            <a:ext cx="8478981" cy="3562810"/>
          </a:xfrm>
          <a:prstGeom prst="rect">
            <a:avLst/>
          </a:prstGeom>
          <a:ln/>
        </p:spPr>
        <p:txBody>
          <a:bodyPr wrap="square" lIns="90000" tIns="46800" rIns="90000" bIns="46800">
            <a:noAutofit/>
          </a:bodyPr>
          <a:lstStyle/>
          <a:p>
            <a:pPr marL="457200">
              <a:spcBef>
                <a:spcPts val="0"/>
              </a:spcBef>
              <a:buNone/>
            </a:pPr>
            <a:r>
              <a:rPr lang="en-US" sz="2800" b="1" dirty="0" smtClean="0"/>
              <a:t>Privacy also varies depending on devices used.</a:t>
            </a:r>
          </a:p>
          <a:p>
            <a:pPr marL="457200">
              <a:spcBef>
                <a:spcPts val="0"/>
              </a:spcBef>
              <a:buNone/>
            </a:pPr>
            <a:endParaRPr lang="en-US" sz="1600" b="1" dirty="0" smtClean="0"/>
          </a:p>
          <a:p>
            <a:pPr marL="457200">
              <a:spcBef>
                <a:spcPts val="0"/>
              </a:spcBef>
            </a:pPr>
            <a:r>
              <a:rPr lang="en-US" sz="1600" b="1" dirty="0" smtClean="0"/>
              <a:t>IP Address: </a:t>
            </a:r>
            <a:r>
              <a:rPr lang="en-US" sz="1600" dirty="0" smtClean="0"/>
              <a:t>if the IP address is known, a general geographical location can be identified.</a:t>
            </a:r>
          </a:p>
          <a:p>
            <a:pPr marL="457200">
              <a:spcBef>
                <a:spcPts val="0"/>
              </a:spcBef>
            </a:pPr>
            <a:endParaRPr lang="en-US" sz="1600" b="1" dirty="0" smtClean="0"/>
          </a:p>
          <a:p>
            <a:pPr marL="457200">
              <a:spcBef>
                <a:spcPts val="0"/>
              </a:spcBef>
            </a:pPr>
            <a:r>
              <a:rPr lang="en-US" sz="1600" b="1" dirty="0" smtClean="0"/>
              <a:t>Wi-Fi Networks: </a:t>
            </a:r>
            <a:r>
              <a:rPr lang="en-US" sz="1600" dirty="0" smtClean="0"/>
              <a:t>location from nearby network</a:t>
            </a:r>
          </a:p>
          <a:p>
            <a:pPr marL="457200">
              <a:spcBef>
                <a:spcPts val="0"/>
              </a:spcBef>
            </a:pPr>
            <a:endParaRPr lang="en-US" sz="1600" b="1" dirty="0" smtClean="0"/>
          </a:p>
          <a:p>
            <a:pPr marL="457200">
              <a:spcBef>
                <a:spcPts val="0"/>
              </a:spcBef>
            </a:pPr>
            <a:r>
              <a:rPr lang="en-US" sz="1600" b="1" dirty="0" smtClean="0"/>
              <a:t>Cell Tower: </a:t>
            </a:r>
            <a:r>
              <a:rPr lang="en-US" sz="1600" dirty="0" smtClean="0"/>
              <a:t>cell phone tower IDs and signal strength</a:t>
            </a:r>
          </a:p>
          <a:p>
            <a:pPr marL="457200">
              <a:spcBef>
                <a:spcPts val="0"/>
              </a:spcBef>
            </a:pPr>
            <a:endParaRPr lang="en-US" sz="1600" b="1" dirty="0" smtClean="0"/>
          </a:p>
          <a:p>
            <a:pPr marL="457200">
              <a:spcBef>
                <a:spcPts val="0"/>
              </a:spcBef>
            </a:pPr>
            <a:r>
              <a:rPr lang="en-US" sz="1600" b="1" dirty="0" smtClean="0"/>
              <a:t>GPS: </a:t>
            </a:r>
            <a:r>
              <a:rPr lang="en-US" sz="1600" dirty="0" smtClean="0"/>
              <a:t>receivers built in, producing accurate location info.</a:t>
            </a:r>
          </a:p>
          <a:p>
            <a:pPr marL="684900" lvl="1" indent="-342000">
              <a:spcBef>
                <a:spcPts val="0"/>
              </a:spcBef>
              <a:buClr>
                <a:srgbClr val="80B606"/>
              </a:buClr>
              <a:buNone/>
            </a:pPr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57199" y="5175460"/>
            <a:ext cx="7815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Thanks to W3C, policies are always in discussion!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W3C Device APIs and Policy Working Group (DAP) continues to work towards protecting us as well as developing convenient ways to share locations, calendars, photos, etc.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125362"/>
            <a:ext cx="6400800" cy="1099752"/>
          </a:xfrm>
        </p:spPr>
        <p:txBody>
          <a:bodyPr/>
          <a:lstStyle/>
          <a:p>
            <a:r>
              <a:rPr lang="en-US" sz="5400" dirty="0"/>
              <a:t/>
            </a:r>
            <a:br>
              <a:rPr lang="en-US" sz="5400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the</a:t>
            </a:r>
            <a:r>
              <a:rPr lang="en-US" sz="5400" dirty="0" smtClean="0"/>
              <a:t> BASICS </a:t>
            </a:r>
            <a:r>
              <a:rPr lang="en-US" sz="2400" dirty="0" smtClean="0"/>
              <a:t>of</a:t>
            </a:r>
            <a:endParaRPr lang="en-US"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76399" y="3238993"/>
            <a:ext cx="5181601" cy="1500187"/>
          </a:xfrm>
        </p:spPr>
        <p:txBody>
          <a:bodyPr>
            <a:normAutofit/>
          </a:bodyPr>
          <a:lstStyle/>
          <a:p>
            <a:r>
              <a:rPr lang="en-US" sz="2400" dirty="0"/>
              <a:t>Application Programming Interfaces</a:t>
            </a:r>
          </a:p>
        </p:txBody>
      </p:sp>
    </p:spTree>
    <p:extLst>
      <p:ext uri="{BB962C8B-B14F-4D97-AF65-F5344CB8AC3E}">
        <p14:creationId xmlns:p14="http://schemas.microsoft.com/office/powerpoint/2010/main" val="223311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Calibri" pitchFamily="34" charset="0"/>
                <a:cs typeface="Calibri" pitchFamily="34" charset="0"/>
              </a:rPr>
              <a:t>so what exactly is an API?</a:t>
            </a:r>
            <a:endParaRPr lang="en-US" sz="5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205" y="2755557"/>
            <a:ext cx="8662087" cy="3734998"/>
          </a:xfrm>
        </p:spPr>
        <p:txBody>
          <a:bodyPr>
            <a:normAutofit/>
          </a:bodyPr>
          <a:lstStyle/>
          <a:p>
            <a:pPr marL="806450" lvl="1" indent="-457200">
              <a:buNone/>
            </a:pPr>
            <a:r>
              <a:rPr lang="en-US" sz="3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an interface between different software programs </a:t>
            </a:r>
          </a:p>
          <a:p>
            <a:pPr marL="806450" lvl="1" indent="-457200">
              <a:buNone/>
            </a:pPr>
            <a:r>
              <a:rPr lang="en-US" sz="30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3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	that facilitates interaction </a:t>
            </a:r>
          </a:p>
          <a:p>
            <a:pPr marL="806450" lvl="1" indent="-457200">
              <a:buNone/>
            </a:pPr>
            <a:endParaRPr lang="en-US" dirty="0" smtClean="0"/>
          </a:p>
          <a:p>
            <a:pPr marL="349250" lvl="1" indent="0">
              <a:buNone/>
            </a:pPr>
            <a:r>
              <a:rPr lang="en-US" dirty="0">
                <a:latin typeface="Calibri"/>
                <a:ea typeface="Calibri"/>
                <a:cs typeface="Times New Roman"/>
              </a:rPr>
              <a:t>in the context </a:t>
            </a:r>
            <a:r>
              <a:rPr lang="en-US" dirty="0" smtClean="0">
                <a:latin typeface="Calibri"/>
                <a:ea typeface="Calibri"/>
                <a:cs typeface="Times New Roman"/>
              </a:rPr>
              <a:t>of web development, </a:t>
            </a:r>
          </a:p>
          <a:p>
            <a:pPr marL="349250" lvl="1" indent="0">
              <a:buNone/>
            </a:pPr>
            <a:r>
              <a:rPr lang="en-US" dirty="0" smtClean="0">
                <a:latin typeface="Calibri"/>
                <a:ea typeface="Calibri"/>
                <a:cs typeface="Times New Roman"/>
              </a:rPr>
              <a:t>an </a:t>
            </a:r>
            <a:r>
              <a:rPr lang="en-US" dirty="0">
                <a:latin typeface="Calibri"/>
                <a:ea typeface="Calibri"/>
                <a:cs typeface="Times New Roman"/>
              </a:rPr>
              <a:t>API is typically </a:t>
            </a:r>
            <a:endParaRPr lang="en-US" dirty="0" smtClean="0">
              <a:latin typeface="Calibri"/>
              <a:ea typeface="Calibri"/>
              <a:cs typeface="Times New Roman"/>
            </a:endParaRPr>
          </a:p>
          <a:p>
            <a:pPr lvl="1"/>
            <a:r>
              <a:rPr lang="en-US" dirty="0" smtClean="0">
                <a:latin typeface="Calibri"/>
                <a:ea typeface="Calibri"/>
                <a:cs typeface="Times New Roman"/>
              </a:rPr>
              <a:t>a </a:t>
            </a:r>
            <a:r>
              <a:rPr lang="en-US" dirty="0">
                <a:latin typeface="Calibri"/>
                <a:ea typeface="Calibri"/>
                <a:cs typeface="Times New Roman"/>
              </a:rPr>
              <a:t>defined set of Hypertext Transfer Protocol (</a:t>
            </a:r>
            <a:r>
              <a:rPr lang="en-US" u="sng" dirty="0">
                <a:solidFill>
                  <a:srgbClr val="0000FF"/>
                </a:solidFill>
                <a:latin typeface="Calibri"/>
                <a:ea typeface="Calibri"/>
                <a:cs typeface="Times New Roman"/>
                <a:hlinkClick r:id="rId2" tooltip="HTTP"/>
              </a:rPr>
              <a:t>HTTP</a:t>
            </a:r>
            <a:r>
              <a:rPr lang="en-US" dirty="0">
                <a:latin typeface="Calibri"/>
                <a:ea typeface="Calibri"/>
                <a:cs typeface="Times New Roman"/>
              </a:rPr>
              <a:t>) request </a:t>
            </a:r>
            <a:r>
              <a:rPr lang="en-US" dirty="0" smtClean="0">
                <a:latin typeface="Calibri"/>
                <a:ea typeface="Calibri"/>
                <a:cs typeface="Times New Roman"/>
              </a:rPr>
              <a:t>messages </a:t>
            </a:r>
          </a:p>
          <a:p>
            <a:pPr lvl="1"/>
            <a:r>
              <a:rPr lang="en-US" dirty="0" smtClean="0">
                <a:latin typeface="Calibri"/>
                <a:ea typeface="Calibri"/>
                <a:cs typeface="Times New Roman"/>
              </a:rPr>
              <a:t>paired with </a:t>
            </a:r>
            <a:r>
              <a:rPr lang="en-US" dirty="0">
                <a:latin typeface="Calibri"/>
                <a:ea typeface="Calibri"/>
                <a:cs typeface="Times New Roman"/>
              </a:rPr>
              <a:t>a definition of the structure of response messages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2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543697" y="1569308"/>
            <a:ext cx="8180172" cy="469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06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54133" r="45"/>
          <a:stretch/>
        </p:blipFill>
        <p:spPr bwMode="auto">
          <a:xfrm>
            <a:off x="1907883" y="1496092"/>
            <a:ext cx="5753306" cy="51882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8311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140"/>
            <a:ext cx="8229600" cy="1446589"/>
          </a:xfrm>
        </p:spPr>
        <p:txBody>
          <a:bodyPr/>
          <a:lstStyle/>
          <a:p>
            <a:r>
              <a:rPr lang="en-US" sz="5000" dirty="0" smtClean="0">
                <a:latin typeface="Calibri" pitchFamily="34" charset="0"/>
                <a:cs typeface="Calibri" pitchFamily="34" charset="0"/>
              </a:rPr>
              <a:t>Simple Object Access Protocol</a:t>
            </a:r>
            <a:br>
              <a:rPr lang="en-US" sz="5000" dirty="0" smtClean="0">
                <a:latin typeface="Calibri" pitchFamily="34" charset="0"/>
                <a:cs typeface="Calibri" pitchFamily="34" charset="0"/>
              </a:rPr>
            </a:br>
            <a:r>
              <a:rPr lang="en-US" sz="5000" dirty="0" smtClean="0">
                <a:latin typeface="Calibri" pitchFamily="34" charset="0"/>
                <a:cs typeface="Calibri" pitchFamily="34" charset="0"/>
              </a:rPr>
              <a:t>(SOAP)</a:t>
            </a:r>
            <a:endParaRPr lang="en-US" sz="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>
                <a:latin typeface="Calibri" pitchFamily="34" charset="0"/>
                <a:cs typeface="Calibri" pitchFamily="34" charset="0"/>
              </a:rPr>
              <a:t>a protocol with official specifications by the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W3C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2400" dirty="0" smtClean="0">
                <a:latin typeface="Calibri" pitchFamily="34" charset="0"/>
                <a:cs typeface="Calibri" pitchFamily="34" charset="0"/>
              </a:rPr>
              <a:t>method-driven approach </a:t>
            </a:r>
          </a:p>
          <a:p>
            <a:pPr lvl="0"/>
            <a:r>
              <a:rPr lang="en-US" sz="2400" dirty="0" smtClean="0">
                <a:latin typeface="Calibri" pitchFamily="34" charset="0"/>
                <a:cs typeface="Calibri" pitchFamily="34" charset="0"/>
              </a:rPr>
              <a:t>specification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defines the messaging framework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a processing model which includes a sender and receiver 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generally </a:t>
            </a:r>
            <a:r>
              <a:rPr lang="en-US" dirty="0">
                <a:latin typeface="Calibri" pitchFamily="34" charset="0"/>
                <a:cs typeface="Calibri" pitchFamily="34" charset="0"/>
              </a:rPr>
              <a:t>when using HTTP requests, these roles are fixed, meaning unidirectional information flow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a message structure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045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140"/>
            <a:ext cx="8229600" cy="1446589"/>
          </a:xfrm>
        </p:spPr>
        <p:txBody>
          <a:bodyPr/>
          <a:lstStyle/>
          <a:p>
            <a:r>
              <a:rPr lang="en-US" sz="4800" dirty="0" smtClean="0">
                <a:latin typeface="Calibri" pitchFamily="34" charset="0"/>
                <a:cs typeface="Calibri" pitchFamily="34" charset="0"/>
              </a:rPr>
              <a:t>Representational State Transfer</a:t>
            </a:r>
            <a:r>
              <a:rPr lang="en-US" sz="50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5000" dirty="0" smtClean="0">
                <a:latin typeface="Calibri" pitchFamily="34" charset="0"/>
                <a:cs typeface="Calibri" pitchFamily="34" charset="0"/>
              </a:rPr>
            </a:br>
            <a:r>
              <a:rPr lang="en-US" sz="5000" dirty="0" smtClean="0">
                <a:latin typeface="Calibri" pitchFamily="34" charset="0"/>
                <a:cs typeface="Calibri" pitchFamily="34" charset="0"/>
              </a:rPr>
              <a:t>(REST)</a:t>
            </a:r>
            <a:endParaRPr lang="en-US" sz="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/>
                <a:ea typeface="Calibri"/>
                <a:cs typeface="Times New Roman"/>
              </a:rPr>
              <a:t>an </a:t>
            </a:r>
            <a:r>
              <a:rPr lang="en-US" sz="2400" dirty="0" smtClean="0">
                <a:latin typeface="Calibri"/>
                <a:ea typeface="Calibri"/>
                <a:cs typeface="Times New Roman"/>
              </a:rPr>
              <a:t>architecture without any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official specifications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2400" dirty="0" smtClean="0">
                <a:latin typeface="Calibri" pitchFamily="34" charset="0"/>
                <a:cs typeface="Calibri" pitchFamily="34" charset="0"/>
              </a:rPr>
              <a:t>resource-driven approach </a:t>
            </a:r>
          </a:p>
          <a:p>
            <a:pPr lvl="0"/>
            <a:r>
              <a:rPr lang="en-US" sz="2400" dirty="0" smtClean="0">
                <a:latin typeface="Calibri" pitchFamily="34" charset="0"/>
                <a:cs typeface="Calibri" pitchFamily="34" charset="0"/>
              </a:rPr>
              <a:t>creating a model which includes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resources with unique identifiers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interacted with through HTTP requests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21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Geolocation</a:t>
            </a:r>
            <a:r>
              <a:rPr lang="en-US" dirty="0" smtClean="0"/>
              <a:t> and 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Geolocation</a:t>
            </a:r>
            <a:r>
              <a:rPr lang="en-US" dirty="0" smtClean="0"/>
              <a:t> is not part of HTML5 standards</a:t>
            </a:r>
          </a:p>
          <a:p>
            <a:r>
              <a:rPr lang="en-US" dirty="0" err="1" smtClean="0"/>
              <a:t>Geolocation</a:t>
            </a:r>
            <a:r>
              <a:rPr lang="en-US" dirty="0" smtClean="0"/>
              <a:t> is being standardized by the </a:t>
            </a:r>
            <a:r>
              <a:rPr lang="en-US" dirty="0" err="1" smtClean="0"/>
              <a:t>Geolocation</a:t>
            </a:r>
            <a:r>
              <a:rPr lang="en-US" dirty="0" smtClean="0"/>
              <a:t> Working Group, which is separate from the HTML5 Working Group. 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 err="1" smtClean="0"/>
              <a:t>Geolocation</a:t>
            </a:r>
            <a:r>
              <a:rPr lang="en-US" dirty="0" smtClean="0"/>
              <a:t>  support is being added to browsers  now.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2"/>
          <a:srcRect l="2" r="46893"/>
          <a:stretch/>
        </p:blipFill>
        <p:spPr bwMode="auto">
          <a:xfrm>
            <a:off x="1555716" y="1562907"/>
            <a:ext cx="6550236" cy="50973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4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Calibri" pitchFamily="34" charset="0"/>
                <a:cs typeface="Calibri" pitchFamily="34" charset="0"/>
              </a:rPr>
              <a:t>so what can we do with APIs?</a:t>
            </a:r>
            <a:endParaRPr lang="en-US"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top five types of API in 2010 were…</a:t>
            </a:r>
          </a:p>
          <a:p>
            <a:r>
              <a:rPr lang="en-US" dirty="0" smtClean="0"/>
              <a:t>Social Media</a:t>
            </a:r>
          </a:p>
          <a:p>
            <a:r>
              <a:rPr lang="en-US" dirty="0" smtClean="0"/>
              <a:t>Internet Applications</a:t>
            </a:r>
          </a:p>
          <a:p>
            <a:r>
              <a:rPr lang="en-US" dirty="0" smtClean="0"/>
              <a:t>Mapping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Mobile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06" y="3263857"/>
            <a:ext cx="472389" cy="47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692" y="3232965"/>
            <a:ext cx="534172" cy="53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595" y="3290061"/>
            <a:ext cx="1355379" cy="419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778" y="3863933"/>
            <a:ext cx="9715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29" y="3863933"/>
            <a:ext cx="1161272" cy="38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721" y="3869359"/>
            <a:ext cx="700180" cy="385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973" y="4239598"/>
            <a:ext cx="1167590" cy="72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112" y="4809967"/>
            <a:ext cx="1083907" cy="99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668" y="4325365"/>
            <a:ext cx="885825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692" y="4987353"/>
            <a:ext cx="1136197" cy="492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493" y="5616466"/>
            <a:ext cx="1114001" cy="34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24" y="5539309"/>
            <a:ext cx="764706" cy="50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9976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125362"/>
            <a:ext cx="6400800" cy="1099752"/>
          </a:xfrm>
        </p:spPr>
        <p:txBody>
          <a:bodyPr/>
          <a:lstStyle/>
          <a:p>
            <a:r>
              <a:rPr lang="en-US" sz="5400" dirty="0"/>
              <a:t/>
            </a:r>
            <a:br>
              <a:rPr lang="en-US" sz="5400" dirty="0"/>
            </a:br>
            <a:r>
              <a:rPr lang="en-US" dirty="0"/>
              <a:t/>
            </a:r>
            <a:br>
              <a:rPr lang="en-US" dirty="0"/>
            </a:br>
            <a:r>
              <a:rPr lang="en-US" sz="5400" dirty="0" smtClean="0"/>
              <a:t>MASHING</a:t>
            </a:r>
            <a:endParaRPr lang="en-US"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76399" y="3238993"/>
            <a:ext cx="5181601" cy="1500187"/>
          </a:xfrm>
        </p:spPr>
        <p:txBody>
          <a:bodyPr>
            <a:normAutofit/>
          </a:bodyPr>
          <a:lstStyle/>
          <a:p>
            <a:r>
              <a:rPr lang="en-US" sz="2400" dirty="0"/>
              <a:t>Application Programming Interfaces</a:t>
            </a:r>
          </a:p>
        </p:txBody>
      </p:sp>
    </p:spTree>
    <p:extLst>
      <p:ext uri="{BB962C8B-B14F-4D97-AF65-F5344CB8AC3E}">
        <p14:creationId xmlns:p14="http://schemas.microsoft.com/office/powerpoint/2010/main" val="14504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57200" y="345600"/>
            <a:ext cx="8229600" cy="11448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tabLst/>
            </a:pPr>
            <a:r>
              <a:rPr lang="en-US" sz="4600" dirty="0" err="1" smtClean="0"/>
              <a:t>Mashables</a:t>
            </a:r>
            <a:r>
              <a:rPr lang="en-US" dirty="0" smtClean="0"/>
              <a:t>…What is it?</a:t>
            </a:r>
            <a:endParaRPr lang="en-US" sz="4600" dirty="0" smtClean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41600" y="2782800"/>
            <a:ext cx="7640400" cy="3237000"/>
          </a:xfrm>
          <a:prstGeom prst="rect">
            <a:avLst/>
          </a:prstGeom>
        </p:spPr>
        <p:txBody>
          <a:bodyPr/>
          <a:lstStyle/>
          <a:p>
            <a:pPr marL="342000" indent="-342000">
              <a:buNone/>
              <a:tabLst/>
            </a:pPr>
            <a:r>
              <a:rPr lang="en-US" dirty="0" smtClean="0"/>
              <a:t>Wikipedia describes it as:</a:t>
            </a:r>
          </a:p>
          <a:p>
            <a:pPr marL="342000" indent="-342000">
              <a:buNone/>
              <a:tabLst/>
            </a:pPr>
            <a:endParaRPr lang="en-US" dirty="0" smtClean="0"/>
          </a:p>
          <a:p>
            <a:pPr marL="342000" indent="-342000">
              <a:buNone/>
              <a:tabLst/>
            </a:pPr>
            <a:r>
              <a:rPr lang="en-US" dirty="0" smtClean="0"/>
              <a:t>A service! A web page or an application that uses and combines data from 2 or more sources (internal or external). </a:t>
            </a:r>
          </a:p>
          <a:p>
            <a:pPr marL="342000" indent="-342000">
              <a:buNone/>
              <a:tabLst/>
            </a:pPr>
            <a:r>
              <a:rPr lang="en-US" dirty="0" smtClean="0"/>
              <a:t>To Create -- A New source of Data!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0982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Example?</a:t>
            </a:r>
            <a:endParaRPr lang="en-US" dirty="0"/>
          </a:p>
        </p:txBody>
      </p:sp>
      <p:pic>
        <p:nvPicPr>
          <p:cNvPr id="5" name="Content Placeholder 4" descr="Mower_Bigger_sm.jpg"/>
          <p:cNvPicPr>
            <a:picLocks noGrp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866775" y="1720056"/>
            <a:ext cx="3219450" cy="4286250"/>
          </a:xfrm>
          <a:prstGeom prst="rect">
            <a:avLst/>
          </a:prstGeom>
        </p:spPr>
      </p:pic>
      <p:pic>
        <p:nvPicPr>
          <p:cNvPr id="6" name="Content Placeholder 5" descr="LpBasicPlot.gif"/>
          <p:cNvPicPr>
            <a:picLocks noGrp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946511" y="1600200"/>
            <a:ext cx="344197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88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we say Data Sources: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124200"/>
            <a:ext cx="8077200" cy="3001963"/>
          </a:xfrm>
        </p:spPr>
        <p:txBody>
          <a:bodyPr/>
          <a:lstStyle/>
          <a:p>
            <a:r>
              <a:rPr lang="en-US" b="1" dirty="0" smtClean="0"/>
              <a:t>Data Sources could be: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From Internal or External Servers…</a:t>
            </a:r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Spreadsheets</a:t>
            </a:r>
          </a:p>
          <a:p>
            <a:pPr lvl="1"/>
            <a:r>
              <a:rPr lang="en-US" dirty="0" smtClean="0"/>
              <a:t>Websites</a:t>
            </a:r>
          </a:p>
          <a:p>
            <a:pPr lvl="1"/>
            <a:r>
              <a:rPr lang="en-US" dirty="0" smtClean="0"/>
              <a:t>Feeds</a:t>
            </a:r>
          </a:p>
          <a:p>
            <a:pPr lvl="1"/>
            <a:r>
              <a:rPr lang="en-US" dirty="0" smtClean="0"/>
              <a:t>and other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568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Characteristics for </a:t>
            </a:r>
            <a:r>
              <a:rPr lang="en-US" dirty="0" err="1" smtClean="0"/>
              <a:t>Mashables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r>
              <a:rPr lang="en-US" dirty="0" smtClean="0"/>
              <a:t>Visualization</a:t>
            </a:r>
          </a:p>
          <a:p>
            <a:r>
              <a:rPr lang="en-US" dirty="0" smtClean="0"/>
              <a:t>Combination</a:t>
            </a:r>
          </a:p>
          <a:p>
            <a:r>
              <a:rPr lang="en-US" dirty="0" smtClean="0"/>
              <a:t>Aggregation</a:t>
            </a:r>
          </a:p>
          <a:p>
            <a:endParaRPr lang="en-US" dirty="0" smtClean="0"/>
          </a:p>
          <a:p>
            <a:r>
              <a:rPr lang="en-US" dirty="0" smtClean="0"/>
              <a:t>Basically: Let’s make existing data better and more useful!</a:t>
            </a:r>
          </a:p>
          <a:p>
            <a:r>
              <a:rPr lang="en-US" dirty="0" smtClean="0"/>
              <a:t>Efficiency is Key!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97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Visualization: The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5257800"/>
            <a:ext cx="7010400" cy="1371600"/>
          </a:xfrm>
        </p:spPr>
        <p:txBody>
          <a:bodyPr/>
          <a:lstStyle/>
          <a:p>
            <a:r>
              <a:rPr lang="en-US" dirty="0" smtClean="0"/>
              <a:t>The User Interface: what the end user sees. </a:t>
            </a:r>
          </a:p>
          <a:p>
            <a:r>
              <a:rPr lang="en-US" dirty="0" smtClean="0"/>
              <a:t>Uses technologies such as Java, AJAX, XML, HTML and CSS to create.</a:t>
            </a:r>
          </a:p>
        </p:txBody>
      </p:sp>
      <p:pic>
        <p:nvPicPr>
          <p:cNvPr id="5" name="Content Placeholder 4" descr="TrendsMap_sm.jpg"/>
          <p:cNvPicPr>
            <a:picLocks noGrp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447800" y="1447800"/>
            <a:ext cx="57912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21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Combination: Web Service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14600"/>
            <a:ext cx="8001000" cy="3611563"/>
          </a:xfrm>
        </p:spPr>
        <p:txBody>
          <a:bodyPr/>
          <a:lstStyle/>
          <a:p>
            <a:r>
              <a:rPr lang="en-US" dirty="0" smtClean="0"/>
              <a:t>Combining the data</a:t>
            </a:r>
          </a:p>
          <a:p>
            <a:r>
              <a:rPr lang="en-US" dirty="0" smtClean="0"/>
              <a:t>Functionality is accessed with APIs</a:t>
            </a:r>
          </a:p>
          <a:p>
            <a:r>
              <a:rPr lang="en-US" dirty="0" smtClean="0"/>
              <a:t>Using technologies such as: </a:t>
            </a:r>
          </a:p>
          <a:p>
            <a:pPr lvl="1"/>
            <a:r>
              <a:rPr lang="en-US" dirty="0" smtClean="0"/>
              <a:t>XML HTTP Requests</a:t>
            </a:r>
          </a:p>
          <a:p>
            <a:pPr lvl="1"/>
            <a:r>
              <a:rPr lang="en-US" dirty="0" err="1" smtClean="0"/>
              <a:t>Json</a:t>
            </a:r>
            <a:endParaRPr lang="en-US" dirty="0" smtClean="0"/>
          </a:p>
          <a:p>
            <a:pPr lvl="1"/>
            <a:r>
              <a:rPr lang="en-US" dirty="0" smtClean="0"/>
              <a:t>Simple Object Access Protocol (SOAP) – a simple XML Based protocol created to communicate between applications over HTTP</a:t>
            </a:r>
          </a:p>
          <a:p>
            <a:pPr lvl="1"/>
            <a:r>
              <a:rPr lang="en-US" dirty="0" smtClean="0"/>
              <a:t>Representational State Transfer (REST)  - a web-specific network architecture, mainly using Web Services</a:t>
            </a:r>
          </a:p>
        </p:txBody>
      </p:sp>
    </p:spTree>
    <p:extLst>
      <p:ext uri="{BB962C8B-B14F-4D97-AF65-F5344CB8AC3E}">
        <p14:creationId xmlns:p14="http://schemas.microsoft.com/office/powerpoint/2010/main" val="28171455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Aggregation: Data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14600"/>
            <a:ext cx="8001000" cy="3611563"/>
          </a:xfrm>
        </p:spPr>
        <p:txBody>
          <a:bodyPr/>
          <a:lstStyle/>
          <a:p>
            <a:r>
              <a:rPr lang="en-US" dirty="0" smtClean="0"/>
              <a:t>Sending, Storing, and Receiving</a:t>
            </a:r>
          </a:p>
          <a:p>
            <a:r>
              <a:rPr lang="en-US" dirty="0" smtClean="0"/>
              <a:t>Using Technologies such as: 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err="1" smtClean="0"/>
              <a:t>Json</a:t>
            </a:r>
            <a:endParaRPr lang="en-US" dirty="0" smtClean="0"/>
          </a:p>
          <a:p>
            <a:pPr lvl="1"/>
            <a:r>
              <a:rPr lang="en-US" dirty="0" smtClean="0"/>
              <a:t>KML </a:t>
            </a:r>
          </a:p>
          <a:p>
            <a:pPr lvl="2"/>
            <a:r>
              <a:rPr lang="en-US" dirty="0" smtClean="0"/>
              <a:t>(Keyhole Markup Language - a file format used to specify a set of geographical features for display in Google Earth, Maps and Mobile, or any other 3D Earth browser. )</a:t>
            </a:r>
          </a:p>
        </p:txBody>
      </p:sp>
    </p:spTree>
    <p:extLst>
      <p:ext uri="{BB962C8B-B14F-4D97-AF65-F5344CB8AC3E}">
        <p14:creationId xmlns:p14="http://schemas.microsoft.com/office/powerpoint/2010/main" val="213764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430"/>
            <a:ext cx="8229600" cy="1143000"/>
          </a:xfrm>
        </p:spPr>
        <p:txBody>
          <a:bodyPr/>
          <a:lstStyle/>
          <a:p>
            <a:r>
              <a:rPr lang="en-US" dirty="0" smtClean="0"/>
              <a:t>There are several ways to determine location: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632364"/>
            <a:ext cx="7367954" cy="3854162"/>
          </a:xfrm>
        </p:spPr>
        <p:txBody>
          <a:bodyPr>
            <a:normAutofit/>
          </a:bodyPr>
          <a:lstStyle/>
          <a:p>
            <a:r>
              <a:rPr lang="en-US" sz="3100" dirty="0" smtClean="0"/>
              <a:t>Cell phone tower communication</a:t>
            </a:r>
          </a:p>
          <a:p>
            <a:r>
              <a:rPr lang="en-US" sz="3100" dirty="0" smtClean="0"/>
              <a:t>Your IP Address</a:t>
            </a:r>
          </a:p>
          <a:p>
            <a:r>
              <a:rPr lang="en-US" sz="3100" dirty="0" err="1" smtClean="0"/>
              <a:t>Wi-fi</a:t>
            </a:r>
            <a:r>
              <a:rPr lang="en-US" sz="3100" dirty="0" smtClean="0"/>
              <a:t> connection</a:t>
            </a:r>
          </a:p>
          <a:p>
            <a:r>
              <a:rPr lang="en-US" sz="3100" dirty="0" smtClean="0"/>
              <a:t>Dedicated GPS that calculates latitude and longitude using satellites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Your Own!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8153400" cy="4038600"/>
          </a:xfrm>
        </p:spPr>
        <p:txBody>
          <a:bodyPr/>
          <a:lstStyle/>
          <a:p>
            <a:r>
              <a:rPr lang="en-US" dirty="0" smtClean="0"/>
              <a:t>Use Some Tools:</a:t>
            </a:r>
          </a:p>
          <a:p>
            <a:pPr lvl="1"/>
            <a:r>
              <a:rPr lang="en-US" dirty="0" smtClean="0"/>
              <a:t>Microsoft </a:t>
            </a:r>
            <a:r>
              <a:rPr lang="en-US" dirty="0" err="1" smtClean="0"/>
              <a:t>Popfly</a:t>
            </a:r>
            <a:endParaRPr lang="en-US" dirty="0" smtClean="0"/>
          </a:p>
          <a:p>
            <a:pPr lvl="2"/>
            <a:r>
              <a:rPr lang="en-US" dirty="0" smtClean="0"/>
              <a:t>As of 2009 defunct!</a:t>
            </a:r>
          </a:p>
          <a:p>
            <a:pPr lvl="1"/>
            <a:r>
              <a:rPr lang="en-US" dirty="0" smtClean="0"/>
              <a:t>Google </a:t>
            </a:r>
            <a:r>
              <a:rPr lang="en-US" dirty="0" err="1" smtClean="0"/>
              <a:t>Mashups</a:t>
            </a:r>
            <a:r>
              <a:rPr lang="en-US" dirty="0" smtClean="0"/>
              <a:t> Editor:</a:t>
            </a:r>
          </a:p>
          <a:p>
            <a:pPr lvl="2"/>
            <a:r>
              <a:rPr lang="en-US" dirty="0" smtClean="0"/>
              <a:t>As of 2009 defunct!</a:t>
            </a:r>
          </a:p>
          <a:p>
            <a:pPr lvl="2"/>
            <a:r>
              <a:rPr lang="en-US" dirty="0" smtClean="0"/>
              <a:t>Word on the street was it was NOT user friendly…</a:t>
            </a:r>
          </a:p>
          <a:p>
            <a:pPr lvl="1"/>
            <a:r>
              <a:rPr lang="en-US" dirty="0" smtClean="0"/>
              <a:t>Yahoo Pipes</a:t>
            </a:r>
          </a:p>
          <a:p>
            <a:pPr lvl="2"/>
            <a:r>
              <a:rPr lang="en-US" dirty="0" smtClean="0"/>
              <a:t>“Composition tool to aggregate, manipulate and </a:t>
            </a:r>
            <a:r>
              <a:rPr lang="en-US" dirty="0" err="1" smtClean="0"/>
              <a:t>mashup</a:t>
            </a:r>
            <a:r>
              <a:rPr lang="en-US" dirty="0" smtClean="0"/>
              <a:t> content from around the web”</a:t>
            </a:r>
          </a:p>
          <a:p>
            <a:pPr lvl="2"/>
            <a:r>
              <a:rPr lang="en-US" dirty="0" smtClean="0"/>
              <a:t>Use it to create custom feeds, widgets and badges, remix data sources, create custom search pages, etc…</a:t>
            </a:r>
          </a:p>
        </p:txBody>
      </p:sp>
    </p:spTree>
    <p:extLst>
      <p:ext uri="{BB962C8B-B14F-4D97-AF65-F5344CB8AC3E}">
        <p14:creationId xmlns:p14="http://schemas.microsoft.com/office/powerpoint/2010/main" val="21207527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Mashups</a:t>
            </a:r>
            <a:r>
              <a:rPr lang="en-US" dirty="0" smtClean="0"/>
              <a:t> Created </a:t>
            </a:r>
            <a:br>
              <a:rPr lang="en-US" dirty="0" smtClean="0"/>
            </a:br>
            <a:r>
              <a:rPr lang="en-US" dirty="0" smtClean="0"/>
              <a:t>with Yahoo Pipes</a:t>
            </a:r>
            <a:endParaRPr lang="en-US" dirty="0"/>
          </a:p>
        </p:txBody>
      </p:sp>
      <p:pic>
        <p:nvPicPr>
          <p:cNvPr id="5" name="Content Placeholder 4" descr="Pipe_Mashup_Map_sm.jpg"/>
          <p:cNvPicPr>
            <a:picLocks noGrp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2074738"/>
            <a:ext cx="4038600" cy="3576887"/>
          </a:xfrm>
          <a:prstGeom prst="rect">
            <a:avLst/>
          </a:prstGeom>
        </p:spPr>
      </p:pic>
      <p:pic>
        <p:nvPicPr>
          <p:cNvPr id="6" name="Content Placeholder 5" descr="Pipe_Mashup_Stocks_sm.jpg"/>
          <p:cNvPicPr>
            <a:picLocks noGrp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648200" y="2074738"/>
            <a:ext cx="4038600" cy="35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908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Yahoo Pipes Interface:</a:t>
            </a:r>
            <a:endParaRPr lang="en-US" dirty="0"/>
          </a:p>
        </p:txBody>
      </p:sp>
      <p:pic>
        <p:nvPicPr>
          <p:cNvPr id="5" name="Content Placeholder 4" descr="Pipe_map_source.jpg"/>
          <p:cNvPicPr>
            <a:picLocks noGrp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3200400"/>
            <a:ext cx="2044700" cy="1835202"/>
          </a:xfrm>
          <a:prstGeom prst="rect">
            <a:avLst/>
          </a:prstGeom>
        </p:spPr>
      </p:pic>
      <p:pic>
        <p:nvPicPr>
          <p:cNvPr id="6" name="Content Placeholder 5" descr="pipes_interface.jpg"/>
          <p:cNvPicPr>
            <a:picLocks noGrp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2514600" y="1676400"/>
            <a:ext cx="6287595" cy="44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42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Code Your 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7772400" cy="3459163"/>
          </a:xfrm>
        </p:spPr>
        <p:txBody>
          <a:bodyPr/>
          <a:lstStyle/>
          <a:p>
            <a:r>
              <a:rPr lang="en-US" dirty="0" smtClean="0"/>
              <a:t>Decide where your data is coming from</a:t>
            </a:r>
          </a:p>
          <a:p>
            <a:pPr lvl="1"/>
            <a:r>
              <a:rPr lang="en-US" dirty="0" smtClean="0"/>
              <a:t>Sign-up for any API services if required</a:t>
            </a:r>
          </a:p>
          <a:p>
            <a:pPr lvl="1"/>
            <a:r>
              <a:rPr lang="en-US" dirty="0" smtClean="0"/>
              <a:t>Are you using Internal Spreadsheets or Databases?</a:t>
            </a:r>
          </a:p>
          <a:p>
            <a:pPr lvl="1"/>
            <a:r>
              <a:rPr lang="en-US" dirty="0" smtClean="0"/>
              <a:t>Or using existing company external APIs like </a:t>
            </a:r>
            <a:r>
              <a:rPr lang="en-US" dirty="0" err="1" smtClean="0"/>
              <a:t>Flickr</a:t>
            </a:r>
            <a:r>
              <a:rPr lang="en-US" dirty="0" smtClean="0"/>
              <a:t> or eBay feeds?</a:t>
            </a:r>
          </a:p>
          <a:p>
            <a:pPr lvl="1"/>
            <a:r>
              <a:rPr lang="en-US" dirty="0" smtClean="0"/>
              <a:t>For example:</a:t>
            </a:r>
          </a:p>
          <a:p>
            <a:pPr lvl="2"/>
            <a:r>
              <a:rPr lang="en-US" dirty="0" smtClean="0"/>
              <a:t>Set up a </a:t>
            </a:r>
            <a:r>
              <a:rPr lang="en-US" dirty="0" err="1" smtClean="0"/>
              <a:t>mashable</a:t>
            </a:r>
            <a:r>
              <a:rPr lang="en-US" dirty="0" smtClean="0"/>
              <a:t> RSS Feed to use eBay APIs to filter a listing of cameras in your price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339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Code Your 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7772400" cy="3459163"/>
          </a:xfrm>
        </p:spPr>
        <p:txBody>
          <a:bodyPr/>
          <a:lstStyle/>
          <a:p>
            <a:r>
              <a:rPr lang="en-US" dirty="0" smtClean="0"/>
              <a:t>Are you running this on a Server?</a:t>
            </a:r>
          </a:p>
          <a:p>
            <a:r>
              <a:rPr lang="en-US" dirty="0" smtClean="0"/>
              <a:t>Or dynamically with </a:t>
            </a:r>
            <a:r>
              <a:rPr lang="en-US" dirty="0" err="1" smtClean="0"/>
              <a:t>Javascript</a:t>
            </a:r>
            <a:r>
              <a:rPr lang="en-US" dirty="0" smtClean="0"/>
              <a:t> within the browser?</a:t>
            </a:r>
          </a:p>
          <a:p>
            <a:r>
              <a:rPr lang="en-US" dirty="0" smtClean="0"/>
              <a:t>Or is it really advanced so you pull data from a web server you already have access to? (Like a company database, etc).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56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Code Your 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7772400" cy="3459163"/>
          </a:xfrm>
        </p:spPr>
        <p:txBody>
          <a:bodyPr/>
          <a:lstStyle/>
          <a:p>
            <a:r>
              <a:rPr lang="en-US" dirty="0" smtClean="0"/>
              <a:t>Steal the Code from the </a:t>
            </a:r>
            <a:r>
              <a:rPr lang="en-US" dirty="0" err="1" smtClean="0"/>
              <a:t>ProgrammableWeb</a:t>
            </a:r>
            <a:r>
              <a:rPr lang="en-US" dirty="0" smtClean="0"/>
              <a:t> </a:t>
            </a:r>
            <a:r>
              <a:rPr lang="en-US" dirty="0" err="1" smtClean="0"/>
              <a:t>Mashups</a:t>
            </a:r>
            <a:r>
              <a:rPr lang="en-US" dirty="0" smtClean="0"/>
              <a:t> Directory! A very helpful site that steps you through the process of coding your own </a:t>
            </a:r>
            <a:r>
              <a:rPr lang="en-US" dirty="0" err="1" smtClean="0"/>
              <a:t>Mashup</a:t>
            </a:r>
            <a:endParaRPr lang="en-US" dirty="0" smtClean="0"/>
          </a:p>
          <a:p>
            <a:r>
              <a:rPr lang="en-US" dirty="0" smtClean="0"/>
              <a:t>Use Yahoo Pipes!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572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Trending</a:t>
            </a:r>
            <a:endParaRPr lang="en-US" dirty="0"/>
          </a:p>
        </p:txBody>
      </p:sp>
      <p:pic>
        <p:nvPicPr>
          <p:cNvPr id="5" name="Content Placeholder 4" descr="Screen shot 2011-03-11 at 8.55.25 AM.jpg"/>
          <p:cNvPicPr>
            <a:picLocks noGrp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685800" y="2133600"/>
            <a:ext cx="7848600" cy="448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40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Trending</a:t>
            </a:r>
            <a:endParaRPr lang="en-US" dirty="0"/>
          </a:p>
        </p:txBody>
      </p:sp>
      <p:pic>
        <p:nvPicPr>
          <p:cNvPr id="8" name="Picture 7" descr="Screen shot 2011-03-11 at 8.54.35 AM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1743392"/>
            <a:ext cx="8587856" cy="503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90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Open </a:t>
            </a:r>
            <a:r>
              <a:rPr lang="en-US" dirty="0" err="1" smtClean="0"/>
              <a:t>Mashup</a:t>
            </a:r>
            <a:r>
              <a:rPr lang="en-US" dirty="0" smtClean="0"/>
              <a:t> Alliance (OMA)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581400"/>
            <a:ext cx="8534400" cy="2544763"/>
          </a:xfrm>
        </p:spPr>
        <p:txBody>
          <a:bodyPr/>
          <a:lstStyle/>
          <a:p>
            <a:r>
              <a:rPr lang="en-US" b="1" dirty="0" smtClean="0"/>
              <a:t>The Open </a:t>
            </a:r>
            <a:r>
              <a:rPr lang="en-US" b="1" dirty="0" err="1" smtClean="0"/>
              <a:t>Mashup</a:t>
            </a:r>
            <a:r>
              <a:rPr lang="en-US" b="1" dirty="0" smtClean="0"/>
              <a:t> Alliance (OMA)...</a:t>
            </a:r>
            <a:r>
              <a:rPr lang="en-US" dirty="0" smtClean="0"/>
              <a:t> an organization charted to promote the EMML – </a:t>
            </a:r>
            <a:r>
              <a:rPr lang="en-US" b="1" dirty="0" smtClean="0"/>
              <a:t>Enterprise Markup </a:t>
            </a:r>
            <a:r>
              <a:rPr lang="en-US" b="1" dirty="0" err="1" smtClean="0"/>
              <a:t>Mashup</a:t>
            </a:r>
            <a:r>
              <a:rPr lang="en-US" b="1" dirty="0" smtClean="0"/>
              <a:t> Language. </a:t>
            </a:r>
            <a:r>
              <a:rPr lang="en-US" dirty="0" smtClean="0"/>
              <a:t>(Available under the creative commons license). </a:t>
            </a:r>
          </a:p>
          <a:p>
            <a:r>
              <a:rPr lang="en-US" dirty="0" smtClean="0"/>
              <a:t>EMML – an XML markup language</a:t>
            </a:r>
          </a:p>
          <a:p>
            <a:pPr lvl="1"/>
            <a:r>
              <a:rPr lang="en-US" dirty="0" smtClean="0"/>
              <a:t> “has been developed to facilitate the creation of </a:t>
            </a:r>
            <a:r>
              <a:rPr lang="en-US" dirty="0" err="1" smtClean="0"/>
              <a:t>mashup</a:t>
            </a:r>
            <a:r>
              <a:rPr lang="en-US" dirty="0" smtClean="0"/>
              <a:t> services and applications. EMML is a Domain Specific Language (DSL).</a:t>
            </a:r>
          </a:p>
          <a:p>
            <a:endParaRPr lang="en-US" dirty="0"/>
          </a:p>
        </p:txBody>
      </p:sp>
      <p:pic>
        <p:nvPicPr>
          <p:cNvPr id="5" name="Content Placeholder 4" descr="OMA_Logo.jpg"/>
          <p:cNvPicPr>
            <a:picLocks noGrp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2667000" y="1752600"/>
            <a:ext cx="37147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818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09800"/>
            <a:ext cx="8229600" cy="3886200"/>
          </a:xfrm>
        </p:spPr>
        <p:txBody>
          <a:bodyPr/>
          <a:lstStyle/>
          <a:p>
            <a:r>
              <a:rPr lang="en-US" dirty="0" smtClean="0"/>
              <a:t>Created in 2006</a:t>
            </a:r>
          </a:p>
          <a:p>
            <a:r>
              <a:rPr lang="en-US" dirty="0" smtClean="0"/>
              <a:t>The EMML language provides ability to mix diverse data formats: </a:t>
            </a:r>
            <a:r>
              <a:rPr lang="en-US" dirty="0" smtClean="0">
                <a:hlinkClick r:id="rId3"/>
              </a:rPr>
              <a:t>XML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JSON</a:t>
            </a:r>
            <a:r>
              <a:rPr lang="en-US" dirty="0" smtClean="0"/>
              <a:t>, </a:t>
            </a:r>
            <a:r>
              <a:rPr lang="en-US" dirty="0" smtClean="0">
                <a:hlinkClick r:id="rId5" tooltip="JDBC"/>
              </a:rPr>
              <a:t>JDBC</a:t>
            </a:r>
            <a:r>
              <a:rPr lang="en-US" dirty="0" smtClean="0"/>
              <a:t>, </a:t>
            </a:r>
            <a:r>
              <a:rPr lang="en-US" dirty="0" err="1" smtClean="0"/>
              <a:t>JavaObjects</a:t>
            </a:r>
            <a:r>
              <a:rPr lang="en-US" dirty="0" smtClean="0"/>
              <a:t>, and primitive types.</a:t>
            </a:r>
          </a:p>
          <a:p>
            <a:r>
              <a:rPr lang="en-US" dirty="0" smtClean="0"/>
              <a:t>EMML is not a general purpose language and does not attempt to do anything more than representing </a:t>
            </a:r>
            <a:r>
              <a:rPr lang="en-US" dirty="0" err="1" smtClean="0"/>
              <a:t>mashup</a:t>
            </a:r>
            <a:r>
              <a:rPr lang="en-US" dirty="0" smtClean="0"/>
              <a:t> processing.</a:t>
            </a:r>
          </a:p>
          <a:p>
            <a:r>
              <a:rPr lang="en-US" dirty="0" smtClean="0"/>
              <a:t>The OMA is working to make EMML recognized as an industry standard.</a:t>
            </a:r>
          </a:p>
          <a:p>
            <a:r>
              <a:rPr lang="en-US" dirty="0" smtClean="0"/>
              <a:t>Want to learn more? </a:t>
            </a:r>
          </a:p>
          <a:p>
            <a:pPr lvl="1"/>
            <a:r>
              <a:rPr lang="en-US" dirty="0" smtClean="0"/>
              <a:t>Link for EMML in 15 Minutes:</a:t>
            </a:r>
          </a:p>
          <a:p>
            <a:pPr lvl="1"/>
            <a:r>
              <a:rPr lang="en-US" dirty="0" smtClean="0"/>
              <a:t>http://www.jackbe.com/presto/emml15/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6FB82"/>
                </a:solidFill>
              </a:rPr>
              <a:t>IP Address </a:t>
            </a:r>
            <a:r>
              <a:rPr lang="en-US" dirty="0" err="1" smtClean="0"/>
              <a:t>Geolocation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63273"/>
            <a:ext cx="3791527" cy="3199822"/>
          </a:xfrm>
        </p:spPr>
        <p:txBody>
          <a:bodyPr>
            <a:noAutofit/>
          </a:bodyPr>
          <a:lstStyle/>
          <a:p>
            <a:r>
              <a:rPr lang="en-US" sz="2700" dirty="0" smtClean="0"/>
              <a:t>Compatible with </a:t>
            </a:r>
            <a:br>
              <a:rPr lang="en-US" sz="2700" dirty="0" smtClean="0"/>
            </a:br>
            <a:r>
              <a:rPr lang="en-US" sz="2700" dirty="0" smtClean="0"/>
              <a:t>all browsers</a:t>
            </a:r>
          </a:p>
          <a:p>
            <a:r>
              <a:rPr lang="en-US" sz="2700" dirty="0" smtClean="0"/>
              <a:t>No end user permission required</a:t>
            </a:r>
          </a:p>
          <a:p>
            <a:r>
              <a:rPr lang="en-US" sz="2700" dirty="0" smtClean="0"/>
              <a:t>Accurate to the </a:t>
            </a:r>
            <a:br>
              <a:rPr lang="en-US" sz="2700" dirty="0" smtClean="0"/>
            </a:br>
            <a:r>
              <a:rPr lang="en-US" sz="2700" dirty="0" smtClean="0"/>
              <a:t>city/block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4768279" y="2759367"/>
            <a:ext cx="3556001" cy="3405909"/>
          </a:xfrm>
        </p:spPr>
        <p:txBody>
          <a:bodyPr numCol="1">
            <a:normAutofit/>
          </a:bodyPr>
          <a:lstStyle/>
          <a:p>
            <a:pPr lvl="2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TRADITIONAL USES:</a:t>
            </a:r>
            <a:endParaRPr lang="en-US" dirty="0" smtClean="0"/>
          </a:p>
          <a:p>
            <a:pPr lvl="2"/>
            <a:r>
              <a:rPr lang="en-US" dirty="0" smtClean="0"/>
              <a:t>Display native language and currency</a:t>
            </a:r>
          </a:p>
          <a:p>
            <a:pPr lvl="2"/>
            <a:r>
              <a:rPr lang="en-US" dirty="0" smtClean="0"/>
              <a:t>Digital rights management</a:t>
            </a:r>
          </a:p>
          <a:p>
            <a:pPr lvl="2"/>
            <a:r>
              <a:rPr lang="en-US" dirty="0" smtClean="0"/>
              <a:t>Reduce credit card fraud</a:t>
            </a:r>
          </a:p>
          <a:p>
            <a:pPr lvl="2"/>
            <a:r>
              <a:rPr lang="en-US" dirty="0" smtClean="0"/>
              <a:t>Web log stats</a:t>
            </a:r>
          </a:p>
          <a:p>
            <a:pPr lvl="2"/>
            <a:r>
              <a:rPr lang="en-US" dirty="0" smtClean="0"/>
              <a:t>Auto selection of country on forms</a:t>
            </a: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582487" y="4565434"/>
            <a:ext cx="340590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14600"/>
            <a:ext cx="8458200" cy="3962400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http://www.finance.yahoo.com/rss/headline?s=YHOO,GOOG</a:t>
            </a:r>
            <a:endParaRPr lang="en-US" dirty="0" smtClean="0"/>
          </a:p>
          <a:p>
            <a:r>
              <a:rPr lang="en-US" dirty="0" smtClean="0"/>
              <a:t>EMML script to invoke this RSS feed: 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b="1" dirty="0" err="1" smtClean="0"/>
              <a:t>mashup</a:t>
            </a:r>
            <a:r>
              <a:rPr lang="en-US" sz="2000" dirty="0" smtClean="0"/>
              <a:t> </a:t>
            </a:r>
            <a:r>
              <a:rPr lang="en-US" sz="2000" dirty="0" err="1" smtClean="0"/>
              <a:t>xmlns</a:t>
            </a:r>
            <a:r>
              <a:rPr lang="en-US" sz="2000" dirty="0" smtClean="0"/>
              <a:t>="http://www.openmashup.org/schemas/v1.0/EMML" name="</a:t>
            </a:r>
            <a:r>
              <a:rPr lang="en-US" sz="2000" dirty="0" err="1" smtClean="0"/>
              <a:t>StockNewsHeadlines</a:t>
            </a:r>
            <a:r>
              <a:rPr lang="en-US" sz="2000" dirty="0" smtClean="0"/>
              <a:t>"&gt; </a:t>
            </a:r>
          </a:p>
          <a:p>
            <a:pPr lvl="2">
              <a:buNone/>
            </a:pPr>
            <a:r>
              <a:rPr lang="en-US" sz="2000" dirty="0" smtClean="0"/>
              <a:t>&lt;</a:t>
            </a:r>
            <a:r>
              <a:rPr lang="en-US" sz="2000" b="1" dirty="0" smtClean="0"/>
              <a:t>input</a:t>
            </a:r>
            <a:r>
              <a:rPr lang="en-US" sz="2000" dirty="0" smtClean="0"/>
              <a:t> name="symbol" type="string" default="YHOO,GOOG"/&gt;</a:t>
            </a:r>
          </a:p>
          <a:p>
            <a:pPr lvl="2">
              <a:buNone/>
            </a:pPr>
            <a:r>
              <a:rPr lang="en-US" sz="2000" dirty="0" smtClean="0"/>
              <a:t>&lt;</a:t>
            </a:r>
            <a:r>
              <a:rPr lang="en-US" sz="2000" b="1" dirty="0" smtClean="0"/>
              <a:t>output</a:t>
            </a:r>
            <a:r>
              <a:rPr lang="en-US" sz="2000" dirty="0" smtClean="0"/>
              <a:t> name="headlines" type="document"/&gt; </a:t>
            </a:r>
          </a:p>
          <a:p>
            <a:pPr lvl="2">
              <a:buNone/>
            </a:pPr>
            <a:r>
              <a:rPr lang="en-US" sz="2000" dirty="0" smtClean="0"/>
              <a:t>&lt;</a:t>
            </a:r>
            <a:r>
              <a:rPr lang="en-US" sz="2000" b="1" dirty="0" err="1" smtClean="0"/>
              <a:t>directinvoke</a:t>
            </a:r>
            <a:r>
              <a:rPr lang="en-US" sz="2000" b="1" dirty="0" smtClean="0"/>
              <a:t> endpoint</a:t>
            </a:r>
            <a:r>
              <a:rPr lang="en-US" sz="2000" dirty="0" smtClean="0"/>
              <a:t>="http://finance.yahoo.com/rss/headline?" s="$symbol" </a:t>
            </a:r>
            <a:r>
              <a:rPr lang="en-US" sz="2000" b="1" dirty="0" err="1" smtClean="0"/>
              <a:t>outputvariable</a:t>
            </a:r>
            <a:r>
              <a:rPr lang="en-US" sz="2000" dirty="0" smtClean="0"/>
              <a:t>="headlines"/&gt; </a:t>
            </a:r>
          </a:p>
          <a:p>
            <a:pPr>
              <a:buNone/>
            </a:pPr>
            <a:r>
              <a:rPr lang="en-US" sz="2000" dirty="0" smtClean="0"/>
              <a:t>&lt;/</a:t>
            </a:r>
            <a:r>
              <a:rPr lang="en-US" sz="2000" b="1" dirty="0" err="1" smtClean="0"/>
              <a:t>mashup</a:t>
            </a:r>
            <a:r>
              <a:rPr lang="en-US" sz="2000" dirty="0" smtClean="0"/>
              <a:t>&gt;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56297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125362"/>
            <a:ext cx="6400800" cy="1099752"/>
          </a:xfrm>
        </p:spPr>
        <p:txBody>
          <a:bodyPr/>
          <a:lstStyle/>
          <a:p>
            <a:r>
              <a:rPr lang="en-US" sz="5400" dirty="0"/>
              <a:t/>
            </a:r>
            <a:br>
              <a:rPr lang="en-US" sz="5400" dirty="0"/>
            </a:br>
            <a:r>
              <a:rPr lang="en-US" dirty="0"/>
              <a:t/>
            </a:r>
            <a:br>
              <a:rPr lang="en-US" dirty="0"/>
            </a:br>
            <a:r>
              <a:rPr lang="en-US" sz="5400" dirty="0" smtClean="0"/>
              <a:t>FINDING ALTERNATIVES </a:t>
            </a:r>
            <a:r>
              <a:rPr lang="en-US" sz="2400" dirty="0" smtClean="0"/>
              <a:t>with</a:t>
            </a:r>
            <a:endParaRPr lang="en-US"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76399" y="3238993"/>
            <a:ext cx="5181601" cy="1500187"/>
          </a:xfrm>
        </p:spPr>
        <p:txBody>
          <a:bodyPr>
            <a:normAutofit/>
          </a:bodyPr>
          <a:lstStyle/>
          <a:p>
            <a:r>
              <a:rPr lang="en-US" sz="2400" dirty="0"/>
              <a:t>Application Programming Interfaces</a:t>
            </a:r>
          </a:p>
        </p:txBody>
      </p:sp>
    </p:spTree>
    <p:extLst>
      <p:ext uri="{BB962C8B-B14F-4D97-AF65-F5344CB8AC3E}">
        <p14:creationId xmlns:p14="http://schemas.microsoft.com/office/powerpoint/2010/main" val="86059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to </a:t>
            </a:r>
            <a:r>
              <a:rPr lang="en-US" dirty="0" err="1" smtClean="0"/>
              <a:t>geolocate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Google Maps API </a:t>
            </a:r>
          </a:p>
          <a:p>
            <a:pPr lvl="1"/>
            <a:r>
              <a:rPr lang="en-US" dirty="0" smtClean="0"/>
              <a:t>Various uses</a:t>
            </a:r>
          </a:p>
          <a:p>
            <a:pPr lvl="1"/>
            <a:r>
              <a:rPr lang="en-US" dirty="0"/>
              <a:t>Browser and stand </a:t>
            </a:r>
            <a:r>
              <a:rPr lang="en-US" dirty="0" smtClean="0"/>
              <a:t>alone applications</a:t>
            </a:r>
          </a:p>
          <a:p>
            <a:pPr lvl="1"/>
            <a:r>
              <a:rPr lang="en-US" dirty="0" smtClean="0"/>
              <a:t>Level </a:t>
            </a:r>
            <a:r>
              <a:rPr lang="en-US" dirty="0"/>
              <a:t>of control - specificity</a:t>
            </a:r>
          </a:p>
        </p:txBody>
      </p:sp>
      <p:pic>
        <p:nvPicPr>
          <p:cNvPr id="6" name="Picture 5" descr="Screen-shot-2011-03-13-at-9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988" y="2585250"/>
            <a:ext cx="3556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397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the code </a:t>
            </a:r>
            <a:r>
              <a:rPr lang="en-US" dirty="0" err="1"/>
              <a:t>d</a:t>
            </a:r>
            <a:r>
              <a:rPr lang="en-US" dirty="0" err="1" smtClean="0"/>
              <a:t>eux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045619"/>
            <a:ext cx="8229600" cy="3252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1600" dirty="0"/>
              <a:t>&lt;script type="text/</a:t>
            </a:r>
            <a:r>
              <a:rPr lang="hr-HR" sz="1600" dirty="0" smtClean="0"/>
              <a:t>javascript"</a:t>
            </a:r>
          </a:p>
          <a:p>
            <a:pPr marL="0" indent="0">
              <a:buNone/>
            </a:pPr>
            <a:r>
              <a:rPr lang="hr-HR" sz="1600" dirty="0" smtClean="0"/>
              <a:t>    src="http://maps.google.com/maps/api/js?sensor=false” </a:t>
            </a:r>
            <a:r>
              <a:rPr lang="en-US" sz="1400" i="1" dirty="0" smtClean="0">
                <a:solidFill>
                  <a:schemeClr val="accent3"/>
                </a:solidFill>
              </a:rPr>
              <a:t>//sensor = needs to be true or false – this references a GPS device</a:t>
            </a:r>
            <a:endParaRPr lang="hr-HR" sz="1400" dirty="0" smtClean="0"/>
          </a:p>
          <a:p>
            <a:pPr marL="0" indent="0">
              <a:buNone/>
            </a:pPr>
            <a:endParaRPr lang="hr-HR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75896" y="2280289"/>
            <a:ext cx="532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B606"/>
                </a:solidFill>
              </a:rPr>
              <a:t>Google maps API:</a:t>
            </a:r>
            <a:endParaRPr lang="en-US" b="1" dirty="0">
              <a:solidFill>
                <a:srgbClr val="80B606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0" y="2620677"/>
            <a:ext cx="9144000" cy="454806"/>
          </a:xfrm>
          <a:prstGeom prst="rect">
            <a:avLst/>
          </a:prstGeom>
        </p:spPr>
        <p:txBody>
          <a:bodyPr numCol="1">
            <a:normAutofit/>
          </a:bodyPr>
          <a:lstStyle/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calls the Google</a:t>
            </a:r>
            <a:r>
              <a:rPr kumimoji="0" lang="en-US" sz="1500" b="1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maps API</a:t>
            </a:r>
            <a:endParaRPr kumimoji="0" lang="en-US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37509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 the code </a:t>
            </a:r>
            <a:r>
              <a:rPr lang="en-US" dirty="0" err="1"/>
              <a:t>deux</a:t>
            </a:r>
            <a:r>
              <a:rPr lang="en-US" dirty="0" smtClean="0"/>
              <a:t>! cont.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581954"/>
            <a:ext cx="9305635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None/>
            </a:pPr>
            <a:r>
              <a:rPr lang="en-US" sz="1600" dirty="0"/>
              <a:t>function initialize() {</a:t>
            </a:r>
          </a:p>
          <a:p>
            <a:pPr lvl="1"/>
            <a:r>
              <a:rPr lang="en-US" sz="1600" dirty="0"/>
              <a:t>    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latlng</a:t>
            </a:r>
            <a:r>
              <a:rPr lang="en-US" sz="1600" dirty="0"/>
              <a:t> = new </a:t>
            </a:r>
            <a:r>
              <a:rPr lang="en-US" sz="1600" dirty="0" err="1"/>
              <a:t>google.maps.LatLng</a:t>
            </a:r>
            <a:r>
              <a:rPr lang="en-US" sz="1600" dirty="0"/>
              <a:t>(39.306177, -76.616592)</a:t>
            </a:r>
            <a:r>
              <a:rPr lang="en-US" sz="1400" dirty="0" smtClean="0"/>
              <a:t>; </a:t>
            </a:r>
            <a:r>
              <a:rPr lang="en-US" sz="1400" i="1" dirty="0">
                <a:solidFill>
                  <a:schemeClr val="accent3"/>
                </a:solidFill>
              </a:rPr>
              <a:t>/</a:t>
            </a:r>
            <a:r>
              <a:rPr lang="en-US" sz="1400" i="1" dirty="0" smtClean="0">
                <a:solidFill>
                  <a:schemeClr val="accent3"/>
                </a:solidFill>
              </a:rPr>
              <a:t>/UB Map Location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    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myOptions</a:t>
            </a:r>
            <a:r>
              <a:rPr lang="en-US" sz="1600" dirty="0"/>
              <a:t> = {</a:t>
            </a:r>
          </a:p>
          <a:p>
            <a:pPr lvl="1">
              <a:buNone/>
            </a:pPr>
            <a:r>
              <a:rPr lang="en-US" sz="1600" dirty="0"/>
              <a:t>      zoom: </a:t>
            </a:r>
            <a:r>
              <a:rPr lang="en-US" sz="1600" dirty="0" smtClean="0"/>
              <a:t>18, </a:t>
            </a:r>
            <a:r>
              <a:rPr lang="en-US" sz="1600" i="1" dirty="0">
                <a:solidFill>
                  <a:schemeClr val="accent3"/>
                </a:solidFill>
              </a:rPr>
              <a:t>/</a:t>
            </a:r>
            <a:r>
              <a:rPr lang="en-US" sz="1600" i="1" dirty="0" smtClean="0">
                <a:solidFill>
                  <a:schemeClr val="accent3"/>
                </a:solidFill>
              </a:rPr>
              <a:t>/Level of zoom of the map</a:t>
            </a:r>
            <a:endParaRPr lang="en-US" sz="1600" dirty="0"/>
          </a:p>
          <a:p>
            <a:pPr lvl="1">
              <a:buNone/>
            </a:pPr>
            <a:r>
              <a:rPr lang="en-US" sz="1600" dirty="0"/>
              <a:t>      center: </a:t>
            </a:r>
            <a:r>
              <a:rPr lang="en-US" sz="1600" dirty="0" err="1"/>
              <a:t>latlng</a:t>
            </a:r>
            <a:r>
              <a:rPr lang="en-US" sz="1600" dirty="0" smtClean="0"/>
              <a:t>, </a:t>
            </a:r>
            <a:r>
              <a:rPr lang="en-US" sz="1600" i="1" dirty="0" smtClean="0">
                <a:solidFill>
                  <a:schemeClr val="accent3"/>
                </a:solidFill>
              </a:rPr>
              <a:t>//center point of map</a:t>
            </a:r>
            <a:endParaRPr lang="en-US" sz="1600" dirty="0"/>
          </a:p>
          <a:p>
            <a:pPr lvl="1">
              <a:buNone/>
            </a:pPr>
            <a:r>
              <a:rPr lang="en-US" sz="1600" dirty="0"/>
              <a:t>      </a:t>
            </a:r>
            <a:r>
              <a:rPr lang="en-US" sz="1600" dirty="0" err="1"/>
              <a:t>mapTypeId</a:t>
            </a:r>
            <a:r>
              <a:rPr lang="en-US" sz="1600" dirty="0"/>
              <a:t>: </a:t>
            </a:r>
            <a:r>
              <a:rPr lang="en-US" sz="1600" dirty="0" err="1" smtClean="0"/>
              <a:t>google.maps.MapTypeId.ROADMAP</a:t>
            </a:r>
            <a:r>
              <a:rPr lang="en-US" sz="1600" i="1" dirty="0">
                <a:solidFill>
                  <a:schemeClr val="accent3"/>
                </a:solidFill>
              </a:rPr>
              <a:t>/</a:t>
            </a:r>
            <a:r>
              <a:rPr lang="en-US" sz="1600" i="1" dirty="0" smtClean="0">
                <a:solidFill>
                  <a:schemeClr val="accent3"/>
                </a:solidFill>
              </a:rPr>
              <a:t>/type of map</a:t>
            </a:r>
          </a:p>
          <a:p>
            <a:pPr lvl="1"/>
            <a:r>
              <a:rPr lang="nl-NL" sz="1600" dirty="0"/>
              <a:t> </a:t>
            </a:r>
            <a:r>
              <a:rPr lang="nl-NL" sz="1600" dirty="0" smtClean="0"/>
              <a:t>     </a:t>
            </a:r>
            <a:r>
              <a:rPr lang="nl-NL" sz="1600" dirty="0" err="1"/>
              <a:t>navigationControlOptions</a:t>
            </a:r>
            <a:r>
              <a:rPr lang="nl-NL" sz="1600" dirty="0"/>
              <a:t>: {</a:t>
            </a:r>
            <a:r>
              <a:rPr lang="nl-NL" sz="1600" dirty="0" err="1"/>
              <a:t>style</a:t>
            </a:r>
            <a:r>
              <a:rPr lang="nl-NL" sz="1600" dirty="0"/>
              <a:t>: </a:t>
            </a:r>
            <a:r>
              <a:rPr lang="nl-NL" sz="1600" dirty="0" err="1"/>
              <a:t>google.maps.NavigationControlStyle.SMALL</a:t>
            </a:r>
            <a:r>
              <a:rPr lang="nl-NL" sz="1600" dirty="0"/>
              <a:t>}</a:t>
            </a:r>
            <a:r>
              <a:rPr lang="nl-NL" sz="1600" dirty="0" smtClean="0"/>
              <a:t>, </a:t>
            </a:r>
            <a:r>
              <a:rPr lang="en-US" sz="1600" i="1" dirty="0" smtClean="0">
                <a:solidFill>
                  <a:schemeClr val="accent3"/>
                </a:solidFill>
              </a:rPr>
              <a:t>//controls</a:t>
            </a:r>
            <a:endParaRPr lang="en-US" sz="1600" dirty="0"/>
          </a:p>
          <a:p>
            <a:pPr lvl="1">
              <a:buNone/>
            </a:pPr>
            <a:r>
              <a:rPr lang="en-US" sz="1600" dirty="0"/>
              <a:t>    };</a:t>
            </a:r>
          </a:p>
          <a:p>
            <a:pPr lvl="1">
              <a:buNone/>
            </a:pPr>
            <a:r>
              <a:rPr lang="en-US" sz="1600" dirty="0"/>
              <a:t>    </a:t>
            </a:r>
            <a:r>
              <a:rPr lang="en-US" sz="1600" dirty="0" err="1"/>
              <a:t>var</a:t>
            </a:r>
            <a:r>
              <a:rPr lang="en-US" sz="1600" dirty="0"/>
              <a:t> map = new </a:t>
            </a:r>
            <a:r>
              <a:rPr lang="en-US" sz="1600" dirty="0" err="1"/>
              <a:t>google.maps.Map</a:t>
            </a:r>
            <a:r>
              <a:rPr lang="en-US" sz="1600" dirty="0"/>
              <a:t>(</a:t>
            </a:r>
            <a:r>
              <a:rPr lang="en-US" sz="1600" dirty="0" err="1"/>
              <a:t>document.getElementById</a:t>
            </a:r>
            <a:r>
              <a:rPr lang="en-US" sz="1600" dirty="0"/>
              <a:t>("</a:t>
            </a:r>
            <a:r>
              <a:rPr lang="en-US" sz="1600" dirty="0" err="1"/>
              <a:t>map_canvas</a:t>
            </a:r>
            <a:r>
              <a:rPr lang="en-US" sz="1600" dirty="0"/>
              <a:t>"),</a:t>
            </a:r>
          </a:p>
          <a:p>
            <a:pPr lvl="1">
              <a:buNone/>
            </a:pPr>
            <a:r>
              <a:rPr lang="en-US" sz="1600" dirty="0"/>
              <a:t>        </a:t>
            </a:r>
            <a:r>
              <a:rPr lang="en-US" sz="1600" dirty="0" err="1"/>
              <a:t>myOptions</a:t>
            </a:r>
            <a:r>
              <a:rPr lang="en-US" sz="1600" dirty="0"/>
              <a:t>)</a:t>
            </a:r>
            <a:r>
              <a:rPr lang="en-US" sz="1600" dirty="0" smtClean="0"/>
              <a:t>; </a:t>
            </a:r>
            <a:r>
              <a:rPr lang="en-US" sz="1600" i="1" dirty="0">
                <a:solidFill>
                  <a:schemeClr val="accent3"/>
                </a:solidFill>
              </a:rPr>
              <a:t>/</a:t>
            </a:r>
            <a:r>
              <a:rPr lang="en-US" sz="1600" i="1" dirty="0" smtClean="0">
                <a:solidFill>
                  <a:schemeClr val="accent3"/>
                </a:solidFill>
              </a:rPr>
              <a:t>/this call places the map in the canvas tag, then calls all options selected</a:t>
            </a:r>
            <a:endParaRPr lang="en-US" sz="1600" dirty="0"/>
          </a:p>
          <a:p>
            <a:pPr lvl="1">
              <a:buNone/>
            </a:pPr>
            <a:r>
              <a:rPr lang="en-US" sz="16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0663455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myOptions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7793538" cy="3252788"/>
          </a:xfrm>
        </p:spPr>
        <p:txBody>
          <a:bodyPr>
            <a:normAutofit/>
          </a:bodyPr>
          <a:lstStyle/>
          <a:p>
            <a:r>
              <a:rPr lang="en-US" dirty="0" smtClean="0"/>
              <a:t>Map type – Ability to choose the viewable map (satellite, road, etc.)</a:t>
            </a:r>
          </a:p>
          <a:p>
            <a:r>
              <a:rPr lang="en-US" dirty="0" smtClean="0"/>
              <a:t>Layers</a:t>
            </a:r>
          </a:p>
          <a:p>
            <a:pPr lvl="1"/>
            <a:r>
              <a:rPr lang="en-US" dirty="0" smtClean="0"/>
              <a:t>Traffic</a:t>
            </a:r>
          </a:p>
          <a:p>
            <a:pPr lvl="1"/>
            <a:r>
              <a:rPr lang="en-US" dirty="0" smtClean="0"/>
              <a:t>Bicycle</a:t>
            </a:r>
          </a:p>
          <a:p>
            <a:r>
              <a:rPr lang="en-US" dirty="0" smtClean="0"/>
              <a:t>Controls – map controls, size, etc.</a:t>
            </a:r>
          </a:p>
          <a:p>
            <a:r>
              <a:rPr lang="en-US" dirty="0" smtClean="0"/>
              <a:t>Overlays – shapes, markers, etc.</a:t>
            </a:r>
          </a:p>
          <a:p>
            <a:pPr marL="0" indent="0">
              <a:buNone/>
            </a:pPr>
            <a:r>
              <a:rPr lang="hr-HR" smtClean="0"/>
              <a:t>http</a:t>
            </a:r>
            <a:r>
              <a:rPr lang="hr-HR"/>
              <a:t>://code.google.com/apis/maps/documentation/javascript/reference.html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854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&amp; 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95600"/>
            <a:ext cx="8382000" cy="3733800"/>
          </a:xfrm>
        </p:spPr>
        <p:txBody>
          <a:bodyPr/>
          <a:lstStyle/>
          <a:p>
            <a:r>
              <a:rPr lang="en-US" dirty="0" smtClean="0"/>
              <a:t>Excellent source for tutorials, API listings, etc.:</a:t>
            </a:r>
            <a:br>
              <a:rPr lang="en-US" dirty="0" smtClean="0"/>
            </a:br>
            <a:r>
              <a:rPr lang="en-US" u="sng" dirty="0" smtClean="0">
                <a:hlinkClick r:id="rId2"/>
              </a:rPr>
              <a:t>http://www.programmableweb.com/howto</a:t>
            </a:r>
            <a:endParaRPr lang="en-US" u="sng" dirty="0" smtClean="0"/>
          </a:p>
          <a:p>
            <a:r>
              <a:rPr lang="en-US" dirty="0" smtClean="0"/>
              <a:t>EMML in 15 Minutes:</a:t>
            </a:r>
          </a:p>
          <a:p>
            <a:pPr lvl="1"/>
            <a:r>
              <a:rPr lang="en-US" dirty="0" smtClean="0"/>
              <a:t>http://www.jackbe.com/presto/emml15/</a:t>
            </a:r>
          </a:p>
          <a:p>
            <a:r>
              <a:rPr lang="en-US" b="1" dirty="0" smtClean="0"/>
              <a:t>Sources for presentation:</a:t>
            </a:r>
            <a:endParaRPr lang="en-US" dirty="0" smtClean="0"/>
          </a:p>
          <a:p>
            <a:pPr lvl="1"/>
            <a:r>
              <a:rPr lang="en-US" dirty="0" smtClean="0"/>
              <a:t>Wikipedia, </a:t>
            </a:r>
            <a:r>
              <a:rPr lang="en-US" dirty="0" err="1" smtClean="0"/>
              <a:t>ProgrammableWeb</a:t>
            </a:r>
            <a:r>
              <a:rPr lang="en-US" dirty="0" smtClean="0"/>
              <a:t>, W3C Schools, Open Mashup.org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Landprints</a:t>
            </a:r>
            <a:r>
              <a:rPr lang="en-US" dirty="0" smtClean="0"/>
              <a:t>, Black &amp; Decker , Google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7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Geolocation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63273"/>
            <a:ext cx="3791527" cy="3199822"/>
          </a:xfrm>
        </p:spPr>
        <p:txBody>
          <a:bodyPr>
            <a:noAutofit/>
          </a:bodyPr>
          <a:lstStyle/>
          <a:p>
            <a:r>
              <a:rPr lang="en-US" sz="2200" dirty="0" smtClean="0"/>
              <a:t>GPS location provides latitude and longitude</a:t>
            </a:r>
          </a:p>
          <a:p>
            <a:r>
              <a:rPr lang="en-US" sz="2200" dirty="0" smtClean="0"/>
              <a:t>End user </a:t>
            </a:r>
            <a:r>
              <a:rPr lang="en-US" sz="2200" b="1" dirty="0" smtClean="0"/>
              <a:t>must agree </a:t>
            </a:r>
            <a:r>
              <a:rPr lang="en-US" sz="2200" dirty="0" smtClean="0"/>
              <a:t>to share current location info with geo date provider (Google)</a:t>
            </a:r>
          </a:p>
          <a:p>
            <a:r>
              <a:rPr lang="en-US" sz="2200" dirty="0" smtClean="0"/>
              <a:t>Because its </a:t>
            </a:r>
            <a:r>
              <a:rPr lang="en-US" sz="2200" b="1" dirty="0" smtClean="0"/>
              <a:t>very</a:t>
            </a:r>
            <a:r>
              <a:rPr lang="en-US" sz="2200" dirty="0" smtClean="0"/>
              <a:t> accurate!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4768279" y="2759367"/>
            <a:ext cx="3556001" cy="3405909"/>
          </a:xfrm>
        </p:spPr>
        <p:txBody>
          <a:bodyPr numCol="1">
            <a:normAutofit lnSpcReduction="10000"/>
          </a:bodyPr>
          <a:lstStyle/>
          <a:p>
            <a:pPr lvl="2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TRADITIONAL USES:</a:t>
            </a:r>
            <a:endParaRPr lang="en-US" dirty="0" smtClean="0"/>
          </a:p>
          <a:p>
            <a:pPr lvl="2"/>
            <a:r>
              <a:rPr lang="en-US" dirty="0" smtClean="0"/>
              <a:t>Turn by turn navigation</a:t>
            </a:r>
          </a:p>
          <a:p>
            <a:pPr lvl="2"/>
            <a:r>
              <a:rPr lang="en-US" dirty="0" smtClean="0"/>
              <a:t>Up-to-date local information</a:t>
            </a:r>
          </a:p>
          <a:p>
            <a:pPr lvl="2"/>
            <a:r>
              <a:rPr lang="en-US" dirty="0" smtClean="0"/>
              <a:t>Location tagged status updates in social networking</a:t>
            </a:r>
          </a:p>
          <a:p>
            <a:pPr lvl="2"/>
            <a:r>
              <a:rPr lang="en-US" dirty="0" smtClean="0"/>
              <a:t>Augmented reality (</a:t>
            </a:r>
            <a:r>
              <a:rPr lang="en-US" dirty="0" err="1" smtClean="0"/>
              <a:t>geotags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Annotated content with location info (photos)</a:t>
            </a: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582487" y="4565434"/>
            <a:ext cx="340590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Geolocation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Demo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5 </a:t>
            </a:r>
            <a:r>
              <a:rPr lang="en-US" dirty="0" err="1" smtClean="0"/>
              <a:t>geolocation</a:t>
            </a:r>
            <a:r>
              <a:rPr lang="en-US" dirty="0" smtClean="0"/>
              <a:t> is always opt-in to protect  user privacy</a:t>
            </a:r>
            <a:endParaRPr lang="en-US" sz="2800" b="1" dirty="0" smtClean="0">
              <a:solidFill>
                <a:schemeClr val="accent1"/>
              </a:solidFill>
            </a:endParaRPr>
          </a:p>
          <a:p>
            <a:r>
              <a:rPr lang="en-US" i="1" dirty="0" smtClean="0">
                <a:solidFill>
                  <a:schemeClr val="accent1"/>
                </a:solidFill>
              </a:rPr>
              <a:t>“User Agents must not send location information to Web </a:t>
            </a:r>
            <a:br>
              <a:rPr lang="en-US" i="1" dirty="0" smtClean="0">
                <a:solidFill>
                  <a:schemeClr val="accent1"/>
                </a:solidFill>
              </a:rPr>
            </a:br>
            <a:r>
              <a:rPr lang="en-US" i="1" dirty="0" smtClean="0">
                <a:solidFill>
                  <a:schemeClr val="accent1"/>
                </a:solidFill>
              </a:rPr>
              <a:t>sites without the express permission of the user.”</a:t>
            </a:r>
          </a:p>
          <a:p>
            <a:endParaRPr lang="en-US" dirty="0" smtClean="0"/>
          </a:p>
          <a:p>
            <a:r>
              <a:rPr lang="en-US" u="sng" dirty="0" smtClean="0">
                <a:hlinkClick r:id="rId2"/>
              </a:rPr>
              <a:t>http://html5demos.com/geo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3593" y="-152854"/>
            <a:ext cx="8229600" cy="1143000"/>
          </a:xfrm>
        </p:spPr>
        <p:txBody>
          <a:bodyPr/>
          <a:lstStyle/>
          <a:p>
            <a:r>
              <a:rPr lang="en-US" dirty="0" smtClean="0"/>
              <a:t>Show me the </a:t>
            </a:r>
            <a:r>
              <a:rPr lang="en-US" dirty="0" smtClean="0">
                <a:solidFill>
                  <a:srgbClr val="D6FB82"/>
                </a:solidFill>
              </a:rPr>
              <a:t>code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581954"/>
            <a:ext cx="93056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None/>
            </a:pPr>
            <a:r>
              <a:rPr lang="en-US" sz="1600" dirty="0" smtClean="0"/>
              <a:t>function </a:t>
            </a:r>
            <a:r>
              <a:rPr lang="en-US" sz="1600" dirty="0" err="1" smtClean="0"/>
              <a:t>get_location</a:t>
            </a:r>
            <a:r>
              <a:rPr lang="en-US" sz="1600" dirty="0" smtClean="0"/>
              <a:t>()  {</a:t>
            </a:r>
          </a:p>
          <a:p>
            <a:pPr lvl="1">
              <a:buNone/>
            </a:pPr>
            <a:r>
              <a:rPr lang="en-US" sz="1600" dirty="0" smtClean="0"/>
              <a:t>If (</a:t>
            </a:r>
            <a:r>
              <a:rPr lang="en-US" sz="1600" dirty="0" err="1" smtClean="0"/>
              <a:t>Modernizr.geolocation</a:t>
            </a:r>
            <a:r>
              <a:rPr lang="en-US" sz="1600" dirty="0" smtClean="0"/>
              <a:t>)  {	</a:t>
            </a:r>
            <a:r>
              <a:rPr lang="en-US" sz="1600" dirty="0" smtClean="0">
                <a:solidFill>
                  <a:srgbClr val="2397E2"/>
                </a:solidFill>
              </a:rPr>
              <a:t>    </a:t>
            </a:r>
            <a:r>
              <a:rPr lang="en-US" sz="1400" i="1" dirty="0" smtClean="0">
                <a:solidFill>
                  <a:srgbClr val="2397E2"/>
                </a:solidFill>
              </a:rPr>
              <a:t>/</a:t>
            </a:r>
            <a:r>
              <a:rPr lang="en-US" sz="1400" i="1" dirty="0" smtClean="0">
                <a:solidFill>
                  <a:schemeClr val="accent3"/>
                </a:solidFill>
              </a:rPr>
              <a:t>/use </a:t>
            </a:r>
            <a:r>
              <a:rPr lang="en-US" sz="1400" i="1" dirty="0" err="1" smtClean="0">
                <a:solidFill>
                  <a:schemeClr val="accent3"/>
                </a:solidFill>
              </a:rPr>
              <a:t>modernizr</a:t>
            </a:r>
            <a:r>
              <a:rPr lang="en-US" sz="1400" i="1" dirty="0" smtClean="0">
                <a:solidFill>
                  <a:schemeClr val="accent3"/>
                </a:solidFill>
              </a:rPr>
              <a:t> to detect support for </a:t>
            </a:r>
            <a:r>
              <a:rPr lang="en-US" sz="1400" i="1" dirty="0" err="1" smtClean="0">
                <a:solidFill>
                  <a:schemeClr val="accent3"/>
                </a:solidFill>
              </a:rPr>
              <a:t>geolocation</a:t>
            </a:r>
            <a:endParaRPr lang="en-US" sz="1400" i="1" dirty="0" smtClean="0">
              <a:solidFill>
                <a:schemeClr val="accent3"/>
              </a:solidFill>
            </a:endParaRPr>
          </a:p>
          <a:p>
            <a:pPr lvl="1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navigator.geolocation.getCurrentPosition(show_map</a:t>
            </a:r>
            <a:r>
              <a:rPr lang="en-US" sz="1600" dirty="0" smtClean="0"/>
              <a:t>);      </a:t>
            </a:r>
            <a:r>
              <a:rPr lang="en-US" sz="1400" i="1" dirty="0" smtClean="0">
                <a:solidFill>
                  <a:srgbClr val="2397E2"/>
                </a:solidFill>
              </a:rPr>
              <a:t>//</a:t>
            </a:r>
            <a:r>
              <a:rPr lang="en-US" sz="1400" i="1" dirty="0" err="1" smtClean="0">
                <a:solidFill>
                  <a:srgbClr val="2397E2"/>
                </a:solidFill>
              </a:rPr>
              <a:t>show_map</a:t>
            </a:r>
            <a:r>
              <a:rPr lang="en-US" sz="1400" i="1" dirty="0" smtClean="0">
                <a:solidFill>
                  <a:srgbClr val="2397E2"/>
                </a:solidFill>
              </a:rPr>
              <a:t>  is a call back function</a:t>
            </a:r>
          </a:p>
          <a:p>
            <a:pPr lvl="1">
              <a:buNone/>
            </a:pPr>
            <a:r>
              <a:rPr lang="en-US" sz="1600" dirty="0" smtClean="0"/>
              <a:t>else {</a:t>
            </a:r>
          </a:p>
          <a:p>
            <a:pPr lvl="1">
              <a:buNone/>
            </a:pPr>
            <a:r>
              <a:rPr lang="en-US" sz="1600" dirty="0" smtClean="0"/>
              <a:t>        //no native support    </a:t>
            </a:r>
          </a:p>
          <a:p>
            <a:pPr lvl="1">
              <a:buNone/>
            </a:pPr>
            <a:r>
              <a:rPr lang="en-US" sz="1600" dirty="0" smtClean="0"/>
              <a:t>}</a:t>
            </a:r>
          </a:p>
          <a:p>
            <a:pPr lvl="1">
              <a:buNone/>
            </a:pPr>
            <a:r>
              <a:rPr lang="en-US" sz="1600" dirty="0" smtClean="0"/>
              <a:t>}</a:t>
            </a:r>
          </a:p>
          <a:p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75896" y="1786760"/>
            <a:ext cx="532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B606"/>
                </a:solidFill>
              </a:rPr>
              <a:t>A SIMPLE GEOLOCATION API:</a:t>
            </a:r>
            <a:endParaRPr lang="en-US" b="1" dirty="0">
              <a:solidFill>
                <a:srgbClr val="80B606"/>
              </a:solidFill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0" y="2127148"/>
            <a:ext cx="9144000" cy="454806"/>
          </a:xfrm>
          <a:prstGeom prst="rect">
            <a:avLst/>
          </a:prstGeom>
        </p:spPr>
        <p:txBody>
          <a:bodyPr numCol="1">
            <a:normAutofit/>
          </a:bodyPr>
          <a:lstStyle/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code causes the info bar to appear that asks users permission to share location data</a:t>
            </a:r>
            <a:endParaRPr kumimoji="0" lang="en-US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5896" y="4824206"/>
            <a:ext cx="8157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This is a single function call which takes a callback function (</a:t>
            </a:r>
            <a:r>
              <a:rPr lang="en-US" dirty="0" err="1" smtClean="0">
                <a:solidFill>
                  <a:schemeClr val="accent1"/>
                </a:solidFill>
              </a:rPr>
              <a:t>show_map</a:t>
            </a:r>
            <a:r>
              <a:rPr lang="en-US" dirty="0" smtClean="0">
                <a:solidFill>
                  <a:schemeClr val="accent1"/>
                </a:solidFill>
              </a:rPr>
              <a:t>). 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The call to </a:t>
            </a:r>
            <a:r>
              <a:rPr lang="en-US" b="1" dirty="0" err="1" smtClean="0">
                <a:solidFill>
                  <a:schemeClr val="accent1"/>
                </a:solidFill>
              </a:rPr>
              <a:t>getCurrentPosition</a:t>
            </a:r>
            <a:r>
              <a:rPr lang="en-US" b="1" dirty="0" smtClean="0">
                <a:solidFill>
                  <a:schemeClr val="accent1"/>
                </a:solidFill>
              </a:rPr>
              <a:t>() will return immediately, but that doesn’t mean that you have access to the user’s location.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75896" y="4644057"/>
            <a:ext cx="815781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9249" y="0"/>
            <a:ext cx="82296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Infobar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-164632" y="4797366"/>
            <a:ext cx="8155692" cy="1050629"/>
          </a:xfrm>
          <a:prstGeom prst="rect">
            <a:avLst/>
          </a:prstGeom>
        </p:spPr>
        <p:txBody>
          <a:bodyPr numCol="2">
            <a:normAutofit fontScale="62500" lnSpcReduction="20000"/>
          </a:bodyPr>
          <a:lstStyle/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tabLst/>
              <a:defRPr/>
            </a:pPr>
            <a:r>
              <a: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Non-modal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which a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llows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user to switch to another browser or window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B60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 SPECIFIC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 it only exists on original tab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B60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UNCONDITIONAL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 it cannot be bypassed by the website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B60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BLOCKING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means location is not available while waiting for user response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Screen shot 2011-03-04 at 4.38.0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232"/>
            <a:ext cx="9144000" cy="799961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-188150" y="2396087"/>
            <a:ext cx="8913240" cy="198974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INFOBAR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FUNCTIONS: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35050" lvl="2" indent="-349250" defTabSz="914400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</a:pPr>
            <a:r>
              <a:rPr lang="en-US" dirty="0"/>
              <a:t>T</a:t>
            </a:r>
            <a:r>
              <a:rPr lang="en-US" dirty="0" smtClean="0"/>
              <a:t>ells the end user which specific website wants to know their location</a:t>
            </a:r>
          </a:p>
          <a:p>
            <a:pPr marL="1035050" lvl="2" indent="-349250" defTabSz="914400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</a:pPr>
            <a:r>
              <a:rPr lang="en-US" dirty="0" smtClean="0"/>
              <a:t>Provides them with a link to further understand the situation</a:t>
            </a:r>
          </a:p>
          <a:p>
            <a:pPr marL="1035050" lvl="2" indent="-349250" defTabSz="914400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</a:pPr>
            <a:r>
              <a:rPr lang="en-US" dirty="0" smtClean="0"/>
              <a:t>Gives them the option to share or not</a:t>
            </a:r>
          </a:p>
          <a:p>
            <a:pPr marL="1035050" lvl="2" indent="-349250" defTabSz="914400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Allows them to tell the browser to remember their choice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6186" y="4365777"/>
            <a:ext cx="630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The </a:t>
            </a:r>
            <a:r>
              <a:rPr lang="en-US" b="1" dirty="0" err="1" smtClean="0">
                <a:solidFill>
                  <a:schemeClr val="accent1"/>
                </a:solidFill>
              </a:rPr>
              <a:t>infobar</a:t>
            </a:r>
            <a:r>
              <a:rPr lang="en-US" b="1" dirty="0" smtClean="0">
                <a:solidFill>
                  <a:schemeClr val="accent1"/>
                </a:solidFill>
              </a:rPr>
              <a:t> is also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462</TotalTime>
  <Words>2553</Words>
  <Application>Microsoft Office PowerPoint</Application>
  <PresentationFormat>On-screen Show (4:3)</PresentationFormat>
  <Paragraphs>364</Paragraphs>
  <Slides>56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Genesis</vt:lpstr>
      <vt:lpstr>Application Programming Interfaces </vt:lpstr>
      <vt:lpstr>  GEOLOCATION</vt:lpstr>
      <vt:lpstr>Geolocation and HTML5</vt:lpstr>
      <vt:lpstr>There are several ways to determine location:</vt:lpstr>
      <vt:lpstr>IP Address Geolocation</vt:lpstr>
      <vt:lpstr>Geolocation API</vt:lpstr>
      <vt:lpstr>Geolocation Demo</vt:lpstr>
      <vt:lpstr>Show me the code!</vt:lpstr>
      <vt:lpstr>The Infobar</vt:lpstr>
      <vt:lpstr>PowerPoint Presentation</vt:lpstr>
      <vt:lpstr>Error Handling</vt:lpstr>
      <vt:lpstr>Mobile Devices give  Two Methods for Geolocation</vt:lpstr>
      <vt:lpstr>PowerPoint Presentation</vt:lpstr>
      <vt:lpstr>watchPosition()</vt:lpstr>
      <vt:lpstr>IE</vt:lpstr>
      <vt:lpstr>Geo.js!</vt:lpstr>
      <vt:lpstr>How to run Geo.js</vt:lpstr>
      <vt:lpstr>How to use Geo.js</vt:lpstr>
      <vt:lpstr>Callback functions</vt:lpstr>
      <vt:lpstr>Geolocation and Privacy</vt:lpstr>
      <vt:lpstr>Geolocation and Privacy</vt:lpstr>
      <vt:lpstr>Geolocation and Privacy</vt:lpstr>
      <vt:lpstr>Geolocation and Privacy</vt:lpstr>
      <vt:lpstr>  the BASICS of</vt:lpstr>
      <vt:lpstr>so what exactly is an API?</vt:lpstr>
      <vt:lpstr>PowerPoint Presentation</vt:lpstr>
      <vt:lpstr>PowerPoint Presentation</vt:lpstr>
      <vt:lpstr>Simple Object Access Protocol (SOAP)</vt:lpstr>
      <vt:lpstr>Representational State Transfer (REST)</vt:lpstr>
      <vt:lpstr>PowerPoint Presentation</vt:lpstr>
      <vt:lpstr>so what can we do with APIs?</vt:lpstr>
      <vt:lpstr>  MASHING</vt:lpstr>
      <vt:lpstr>Mashables…What is it?</vt:lpstr>
      <vt:lpstr>Example?</vt:lpstr>
      <vt:lpstr>When we say Data Sources:</vt:lpstr>
      <vt:lpstr>Main Characteristics for Mashables</vt:lpstr>
      <vt:lpstr>Visualization: The Presentation</vt:lpstr>
      <vt:lpstr>Combination: Web Service Functionality</vt:lpstr>
      <vt:lpstr>Aggregation: Data Handling</vt:lpstr>
      <vt:lpstr>Make Your Own!</vt:lpstr>
      <vt:lpstr>Mashups Created  with Yahoo Pipes</vt:lpstr>
      <vt:lpstr>Yahoo Pipes Interface:</vt:lpstr>
      <vt:lpstr>Or Code Your Own</vt:lpstr>
      <vt:lpstr>Or Code Your Own</vt:lpstr>
      <vt:lpstr>Or Code Your Own</vt:lpstr>
      <vt:lpstr>Trending</vt:lpstr>
      <vt:lpstr>Trending</vt:lpstr>
      <vt:lpstr>The Open Mashup Alliance (OMA)</vt:lpstr>
      <vt:lpstr>EMML</vt:lpstr>
      <vt:lpstr>Sample Code</vt:lpstr>
      <vt:lpstr>  FINDING ALTERNATIVES with</vt:lpstr>
      <vt:lpstr>Another way to geolocate…</vt:lpstr>
      <vt:lpstr>Show me the code deux!</vt:lpstr>
      <vt:lpstr>Show me the code deux! cont.</vt:lpstr>
      <vt:lpstr>“myOptions”</vt:lpstr>
      <vt:lpstr>Links &amp; 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GEOLOCATION API’s</dc:title>
  <dc:creator>Libby Sanders</dc:creator>
  <cp:lastModifiedBy>Tuan Tran Quoc</cp:lastModifiedBy>
  <cp:revision>49</cp:revision>
  <dcterms:created xsi:type="dcterms:W3CDTF">2011-03-14T01:07:27Z</dcterms:created>
  <dcterms:modified xsi:type="dcterms:W3CDTF">2011-07-01T08:42:45Z</dcterms:modified>
</cp:coreProperties>
</file>