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68" r:id="rId4"/>
    <p:sldId id="264" r:id="rId5"/>
    <p:sldId id="265" r:id="rId6"/>
    <p:sldId id="290" r:id="rId7"/>
    <p:sldId id="266" r:id="rId8"/>
    <p:sldId id="267" r:id="rId9"/>
    <p:sldId id="269" r:id="rId10"/>
    <p:sldId id="270" r:id="rId11"/>
    <p:sldId id="276" r:id="rId12"/>
    <p:sldId id="272" r:id="rId13"/>
    <p:sldId id="275" r:id="rId14"/>
    <p:sldId id="292" r:id="rId15"/>
    <p:sldId id="273" r:id="rId16"/>
    <p:sldId id="278" r:id="rId17"/>
    <p:sldId id="279" r:id="rId18"/>
    <p:sldId id="280" r:id="rId19"/>
    <p:sldId id="281" r:id="rId20"/>
    <p:sldId id="282" r:id="rId21"/>
    <p:sldId id="284" r:id="rId22"/>
    <p:sldId id="283" r:id="rId23"/>
    <p:sldId id="285" r:id="rId24"/>
    <p:sldId id="287" r:id="rId25"/>
    <p:sldId id="288" r:id="rId26"/>
    <p:sldId id="289" r:id="rId27"/>
    <p:sldId id="286"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07" autoAdjust="0"/>
  </p:normalViewPr>
  <p:slideViewPr>
    <p:cSldViewPr>
      <p:cViewPr varScale="1">
        <p:scale>
          <a:sx n="49" d="100"/>
          <a:sy n="49" d="100"/>
        </p:scale>
        <p:origin x="-142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BA5C78-286C-4E51-905C-EC5A510E8A47}" type="datetimeFigureOut">
              <a:rPr lang="en-US" smtClean="0"/>
              <a:t>7/28/2011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61136-622A-43A7-A93A-EE3B8DEE307F}" type="slidenum">
              <a:rPr lang="en-US" smtClean="0"/>
              <a:t>‹#›</a:t>
            </a:fld>
            <a:endParaRPr lang="en-US"/>
          </a:p>
        </p:txBody>
      </p:sp>
    </p:spTree>
    <p:extLst>
      <p:ext uri="{BB962C8B-B14F-4D97-AF65-F5344CB8AC3E}">
        <p14:creationId xmlns:p14="http://schemas.microsoft.com/office/powerpoint/2010/main" val="124953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ippetspace.co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sencha.com/products/touch" TargetMode="External"/><Relationship Id="rId4" Type="http://schemas.openxmlformats.org/officeDocument/2006/relationships/hyperlink" Target="http://www.jqtouch.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iWebKit</a:t>
            </a:r>
            <a:r>
              <a:rPr lang="en-US" dirty="0" smtClean="0"/>
              <a:t>: Allows you to create HTML that matches the look and feel of native iPhone applications. </a:t>
            </a:r>
            <a:r>
              <a:rPr lang="en-US" dirty="0" smtClean="0">
                <a:hlinkClick r:id="rId3"/>
              </a:rPr>
              <a:t>http://snippetspace.com/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jQTouch</a:t>
            </a:r>
            <a:r>
              <a:rPr lang="en-US" dirty="0" smtClean="0"/>
              <a:t>: Is a </a:t>
            </a:r>
            <a:r>
              <a:rPr lang="en-US" dirty="0" err="1" smtClean="0"/>
              <a:t>jQuery</a:t>
            </a:r>
            <a:r>
              <a:rPr lang="en-US" dirty="0" smtClean="0"/>
              <a:t> plug-in on </a:t>
            </a:r>
            <a:r>
              <a:rPr lang="en-US" dirty="0" err="1" smtClean="0"/>
              <a:t>Iphone</a:t>
            </a:r>
            <a:r>
              <a:rPr lang="en-US" dirty="0" smtClean="0"/>
              <a:t> and </a:t>
            </a:r>
            <a:r>
              <a:rPr lang="en-US" dirty="0" err="1" smtClean="0"/>
              <a:t>Ipod</a:t>
            </a:r>
            <a:r>
              <a:rPr lang="en-US" dirty="0" smtClean="0"/>
              <a:t>-Touch. </a:t>
            </a:r>
            <a:r>
              <a:rPr lang="en-US" dirty="0" smtClean="0">
                <a:hlinkClick r:id="rId4"/>
              </a:rPr>
              <a:t>http://www.jqtouch.com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Sencha</a:t>
            </a:r>
            <a:r>
              <a:rPr lang="en-US" b="1" dirty="0" smtClean="0"/>
              <a:t> Touch</a:t>
            </a:r>
            <a:r>
              <a:rPr lang="en-US" b="0" dirty="0" smtClean="0">
                <a:sym typeface="Wingdings" pitchFamily="2" charset="2"/>
              </a:rPr>
              <a:t>(</a:t>
            </a:r>
            <a:r>
              <a:rPr lang="en-US" dirty="0" smtClean="0"/>
              <a:t>Ext </a:t>
            </a:r>
            <a:r>
              <a:rPr lang="en-US" dirty="0" err="1" smtClean="0"/>
              <a:t>Js</a:t>
            </a:r>
            <a:r>
              <a:rPr lang="en-US" dirty="0" smtClean="0"/>
              <a:t> + </a:t>
            </a:r>
            <a:r>
              <a:rPr lang="en-US" dirty="0" err="1" smtClean="0"/>
              <a:t>jQTouch</a:t>
            </a:r>
            <a:r>
              <a:rPr lang="en-US" dirty="0" smtClean="0"/>
              <a:t> + </a:t>
            </a:r>
            <a:r>
              <a:rPr lang="en-US" dirty="0" err="1" smtClean="0"/>
              <a:t>Raphaël</a:t>
            </a:r>
            <a:r>
              <a:rPr lang="en-US" b="0" dirty="0" smtClean="0">
                <a:sym typeface="Wingdings" pitchFamily="2" charset="2"/>
              </a:rPr>
              <a:t>):</a:t>
            </a:r>
            <a:r>
              <a:rPr lang="en-US" dirty="0" smtClean="0"/>
              <a:t> Allows you to develop mobile web apps that look and feel native on iPhone, Android, and BlackBerry touch devices. </a:t>
            </a:r>
            <a:r>
              <a:rPr lang="en-US" dirty="0" smtClean="0">
                <a:hlinkClick r:id="rId5"/>
              </a:rPr>
              <a:t>www.sencha.com/products/touch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Raphaël</a:t>
            </a:r>
            <a:r>
              <a:rPr lang="en-US" dirty="0" smtClean="0"/>
              <a:t> is a small JavaScript library that should simplify your work with vector graphics on the web. If you want to create your own specific chart or image crop and rotate widget, for example, you can achieve it simply and easily with this library.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BlackBerry</a:t>
            </a:r>
            <a:r>
              <a:rPr lang="en-US" b="1" baseline="0" dirty="0" smtClean="0"/>
              <a:t> UI</a:t>
            </a:r>
            <a:r>
              <a:rPr lang="en-US" baseline="0" dirty="0" smtClean="0"/>
              <a:t>: </a:t>
            </a:r>
            <a:r>
              <a:rPr lang="en-US" dirty="0" smtClean="0"/>
              <a:t>HTML 4 and CSS 2.1</a:t>
            </a:r>
          </a:p>
        </p:txBody>
      </p:sp>
      <p:sp>
        <p:nvSpPr>
          <p:cNvPr id="4" name="Slide Number Placeholder 3"/>
          <p:cNvSpPr>
            <a:spLocks noGrp="1"/>
          </p:cNvSpPr>
          <p:nvPr>
            <p:ph type="sldNum" sz="quarter" idx="10"/>
          </p:nvPr>
        </p:nvSpPr>
        <p:spPr/>
        <p:txBody>
          <a:bodyPr/>
          <a:lstStyle/>
          <a:p>
            <a:fld id="{D5761136-622A-43A7-A93A-EE3B8DEE307F}" type="slidenum">
              <a:rPr lang="en-US" smtClean="0"/>
              <a:t>2</a:t>
            </a:fld>
            <a:endParaRPr lang="en-US"/>
          </a:p>
        </p:txBody>
      </p:sp>
    </p:spTree>
    <p:extLst>
      <p:ext uri="{BB962C8B-B14F-4D97-AF65-F5344CB8AC3E}">
        <p14:creationId xmlns:p14="http://schemas.microsoft.com/office/powerpoint/2010/main" val="18848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High Quality. </a:t>
            </a:r>
            <a:r>
              <a:rPr lang="en-US" dirty="0" smtClean="0"/>
              <a:t>A browser that’s capable of, at minimum, utilizing media queries (a requirement for </a:t>
            </a:r>
            <a:r>
              <a:rPr lang="en-US" dirty="0" err="1" smtClean="0"/>
              <a:t>jQuery</a:t>
            </a:r>
            <a:r>
              <a:rPr lang="en-US" dirty="0" smtClean="0"/>
              <a:t> Mobile). These browsers will be actively tested against but may not receive the full capabilities of </a:t>
            </a:r>
            <a:r>
              <a:rPr lang="en-US" dirty="0" err="1" smtClean="0"/>
              <a:t>jQuery</a:t>
            </a:r>
            <a:r>
              <a:rPr lang="en-US" dirty="0" smtClean="0"/>
              <a:t> Mobile.</a:t>
            </a:r>
          </a:p>
          <a:p>
            <a:r>
              <a:rPr lang="en-US" b="1" dirty="0" smtClean="0"/>
              <a:t>B Medium Quality. </a:t>
            </a:r>
            <a:r>
              <a:rPr lang="en-US" dirty="0" smtClean="0"/>
              <a:t>A capable browser that doesn’t have enough market share to warrant day-to-day testing. Bug fixes will still be applied to help these browsers.</a:t>
            </a:r>
          </a:p>
          <a:p>
            <a:r>
              <a:rPr lang="en-US" b="1" dirty="0" smtClean="0"/>
              <a:t>C Low Quality. </a:t>
            </a:r>
            <a:r>
              <a:rPr lang="en-US" dirty="0" smtClean="0"/>
              <a:t>A browser that is not capable of utilizing media queries. They won’t be provided any </a:t>
            </a:r>
            <a:r>
              <a:rPr lang="en-US" dirty="0" err="1" smtClean="0"/>
              <a:t>jQuery</a:t>
            </a:r>
            <a:r>
              <a:rPr lang="en-US" dirty="0" smtClean="0"/>
              <a:t> Mobile scripting or CSS (falling back to plain HTML and simple CSS).</a:t>
            </a:r>
          </a:p>
          <a:p>
            <a:r>
              <a:rPr lang="en-US" b="1" dirty="0" smtClean="0"/>
              <a:t>Upcoming browser. </a:t>
            </a:r>
            <a:r>
              <a:rPr lang="en-US" dirty="0" smtClean="0"/>
              <a:t>This browser is not yet released but is in alpha/beta testing.</a:t>
            </a:r>
          </a:p>
        </p:txBody>
      </p:sp>
      <p:sp>
        <p:nvSpPr>
          <p:cNvPr id="4" name="Slide Number Placeholder 3"/>
          <p:cNvSpPr>
            <a:spLocks noGrp="1"/>
          </p:cNvSpPr>
          <p:nvPr>
            <p:ph type="sldNum" sz="quarter" idx="10"/>
          </p:nvPr>
        </p:nvSpPr>
        <p:spPr/>
        <p:txBody>
          <a:bodyPr/>
          <a:lstStyle/>
          <a:p>
            <a:fld id="{D5761136-622A-43A7-A93A-EE3B8DEE307F}" type="slidenum">
              <a:rPr lang="en-US" smtClean="0"/>
              <a:t>5</a:t>
            </a:fld>
            <a:endParaRPr lang="en-US"/>
          </a:p>
        </p:txBody>
      </p:sp>
    </p:spTree>
    <p:extLst>
      <p:ext uri="{BB962C8B-B14F-4D97-AF65-F5344CB8AC3E}">
        <p14:creationId xmlns:p14="http://schemas.microsoft.com/office/powerpoint/2010/main" val="296057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8</a:t>
            </a:fld>
            <a:endParaRPr lang="en-US"/>
          </a:p>
        </p:txBody>
      </p:sp>
    </p:spTree>
    <p:extLst>
      <p:ext uri="{BB962C8B-B14F-4D97-AF65-F5344CB8AC3E}">
        <p14:creationId xmlns:p14="http://schemas.microsoft.com/office/powerpoint/2010/main" val="239466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Built on </a:t>
            </a:r>
            <a:r>
              <a:rPr lang="en-US" b="1" dirty="0" err="1" smtClean="0"/>
              <a:t>jQuery</a:t>
            </a:r>
            <a:r>
              <a:rPr lang="en-US" b="1" dirty="0" smtClean="0"/>
              <a:t> core</a:t>
            </a:r>
            <a:r>
              <a:rPr lang="en-US" dirty="0" smtClean="0"/>
              <a:t> for familiar and consistent </a:t>
            </a:r>
            <a:r>
              <a:rPr lang="en-US" dirty="0" err="1" smtClean="0"/>
              <a:t>jQuery</a:t>
            </a:r>
            <a:r>
              <a:rPr lang="en-US" dirty="0" smtClean="0"/>
              <a:t> syntax and minimal learning curve</a:t>
            </a:r>
          </a:p>
          <a:p>
            <a:r>
              <a:rPr lang="en-US" b="1" dirty="0" smtClean="0"/>
              <a:t>Compatible with all major mobile platforms</a:t>
            </a:r>
            <a:r>
              <a:rPr lang="en-US" dirty="0" smtClean="0"/>
              <a:t> - </a:t>
            </a:r>
            <a:r>
              <a:rPr lang="en-US" dirty="0" err="1" smtClean="0"/>
              <a:t>iOS</a:t>
            </a:r>
            <a:r>
              <a:rPr lang="en-US" dirty="0" smtClean="0"/>
              <a:t>, Android, Blackberry, Palm </a:t>
            </a:r>
            <a:r>
              <a:rPr lang="en-US" dirty="0" err="1" smtClean="0"/>
              <a:t>WebOS</a:t>
            </a:r>
            <a:r>
              <a:rPr lang="en-US" dirty="0" smtClean="0"/>
              <a:t>, Nokia/Symbian, Windows Mobile, </a:t>
            </a:r>
            <a:r>
              <a:rPr lang="en-US" dirty="0" err="1" smtClean="0"/>
              <a:t>bada</a:t>
            </a:r>
            <a:r>
              <a:rPr lang="en-US" dirty="0" smtClean="0"/>
              <a:t>, </a:t>
            </a:r>
            <a:r>
              <a:rPr lang="en-US" dirty="0" err="1" smtClean="0"/>
              <a:t>MeeGo</a:t>
            </a:r>
            <a:r>
              <a:rPr lang="en-US" dirty="0" smtClean="0"/>
              <a:t> with baseline support for all devices that understand HTML</a:t>
            </a:r>
          </a:p>
          <a:p>
            <a:r>
              <a:rPr lang="en-US" b="1" dirty="0" smtClean="0"/>
              <a:t>Lightweight size</a:t>
            </a:r>
            <a:r>
              <a:rPr lang="en-US" dirty="0" smtClean="0"/>
              <a:t> (12k compressed for all mobile functionality) and minimal image dependencies for speed.</a:t>
            </a:r>
          </a:p>
          <a:p>
            <a:r>
              <a:rPr lang="en-US" b="1" dirty="0" smtClean="0"/>
              <a:t>HTML5 Markup-driven configuration</a:t>
            </a:r>
            <a:r>
              <a:rPr lang="en-US" dirty="0" smtClean="0"/>
              <a:t> of pages and behavior for fast development and minimal required scripting.</a:t>
            </a:r>
          </a:p>
          <a:p>
            <a:r>
              <a:rPr lang="en-US" b="1" dirty="0" smtClean="0"/>
              <a:t>Progressive enhancement</a:t>
            </a:r>
            <a:r>
              <a:rPr lang="en-US" dirty="0" smtClean="0"/>
              <a:t> approach brings core content and functionality to all mobile, tablet and desktop platforms and a rich, installed application-like experience on newer mobile platforms.</a:t>
            </a:r>
          </a:p>
          <a:p>
            <a:r>
              <a:rPr lang="en-US" b="1" dirty="0" smtClean="0"/>
              <a:t>Automatic initialization</a:t>
            </a:r>
            <a:r>
              <a:rPr lang="en-US" dirty="0" smtClean="0"/>
              <a:t> by using HTML5 data-role attributes in the HTML markup to act as the trigger to automatically initialize all </a:t>
            </a:r>
            <a:r>
              <a:rPr lang="en-US" dirty="0" err="1" smtClean="0"/>
              <a:t>jQuery</a:t>
            </a:r>
            <a:r>
              <a:rPr lang="en-US" dirty="0" smtClean="0"/>
              <a:t> Mobile widgets found on a page.</a:t>
            </a:r>
          </a:p>
          <a:p>
            <a:r>
              <a:rPr lang="en-US" b="1" dirty="0" smtClean="0"/>
              <a:t>Accessibility</a:t>
            </a:r>
            <a:r>
              <a:rPr lang="en-US" dirty="0" smtClean="0"/>
              <a:t> features such as WAI-ARIA are also included to ensure that the pages work for screen readers (e.g. </a:t>
            </a:r>
            <a:r>
              <a:rPr lang="en-US" dirty="0" err="1" smtClean="0"/>
              <a:t>VoiceOver</a:t>
            </a:r>
            <a:r>
              <a:rPr lang="en-US" dirty="0" smtClean="0"/>
              <a:t> in </a:t>
            </a:r>
            <a:r>
              <a:rPr lang="en-US" dirty="0" err="1" smtClean="0"/>
              <a:t>iOS</a:t>
            </a:r>
            <a:r>
              <a:rPr lang="en-US" dirty="0" smtClean="0"/>
              <a:t>) and other assistive technologies.</a:t>
            </a:r>
          </a:p>
          <a:p>
            <a:r>
              <a:rPr lang="en-US" b="1" dirty="0" smtClean="0"/>
              <a:t>New events</a:t>
            </a:r>
            <a:r>
              <a:rPr lang="en-US" dirty="0" smtClean="0"/>
              <a:t> streamline the process of supporting touch, mouse, and cursor focus-based user input methods with a simple API. </a:t>
            </a:r>
          </a:p>
          <a:p>
            <a:r>
              <a:rPr lang="en-US" b="1" dirty="0" smtClean="0"/>
              <a:t>New plugins</a:t>
            </a:r>
            <a:r>
              <a:rPr lang="en-US" dirty="0" smtClean="0"/>
              <a:t> enhance native controls with touch-optimized, </a:t>
            </a:r>
            <a:r>
              <a:rPr lang="en-US" dirty="0" err="1" smtClean="0"/>
              <a:t>themable</a:t>
            </a:r>
            <a:r>
              <a:rPr lang="en-US" dirty="0" smtClean="0"/>
              <a:t> controls. </a:t>
            </a:r>
          </a:p>
          <a:p>
            <a:r>
              <a:rPr lang="en-US" b="1" dirty="0" smtClean="0"/>
              <a:t>Powerful theming framework</a:t>
            </a:r>
            <a:r>
              <a:rPr lang="en-US" dirty="0" smtClean="0"/>
              <a:t> and </a:t>
            </a:r>
            <a:r>
              <a:rPr lang="en-US" dirty="0" err="1" smtClean="0"/>
              <a:t>ThemeRoller</a:t>
            </a:r>
            <a:r>
              <a:rPr lang="en-US" dirty="0" smtClean="0"/>
              <a:t> application make highly-branded experiences easy to build.</a:t>
            </a:r>
          </a:p>
          <a:p>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9</a:t>
            </a:fld>
            <a:endParaRPr lang="en-US"/>
          </a:p>
        </p:txBody>
      </p:sp>
    </p:spTree>
    <p:extLst>
      <p:ext uri="{BB962C8B-B14F-4D97-AF65-F5344CB8AC3E}">
        <p14:creationId xmlns:p14="http://schemas.microsoft.com/office/powerpoint/2010/main" val="126099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&lt;meta name=</a:t>
            </a:r>
            <a:r>
              <a:rPr lang="en-US" sz="1200" i="1" kern="1200" dirty="0" smtClean="0">
                <a:solidFill>
                  <a:schemeClr val="tx1"/>
                </a:solidFill>
                <a:latin typeface="+mn-lt"/>
                <a:ea typeface="+mn-ea"/>
                <a:cs typeface="+mn-cs"/>
              </a:rPr>
              <a:t>"viewport" content="width=device-width, minimum-scale=1, maximum-scale=1" /&gt;</a:t>
            </a:r>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10</a:t>
            </a:fld>
            <a:endParaRPr lang="en-US"/>
          </a:p>
        </p:txBody>
      </p:sp>
    </p:spTree>
    <p:extLst>
      <p:ext uri="{BB962C8B-B14F-4D97-AF65-F5344CB8AC3E}">
        <p14:creationId xmlns:p14="http://schemas.microsoft.com/office/powerpoint/2010/main" val="357530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one of the following:</a:t>
            </a:r>
          </a:p>
          <a:p>
            <a:r>
              <a:rPr lang="en-US" dirty="0" smtClean="0"/>
              <a:t>—a simple string denoting either an element ID or a filename</a:t>
            </a:r>
          </a:p>
          <a:p>
            <a:r>
              <a:rPr lang="en-US" dirty="0" smtClean="0"/>
              <a:t>—an array of two elements, with the first being a simple string denoting the </a:t>
            </a:r>
            <a:r>
              <a:rPr lang="en-US" dirty="0" err="1" smtClean="0"/>
              <a:t>ele</a:t>
            </a:r>
            <a:r>
              <a:rPr lang="en-US" dirty="0" smtClean="0"/>
              <a:t>-</a:t>
            </a:r>
          </a:p>
          <a:p>
            <a:r>
              <a:rPr lang="en-US" dirty="0" err="1" smtClean="0"/>
              <a:t>ment</a:t>
            </a:r>
            <a:r>
              <a:rPr lang="en-US" dirty="0" smtClean="0"/>
              <a:t> ID or filename of the page to transition from, and the second being a simple</a:t>
            </a:r>
          </a:p>
          <a:p>
            <a:r>
              <a:rPr lang="en-US" dirty="0" smtClean="0"/>
              <a:t>string denoting the page to transition to</a:t>
            </a:r>
          </a:p>
          <a:p>
            <a:r>
              <a:rPr lang="en-US" dirty="0" smtClean="0"/>
              <a:t>—an object with the following properties:</a:t>
            </a:r>
          </a:p>
          <a:p>
            <a:r>
              <a:rPr lang="en-US" dirty="0" smtClean="0"/>
              <a:t>—url: the </a:t>
            </a:r>
            <a:r>
              <a:rPr lang="en-US" dirty="0" err="1" smtClean="0"/>
              <a:t>url</a:t>
            </a:r>
            <a:r>
              <a:rPr lang="en-US" dirty="0" smtClean="0"/>
              <a:t> string of the desired page</a:t>
            </a:r>
          </a:p>
          <a:p>
            <a:r>
              <a:rPr lang="en-US" dirty="0" smtClean="0"/>
              <a:t>—type: the HTTP verb (“GET” or “POST”)</a:t>
            </a:r>
          </a:p>
          <a:p>
            <a:r>
              <a:rPr lang="en-US" dirty="0" smtClean="0"/>
              <a:t>—data: serialized parameters to send to the </a:t>
            </a:r>
            <a:r>
              <a:rPr lang="en-US" dirty="0" err="1" smtClean="0"/>
              <a:t>url</a:t>
            </a:r>
            <a:endParaRPr lang="en-US" dirty="0" smtClean="0"/>
          </a:p>
          <a:p>
            <a:r>
              <a:rPr lang="en-US" dirty="0" smtClean="0"/>
              <a:t>• transition: the name of the desired transition</a:t>
            </a:r>
          </a:p>
          <a:p>
            <a:r>
              <a:rPr lang="en-US" dirty="0" smtClean="0"/>
              <a:t>• back: a Boolean indicating whether or not the transition should be in reverse</a:t>
            </a:r>
          </a:p>
          <a:p>
            <a:r>
              <a:rPr lang="en-US" dirty="0" smtClean="0"/>
              <a:t>• </a:t>
            </a:r>
            <a:r>
              <a:rPr lang="en-US" dirty="0" err="1" smtClean="0"/>
              <a:t>changeHash</a:t>
            </a:r>
            <a:r>
              <a:rPr lang="en-US" dirty="0" smtClean="0"/>
              <a:t>: a Boolean indicating whether or not the  </a:t>
            </a:r>
            <a:r>
              <a:rPr lang="en-US" dirty="0" err="1" smtClean="0"/>
              <a:t>location.hash</a:t>
            </a:r>
            <a:r>
              <a:rPr lang="en-US" dirty="0" smtClean="0"/>
              <a:t> should be</a:t>
            </a:r>
          </a:p>
          <a:p>
            <a:r>
              <a:rPr lang="en-US" dirty="0" smtClean="0"/>
              <a:t>updated upon successful transition</a:t>
            </a:r>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22</a:t>
            </a:fld>
            <a:endParaRPr lang="en-US"/>
          </a:p>
        </p:txBody>
      </p:sp>
    </p:spTree>
    <p:extLst>
      <p:ext uri="{BB962C8B-B14F-4D97-AF65-F5344CB8AC3E}">
        <p14:creationId xmlns:p14="http://schemas.microsoft.com/office/powerpoint/2010/main" val="424019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HTML 5 DOM storage</a:t>
            </a:r>
          </a:p>
          <a:p>
            <a:r>
              <a:rPr lang="en-US" dirty="0" smtClean="0"/>
              <a:t>You can use the HTML 5 </a:t>
            </a:r>
            <a:r>
              <a:rPr lang="en-US" dirty="0" err="1" smtClean="0"/>
              <a:t>sessionStorage</a:t>
            </a:r>
            <a:r>
              <a:rPr lang="en-US" dirty="0" smtClean="0"/>
              <a:t> or </a:t>
            </a:r>
            <a:r>
              <a:rPr lang="en-US" dirty="0" err="1" smtClean="0"/>
              <a:t>localStorage</a:t>
            </a:r>
            <a:r>
              <a:rPr lang="en-US" dirty="0" smtClean="0"/>
              <a:t> methods. This choice</a:t>
            </a:r>
          </a:p>
          <a:p>
            <a:r>
              <a:rPr lang="en-US" dirty="0" smtClean="0"/>
              <a:t>leads in nicely to caching information even when the user ends their session. These</a:t>
            </a:r>
          </a:p>
          <a:p>
            <a:r>
              <a:rPr lang="en-US" dirty="0" smtClean="0"/>
              <a:t>features are also widely supported in mobile browsers.</a:t>
            </a:r>
          </a:p>
          <a:p>
            <a:r>
              <a:rPr lang="en-US" b="1" dirty="0" smtClean="0"/>
              <a:t>Global variables</a:t>
            </a:r>
          </a:p>
          <a:p>
            <a:r>
              <a:rPr lang="en-US" dirty="0" smtClean="0"/>
              <a:t>Since all of the pages are in one DOM, you can easily use global variables to transmit</a:t>
            </a:r>
          </a:p>
          <a:p>
            <a:r>
              <a:rPr lang="en-US" dirty="0" smtClean="0"/>
              <a:t>information from one page to another. One page sets a variable, and when the next</a:t>
            </a:r>
          </a:p>
          <a:p>
            <a:r>
              <a:rPr lang="en-US" dirty="0" smtClean="0"/>
              <a:t>page loads, it checks the same variable and retrieves the information. Global</a:t>
            </a:r>
          </a:p>
          <a:p>
            <a:r>
              <a:rPr lang="en-US" dirty="0" smtClean="0"/>
              <a:t>variables are generally frowned upon as bad development practice, but if you</a:t>
            </a:r>
          </a:p>
          <a:p>
            <a:r>
              <a:rPr lang="en-US" dirty="0" smtClean="0"/>
              <a:t>namespace the variables appropriately, it can be a quick, effective method to use.</a:t>
            </a:r>
          </a:p>
          <a:p>
            <a:r>
              <a:rPr lang="en-US" b="1" dirty="0" smtClean="0"/>
              <a:t>The </a:t>
            </a:r>
            <a:r>
              <a:rPr lang="en-US" b="1" dirty="0" err="1" smtClean="0"/>
              <a:t>jQuery.data</a:t>
            </a:r>
            <a:r>
              <a:rPr lang="en-US" b="1" dirty="0" smtClean="0"/>
              <a:t>() method</a:t>
            </a:r>
          </a:p>
          <a:p>
            <a:r>
              <a:rPr lang="en-US" dirty="0" smtClean="0"/>
              <a:t>You can store data directly in DOM elements using the </a:t>
            </a:r>
            <a:r>
              <a:rPr lang="en-US" dirty="0" err="1" smtClean="0"/>
              <a:t>jQuery.data</a:t>
            </a:r>
            <a:r>
              <a:rPr lang="en-US" dirty="0" smtClean="0"/>
              <a:t>() method.</a:t>
            </a:r>
          </a:p>
          <a:p>
            <a:r>
              <a:rPr lang="en-US" dirty="0" smtClean="0"/>
              <a:t>You can read more about the </a:t>
            </a:r>
            <a:r>
              <a:rPr lang="en-US" dirty="0" err="1" smtClean="0"/>
              <a:t>jQuery.data</a:t>
            </a:r>
            <a:r>
              <a:rPr lang="en-US" dirty="0" smtClean="0"/>
              <a:t>() method in the </a:t>
            </a:r>
            <a:r>
              <a:rPr lang="en-US" dirty="0" err="1" smtClean="0"/>
              <a:t>jQuery</a:t>
            </a:r>
            <a:r>
              <a:rPr lang="en-US" dirty="0" smtClean="0"/>
              <a:t> documentation,</a:t>
            </a:r>
          </a:p>
          <a:p>
            <a:r>
              <a:rPr lang="en-US" dirty="0" smtClean="0"/>
              <a:t>but basically it allows you to attach key-value pairs to any DOM element. Since all</a:t>
            </a:r>
          </a:p>
          <a:p>
            <a:r>
              <a:rPr lang="en-US" dirty="0" smtClean="0"/>
              <a:t>the pages in a </a:t>
            </a:r>
            <a:r>
              <a:rPr lang="en-US" dirty="0" err="1" smtClean="0"/>
              <a:t>jQuery</a:t>
            </a:r>
            <a:r>
              <a:rPr lang="en-US" dirty="0" smtClean="0"/>
              <a:t> Mobile application are in the same DOM, any page can access</a:t>
            </a:r>
          </a:p>
          <a:p>
            <a:r>
              <a:rPr lang="en-US" dirty="0" smtClean="0"/>
              <a:t>the data attached to any element.</a:t>
            </a:r>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23</a:t>
            </a:fld>
            <a:endParaRPr lang="en-US"/>
          </a:p>
        </p:txBody>
      </p:sp>
    </p:spTree>
    <p:extLst>
      <p:ext uri="{BB962C8B-B14F-4D97-AF65-F5344CB8AC3E}">
        <p14:creationId xmlns:p14="http://schemas.microsoft.com/office/powerpoint/2010/main" val="170429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27</a:t>
            </a:fld>
            <a:endParaRPr lang="en-US"/>
          </a:p>
        </p:txBody>
      </p:sp>
    </p:spTree>
    <p:extLst>
      <p:ext uri="{BB962C8B-B14F-4D97-AF65-F5344CB8AC3E}">
        <p14:creationId xmlns:p14="http://schemas.microsoft.com/office/powerpoint/2010/main" val="15924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2722575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402670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48537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418799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E7201-746B-4611-A95F-BC3489685550}" type="datetimeFigureOut">
              <a:rPr lang="en-US" smtClean="0"/>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46895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9E7201-746B-4611-A95F-BC3489685550}" type="datetimeFigureOut">
              <a:rPr lang="en-US" smtClean="0"/>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18374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9E7201-746B-4611-A95F-BC3489685550}" type="datetimeFigureOut">
              <a:rPr lang="en-US" smtClean="0"/>
              <a:t>7/28/2011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03034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9E7201-746B-4611-A95F-BC3489685550}" type="datetimeFigureOut">
              <a:rPr lang="en-US" smtClean="0"/>
              <a:t>7/28/2011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79588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E7201-746B-4611-A95F-BC3489685550}" type="datetimeFigureOut">
              <a:rPr lang="en-US" smtClean="0"/>
              <a:t>7/28/2011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74410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7201-746B-4611-A95F-BC3489685550}" type="datetimeFigureOut">
              <a:rPr lang="en-US" smtClean="0"/>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384246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7201-746B-4611-A95F-BC3489685550}" type="datetimeFigureOut">
              <a:rPr lang="en-US" smtClean="0"/>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386609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E7201-746B-4611-A95F-BC3489685550}" type="datetimeFigureOut">
              <a:rPr lang="en-US" smtClean="0"/>
              <a:t>7/28/2011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C4997-82BF-49C3-AD8C-57BD4D3D619B}" type="slidenum">
              <a:rPr lang="en-US" smtClean="0"/>
              <a:t>‹#›</a:t>
            </a:fld>
            <a:endParaRPr lang="en-US"/>
          </a:p>
        </p:txBody>
      </p:sp>
    </p:spTree>
    <p:extLst>
      <p:ext uri="{BB962C8B-B14F-4D97-AF65-F5344CB8AC3E}">
        <p14:creationId xmlns:p14="http://schemas.microsoft.com/office/powerpoint/2010/main" val="11568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jquerymobil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jquery/jquery-mobile" TargetMode="External"/><Relationship Id="rId4" Type="http://schemas.openxmlformats.org/officeDocument/2006/relationships/hyperlink" Target="http://jqmgallery.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jQuery</a:t>
            </a:r>
            <a:r>
              <a:rPr lang="en-US" dirty="0" smtClean="0"/>
              <a:t> Mobile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666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Document</a:t>
            </a:r>
            <a:endParaRPr lang="en-US" dirty="0"/>
          </a:p>
        </p:txBody>
      </p:sp>
      <p:sp>
        <p:nvSpPr>
          <p:cNvPr id="3" name="Content Placeholder 2"/>
          <p:cNvSpPr>
            <a:spLocks noGrp="1"/>
          </p:cNvSpPr>
          <p:nvPr>
            <p:ph idx="1"/>
          </p:nvPr>
        </p:nvSpPr>
        <p:spPr>
          <a:xfrm>
            <a:off x="457200" y="1600200"/>
            <a:ext cx="8305800" cy="4525963"/>
          </a:xfrm>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r>
              <a:rPr lang="en-US" dirty="0" smtClean="0"/>
              <a:t>    &lt;</a:t>
            </a:r>
            <a:r>
              <a:rPr lang="en-US" dirty="0"/>
              <a:t>head&gt;</a:t>
            </a:r>
          </a:p>
          <a:p>
            <a:pPr marL="0" indent="0">
              <a:buNone/>
            </a:pPr>
            <a:r>
              <a:rPr lang="en-US" dirty="0" smtClean="0"/>
              <a:t>        &lt;title&gt;</a:t>
            </a:r>
            <a:r>
              <a:rPr lang="en-US" dirty="0" err="1" smtClean="0"/>
              <a:t>jQuery</a:t>
            </a:r>
            <a:r>
              <a:rPr lang="en-US" dirty="0" smtClean="0"/>
              <a:t> Mobile&lt;/</a:t>
            </a:r>
            <a:r>
              <a:rPr lang="en-US" dirty="0"/>
              <a:t>title</a:t>
            </a:r>
            <a:r>
              <a:rPr lang="en-US" dirty="0" smtClean="0"/>
              <a:t>&gt;</a:t>
            </a:r>
          </a:p>
          <a:p>
            <a:pPr marL="0" indent="0">
              <a:buNone/>
            </a:pPr>
            <a:r>
              <a:rPr lang="en-US" dirty="0" smtClean="0"/>
              <a:t>        &lt;</a:t>
            </a:r>
            <a:r>
              <a:rPr lang="en-US" dirty="0"/>
              <a:t>link </a:t>
            </a:r>
            <a:r>
              <a:rPr lang="en-US" dirty="0" err="1"/>
              <a:t>rel</a:t>
            </a:r>
            <a:r>
              <a:rPr lang="en-US" dirty="0"/>
              <a:t>=</a:t>
            </a:r>
            <a:r>
              <a:rPr lang="en-US" i="1" dirty="0"/>
              <a:t>"</a:t>
            </a:r>
            <a:r>
              <a:rPr lang="en-US" i="1" dirty="0" err="1"/>
              <a:t>stylesheet</a:t>
            </a:r>
            <a:r>
              <a:rPr lang="en-US" i="1" dirty="0"/>
              <a:t>" </a:t>
            </a:r>
            <a:r>
              <a:rPr lang="en-US" i="1" dirty="0" err="1"/>
              <a:t>href</a:t>
            </a:r>
            <a:r>
              <a:rPr lang="en-US" i="1" dirty="0"/>
              <a:t>="</a:t>
            </a:r>
            <a:r>
              <a:rPr lang="en-US" i="1" dirty="0" err="1" smtClean="0"/>
              <a:t>css</a:t>
            </a:r>
            <a:r>
              <a:rPr lang="en-US" i="1" dirty="0" smtClean="0"/>
              <a:t>/jquery.mobile-1.0a4.1.min.css</a:t>
            </a:r>
            <a:r>
              <a:rPr lang="en-US" i="1" dirty="0"/>
              <a:t>" </a:t>
            </a:r>
            <a:r>
              <a:rPr lang="en-US" i="1" dirty="0" smtClean="0"/>
              <a:t>/&gt;</a:t>
            </a:r>
          </a:p>
          <a:p>
            <a:pPr marL="0" indent="0">
              <a:buNone/>
            </a:pPr>
            <a:r>
              <a:rPr lang="en-US" dirty="0" smtClean="0"/>
              <a:t>        &lt;</a:t>
            </a:r>
            <a:r>
              <a:rPr lang="en-US" dirty="0"/>
              <a:t>script </a:t>
            </a:r>
            <a:r>
              <a:rPr lang="en-US" dirty="0" err="1"/>
              <a:t>src</a:t>
            </a:r>
            <a:r>
              <a:rPr lang="en-US" dirty="0"/>
              <a:t>=</a:t>
            </a:r>
            <a:r>
              <a:rPr lang="en-US" i="1" dirty="0"/>
              <a:t>"</a:t>
            </a:r>
            <a:r>
              <a:rPr lang="en-US" i="1" dirty="0" err="1"/>
              <a:t>js</a:t>
            </a:r>
            <a:r>
              <a:rPr lang="en-US" i="1" dirty="0"/>
              <a:t>/jquery.1.6.1.min.js"&gt;&lt;/script&gt;</a:t>
            </a:r>
          </a:p>
          <a:p>
            <a:pPr marL="0" indent="0">
              <a:buNone/>
            </a:pPr>
            <a:r>
              <a:rPr lang="en-US" dirty="0" smtClean="0"/>
              <a:t>        &lt;</a:t>
            </a:r>
            <a:r>
              <a:rPr lang="en-US" dirty="0"/>
              <a:t>script </a:t>
            </a:r>
            <a:r>
              <a:rPr lang="en-US" dirty="0" err="1"/>
              <a:t>src</a:t>
            </a:r>
            <a:r>
              <a:rPr lang="en-US" dirty="0"/>
              <a:t>=</a:t>
            </a:r>
            <a:r>
              <a:rPr lang="en-US" i="1" dirty="0"/>
              <a:t>"</a:t>
            </a:r>
            <a:r>
              <a:rPr lang="en-US" i="1" dirty="0" err="1" smtClean="0"/>
              <a:t>js</a:t>
            </a:r>
            <a:r>
              <a:rPr lang="en-US" i="1" dirty="0" smtClean="0"/>
              <a:t>/jquery.mobile-1.0a4.1.min.js</a:t>
            </a:r>
            <a:r>
              <a:rPr lang="en-US" i="1" dirty="0"/>
              <a:t>"&gt;&lt;/script</a:t>
            </a:r>
            <a:r>
              <a:rPr lang="en-US" i="1" dirty="0" smtClean="0"/>
              <a:t>&gt;</a:t>
            </a:r>
          </a:p>
          <a:p>
            <a:pPr marL="0" indent="0">
              <a:buNone/>
            </a:pPr>
            <a:r>
              <a:rPr lang="en-US" dirty="0" smtClean="0"/>
              <a:t>    &lt;/</a:t>
            </a:r>
            <a:r>
              <a:rPr lang="en-US" dirty="0"/>
              <a:t>head&gt;</a:t>
            </a:r>
          </a:p>
          <a:p>
            <a:pPr marL="0" indent="0">
              <a:buNone/>
            </a:pPr>
            <a:r>
              <a:rPr lang="en-US" dirty="0" smtClean="0"/>
              <a:t>    &lt;</a:t>
            </a:r>
            <a:r>
              <a:rPr lang="en-US" dirty="0"/>
              <a:t>body</a:t>
            </a:r>
            <a:r>
              <a:rPr lang="en-US" dirty="0" smtClean="0"/>
              <a:t>&gt;</a:t>
            </a:r>
          </a:p>
          <a:p>
            <a:pPr marL="0" indent="0">
              <a:buNone/>
            </a:pPr>
            <a:r>
              <a:rPr lang="en-US" dirty="0" smtClean="0"/>
              <a:t>        </a:t>
            </a:r>
            <a:r>
              <a:rPr lang="en-US" dirty="0" smtClean="0">
                <a:solidFill>
                  <a:srgbClr val="FF0000"/>
                </a:solidFill>
              </a:rPr>
              <a:t>&lt;!-- TODO</a:t>
            </a:r>
            <a:r>
              <a:rPr lang="en-US" dirty="0" smtClean="0">
                <a:solidFill>
                  <a:srgbClr val="FF0000"/>
                </a:solidFill>
                <a:sym typeface="Wingdings" pitchFamily="2" charset="2"/>
              </a:rPr>
              <a:t> --&gt;</a:t>
            </a:r>
            <a:endParaRPr lang="en-US" dirty="0" smtClean="0">
              <a:solidFill>
                <a:srgbClr val="FF0000"/>
              </a:solidFill>
            </a:endParaRPr>
          </a:p>
          <a:p>
            <a:pPr marL="0" indent="0">
              <a:buNone/>
            </a:pPr>
            <a:r>
              <a:rPr lang="en-US" dirty="0" smtClean="0"/>
              <a:t>    &lt;/body&gt;</a:t>
            </a:r>
          </a:p>
          <a:p>
            <a:pPr marL="0" indent="0">
              <a:buNone/>
            </a:pPr>
            <a:r>
              <a:rPr lang="en-US" dirty="0" smtClean="0"/>
              <a:t>&lt;/</a:t>
            </a:r>
            <a:r>
              <a:rPr lang="en-US" dirty="0"/>
              <a:t>html&gt;</a:t>
            </a:r>
          </a:p>
        </p:txBody>
      </p:sp>
    </p:spTree>
    <p:extLst>
      <p:ext uri="{BB962C8B-B14F-4D97-AF65-F5344CB8AC3E}">
        <p14:creationId xmlns:p14="http://schemas.microsoft.com/office/powerpoint/2010/main" val="2888932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page</a:t>
            </a:r>
            <a:endParaRPr lang="en-US" dirty="0"/>
          </a:p>
        </p:txBody>
      </p:sp>
      <p:sp>
        <p:nvSpPr>
          <p:cNvPr id="3" name="Content Placeholder 2"/>
          <p:cNvSpPr>
            <a:spLocks noGrp="1"/>
          </p:cNvSpPr>
          <p:nvPr>
            <p:ph idx="1"/>
          </p:nvPr>
        </p:nvSpPr>
        <p:spPr>
          <a:xfrm>
            <a:off x="457200" y="1600200"/>
            <a:ext cx="8458200" cy="4953000"/>
          </a:xfrm>
        </p:spPr>
        <p:txBody>
          <a:bodyPr>
            <a:normAutofit/>
          </a:bodyPr>
          <a:lstStyle/>
          <a:p>
            <a:pPr marL="0" indent="0">
              <a:buNone/>
            </a:pPr>
            <a:r>
              <a:rPr lang="en-US" sz="2400" dirty="0" smtClean="0"/>
              <a:t>&lt;body&gt;</a:t>
            </a:r>
          </a:p>
          <a:p>
            <a:pPr marL="0" indent="0">
              <a:buNone/>
            </a:pPr>
            <a:r>
              <a:rPr lang="en-US" sz="2400" dirty="0"/>
              <a:t> </a:t>
            </a:r>
            <a:r>
              <a:rPr lang="en-US" sz="2400" dirty="0" smtClean="0"/>
              <a:t>   &lt;section </a:t>
            </a:r>
            <a:r>
              <a:rPr lang="en-US" sz="2400" b="1" dirty="0" smtClean="0"/>
              <a:t>data-role="page"</a:t>
            </a:r>
            <a:r>
              <a:rPr lang="en-US" sz="2400" dirty="0" smtClean="0"/>
              <a:t>&gt;</a:t>
            </a:r>
          </a:p>
          <a:p>
            <a:pPr marL="0" indent="0">
              <a:buNone/>
            </a:pPr>
            <a:r>
              <a:rPr lang="en-US" sz="2400" dirty="0"/>
              <a:t> </a:t>
            </a:r>
            <a:r>
              <a:rPr lang="en-US" sz="2400" dirty="0" smtClean="0"/>
              <a:t>       </a:t>
            </a:r>
            <a:r>
              <a:rPr lang="en-US" sz="2400" dirty="0" smtClean="0">
                <a:solidFill>
                  <a:srgbClr val="FF0000"/>
                </a:solidFill>
              </a:rPr>
              <a:t>&lt;header data-role=“header”&gt;</a:t>
            </a:r>
          </a:p>
          <a:p>
            <a:pPr marL="0" indent="0">
              <a:buNone/>
            </a:pPr>
            <a:r>
              <a:rPr lang="en-US" sz="2400" dirty="0">
                <a:solidFill>
                  <a:srgbClr val="FF0000"/>
                </a:solidFill>
              </a:rPr>
              <a:t> </a:t>
            </a:r>
            <a:r>
              <a:rPr lang="en-US" sz="2400" dirty="0" smtClean="0">
                <a:solidFill>
                  <a:srgbClr val="FF0000"/>
                </a:solidFill>
              </a:rPr>
              <a:t>       &lt;/header&gt;</a:t>
            </a:r>
          </a:p>
          <a:p>
            <a:pPr marL="0" indent="0">
              <a:buNone/>
            </a:pPr>
            <a:r>
              <a:rPr lang="en-US" sz="2400" dirty="0" smtClean="0"/>
              <a:t>         </a:t>
            </a:r>
            <a:r>
              <a:rPr lang="en-US" sz="2400" dirty="0" smtClean="0">
                <a:solidFill>
                  <a:srgbClr val="FF0000"/>
                </a:solidFill>
              </a:rPr>
              <a:t>&lt;div data-role=“content”&gt;</a:t>
            </a:r>
          </a:p>
          <a:p>
            <a:pPr marL="0" indent="0">
              <a:buNone/>
            </a:pPr>
            <a:r>
              <a:rPr lang="en-US" sz="2400" dirty="0" smtClean="0">
                <a:solidFill>
                  <a:srgbClr val="FF0000"/>
                </a:solidFill>
              </a:rPr>
              <a:t>        &lt;/div&gt;</a:t>
            </a:r>
          </a:p>
          <a:p>
            <a:pPr marL="0" indent="0">
              <a:buNone/>
            </a:pPr>
            <a:r>
              <a:rPr lang="en-US" sz="2400" dirty="0" smtClean="0"/>
              <a:t>         </a:t>
            </a:r>
            <a:r>
              <a:rPr lang="en-US" sz="2400" dirty="0" smtClean="0">
                <a:solidFill>
                  <a:srgbClr val="FF0000"/>
                </a:solidFill>
              </a:rPr>
              <a:t>&lt;footer data-role=“footer”&gt;</a:t>
            </a:r>
          </a:p>
          <a:p>
            <a:pPr marL="0" indent="0">
              <a:buNone/>
            </a:pPr>
            <a:r>
              <a:rPr lang="en-US" sz="2400" dirty="0" smtClean="0">
                <a:solidFill>
                  <a:srgbClr val="FF0000"/>
                </a:solidFill>
              </a:rPr>
              <a:t>        &lt;/footer&gt;</a:t>
            </a:r>
          </a:p>
          <a:p>
            <a:pPr marL="0" indent="0">
              <a:buNone/>
            </a:pPr>
            <a:r>
              <a:rPr lang="en-US" sz="2400" dirty="0" smtClean="0"/>
              <a:t>    &lt;/section&gt;</a:t>
            </a:r>
          </a:p>
          <a:p>
            <a:pPr marL="0" indent="0">
              <a:buNone/>
            </a:pPr>
            <a:r>
              <a:rPr lang="en-US" sz="2400" dirty="0" smtClean="0"/>
              <a:t>&lt;/body&gt;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966" y="1249680"/>
            <a:ext cx="4749789" cy="560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249680"/>
            <a:ext cx="1419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581781"/>
            <a:ext cx="15621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6248400"/>
            <a:ext cx="12858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71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list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&gt;</a:t>
            </a:r>
          </a:p>
          <a:p>
            <a:pPr marL="0" indent="0">
              <a:buNone/>
            </a:pPr>
            <a:r>
              <a:rPr lang="en-US" dirty="0" smtClean="0"/>
              <a:t>            &lt;li&gt;Item 1&lt;/li&gt;</a:t>
            </a:r>
          </a:p>
          <a:p>
            <a:pPr marL="0" indent="0">
              <a:buNone/>
            </a:pPr>
            <a:r>
              <a:rPr lang="en-US" dirty="0" smtClean="0"/>
              <a:t>            &lt;li&gt;Item 2&lt;/li&gt;</a:t>
            </a:r>
          </a:p>
          <a:p>
            <a:pPr marL="0" indent="0">
              <a:buNone/>
            </a:pPr>
            <a:r>
              <a:rPr lang="en-US" dirty="0" smtClean="0"/>
              <a:t>            &lt;li&gt;Item 3&lt;/li&gt;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2428874"/>
            <a:ext cx="4905375" cy="442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01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500" fill="hold"/>
                                        <p:tgtEl>
                                          <p:spTgt spid="7171"/>
                                        </p:tgtEl>
                                        <p:attrNameLst>
                                          <p:attrName>ppt_w</p:attrName>
                                        </p:attrNameLst>
                                      </p:cBhvr>
                                      <p:tavLst>
                                        <p:tav tm="0">
                                          <p:val>
                                            <p:fltVal val="0"/>
                                          </p:val>
                                        </p:tav>
                                        <p:tav tm="100000">
                                          <p:val>
                                            <p:strVal val="#ppt_w"/>
                                          </p:val>
                                        </p:tav>
                                      </p:tavLst>
                                    </p:anim>
                                    <p:anim calcmode="lin" valueType="num">
                                      <p:cBhvr>
                                        <p:cTn id="8" dur="500" fill="hold"/>
                                        <p:tgtEl>
                                          <p:spTgt spid="7171"/>
                                        </p:tgtEl>
                                        <p:attrNameLst>
                                          <p:attrName>ppt_h</p:attrName>
                                        </p:attrNameLst>
                                      </p:cBhvr>
                                      <p:tavLst>
                                        <p:tav tm="0">
                                          <p:val>
                                            <p:fltVal val="0"/>
                                          </p:val>
                                        </p:tav>
                                        <p:tav tm="100000">
                                          <p:val>
                                            <p:strVal val="#ppt_h"/>
                                          </p:val>
                                        </p:tav>
                                      </p:tavLst>
                                    </p:anim>
                                    <p:animEffect transition="in" filter="fade">
                                      <p:cBhvr>
                                        <p:cTn id="9"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listview</a:t>
            </a:r>
            <a:r>
              <a:rPr lang="en-US" dirty="0" smtClean="0"/>
              <a:t> role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 </a:t>
            </a:r>
            <a:r>
              <a:rPr lang="en-US" b="1" dirty="0" smtClean="0"/>
              <a:t>data-role="</a:t>
            </a:r>
            <a:r>
              <a:rPr lang="en-US" b="1" dirty="0" err="1" smtClean="0"/>
              <a:t>listview</a:t>
            </a:r>
            <a:r>
              <a:rPr lang="en-US" b="1" dirty="0" smtClean="0"/>
              <a:t>" </a:t>
            </a:r>
            <a:r>
              <a:rPr lang="en-US" b="1" dirty="0" smtClean="0">
                <a:solidFill>
                  <a:schemeClr val="accent1"/>
                </a:solidFill>
              </a:rPr>
              <a:t>data-inset="true</a:t>
            </a:r>
            <a:r>
              <a:rPr lang="en-US" b="1" i="1" dirty="0" smtClean="0">
                <a:solidFill>
                  <a:schemeClr val="accent1"/>
                </a:solidFill>
              </a:rPr>
              <a:t>"</a:t>
            </a:r>
            <a:r>
              <a:rPr lang="en-US" dirty="0" smtClean="0"/>
              <a:t>&gt;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&lt;li&gt;&lt;a </a:t>
            </a:r>
            <a:r>
              <a:rPr lang="en-US" dirty="0" err="1" smtClean="0"/>
              <a:t>href</a:t>
            </a:r>
            <a:r>
              <a:rPr lang="en-US" dirty="0" smtClean="0"/>
              <a:t>=“#detail"&gt;Item 2&lt;/a&gt;&lt;/li&gt;</a:t>
            </a:r>
          </a:p>
          <a:p>
            <a:pPr marL="0" indent="0">
              <a:buNone/>
            </a:pPr>
            <a:r>
              <a:rPr lang="en-US" dirty="0" smtClean="0"/>
              <a:t>            &lt;li&gt;&lt;a </a:t>
            </a:r>
            <a:r>
              <a:rPr lang="en-US" dirty="0" err="1" smtClean="0"/>
              <a:t>href</a:t>
            </a:r>
            <a:r>
              <a:rPr lang="en-US" dirty="0" smtClean="0"/>
              <a:t>=“#detail"&gt;Item 3&lt;/a&gt;&lt;/li&gt;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a:p>
            <a:endParaRPr lang="en-US" dirty="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214563"/>
            <a:ext cx="4515970" cy="464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8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p:cTn id="7" dur="500" fill="hold"/>
                                        <p:tgtEl>
                                          <p:spTgt spid="9221"/>
                                        </p:tgtEl>
                                        <p:attrNameLst>
                                          <p:attrName>ppt_w</p:attrName>
                                        </p:attrNameLst>
                                      </p:cBhvr>
                                      <p:tavLst>
                                        <p:tav tm="0">
                                          <p:val>
                                            <p:fltVal val="0"/>
                                          </p:val>
                                        </p:tav>
                                        <p:tav tm="100000">
                                          <p:val>
                                            <p:strVal val="#ppt_w"/>
                                          </p:val>
                                        </p:tav>
                                      </p:tavLst>
                                    </p:anim>
                                    <p:anim calcmode="lin" valueType="num">
                                      <p:cBhvr>
                                        <p:cTn id="8" dur="500" fill="hold"/>
                                        <p:tgtEl>
                                          <p:spTgt spid="9221"/>
                                        </p:tgtEl>
                                        <p:attrNameLst>
                                          <p:attrName>ppt_h</p:attrName>
                                        </p:attrNameLst>
                                      </p:cBhvr>
                                      <p:tavLst>
                                        <p:tav tm="0">
                                          <p:val>
                                            <p:fltVal val="0"/>
                                          </p:val>
                                        </p:tav>
                                        <p:tav tm="100000">
                                          <p:val>
                                            <p:strVal val="#ppt_h"/>
                                          </p:val>
                                        </p:tav>
                                      </p:tavLst>
                                    </p:anim>
                                    <p:animEffect transition="in" filter="fade">
                                      <p:cBhvr>
                                        <p:cTn id="9"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&lt;</a:t>
            </a:r>
            <a:r>
              <a:rPr lang="en-US" sz="2800" dirty="0"/>
              <a:t>a </a:t>
            </a:r>
            <a:r>
              <a:rPr lang="en-US" sz="2800" dirty="0" err="1"/>
              <a:t>href</a:t>
            </a:r>
            <a:r>
              <a:rPr lang="en-US" sz="2800" dirty="0"/>
              <a:t>=</a:t>
            </a:r>
            <a:r>
              <a:rPr lang="en-US" sz="2800" i="1" dirty="0"/>
              <a:t>"lecentral.html" data-role="button" data-icon="</a:t>
            </a:r>
            <a:r>
              <a:rPr lang="en-US" sz="2800" i="1" dirty="0" smtClean="0"/>
              <a:t>forward“                                 &gt;Show </a:t>
            </a:r>
            <a:r>
              <a:rPr lang="en-US" sz="2800" i="1" dirty="0"/>
              <a:t>Dialog&lt;/a</a:t>
            </a:r>
            <a:r>
              <a:rPr lang="en-US" sz="2800" i="1" dirty="0" smtClean="0"/>
              <a:t>&gt;</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819400"/>
            <a:ext cx="3523725" cy="405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2819400"/>
            <a:ext cx="350200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43200" y="2067580"/>
            <a:ext cx="2752805" cy="523220"/>
          </a:xfrm>
          <a:prstGeom prst="rect">
            <a:avLst/>
          </a:prstGeom>
          <a:noFill/>
        </p:spPr>
        <p:txBody>
          <a:bodyPr wrap="none" rtlCol="0">
            <a:spAutoFit/>
          </a:bodyPr>
          <a:lstStyle/>
          <a:p>
            <a:r>
              <a:rPr lang="en-US" sz="2800" b="1" dirty="0"/>
              <a:t>d</a:t>
            </a:r>
            <a:r>
              <a:rPr lang="en-US" sz="2800" b="1" dirty="0" smtClean="0"/>
              <a:t>ata-</a:t>
            </a:r>
            <a:r>
              <a:rPr lang="en-US" sz="2800" b="1" dirty="0" err="1" smtClean="0"/>
              <a:t>rel</a:t>
            </a:r>
            <a:r>
              <a:rPr lang="en-US" sz="2800" b="1" dirty="0" smtClean="0"/>
              <a:t>=“dialog”</a:t>
            </a:r>
            <a:endParaRPr lang="en-US" sz="2800" b="1" dirty="0"/>
          </a:p>
        </p:txBody>
      </p:sp>
    </p:spTree>
    <p:extLst>
      <p:ext uri="{BB962C8B-B14F-4D97-AF65-F5344CB8AC3E}">
        <p14:creationId xmlns:p14="http://schemas.microsoft.com/office/powerpoint/2010/main" val="55587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animEffect transition="in" filter="fade">
                                      <p:cBhvr>
                                        <p:cTn id="1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swatches</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34861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136" y="1437513"/>
            <a:ext cx="338137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97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43"/>
                                        </p:tgtEl>
                                        <p:attrNameLst>
                                          <p:attrName>style.visibility</p:attrName>
                                        </p:attrNameLst>
                                      </p:cBhvr>
                                      <p:to>
                                        <p:strVal val="visible"/>
                                      </p:to>
                                    </p:set>
                                    <p:anim calcmode="lin" valueType="num">
                                      <p:cBhvr>
                                        <p:cTn id="14" dur="500" fill="hold"/>
                                        <p:tgtEl>
                                          <p:spTgt spid="10243"/>
                                        </p:tgtEl>
                                        <p:attrNameLst>
                                          <p:attrName>ppt_w</p:attrName>
                                        </p:attrNameLst>
                                      </p:cBhvr>
                                      <p:tavLst>
                                        <p:tav tm="0">
                                          <p:val>
                                            <p:fltVal val="0"/>
                                          </p:val>
                                        </p:tav>
                                        <p:tav tm="100000">
                                          <p:val>
                                            <p:strVal val="#ppt_w"/>
                                          </p:val>
                                        </p:tav>
                                      </p:tavLst>
                                    </p:anim>
                                    <p:anim calcmode="lin" valueType="num">
                                      <p:cBhvr>
                                        <p:cTn id="15" dur="500" fill="hold"/>
                                        <p:tgtEl>
                                          <p:spTgt spid="10243"/>
                                        </p:tgtEl>
                                        <p:attrNameLst>
                                          <p:attrName>ppt_h</p:attrName>
                                        </p:attrNameLst>
                                      </p:cBhvr>
                                      <p:tavLst>
                                        <p:tav tm="0">
                                          <p:val>
                                            <p:fltVal val="0"/>
                                          </p:val>
                                        </p:tav>
                                        <p:tav tm="100000">
                                          <p:val>
                                            <p:strVal val="#ppt_h"/>
                                          </p:val>
                                        </p:tav>
                                      </p:tavLst>
                                    </p:anim>
                                    <p:animEffect transition="in" filter="fade">
                                      <p:cBhvr>
                                        <p:cTn id="16"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swatches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 </a:t>
            </a:r>
            <a:r>
              <a:rPr lang="en-US" b="1" dirty="0" smtClean="0">
                <a:solidFill>
                  <a:srgbClr val="C00000"/>
                </a:solidFill>
              </a:rPr>
              <a:t>data-theme=</a:t>
            </a:r>
            <a:r>
              <a:rPr lang="en-US" b="1" i="1" dirty="0" smtClean="0">
                <a:solidFill>
                  <a:srgbClr val="C00000"/>
                </a:solidFill>
              </a:rPr>
              <a:t>“b"</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 </a:t>
            </a:r>
            <a:r>
              <a:rPr lang="en-US" b="1" dirty="0" smtClean="0"/>
              <a:t>data-role="</a:t>
            </a:r>
            <a:r>
              <a:rPr lang="en-US" b="1" dirty="0" err="1" smtClean="0"/>
              <a:t>listview</a:t>
            </a:r>
            <a:r>
              <a:rPr lang="en-US" b="1" dirty="0" smtClean="0"/>
              <a:t>" </a:t>
            </a:r>
            <a:r>
              <a:rPr lang="en-US" b="1" dirty="0" smtClean="0">
                <a:solidFill>
                  <a:schemeClr val="accent1"/>
                </a:solidFill>
              </a:rPr>
              <a:t>data-inset="true</a:t>
            </a:r>
            <a:r>
              <a:rPr lang="en-US" b="1" i="1" dirty="0" smtClean="0">
                <a:solidFill>
                  <a:schemeClr val="accent1"/>
                </a:solidFill>
              </a:rPr>
              <a:t>"</a:t>
            </a:r>
            <a:r>
              <a:rPr lang="en-US" b="1" dirty="0" smtClean="0"/>
              <a:t> </a:t>
            </a:r>
            <a:r>
              <a:rPr lang="en-US" b="1" dirty="0" smtClean="0">
                <a:solidFill>
                  <a:srgbClr val="C00000"/>
                </a:solidFill>
              </a:rPr>
              <a:t>data-theme=</a:t>
            </a:r>
            <a:r>
              <a:rPr lang="en-US" b="1" i="1" dirty="0" smtClean="0">
                <a:solidFill>
                  <a:srgbClr val="C00000"/>
                </a:solidFill>
              </a:rPr>
              <a:t>"e"</a:t>
            </a:r>
            <a:r>
              <a:rPr lang="en-US" dirty="0" smtClean="0"/>
              <a:t>&gt;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899" y="2233613"/>
            <a:ext cx="4569115" cy="462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4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smtClean="0"/>
              <a:t>External page links</a:t>
            </a:r>
          </a:p>
          <a:p>
            <a:r>
              <a:rPr lang="en-US" dirty="0" smtClean="0"/>
              <a:t>Multi-page documents</a:t>
            </a:r>
          </a:p>
          <a:p>
            <a:r>
              <a:rPr lang="en-US" dirty="0" smtClean="0"/>
              <a:t>Via </a:t>
            </a:r>
            <a:r>
              <a:rPr lang="en-US" dirty="0" err="1" smtClean="0"/>
              <a:t>jQuery</a:t>
            </a:r>
            <a:r>
              <a:rPr lang="en-US" dirty="0" smtClean="0"/>
              <a:t> Mobile</a:t>
            </a:r>
          </a:p>
        </p:txBody>
      </p:sp>
    </p:spTree>
    <p:extLst>
      <p:ext uri="{BB962C8B-B14F-4D97-AF65-F5344CB8AC3E}">
        <p14:creationId xmlns:p14="http://schemas.microsoft.com/office/powerpoint/2010/main" val="191121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page links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 </a:t>
            </a:r>
            <a:r>
              <a:rPr lang="en-US" b="1" dirty="0" smtClean="0">
                <a:solidFill>
                  <a:srgbClr val="C00000"/>
                </a:solidFill>
              </a:rPr>
              <a:t>data-theme=</a:t>
            </a:r>
            <a:r>
              <a:rPr lang="en-US" b="1" i="1" dirty="0" smtClean="0">
                <a:solidFill>
                  <a:srgbClr val="C00000"/>
                </a:solidFill>
              </a:rPr>
              <a:t>“b"</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 </a:t>
            </a:r>
            <a:r>
              <a:rPr lang="en-US" b="1" dirty="0" smtClean="0"/>
              <a:t>data-role="</a:t>
            </a:r>
            <a:r>
              <a:rPr lang="en-US" b="1" dirty="0" err="1" smtClean="0"/>
              <a:t>listview</a:t>
            </a:r>
            <a:r>
              <a:rPr lang="en-US" b="1" dirty="0" smtClean="0"/>
              <a:t>" </a:t>
            </a:r>
            <a:r>
              <a:rPr lang="en-US" b="1" dirty="0" smtClean="0">
                <a:solidFill>
                  <a:schemeClr val="accent1"/>
                </a:solidFill>
              </a:rPr>
              <a:t>data-inset="true</a:t>
            </a:r>
            <a:r>
              <a:rPr lang="en-US" b="1" i="1" dirty="0" smtClean="0">
                <a:solidFill>
                  <a:schemeClr val="accent1"/>
                </a:solidFill>
              </a:rPr>
              <a:t>"</a:t>
            </a:r>
            <a:r>
              <a:rPr lang="en-US" b="1" dirty="0" smtClean="0"/>
              <a:t> </a:t>
            </a:r>
            <a:r>
              <a:rPr lang="en-US" b="1" dirty="0" smtClean="0">
                <a:solidFill>
                  <a:srgbClr val="C00000"/>
                </a:solidFill>
              </a:rPr>
              <a:t>data-theme=</a:t>
            </a:r>
            <a:r>
              <a:rPr lang="en-US" b="1" i="1" dirty="0" smtClean="0">
                <a:solidFill>
                  <a:srgbClr val="C00000"/>
                </a:solidFill>
              </a:rPr>
              <a:t>"e"</a:t>
            </a:r>
            <a:r>
              <a:rPr lang="en-US" dirty="0" smtClean="0"/>
              <a:t>&gt;</a:t>
            </a:r>
          </a:p>
          <a:p>
            <a:pPr marL="0" indent="0">
              <a:buNone/>
            </a:pPr>
            <a:r>
              <a:rPr lang="en-US" dirty="0" smtClean="0"/>
              <a:t>            &lt;li&gt;&lt;a </a:t>
            </a:r>
            <a:r>
              <a:rPr lang="en-US" dirty="0" err="1" smtClean="0"/>
              <a:t>href</a:t>
            </a:r>
            <a:r>
              <a:rPr lang="en-US" dirty="0" smtClean="0"/>
              <a:t>=“</a:t>
            </a:r>
            <a:r>
              <a:rPr lang="en-US" b="1" dirty="0" smtClean="0">
                <a:solidFill>
                  <a:schemeClr val="tx2"/>
                </a:solidFill>
              </a:rPr>
              <a:t>products.html</a:t>
            </a:r>
            <a:r>
              <a:rPr lang="en-US" dirty="0" smtClean="0"/>
              <a:t>"&gt;Products&lt;/a&gt;&lt;/li&gt;</a:t>
            </a:r>
          </a:p>
          <a:p>
            <a:pPr marL="0" indent="0">
              <a:buNone/>
            </a:pPr>
            <a:r>
              <a:rPr lang="en-US" dirty="0" smtClean="0"/>
              <a:t>            &lt;li&gt;&lt;a </a:t>
            </a:r>
            <a:r>
              <a:rPr lang="en-US" dirty="0" err="1" smtClean="0"/>
              <a:t>href</a:t>
            </a:r>
            <a:r>
              <a:rPr lang="en-US" dirty="0" smtClean="0"/>
              <a:t>=“</a:t>
            </a:r>
            <a:r>
              <a:rPr lang="en-US" b="1" dirty="0" smtClean="0">
                <a:solidFill>
                  <a:schemeClr val="tx2"/>
                </a:solidFill>
              </a:rPr>
              <a:t>services.html</a:t>
            </a:r>
            <a:r>
              <a:rPr lang="en-US" dirty="0" smtClean="0"/>
              <a:t>"&gt;Services&lt;/a&gt;&lt;/li&gt;</a:t>
            </a:r>
          </a:p>
          <a:p>
            <a:pPr marL="0" indent="0">
              <a:buNone/>
            </a:pPr>
            <a:r>
              <a:rPr lang="en-US" dirty="0" smtClean="0"/>
              <a:t>            &lt;li&gt;&lt;a </a:t>
            </a:r>
            <a:r>
              <a:rPr lang="en-US" dirty="0" err="1" smtClean="0"/>
              <a:t>href</a:t>
            </a:r>
            <a:r>
              <a:rPr lang="en-US" dirty="0" smtClean="0"/>
              <a:t>=“</a:t>
            </a:r>
            <a:r>
              <a:rPr lang="en-US" b="1" dirty="0" smtClean="0">
                <a:solidFill>
                  <a:schemeClr val="tx2"/>
                </a:solidFill>
              </a:rPr>
              <a:t>about.html</a:t>
            </a:r>
            <a:r>
              <a:rPr lang="en-US" dirty="0" smtClean="0"/>
              <a:t>"&gt;About us&lt;/a&gt;&lt;/li&gt;</a:t>
            </a:r>
          </a:p>
          <a:p>
            <a:pPr marL="0" indent="0">
              <a:buNone/>
            </a:pPr>
            <a:r>
              <a:rPr lang="en-US" dirty="0"/>
              <a:t> </a:t>
            </a:r>
            <a:r>
              <a:rPr lang="en-US" dirty="0" smtClean="0"/>
              <a:t>           &lt;li&gt;&lt;a </a:t>
            </a:r>
            <a:r>
              <a:rPr lang="en-US" dirty="0" err="1" smtClean="0"/>
              <a:t>href</a:t>
            </a:r>
            <a:r>
              <a:rPr lang="en-US" dirty="0" smtClean="0"/>
              <a:t>=“</a:t>
            </a:r>
            <a:r>
              <a:rPr lang="en-US" b="1" dirty="0" smtClean="0">
                <a:solidFill>
                  <a:schemeClr val="tx2"/>
                </a:solidFill>
              </a:rPr>
              <a:t>contact.html</a:t>
            </a:r>
            <a:r>
              <a:rPr lang="en-US" dirty="0" smtClean="0"/>
              <a:t>"&gt;Contact&lt;/a&gt;&lt;/li&gt;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p:txBody>
      </p:sp>
    </p:spTree>
    <p:extLst>
      <p:ext uri="{BB962C8B-B14F-4D97-AF65-F5344CB8AC3E}">
        <p14:creationId xmlns:p14="http://schemas.microsoft.com/office/powerpoint/2010/main" val="24280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Multi-page documents</a:t>
            </a:r>
            <a:endParaRPr lang="en-US" dirty="0"/>
          </a:p>
        </p:txBody>
      </p:sp>
      <p:sp>
        <p:nvSpPr>
          <p:cNvPr id="3" name="Content Placeholder 2"/>
          <p:cNvSpPr>
            <a:spLocks noGrp="1"/>
          </p:cNvSpPr>
          <p:nvPr>
            <p:ph idx="1"/>
          </p:nvPr>
        </p:nvSpPr>
        <p:spPr>
          <a:xfrm>
            <a:off x="457200" y="1600200"/>
            <a:ext cx="8229600" cy="657285"/>
          </a:xfrm>
        </p:spPr>
        <p:txBody>
          <a:bodyPr/>
          <a:lstStyle/>
          <a:p>
            <a:r>
              <a:rPr lang="en-US" dirty="0" smtClean="0"/>
              <a:t>Each “page” has a unique ID</a:t>
            </a:r>
            <a:endParaRPr lang="en-US" dirty="0"/>
          </a:p>
        </p:txBody>
      </p:sp>
      <p:sp>
        <p:nvSpPr>
          <p:cNvPr id="4" name="TextBox 3"/>
          <p:cNvSpPr txBox="1"/>
          <p:nvPr/>
        </p:nvSpPr>
        <p:spPr>
          <a:xfrm>
            <a:off x="1371600" y="2333685"/>
            <a:ext cx="6477000" cy="4524315"/>
          </a:xfrm>
          <a:prstGeom prst="rect">
            <a:avLst/>
          </a:prstGeom>
          <a:noFill/>
        </p:spPr>
        <p:txBody>
          <a:bodyPr wrap="square" rtlCol="0">
            <a:spAutoFit/>
          </a:bodyPr>
          <a:lstStyle/>
          <a:p>
            <a:r>
              <a:rPr lang="en-US" sz="2400" dirty="0" smtClean="0"/>
              <a:t>&lt;body&gt;</a:t>
            </a:r>
          </a:p>
          <a:p>
            <a:r>
              <a:rPr lang="en-US" sz="2400" dirty="0" smtClean="0"/>
              <a:t>    &lt;div data-role="page" id="</a:t>
            </a:r>
            <a:r>
              <a:rPr lang="en-US" sz="2400" b="1" dirty="0" smtClean="0"/>
              <a:t>home</a:t>
            </a:r>
            <a:r>
              <a:rPr lang="en-US" sz="2400" dirty="0" smtClean="0"/>
              <a:t>"&gt;</a:t>
            </a:r>
          </a:p>
          <a:p>
            <a:r>
              <a:rPr lang="en-US" sz="2400" dirty="0" smtClean="0"/>
              <a:t>    &lt;/div&gt;&lt;!-- /home page --&gt;</a:t>
            </a:r>
          </a:p>
          <a:p>
            <a:r>
              <a:rPr lang="en-US" sz="2400" dirty="0" smtClean="0"/>
              <a:t>    &lt;div data-role="page" id="</a:t>
            </a:r>
            <a:r>
              <a:rPr lang="en-US" sz="2400" b="1" dirty="0" smtClean="0"/>
              <a:t>products</a:t>
            </a:r>
            <a:r>
              <a:rPr lang="en-US" sz="2400" dirty="0" smtClean="0"/>
              <a:t>"&gt;</a:t>
            </a:r>
          </a:p>
          <a:p>
            <a:r>
              <a:rPr lang="en-US" sz="2400" dirty="0" smtClean="0"/>
              <a:t>    &lt;/div&gt;&lt;!-- /products page --&gt;</a:t>
            </a:r>
          </a:p>
          <a:p>
            <a:r>
              <a:rPr lang="en-US" sz="2400" dirty="0" smtClean="0"/>
              <a:t>    &lt;div data-role="page" id="</a:t>
            </a:r>
            <a:r>
              <a:rPr lang="en-US" sz="2400" b="1" dirty="0" smtClean="0"/>
              <a:t>services</a:t>
            </a:r>
            <a:r>
              <a:rPr lang="en-US" sz="2400" dirty="0" smtClean="0"/>
              <a:t>"&gt;</a:t>
            </a:r>
          </a:p>
          <a:p>
            <a:r>
              <a:rPr lang="en-US" sz="2400" dirty="0" smtClean="0"/>
              <a:t>    &lt;/div&gt;&lt;!-- /services page --&gt;</a:t>
            </a:r>
          </a:p>
          <a:p>
            <a:r>
              <a:rPr lang="en-US" sz="2400" dirty="0" smtClean="0"/>
              <a:t>    &lt;div data-role="page" id="</a:t>
            </a:r>
            <a:r>
              <a:rPr lang="en-US" sz="2400" b="1" dirty="0" smtClean="0"/>
              <a:t>about</a:t>
            </a:r>
            <a:r>
              <a:rPr lang="en-US" sz="2400" dirty="0" smtClean="0"/>
              <a:t>"&gt;</a:t>
            </a:r>
          </a:p>
          <a:p>
            <a:r>
              <a:rPr lang="en-US" sz="2400" dirty="0" smtClean="0"/>
              <a:t>    &lt;/div&gt;&lt;!-- /about page --&gt;</a:t>
            </a:r>
          </a:p>
          <a:p>
            <a:r>
              <a:rPr lang="en-US" sz="2400" dirty="0" smtClean="0"/>
              <a:t>   &lt;div data-role="page" id="</a:t>
            </a:r>
            <a:r>
              <a:rPr lang="en-US" sz="2400" b="1" dirty="0" smtClean="0"/>
              <a:t>contact</a:t>
            </a:r>
            <a:r>
              <a:rPr lang="en-US" sz="2400" dirty="0" smtClean="0"/>
              <a:t>"&gt;</a:t>
            </a:r>
          </a:p>
          <a:p>
            <a:r>
              <a:rPr lang="en-US" sz="2400" dirty="0" smtClean="0"/>
              <a:t>    &lt;/div&gt;&lt;!-- /contact page --&gt;</a:t>
            </a:r>
          </a:p>
          <a:p>
            <a:r>
              <a:rPr lang="en-US" sz="2400" dirty="0" smtClean="0"/>
              <a:t>&lt;/body&gt;</a:t>
            </a:r>
            <a:endParaRPr lang="en-US" sz="2400" dirty="0"/>
          </a:p>
        </p:txBody>
      </p:sp>
    </p:spTree>
    <p:extLst>
      <p:ext uri="{BB962C8B-B14F-4D97-AF65-F5344CB8AC3E}">
        <p14:creationId xmlns:p14="http://schemas.microsoft.com/office/powerpoint/2010/main" val="39819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Interface</a:t>
            </a:r>
            <a:endParaRPr lang="en-US" dirty="0"/>
          </a:p>
        </p:txBody>
      </p:sp>
      <p:sp>
        <p:nvSpPr>
          <p:cNvPr id="3" name="Content Placeholder 2"/>
          <p:cNvSpPr>
            <a:spLocks noGrp="1"/>
          </p:cNvSpPr>
          <p:nvPr>
            <p:ph idx="1"/>
          </p:nvPr>
        </p:nvSpPr>
        <p:spPr/>
        <p:txBody>
          <a:bodyPr/>
          <a:lstStyle/>
          <a:p>
            <a:r>
              <a:rPr lang="en-US" dirty="0" smtClean="0"/>
              <a:t>HTML and CSS</a:t>
            </a:r>
          </a:p>
          <a:p>
            <a:r>
              <a:rPr lang="en-US" dirty="0" err="1" smtClean="0"/>
              <a:t>iWebKit</a:t>
            </a:r>
            <a:endParaRPr lang="en-US" dirty="0" smtClean="0"/>
          </a:p>
          <a:p>
            <a:r>
              <a:rPr lang="en-US" dirty="0" err="1" smtClean="0"/>
              <a:t>jQTouch</a:t>
            </a:r>
            <a:endParaRPr lang="en-US" dirty="0" smtClean="0"/>
          </a:p>
          <a:p>
            <a:r>
              <a:rPr lang="en-US" dirty="0" err="1" smtClean="0"/>
              <a:t>Sencha</a:t>
            </a:r>
            <a:r>
              <a:rPr lang="en-US" dirty="0" smtClean="0"/>
              <a:t> Touch</a:t>
            </a:r>
          </a:p>
          <a:p>
            <a:r>
              <a:rPr lang="en-US" dirty="0" smtClean="0"/>
              <a:t>BlackBerry UI</a:t>
            </a:r>
          </a:p>
        </p:txBody>
      </p:sp>
    </p:spTree>
    <p:extLst>
      <p:ext uri="{BB962C8B-B14F-4D97-AF65-F5344CB8AC3E}">
        <p14:creationId xmlns:p14="http://schemas.microsoft.com/office/powerpoint/2010/main" val="1058515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Multi-page documents</a:t>
            </a:r>
            <a:endParaRPr lang="en-US" dirty="0"/>
          </a:p>
        </p:txBody>
      </p:sp>
      <p:sp>
        <p:nvSpPr>
          <p:cNvPr id="3" name="Content Placeholder 2"/>
          <p:cNvSpPr>
            <a:spLocks noGrp="1"/>
          </p:cNvSpPr>
          <p:nvPr>
            <p:ph idx="1"/>
          </p:nvPr>
        </p:nvSpPr>
        <p:spPr>
          <a:xfrm>
            <a:off x="457200" y="1600200"/>
            <a:ext cx="8229600" cy="657285"/>
          </a:xfrm>
        </p:spPr>
        <p:txBody>
          <a:bodyPr/>
          <a:lstStyle/>
          <a:p>
            <a:r>
              <a:rPr lang="en-US" dirty="0" smtClean="0"/>
              <a:t>...with internal #anchor links</a:t>
            </a:r>
            <a:endParaRPr lang="en-US" dirty="0"/>
          </a:p>
        </p:txBody>
      </p:sp>
      <p:sp>
        <p:nvSpPr>
          <p:cNvPr id="4" name="TextBox 3"/>
          <p:cNvSpPr txBox="1"/>
          <p:nvPr/>
        </p:nvSpPr>
        <p:spPr>
          <a:xfrm>
            <a:off x="1371600" y="2556570"/>
            <a:ext cx="7315200" cy="3970318"/>
          </a:xfrm>
          <a:prstGeom prst="rect">
            <a:avLst/>
          </a:prstGeom>
          <a:noFill/>
        </p:spPr>
        <p:txBody>
          <a:bodyPr wrap="square" rtlCol="0">
            <a:spAutoFit/>
          </a:bodyPr>
          <a:lstStyle/>
          <a:p>
            <a:r>
              <a:rPr lang="en-US" sz="2800" dirty="0" smtClean="0"/>
              <a:t>&lt;div data-role="content" data-theme="a"&gt;</a:t>
            </a:r>
          </a:p>
          <a:p>
            <a:r>
              <a:rPr lang="en-US" sz="2800" dirty="0" smtClean="0"/>
              <a:t>    &lt;</a:t>
            </a:r>
            <a:r>
              <a:rPr lang="en-US" sz="2800" dirty="0" err="1" smtClean="0"/>
              <a:t>ul</a:t>
            </a:r>
            <a:r>
              <a:rPr lang="en-US" sz="2800" dirty="0" smtClean="0"/>
              <a:t> data-role="</a:t>
            </a:r>
            <a:r>
              <a:rPr lang="en-US" sz="2800" dirty="0" err="1" smtClean="0"/>
              <a:t>listview</a:t>
            </a:r>
            <a:r>
              <a:rPr lang="en-US" sz="2800" dirty="0" smtClean="0"/>
              <a:t>" data-inset="true"&gt;</a:t>
            </a:r>
          </a:p>
          <a:p>
            <a:r>
              <a:rPr lang="en-US" sz="2800" dirty="0" smtClean="0"/>
              <a:t>        &lt;li&gt;&lt;a </a:t>
            </a:r>
            <a:r>
              <a:rPr lang="en-US" sz="2800" dirty="0" err="1" smtClean="0"/>
              <a:t>href</a:t>
            </a:r>
            <a:r>
              <a:rPr lang="en-US" sz="2800" dirty="0" smtClean="0"/>
              <a:t>="</a:t>
            </a:r>
            <a:r>
              <a:rPr lang="en-US" sz="2800" b="1" dirty="0" smtClean="0"/>
              <a:t>#products</a:t>
            </a:r>
            <a:r>
              <a:rPr lang="en-US" sz="2800" dirty="0" smtClean="0"/>
              <a:t>"&gt;Products&lt;/a&gt;&lt;/li&gt;</a:t>
            </a:r>
          </a:p>
          <a:p>
            <a:r>
              <a:rPr lang="en-US" sz="2800" dirty="0" smtClean="0"/>
              <a:t>        &lt;li&gt;&lt;a </a:t>
            </a:r>
            <a:r>
              <a:rPr lang="en-US" sz="2800" dirty="0" err="1" smtClean="0"/>
              <a:t>href</a:t>
            </a:r>
            <a:r>
              <a:rPr lang="en-US" sz="2800" dirty="0" smtClean="0"/>
              <a:t>="</a:t>
            </a:r>
            <a:r>
              <a:rPr lang="en-US" sz="2800" b="1" dirty="0" smtClean="0"/>
              <a:t>#services</a:t>
            </a:r>
            <a:r>
              <a:rPr lang="en-US" sz="2800" dirty="0" smtClean="0"/>
              <a:t>"&gt;Services&lt;/a&gt;&lt;/li&gt;</a:t>
            </a:r>
          </a:p>
          <a:p>
            <a:r>
              <a:rPr lang="en-US" sz="2800" dirty="0" smtClean="0"/>
              <a:t>        &lt;li&gt;&lt;a </a:t>
            </a:r>
            <a:r>
              <a:rPr lang="en-US" sz="2800" dirty="0" err="1" smtClean="0"/>
              <a:t>href</a:t>
            </a:r>
            <a:r>
              <a:rPr lang="en-US" sz="2800" dirty="0" smtClean="0"/>
              <a:t>="</a:t>
            </a:r>
            <a:r>
              <a:rPr lang="en-US" sz="2800" b="1" dirty="0" smtClean="0"/>
              <a:t>#about</a:t>
            </a:r>
            <a:r>
              <a:rPr lang="en-US" sz="2800" dirty="0" smtClean="0"/>
              <a:t>"&gt;About us&lt;/a&gt;&lt;/li&gt;</a:t>
            </a:r>
          </a:p>
          <a:p>
            <a:r>
              <a:rPr lang="en-US" sz="2800" dirty="0" smtClean="0"/>
              <a:t>        &lt;li&gt;&lt;a </a:t>
            </a:r>
            <a:r>
              <a:rPr lang="en-US" sz="2800" dirty="0" err="1" smtClean="0"/>
              <a:t>href</a:t>
            </a:r>
            <a:r>
              <a:rPr lang="en-US" sz="2800" dirty="0" smtClean="0"/>
              <a:t>="</a:t>
            </a:r>
            <a:r>
              <a:rPr lang="en-US" sz="2800" b="1" dirty="0" smtClean="0"/>
              <a:t>#contact</a:t>
            </a:r>
            <a:r>
              <a:rPr lang="en-US" sz="2800" dirty="0" smtClean="0"/>
              <a:t>"&gt;Contact&lt;/a&gt;&lt;/li&gt;</a:t>
            </a:r>
          </a:p>
          <a:p>
            <a:r>
              <a:rPr lang="en-US" sz="2800" dirty="0" smtClean="0"/>
              <a:t>    &lt;/</a:t>
            </a:r>
            <a:r>
              <a:rPr lang="en-US" sz="2800" dirty="0" err="1" smtClean="0"/>
              <a:t>ul</a:t>
            </a:r>
            <a:r>
              <a:rPr lang="en-US" sz="2800" dirty="0" smtClean="0"/>
              <a:t>&gt;</a:t>
            </a:r>
          </a:p>
          <a:p>
            <a:r>
              <a:rPr lang="en-US" sz="2800" dirty="0" smtClean="0"/>
              <a:t>&lt;/div&gt;&lt;!-- /homepage content --&gt;</a:t>
            </a:r>
          </a:p>
          <a:p>
            <a:r>
              <a:rPr lang="en-US" sz="2800" dirty="0" smtClean="0"/>
              <a:t>…</a:t>
            </a:r>
            <a:endParaRPr lang="en-US" sz="2800" dirty="0"/>
          </a:p>
        </p:txBody>
      </p:sp>
    </p:spTree>
    <p:extLst>
      <p:ext uri="{BB962C8B-B14F-4D97-AF65-F5344CB8AC3E}">
        <p14:creationId xmlns:p14="http://schemas.microsoft.com/office/powerpoint/2010/main" val="43821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Effects transition</a:t>
            </a:r>
            <a:endParaRPr lang="en-US" dirty="0"/>
          </a:p>
        </p:txBody>
      </p:sp>
      <p:sp>
        <p:nvSpPr>
          <p:cNvPr id="3" name="Content Placeholder 2"/>
          <p:cNvSpPr>
            <a:spLocks noGrp="1"/>
          </p:cNvSpPr>
          <p:nvPr>
            <p:ph idx="1"/>
          </p:nvPr>
        </p:nvSpPr>
        <p:spPr/>
        <p:txBody>
          <a:bodyPr/>
          <a:lstStyle/>
          <a:p>
            <a:r>
              <a:rPr lang="en-US" dirty="0" smtClean="0"/>
              <a:t>Slide</a:t>
            </a:r>
          </a:p>
          <a:p>
            <a:r>
              <a:rPr lang="en-US" dirty="0" err="1" smtClean="0"/>
              <a:t>Slideup</a:t>
            </a:r>
            <a:endParaRPr lang="en-US" dirty="0" smtClean="0"/>
          </a:p>
          <a:p>
            <a:r>
              <a:rPr lang="en-US" dirty="0" err="1" smtClean="0"/>
              <a:t>Slidedown</a:t>
            </a:r>
            <a:endParaRPr lang="en-US" dirty="0" smtClean="0"/>
          </a:p>
          <a:p>
            <a:r>
              <a:rPr lang="en-US" dirty="0" smtClean="0"/>
              <a:t>Pop</a:t>
            </a:r>
          </a:p>
          <a:p>
            <a:r>
              <a:rPr lang="en-US" dirty="0" smtClean="0"/>
              <a:t>Face</a:t>
            </a:r>
          </a:p>
          <a:p>
            <a:r>
              <a:rPr lang="en-US" dirty="0" smtClean="0"/>
              <a:t>Flip</a:t>
            </a:r>
            <a:endParaRPr lang="en-US" dirty="0"/>
          </a:p>
        </p:txBody>
      </p:sp>
      <p:sp>
        <p:nvSpPr>
          <p:cNvPr id="5" name="TextBox 4"/>
          <p:cNvSpPr txBox="1"/>
          <p:nvPr/>
        </p:nvSpPr>
        <p:spPr>
          <a:xfrm>
            <a:off x="259080" y="5715000"/>
            <a:ext cx="8939784" cy="523220"/>
          </a:xfrm>
          <a:prstGeom prst="rect">
            <a:avLst/>
          </a:prstGeom>
          <a:noFill/>
        </p:spPr>
        <p:txBody>
          <a:bodyPr wrap="square" rtlCol="0">
            <a:spAutoFit/>
          </a:bodyPr>
          <a:lstStyle/>
          <a:p>
            <a:r>
              <a:rPr lang="en-US" sz="2800" dirty="0" smtClean="0"/>
              <a:t>&lt;a </a:t>
            </a:r>
            <a:r>
              <a:rPr lang="en-US" sz="2800" dirty="0" err="1" smtClean="0"/>
              <a:t>href</a:t>
            </a:r>
            <a:r>
              <a:rPr lang="en-US" sz="2800" dirty="0" smtClean="0"/>
              <a:t>="</a:t>
            </a:r>
            <a:r>
              <a:rPr lang="en-US" sz="2800" b="1" dirty="0" smtClean="0"/>
              <a:t>#products</a:t>
            </a:r>
            <a:r>
              <a:rPr lang="en-US" sz="2800" dirty="0" smtClean="0"/>
              <a:t>“ </a:t>
            </a:r>
            <a:r>
              <a:rPr lang="en-US" sz="2800" b="1" dirty="0" smtClean="0">
                <a:solidFill>
                  <a:srgbClr val="C00000"/>
                </a:solidFill>
              </a:rPr>
              <a:t>data-transition=“slide”</a:t>
            </a:r>
            <a:r>
              <a:rPr lang="en-US" sz="2800" dirty="0" smtClean="0"/>
              <a:t>&gt;Products&lt;/a&gt;</a:t>
            </a:r>
            <a:endParaRPr lang="en-US" sz="2800" dirty="0"/>
          </a:p>
        </p:txBody>
      </p:sp>
    </p:spTree>
    <p:extLst>
      <p:ext uri="{BB962C8B-B14F-4D97-AF65-F5344CB8AC3E}">
        <p14:creationId xmlns:p14="http://schemas.microsoft.com/office/powerpoint/2010/main" val="394712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entr" presetSubtype="0" fill="hold" nodeType="clickEffect">
                                  <p:stCondLst>
                                    <p:cond delay="0"/>
                                  </p:stCondLst>
                                  <p:iterate type="lt">
                                    <p:tmPct val="10000"/>
                                  </p:iterate>
                                  <p:childTnLst>
                                    <p:set>
                                      <p:cBhvr>
                                        <p:cTn id="36" dur="1" fill="hold">
                                          <p:stCondLst>
                                            <p:cond delay="0"/>
                                          </p:stCondLst>
                                        </p:cTn>
                                        <p:tgtEl>
                                          <p:spTgt spid="3">
                                            <p:txEl>
                                              <p:pRg st="5" end="5"/>
                                            </p:txEl>
                                          </p:spTgt>
                                        </p:tgtEl>
                                        <p:attrNameLst>
                                          <p:attrName>style.visibility</p:attrName>
                                        </p:attrNameLst>
                                      </p:cBhvr>
                                      <p:to>
                                        <p:strVal val="visible"/>
                                      </p:to>
                                    </p:set>
                                    <p:anim by="(-#ppt_w*2)" calcmode="lin" valueType="num">
                                      <p:cBhvr rctx="PPT">
                                        <p:cTn id="37" dur="250" autoRev="1" fill="hold">
                                          <p:stCondLst>
                                            <p:cond delay="0"/>
                                          </p:stCondLst>
                                        </p:cTn>
                                        <p:tgtEl>
                                          <p:spTgt spid="3">
                                            <p:txEl>
                                              <p:pRg st="5" end="5"/>
                                            </p:txEl>
                                          </p:spTgt>
                                        </p:tgtEl>
                                        <p:attrNameLst>
                                          <p:attrName>ppt_w</p:attrName>
                                        </p:attrNameLst>
                                      </p:cBhvr>
                                    </p:anim>
                                    <p:anim by="(#ppt_w*0.50)" calcmode="lin" valueType="num">
                                      <p:cBhvr>
                                        <p:cTn id="38" dur="250" decel="50000" autoRev="1" fill="hold">
                                          <p:stCondLst>
                                            <p:cond delay="0"/>
                                          </p:stCondLst>
                                        </p:cTn>
                                        <p:tgtEl>
                                          <p:spTgt spid="3">
                                            <p:txEl>
                                              <p:pRg st="5" end="5"/>
                                            </p:txEl>
                                          </p:spTgt>
                                        </p:tgtEl>
                                        <p:attrNameLst>
                                          <p:attrName>ppt_x</p:attrName>
                                        </p:attrNameLst>
                                      </p:cBhvr>
                                    </p:anim>
                                    <p:anim from="(-#ppt_h/2)" to="(#ppt_y)" calcmode="lin" valueType="num">
                                      <p:cBhvr>
                                        <p:cTn id="39" dur="500" fill="hold">
                                          <p:stCondLst>
                                            <p:cond delay="0"/>
                                          </p:stCondLst>
                                        </p:cTn>
                                        <p:tgtEl>
                                          <p:spTgt spid="3">
                                            <p:txEl>
                                              <p:pRg st="5" end="5"/>
                                            </p:txEl>
                                          </p:spTgt>
                                        </p:tgtEl>
                                        <p:attrNameLst>
                                          <p:attrName>ppt_y</p:attrName>
                                        </p:attrNameLst>
                                      </p:cBhvr>
                                    </p:anim>
                                    <p:animRot by="21600000">
                                      <p:cBhvr>
                                        <p:cTn id="40" dur="500" fill="hold">
                                          <p:stCondLst>
                                            <p:cond delay="0"/>
                                          </p:stCondLst>
                                        </p:cTn>
                                        <p:tgtEl>
                                          <p:spTgt spid="3">
                                            <p:txEl>
                                              <p:pRg st="5" end="5"/>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ia </a:t>
            </a:r>
            <a:r>
              <a:rPr lang="en-US" dirty="0" err="1" smtClean="0"/>
              <a:t>jQuery</a:t>
            </a:r>
            <a:r>
              <a:rPr lang="en-US" dirty="0" smtClean="0"/>
              <a:t> Mobile</a:t>
            </a:r>
            <a:endParaRPr lang="en-US" dirty="0"/>
          </a:p>
        </p:txBody>
      </p:sp>
      <p:sp>
        <p:nvSpPr>
          <p:cNvPr id="3" name="Content Placeholder 2"/>
          <p:cNvSpPr>
            <a:spLocks noGrp="1"/>
          </p:cNvSpPr>
          <p:nvPr>
            <p:ph idx="1"/>
          </p:nvPr>
        </p:nvSpPr>
        <p:spPr/>
        <p:txBody>
          <a:bodyPr/>
          <a:lstStyle/>
          <a:p>
            <a:r>
              <a:rPr lang="en-US" dirty="0" smtClean="0"/>
              <a:t>Change Page </a:t>
            </a:r>
          </a:p>
          <a:p>
            <a:pPr marL="0" indent="0">
              <a:buNone/>
            </a:pPr>
            <a:r>
              <a:rPr lang="en-US" sz="2800" dirty="0" smtClean="0"/>
              <a:t>$.</a:t>
            </a:r>
            <a:r>
              <a:rPr lang="en-US" sz="2800" dirty="0" err="1" smtClean="0"/>
              <a:t>mobile.changePage</a:t>
            </a:r>
            <a:r>
              <a:rPr lang="en-US" sz="2800" dirty="0" smtClean="0"/>
              <a:t>(to, transition, back, </a:t>
            </a:r>
            <a:r>
              <a:rPr lang="en-US" sz="2800" dirty="0" err="1" smtClean="0"/>
              <a:t>changeHash</a:t>
            </a:r>
            <a:r>
              <a:rPr lang="en-US" sz="2800" dirty="0" smtClean="0"/>
              <a:t>)</a:t>
            </a:r>
          </a:p>
          <a:p>
            <a:r>
              <a:rPr lang="en-US" dirty="0" smtClean="0"/>
              <a:t>…and Back!</a:t>
            </a:r>
          </a:p>
          <a:p>
            <a:pPr marL="0" indent="0">
              <a:buNone/>
            </a:pPr>
            <a:r>
              <a:rPr lang="en-US" sz="2800" dirty="0" err="1" smtClean="0"/>
              <a:t>window.history.back</a:t>
            </a:r>
            <a:r>
              <a:rPr lang="en-US" sz="2800" dirty="0" smtClean="0"/>
              <a:t>();</a:t>
            </a:r>
          </a:p>
        </p:txBody>
      </p:sp>
    </p:spTree>
    <p:extLst>
      <p:ext uri="{BB962C8B-B14F-4D97-AF65-F5344CB8AC3E}">
        <p14:creationId xmlns:p14="http://schemas.microsoft.com/office/powerpoint/2010/main" val="1315158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Passing Data Between Pages</a:t>
            </a:r>
            <a:endParaRPr lang="en-US" dirty="0"/>
          </a:p>
        </p:txBody>
      </p:sp>
      <p:sp>
        <p:nvSpPr>
          <p:cNvPr id="3" name="Content Placeholder 2"/>
          <p:cNvSpPr>
            <a:spLocks noGrp="1"/>
          </p:cNvSpPr>
          <p:nvPr>
            <p:ph idx="1"/>
          </p:nvPr>
        </p:nvSpPr>
        <p:spPr/>
        <p:txBody>
          <a:bodyPr/>
          <a:lstStyle/>
          <a:p>
            <a:r>
              <a:rPr lang="en-US" dirty="0" smtClean="0"/>
              <a:t>HTML 5 DOM storage</a:t>
            </a:r>
          </a:p>
          <a:p>
            <a:r>
              <a:rPr lang="en-US" dirty="0" smtClean="0"/>
              <a:t>Global variables</a:t>
            </a:r>
          </a:p>
          <a:p>
            <a:r>
              <a:rPr lang="en-US" dirty="0" smtClean="0"/>
              <a:t>The </a:t>
            </a:r>
            <a:r>
              <a:rPr lang="en-US" dirty="0" err="1" smtClean="0"/>
              <a:t>jQuery.data</a:t>
            </a:r>
            <a:r>
              <a:rPr lang="en-US" dirty="0" smtClean="0"/>
              <a:t>() method</a:t>
            </a:r>
            <a:endParaRPr lang="en-US" dirty="0"/>
          </a:p>
        </p:txBody>
      </p:sp>
    </p:spTree>
    <p:extLst>
      <p:ext uri="{BB962C8B-B14F-4D97-AF65-F5344CB8AC3E}">
        <p14:creationId xmlns:p14="http://schemas.microsoft.com/office/powerpoint/2010/main" val="3114950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Defaults</a:t>
            </a:r>
            <a:endParaRPr lang="en-US" dirty="0"/>
          </a:p>
        </p:txBody>
      </p:sp>
      <p:sp>
        <p:nvSpPr>
          <p:cNvPr id="3" name="Content Placeholder 2"/>
          <p:cNvSpPr>
            <a:spLocks noGrp="1"/>
          </p:cNvSpPr>
          <p:nvPr>
            <p:ph idx="1"/>
          </p:nvPr>
        </p:nvSpPr>
        <p:spPr>
          <a:xfrm>
            <a:off x="76200" y="1600200"/>
            <a:ext cx="9144000" cy="4525963"/>
          </a:xfrm>
        </p:spPr>
        <p:txBody>
          <a:bodyPr/>
          <a:lstStyle/>
          <a:p>
            <a:r>
              <a:rPr lang="en-US" dirty="0" err="1" smtClean="0"/>
              <a:t>defaultTransition</a:t>
            </a:r>
            <a:r>
              <a:rPr lang="en-US" dirty="0" smtClean="0"/>
              <a:t> (string, default: 'slide')</a:t>
            </a:r>
          </a:p>
          <a:p>
            <a:r>
              <a:rPr lang="en-US" dirty="0" err="1" smtClean="0"/>
              <a:t>loadingMessage</a:t>
            </a:r>
            <a:r>
              <a:rPr lang="en-US" dirty="0" smtClean="0"/>
              <a:t> (string, default: "loading")</a:t>
            </a:r>
          </a:p>
          <a:p>
            <a:r>
              <a:rPr lang="en-US" dirty="0" err="1" smtClean="0"/>
              <a:t>errorMessage</a:t>
            </a:r>
            <a:r>
              <a:rPr lang="en-US" dirty="0" smtClean="0"/>
              <a:t> (string, default: "Error loading page")</a:t>
            </a:r>
          </a:p>
          <a:p>
            <a:r>
              <a:rPr lang="en-US" dirty="0" err="1" smtClean="0"/>
              <a:t>backBtnText</a:t>
            </a:r>
            <a:r>
              <a:rPr lang="en-US" dirty="0" smtClean="0"/>
              <a:t> (string, default: 'back')</a:t>
            </a:r>
          </a:p>
          <a:p>
            <a:r>
              <a:rPr lang="en-US" dirty="0" err="1" smtClean="0"/>
              <a:t>ajaxEnabled</a:t>
            </a:r>
            <a:r>
              <a:rPr lang="en-US" dirty="0" smtClean="0"/>
              <a:t> (</a:t>
            </a:r>
            <a:r>
              <a:rPr lang="en-US" dirty="0" err="1" smtClean="0"/>
              <a:t>boolean</a:t>
            </a:r>
            <a:r>
              <a:rPr lang="en-US" dirty="0" smtClean="0"/>
              <a:t>, default: true)</a:t>
            </a:r>
          </a:p>
          <a:p>
            <a:r>
              <a:rPr lang="en-US" dirty="0" smtClean="0"/>
              <a:t>and more!</a:t>
            </a:r>
            <a:endParaRPr lang="en-US" dirty="0"/>
          </a:p>
        </p:txBody>
      </p:sp>
    </p:spTree>
    <p:extLst>
      <p:ext uri="{BB962C8B-B14F-4D97-AF65-F5344CB8AC3E}">
        <p14:creationId xmlns:p14="http://schemas.microsoft.com/office/powerpoint/2010/main" val="3802907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Defaults</a:t>
            </a:r>
            <a:endParaRPr lang="en-US" dirty="0"/>
          </a:p>
        </p:txBody>
      </p:sp>
      <p:sp>
        <p:nvSpPr>
          <p:cNvPr id="3" name="Content Placeholder 2"/>
          <p:cNvSpPr>
            <a:spLocks noGrp="1"/>
          </p:cNvSpPr>
          <p:nvPr>
            <p:ph idx="1"/>
          </p:nvPr>
        </p:nvSpPr>
        <p:spPr>
          <a:xfrm>
            <a:off x="381000" y="1600200"/>
            <a:ext cx="8382000" cy="4525963"/>
          </a:xfrm>
        </p:spPr>
        <p:txBody>
          <a:bodyPr>
            <a:normAutofit fontScale="70000" lnSpcReduction="20000"/>
          </a:bodyPr>
          <a:lstStyle/>
          <a:p>
            <a:r>
              <a:rPr lang="en-US" sz="4600" dirty="0" smtClean="0"/>
              <a:t>Extend the $.mobile object:</a:t>
            </a:r>
          </a:p>
          <a:p>
            <a:pPr marL="0" indent="0">
              <a:buNone/>
            </a:pPr>
            <a:r>
              <a:rPr lang="en-US" dirty="0" smtClean="0"/>
              <a:t>$(document).bind("</a:t>
            </a:r>
            <a:r>
              <a:rPr lang="en-US" dirty="0" err="1" smtClean="0"/>
              <a:t>mobileinit</a:t>
            </a:r>
            <a:r>
              <a:rPr lang="en-US" dirty="0" smtClean="0"/>
              <a:t>", function(){</a:t>
            </a:r>
          </a:p>
          <a:p>
            <a:pPr marL="0" indent="0">
              <a:buNone/>
            </a:pPr>
            <a:r>
              <a:rPr lang="en-US" dirty="0" smtClean="0"/>
              <a:t>  $.extend(  $.mobile , {</a:t>
            </a:r>
          </a:p>
          <a:p>
            <a:pPr marL="0" indent="0">
              <a:buNone/>
            </a:pPr>
            <a:r>
              <a:rPr lang="en-US" dirty="0" smtClean="0"/>
              <a:t>    foo: bar</a:t>
            </a:r>
          </a:p>
          <a:p>
            <a:pPr marL="0" indent="0">
              <a:buNone/>
            </a:pPr>
            <a:r>
              <a:rPr lang="en-US" dirty="0" smtClean="0"/>
              <a:t>  });</a:t>
            </a:r>
          </a:p>
          <a:p>
            <a:pPr marL="0" indent="0">
              <a:buNone/>
            </a:pPr>
            <a:r>
              <a:rPr lang="en-US" dirty="0" smtClean="0"/>
              <a:t>});</a:t>
            </a:r>
          </a:p>
          <a:p>
            <a:pPr marL="0" indent="0">
              <a:buNone/>
            </a:pPr>
            <a:endParaRPr lang="en-US" dirty="0" smtClean="0"/>
          </a:p>
          <a:p>
            <a:r>
              <a:rPr lang="en-US" sz="4600" dirty="0" smtClean="0"/>
              <a:t>...or set individually:</a:t>
            </a:r>
          </a:p>
          <a:p>
            <a:pPr marL="0" indent="0">
              <a:buNone/>
            </a:pPr>
            <a:endParaRPr lang="en-US" dirty="0" smtClean="0"/>
          </a:p>
          <a:p>
            <a:pPr marL="0" indent="0">
              <a:buNone/>
            </a:pPr>
            <a:r>
              <a:rPr lang="en-US" dirty="0" smtClean="0"/>
              <a:t>$(document).bind("</a:t>
            </a:r>
            <a:r>
              <a:rPr lang="en-US" dirty="0" err="1" smtClean="0"/>
              <a:t>mobileinit</a:t>
            </a:r>
            <a:r>
              <a:rPr lang="en-US" dirty="0" smtClean="0"/>
              <a:t>", function(){</a:t>
            </a:r>
          </a:p>
          <a:p>
            <a:pPr marL="0" indent="0">
              <a:buNone/>
            </a:pPr>
            <a:r>
              <a:rPr lang="en-US" dirty="0" smtClean="0"/>
              <a:t>  $.</a:t>
            </a:r>
            <a:r>
              <a:rPr lang="en-US" dirty="0" err="1" smtClean="0"/>
              <a:t>mobile.foo</a:t>
            </a:r>
            <a:r>
              <a:rPr lang="en-US" dirty="0" smtClean="0"/>
              <a:t> = bar;</a:t>
            </a:r>
          </a:p>
          <a:p>
            <a:pPr marL="0" indent="0">
              <a:buNone/>
            </a:pPr>
            <a:r>
              <a:rPr lang="en-US" dirty="0" smtClean="0"/>
              <a:t>});</a:t>
            </a:r>
            <a:endParaRPr lang="en-US" dirty="0"/>
          </a:p>
        </p:txBody>
      </p:sp>
    </p:spTree>
    <p:extLst>
      <p:ext uri="{BB962C8B-B14F-4D97-AF65-F5344CB8AC3E}">
        <p14:creationId xmlns:p14="http://schemas.microsoft.com/office/powerpoint/2010/main" val="1947009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Defaults</a:t>
            </a:r>
            <a:endParaRPr lang="en-US" dirty="0"/>
          </a:p>
        </p:txBody>
      </p:sp>
      <p:sp>
        <p:nvSpPr>
          <p:cNvPr id="3" name="Content Placeholder 2"/>
          <p:cNvSpPr>
            <a:spLocks noGrp="1"/>
          </p:cNvSpPr>
          <p:nvPr>
            <p:ph idx="1"/>
          </p:nvPr>
        </p:nvSpPr>
        <p:spPr>
          <a:xfrm>
            <a:off x="381000" y="1600200"/>
            <a:ext cx="8382000" cy="4525963"/>
          </a:xfrm>
        </p:spPr>
        <p:txBody>
          <a:bodyPr>
            <a:normAutofit/>
          </a:bodyPr>
          <a:lstStyle/>
          <a:p>
            <a:pPr marL="0" indent="0">
              <a:buNone/>
            </a:pPr>
            <a:r>
              <a:rPr lang="en-US" sz="2800" dirty="0" smtClean="0"/>
              <a:t>&lt;script </a:t>
            </a:r>
            <a:r>
              <a:rPr lang="en-US" sz="2800" dirty="0" err="1" smtClean="0"/>
              <a:t>src</a:t>
            </a:r>
            <a:r>
              <a:rPr lang="en-US" sz="2800" dirty="0" smtClean="0"/>
              <a:t>=“</a:t>
            </a:r>
            <a:r>
              <a:rPr lang="en-US" sz="2800" dirty="0" err="1" smtClean="0"/>
              <a:t>js</a:t>
            </a:r>
            <a:r>
              <a:rPr lang="en-US" sz="2800" dirty="0" smtClean="0"/>
              <a:t>/jquery.1.6.1.min.js</a:t>
            </a:r>
            <a:r>
              <a:rPr lang="en-US" sz="2800" dirty="0" smtClean="0"/>
              <a:t>"&gt;&lt;/script&gt;</a:t>
            </a:r>
          </a:p>
          <a:p>
            <a:pPr marL="0" indent="0">
              <a:buNone/>
            </a:pPr>
            <a:r>
              <a:rPr lang="en-US" sz="2800" dirty="0" smtClean="0">
                <a:solidFill>
                  <a:srgbClr val="FF0000"/>
                </a:solidFill>
              </a:rPr>
              <a:t>&lt;script </a:t>
            </a:r>
            <a:r>
              <a:rPr lang="en-US" sz="2800" dirty="0" err="1" smtClean="0">
                <a:solidFill>
                  <a:srgbClr val="FF0000"/>
                </a:solidFill>
              </a:rPr>
              <a:t>src</a:t>
            </a:r>
            <a:r>
              <a:rPr lang="en-US" sz="2800" dirty="0" smtClean="0">
                <a:solidFill>
                  <a:srgbClr val="FF0000"/>
                </a:solidFill>
              </a:rPr>
              <a:t>="</a:t>
            </a:r>
            <a:r>
              <a:rPr lang="en-US" sz="2800" dirty="0" err="1" smtClean="0">
                <a:solidFill>
                  <a:srgbClr val="FF0000"/>
                </a:solidFill>
              </a:rPr>
              <a:t>js</a:t>
            </a:r>
            <a:r>
              <a:rPr lang="en-US" sz="2800" dirty="0" smtClean="0">
                <a:solidFill>
                  <a:srgbClr val="FF0000"/>
                </a:solidFill>
              </a:rPr>
              <a:t>/defaults.js"&gt;&lt;/script&gt;</a:t>
            </a:r>
          </a:p>
          <a:p>
            <a:pPr marL="0" indent="0">
              <a:buNone/>
            </a:pPr>
            <a:r>
              <a:rPr lang="en-US" sz="2800" dirty="0" smtClean="0"/>
              <a:t>&lt;script </a:t>
            </a:r>
            <a:r>
              <a:rPr lang="en-US" sz="2800" dirty="0" err="1" smtClean="0"/>
              <a:t>src</a:t>
            </a:r>
            <a:r>
              <a:rPr lang="en-US" sz="2800" dirty="0" smtClean="0"/>
              <a:t>="</a:t>
            </a:r>
            <a:r>
              <a:rPr lang="en-US" sz="2800" dirty="0" err="1" smtClean="0"/>
              <a:t>js</a:t>
            </a:r>
            <a:r>
              <a:rPr lang="en-US" sz="2800" dirty="0" smtClean="0"/>
              <a:t>/jquery.mobile-1.0b4.1.min.js</a:t>
            </a:r>
            <a:r>
              <a:rPr lang="en-US" sz="2800" dirty="0" smtClean="0"/>
              <a:t>"&gt;&lt;/script&gt;</a:t>
            </a:r>
            <a:endParaRPr lang="en-US" sz="2800" dirty="0"/>
          </a:p>
        </p:txBody>
      </p:sp>
    </p:spTree>
    <p:extLst>
      <p:ext uri="{BB962C8B-B14F-4D97-AF65-F5344CB8AC3E}">
        <p14:creationId xmlns:p14="http://schemas.microsoft.com/office/powerpoint/2010/main" val="32391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
            </a:r>
            <a:r>
              <a:rPr lang="en-US" dirty="0"/>
              <a:t>links</a:t>
            </a:r>
          </a:p>
        </p:txBody>
      </p:sp>
      <p:sp>
        <p:nvSpPr>
          <p:cNvPr id="3" name="Content Placeholder 2"/>
          <p:cNvSpPr>
            <a:spLocks noGrp="1"/>
          </p:cNvSpPr>
          <p:nvPr>
            <p:ph idx="1"/>
          </p:nvPr>
        </p:nvSpPr>
        <p:spPr>
          <a:xfrm>
            <a:off x="152400" y="1600200"/>
            <a:ext cx="8839200" cy="4525963"/>
          </a:xfrm>
        </p:spPr>
        <p:txBody>
          <a:bodyPr/>
          <a:lstStyle/>
          <a:p>
            <a:r>
              <a:rPr lang="en-US" dirty="0" smtClean="0"/>
              <a:t>Documentation: </a:t>
            </a:r>
            <a:r>
              <a:rPr lang="en-US" dirty="0" smtClean="0">
                <a:hlinkClick r:id="rId3"/>
              </a:rPr>
              <a:t>http://jquerymobile.com</a:t>
            </a:r>
            <a:endParaRPr lang="en-US" dirty="0" smtClean="0"/>
          </a:p>
          <a:p>
            <a:r>
              <a:rPr lang="en-US" dirty="0" smtClean="0"/>
              <a:t>Inspiration: </a:t>
            </a:r>
            <a:r>
              <a:rPr lang="en-US" dirty="0" smtClean="0">
                <a:hlinkClick r:id="rId4"/>
              </a:rPr>
              <a:t>http://jqmgallery.com</a:t>
            </a:r>
            <a:endParaRPr lang="en-US" dirty="0" smtClean="0"/>
          </a:p>
          <a:p>
            <a:r>
              <a:rPr lang="en-US" dirty="0" err="1" smtClean="0"/>
              <a:t>Github</a:t>
            </a:r>
            <a:r>
              <a:rPr lang="en-US" dirty="0" smtClean="0"/>
              <a:t>: </a:t>
            </a:r>
            <a:r>
              <a:rPr lang="en-US" dirty="0" smtClean="0">
                <a:hlinkClick r:id="rId5"/>
              </a:rPr>
              <a:t>https://github.com/jquery/jquery-mobile</a:t>
            </a:r>
            <a:endParaRPr lang="en-US" dirty="0" smtClean="0"/>
          </a:p>
          <a:p>
            <a:endParaRPr lang="en-US" dirty="0"/>
          </a:p>
        </p:txBody>
      </p:sp>
    </p:spTree>
    <p:extLst>
      <p:ext uri="{BB962C8B-B14F-4D97-AF65-F5344CB8AC3E}">
        <p14:creationId xmlns:p14="http://schemas.microsoft.com/office/powerpoint/2010/main" val="3149310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3276600" y="2286000"/>
            <a:ext cx="2646878" cy="369332"/>
          </a:xfrm>
          <a:prstGeom prst="rect">
            <a:avLst/>
          </a:prstGeom>
          <a:noFill/>
        </p:spPr>
        <p:txBody>
          <a:bodyPr wrap="none" rtlCol="0">
            <a:spAutoFit/>
          </a:bodyPr>
          <a:lstStyle/>
          <a:p>
            <a:r>
              <a:rPr lang="en-US" dirty="0" smtClean="0">
                <a:solidFill>
                  <a:schemeClr val="tx2"/>
                </a:solidFill>
                <a:latin typeface="Arial Black" pitchFamily="34" charset="0"/>
              </a:rPr>
              <a:t>Last but not least…</a:t>
            </a:r>
            <a:endParaRPr lang="en-US" dirty="0">
              <a:solidFill>
                <a:schemeClr val="tx2"/>
              </a:solidFill>
              <a:latin typeface="Arial Black" pitchFamily="34" charset="0"/>
            </a:endParaRPr>
          </a:p>
        </p:txBody>
      </p:sp>
      <p:sp>
        <p:nvSpPr>
          <p:cNvPr id="5" name="TextBox 4"/>
          <p:cNvSpPr txBox="1"/>
          <p:nvPr/>
        </p:nvSpPr>
        <p:spPr>
          <a:xfrm>
            <a:off x="599585" y="3267484"/>
            <a:ext cx="8000908" cy="707886"/>
          </a:xfrm>
          <a:prstGeom prst="rect">
            <a:avLst/>
          </a:prstGeom>
          <a:noFill/>
        </p:spPr>
        <p:txBody>
          <a:bodyPr wrap="none" rtlCol="0">
            <a:spAutoFit/>
          </a:bodyPr>
          <a:lstStyle/>
          <a:p>
            <a:r>
              <a:rPr lang="en-US" sz="4000" dirty="0" smtClean="0">
                <a:solidFill>
                  <a:schemeClr val="accent3">
                    <a:lumMod val="75000"/>
                  </a:schemeClr>
                </a:solidFill>
                <a:latin typeface="Arial Black" pitchFamily="34" charset="0"/>
              </a:rPr>
              <a:t>Thanks </a:t>
            </a:r>
            <a:r>
              <a:rPr lang="en-US" sz="4000" dirty="0" err="1" smtClean="0">
                <a:solidFill>
                  <a:schemeClr val="accent3">
                    <a:lumMod val="75000"/>
                  </a:schemeClr>
                </a:solidFill>
                <a:latin typeface="Arial Black" pitchFamily="34" charset="0"/>
              </a:rPr>
              <a:t>jQuery</a:t>
            </a:r>
            <a:r>
              <a:rPr lang="en-US" sz="4000" dirty="0" smtClean="0">
                <a:solidFill>
                  <a:schemeClr val="accent3">
                    <a:lumMod val="75000"/>
                  </a:schemeClr>
                </a:solidFill>
                <a:latin typeface="Arial Black" pitchFamily="34" charset="0"/>
              </a:rPr>
              <a:t> Mobile Team</a:t>
            </a:r>
            <a:endParaRPr lang="en-US" sz="4000" dirty="0">
              <a:solidFill>
                <a:schemeClr val="accent3">
                  <a:lumMod val="75000"/>
                </a:schemeClr>
              </a:solidFill>
              <a:latin typeface="Arial Black" pitchFamily="34" charset="0"/>
            </a:endParaRPr>
          </a:p>
        </p:txBody>
      </p:sp>
    </p:spTree>
    <p:extLst>
      <p:ext uri="{BB962C8B-B14F-4D97-AF65-F5344CB8AC3E}">
        <p14:creationId xmlns:p14="http://schemas.microsoft.com/office/powerpoint/2010/main" val="14439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2819400"/>
            <a:ext cx="4600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65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Goals and Strategy</a:t>
            </a:r>
            <a:endParaRPr lang="en-US" dirty="0"/>
          </a:p>
        </p:txBody>
      </p:sp>
      <p:sp>
        <p:nvSpPr>
          <p:cNvPr id="3" name="Content Placeholder 2"/>
          <p:cNvSpPr>
            <a:spLocks noGrp="1"/>
          </p:cNvSpPr>
          <p:nvPr>
            <p:ph idx="1"/>
          </p:nvPr>
        </p:nvSpPr>
        <p:spPr/>
        <p:txBody>
          <a:bodyPr/>
          <a:lstStyle/>
          <a:p>
            <a:r>
              <a:rPr lang="en-US" b="1" dirty="0" smtClean="0"/>
              <a:t>Seriously cross-platform &amp; cross-device</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3657600"/>
            <a:ext cx="68865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949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75" y="0"/>
            <a:ext cx="727984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107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 and Strategy</a:t>
            </a:r>
            <a:endParaRPr lang="en-US" dirty="0"/>
          </a:p>
        </p:txBody>
      </p:sp>
      <p:sp>
        <p:nvSpPr>
          <p:cNvPr id="3" name="Content Placeholder 2"/>
          <p:cNvSpPr>
            <a:spLocks noGrp="1"/>
          </p:cNvSpPr>
          <p:nvPr>
            <p:ph idx="1"/>
          </p:nvPr>
        </p:nvSpPr>
        <p:spPr/>
        <p:txBody>
          <a:bodyPr/>
          <a:lstStyle/>
          <a:p>
            <a:r>
              <a:rPr lang="en-US" b="1" dirty="0"/>
              <a:t>A-grade</a:t>
            </a:r>
            <a:r>
              <a:rPr lang="en-US" dirty="0"/>
              <a:t> - Full enhanced experience with Ajax-based animated page transitions.</a:t>
            </a:r>
          </a:p>
          <a:p>
            <a:r>
              <a:rPr lang="en-US" b="1" dirty="0"/>
              <a:t>B-grade</a:t>
            </a:r>
            <a:r>
              <a:rPr lang="en-US" dirty="0"/>
              <a:t> - Enhanced experience except without Ajax navigation features.</a:t>
            </a:r>
          </a:p>
          <a:p>
            <a:r>
              <a:rPr lang="en-US" b="1" dirty="0"/>
              <a:t>C-grade</a:t>
            </a:r>
            <a:r>
              <a:rPr lang="en-US" dirty="0"/>
              <a:t> - Basic, non-enhanced HTML experience that is still functional</a:t>
            </a:r>
          </a:p>
          <a:p>
            <a:r>
              <a:rPr lang="en-US" b="1" dirty="0"/>
              <a:t>Not Currently Supported in Beta </a:t>
            </a:r>
            <a:r>
              <a:rPr lang="en-US" b="1" dirty="0" smtClean="0"/>
              <a:t>1</a:t>
            </a:r>
            <a:endParaRPr lang="en-US" dirty="0"/>
          </a:p>
        </p:txBody>
      </p:sp>
    </p:spTree>
    <p:extLst>
      <p:ext uri="{BB962C8B-B14F-4D97-AF65-F5344CB8AC3E}">
        <p14:creationId xmlns:p14="http://schemas.microsoft.com/office/powerpoint/2010/main" val="61041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on Standards</a:t>
            </a:r>
            <a:endParaRPr lang="en-US" dirty="0"/>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49146"/>
            <a:ext cx="6848969" cy="462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314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 </a:t>
            </a:r>
            <a:r>
              <a:rPr lang="en-US" dirty="0" err="1" smtClean="0"/>
              <a:t>jQuery</a:t>
            </a:r>
            <a:r>
              <a:rPr lang="en-US" dirty="0" smtClean="0"/>
              <a:t> core</a:t>
            </a:r>
            <a:endParaRPr lang="en-US" dirty="0"/>
          </a:p>
        </p:txBody>
      </p:sp>
      <p:sp>
        <p:nvSpPr>
          <p:cNvPr id="3" name="Content Placeholder 2"/>
          <p:cNvSpPr>
            <a:spLocks noGrp="1"/>
          </p:cNvSpPr>
          <p:nvPr>
            <p:ph idx="1"/>
          </p:nvPr>
        </p:nvSpPr>
        <p:spPr/>
        <p:txBody>
          <a:bodyPr/>
          <a:lstStyle/>
          <a:p>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15756"/>
            <a:ext cx="4195762" cy="10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886199"/>
            <a:ext cx="67341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331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dvantages</a:t>
            </a:r>
            <a:endParaRPr lang="en-US" dirty="0"/>
          </a:p>
        </p:txBody>
      </p:sp>
      <p:sp>
        <p:nvSpPr>
          <p:cNvPr id="3" name="Content Placeholder 2"/>
          <p:cNvSpPr>
            <a:spLocks noGrp="1"/>
          </p:cNvSpPr>
          <p:nvPr>
            <p:ph idx="1"/>
          </p:nvPr>
        </p:nvSpPr>
        <p:spPr/>
        <p:txBody>
          <a:bodyPr/>
          <a:lstStyle/>
          <a:p>
            <a:r>
              <a:rPr lang="en-US" dirty="0" smtClean="0"/>
              <a:t>Accessibility</a:t>
            </a:r>
          </a:p>
          <a:p>
            <a:r>
              <a:rPr lang="en-US" dirty="0" smtClean="0"/>
              <a:t>Gradual improvement</a:t>
            </a:r>
          </a:p>
          <a:p>
            <a:r>
              <a:rPr lang="en-US" dirty="0" smtClean="0"/>
              <a:t>Ajax</a:t>
            </a:r>
            <a:r>
              <a:rPr lang="en-US" dirty="0"/>
              <a:t> loading </a:t>
            </a:r>
            <a:r>
              <a:rPr lang="en-US" dirty="0" smtClean="0"/>
              <a:t>pages</a:t>
            </a:r>
          </a:p>
          <a:p>
            <a:r>
              <a:rPr lang="en-US" dirty="0" smtClean="0"/>
              <a:t>URL friendly</a:t>
            </a:r>
          </a:p>
          <a:p>
            <a:r>
              <a:rPr lang="en-US" dirty="0" smtClean="0"/>
              <a:t>Theme</a:t>
            </a:r>
            <a:endParaRPr lang="en-US" dirty="0"/>
          </a:p>
        </p:txBody>
      </p:sp>
    </p:spTree>
    <p:extLst>
      <p:ext uri="{BB962C8B-B14F-4D97-AF65-F5344CB8AC3E}">
        <p14:creationId xmlns:p14="http://schemas.microsoft.com/office/powerpoint/2010/main" val="3979173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1908</Words>
  <Application>Microsoft Office PowerPoint</Application>
  <PresentationFormat>On-screen Show (4:3)</PresentationFormat>
  <Paragraphs>239</Paragraphs>
  <Slides>28</Slides>
  <Notes>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jQuery Mobile</vt:lpstr>
      <vt:lpstr>HTML Interface</vt:lpstr>
      <vt:lpstr>PowerPoint Presentation</vt:lpstr>
      <vt:lpstr>Goals and Strategy</vt:lpstr>
      <vt:lpstr>PowerPoint Presentation</vt:lpstr>
      <vt:lpstr>Goals and Strategy</vt:lpstr>
      <vt:lpstr>Build on Standards</vt:lpstr>
      <vt:lpstr>…and on jQuery core</vt:lpstr>
      <vt:lpstr>Advantages</vt:lpstr>
      <vt:lpstr>HTML5 Document</vt:lpstr>
      <vt:lpstr>Create a page</vt:lpstr>
      <vt:lpstr>Basic list</vt:lpstr>
      <vt:lpstr>Add listview role</vt:lpstr>
      <vt:lpstr>Dialog</vt:lpstr>
      <vt:lpstr>Theme swatches</vt:lpstr>
      <vt:lpstr>Theme swatches</vt:lpstr>
      <vt:lpstr>Links</vt:lpstr>
      <vt:lpstr>External page links</vt:lpstr>
      <vt:lpstr>Multi-page documents</vt:lpstr>
      <vt:lpstr>Multi-page documents</vt:lpstr>
      <vt:lpstr>Effects transition</vt:lpstr>
      <vt:lpstr>Via jQuery Mobile</vt:lpstr>
      <vt:lpstr>Passing Data Between Pages</vt:lpstr>
      <vt:lpstr>Configuring Defaults</vt:lpstr>
      <vt:lpstr>Overriding Defaults</vt:lpstr>
      <vt:lpstr>Overriding Defaults</vt:lpstr>
      <vt:lpstr>Useful links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UI</dc:title>
  <dc:creator>Jimmy</dc:creator>
  <cp:lastModifiedBy>Man Tran Duy Minh</cp:lastModifiedBy>
  <cp:revision>58</cp:revision>
  <dcterms:created xsi:type="dcterms:W3CDTF">2011-07-27T12:47:44Z</dcterms:created>
  <dcterms:modified xsi:type="dcterms:W3CDTF">2011-07-28T03:40:32Z</dcterms:modified>
</cp:coreProperties>
</file>