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1.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2.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3.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4.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5.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6.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7.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8.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19.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0.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1.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2.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3.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4.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5.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6.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27.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28.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29.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30.xml" ContentType="application/vnd.openxmlformats-officedocument.themeOverr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31.xml" ContentType="application/vnd.openxmlformats-officedocument.themeOverr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32.xml" ContentType="application/vnd.openxmlformats-officedocument.themeOverr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heme/themeOverride33.xml" ContentType="application/vnd.openxmlformats-officedocument.themeOverr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heme/themeOverride34.xml" ContentType="application/vnd.openxmlformats-officedocument.themeOverr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heme/themeOverride35.xml" ContentType="application/vnd.openxmlformats-officedocument.themeOverr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heme/themeOverride36.xml" ContentType="application/vnd.openxmlformats-officedocument.themeOverr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heme/themeOverride37.xml" ContentType="application/vnd.openxmlformats-officedocument.themeOverr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heme/themeOverride38.xml" ContentType="application/vnd.openxmlformats-officedocument.themeOverr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77" r:id="rId4"/>
    <p:sldId id="257" r:id="rId5"/>
    <p:sldId id="258" r:id="rId6"/>
    <p:sldId id="259" r:id="rId7"/>
    <p:sldId id="260" r:id="rId8"/>
    <p:sldId id="261" r:id="rId9"/>
    <p:sldId id="262" r:id="rId10"/>
    <p:sldId id="263" r:id="rId11"/>
    <p:sldId id="264" r:id="rId12"/>
    <p:sldId id="287" r:id="rId13"/>
    <p:sldId id="265" r:id="rId14"/>
    <p:sldId id="276" r:id="rId15"/>
    <p:sldId id="266" r:id="rId16"/>
    <p:sldId id="267" r:id="rId17"/>
    <p:sldId id="281" r:id="rId18"/>
    <p:sldId id="280" r:id="rId19"/>
    <p:sldId id="290" r:id="rId20"/>
    <p:sldId id="268" r:id="rId21"/>
    <p:sldId id="269" r:id="rId22"/>
    <p:sldId id="270" r:id="rId23"/>
    <p:sldId id="271" r:id="rId24"/>
    <p:sldId id="285" r:id="rId25"/>
    <p:sldId id="273" r:id="rId26"/>
    <p:sldId id="274" r:id="rId27"/>
    <p:sldId id="284" r:id="rId28"/>
    <p:sldId id="286" r:id="rId29"/>
    <p:sldId id="292" r:id="rId30"/>
    <p:sldId id="278" r:id="rId31"/>
    <p:sldId id="279" r:id="rId32"/>
    <p:sldId id="288" r:id="rId33"/>
    <p:sldId id="289" r:id="rId34"/>
    <p:sldId id="272" r:id="rId35"/>
    <p:sldId id="293" r:id="rId36"/>
    <p:sldId id="282" r:id="rId37"/>
    <p:sldId id="283" r:id="rId38"/>
    <p:sldId id="27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4459E-C780-4C52-9E33-6ACA492D6F1D}" v="20" dt="2020-04-30T16:52:35.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8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urcham" userId="8d72369fc33db9c3" providerId="LiveId" clId="{54F044D0-AC99-4040-8F7E-ADB11AF1D3CF}"/>
    <pc:docChg chg="custSel addSld modSld">
      <pc:chgData name="Patrick Burcham" userId="8d72369fc33db9c3" providerId="LiveId" clId="{54F044D0-AC99-4040-8F7E-ADB11AF1D3CF}" dt="2020-04-30T16:52:35.005" v="1684" actId="14100"/>
      <pc:docMkLst>
        <pc:docMk/>
      </pc:docMkLst>
      <pc:sldChg chg="addSp delSp modSp">
        <pc:chgData name="Patrick Burcham" userId="8d72369fc33db9c3" providerId="LiveId" clId="{54F044D0-AC99-4040-8F7E-ADB11AF1D3CF}" dt="2020-04-30T16:52:35.005" v="1684" actId="14100"/>
        <pc:sldMkLst>
          <pc:docMk/>
          <pc:sldMk cId="3791416393" sldId="262"/>
        </pc:sldMkLst>
        <pc:spChg chg="mod">
          <ac:chgData name="Patrick Burcham" userId="8d72369fc33db9c3" providerId="LiveId" clId="{54F044D0-AC99-4040-8F7E-ADB11AF1D3CF}" dt="2020-04-30T16:52:24.785" v="1683" actId="313"/>
          <ac:spMkLst>
            <pc:docMk/>
            <pc:sldMk cId="3791416393" sldId="262"/>
            <ac:spMk id="2" creationId="{DF88476E-ED00-459E-B2DD-A42B9D0AA690}"/>
          </ac:spMkLst>
        </pc:spChg>
        <pc:spChg chg="add del mod">
          <ac:chgData name="Patrick Burcham" userId="8d72369fc33db9c3" providerId="LiveId" clId="{54F044D0-AC99-4040-8F7E-ADB11AF1D3CF}" dt="2020-04-30T16:51:36.360" v="1632"/>
          <ac:spMkLst>
            <pc:docMk/>
            <pc:sldMk cId="3791416393" sldId="262"/>
            <ac:spMk id="4" creationId="{A3755331-BC8E-4E11-99E1-378ADF7E71CB}"/>
          </ac:spMkLst>
        </pc:spChg>
        <pc:graphicFrameChg chg="add mod">
          <ac:chgData name="Patrick Burcham" userId="8d72369fc33db9c3" providerId="LiveId" clId="{54F044D0-AC99-4040-8F7E-ADB11AF1D3CF}" dt="2020-04-30T16:52:35.005" v="1684" actId="14100"/>
          <ac:graphicFrameMkLst>
            <pc:docMk/>
            <pc:sldMk cId="3791416393" sldId="262"/>
            <ac:graphicFrameMk id="6" creationId="{A3392E06-ADB0-47D1-B8EB-BB36D5F9665F}"/>
          </ac:graphicFrameMkLst>
        </pc:graphicFrameChg>
        <pc:graphicFrameChg chg="del">
          <ac:chgData name="Patrick Burcham" userId="8d72369fc33db9c3" providerId="LiveId" clId="{54F044D0-AC99-4040-8F7E-ADB11AF1D3CF}" dt="2020-04-30T16:51:30.411" v="1631" actId="478"/>
          <ac:graphicFrameMkLst>
            <pc:docMk/>
            <pc:sldMk cId="3791416393" sldId="262"/>
            <ac:graphicFrameMk id="7" creationId="{A3392E06-ADB0-47D1-B8EB-BB36D5F9665F}"/>
          </ac:graphicFrameMkLst>
        </pc:graphicFrameChg>
      </pc:sldChg>
      <pc:sldChg chg="modSp">
        <pc:chgData name="Patrick Burcham" userId="8d72369fc33db9c3" providerId="LiveId" clId="{54F044D0-AC99-4040-8F7E-ADB11AF1D3CF}" dt="2020-04-30T16:32:31.096" v="149" actId="20577"/>
        <pc:sldMkLst>
          <pc:docMk/>
          <pc:sldMk cId="299410378" sldId="270"/>
        </pc:sldMkLst>
        <pc:spChg chg="mod">
          <ac:chgData name="Patrick Burcham" userId="8d72369fc33db9c3" providerId="LiveId" clId="{54F044D0-AC99-4040-8F7E-ADB11AF1D3CF}" dt="2020-04-30T16:32:31.096" v="149" actId="20577"/>
          <ac:spMkLst>
            <pc:docMk/>
            <pc:sldMk cId="299410378" sldId="270"/>
            <ac:spMk id="2" creationId="{8658CA71-4AEA-4114-BCFF-BF4B07DBC1BA}"/>
          </ac:spMkLst>
        </pc:spChg>
      </pc:sldChg>
      <pc:sldChg chg="delSp modSp">
        <pc:chgData name="Patrick Burcham" userId="8d72369fc33db9c3" providerId="LiveId" clId="{54F044D0-AC99-4040-8F7E-ADB11AF1D3CF}" dt="2020-04-30T16:34:00.618" v="159"/>
        <pc:sldMkLst>
          <pc:docMk/>
          <pc:sldMk cId="332929540" sldId="274"/>
        </pc:sldMkLst>
        <pc:graphicFrameChg chg="mod">
          <ac:chgData name="Patrick Burcham" userId="8d72369fc33db9c3" providerId="LiveId" clId="{54F044D0-AC99-4040-8F7E-ADB11AF1D3CF}" dt="2020-04-30T16:34:00.618" v="159"/>
          <ac:graphicFrameMkLst>
            <pc:docMk/>
            <pc:sldMk cId="332929540" sldId="274"/>
            <ac:graphicFrameMk id="6" creationId="{FE2580DA-9C28-472C-B4B5-D4D6B6900C56}"/>
          </ac:graphicFrameMkLst>
        </pc:graphicFrameChg>
        <pc:graphicFrameChg chg="mod">
          <ac:chgData name="Patrick Burcham" userId="8d72369fc33db9c3" providerId="LiveId" clId="{54F044D0-AC99-4040-8F7E-ADB11AF1D3CF}" dt="2020-04-30T16:33:43.301" v="157" actId="14100"/>
          <ac:graphicFrameMkLst>
            <pc:docMk/>
            <pc:sldMk cId="332929540" sldId="274"/>
            <ac:graphicFrameMk id="7" creationId="{CD946AA6-6B0B-4E40-B7F0-32F59F7E3530}"/>
          </ac:graphicFrameMkLst>
        </pc:graphicFrameChg>
        <pc:graphicFrameChg chg="del mod">
          <ac:chgData name="Patrick Burcham" userId="8d72369fc33db9c3" providerId="LiveId" clId="{54F044D0-AC99-4040-8F7E-ADB11AF1D3CF}" dt="2020-04-30T16:33:11.172" v="151" actId="478"/>
          <ac:graphicFrameMkLst>
            <pc:docMk/>
            <pc:sldMk cId="332929540" sldId="274"/>
            <ac:graphicFrameMk id="8" creationId="{393EB878-2D1F-44AB-BCA7-A6627B14FF5B}"/>
          </ac:graphicFrameMkLst>
        </pc:graphicFrameChg>
      </pc:sldChg>
      <pc:sldChg chg="modSp">
        <pc:chgData name="Patrick Burcham" userId="8d72369fc33db9c3" providerId="LiveId" clId="{54F044D0-AC99-4040-8F7E-ADB11AF1D3CF}" dt="2020-04-30T16:30:45.847" v="46" actId="20577"/>
        <pc:sldMkLst>
          <pc:docMk/>
          <pc:sldMk cId="193722438" sldId="277"/>
        </pc:sldMkLst>
        <pc:spChg chg="mod">
          <ac:chgData name="Patrick Burcham" userId="8d72369fc33db9c3" providerId="LiveId" clId="{54F044D0-AC99-4040-8F7E-ADB11AF1D3CF}" dt="2020-04-30T16:30:45.847" v="46" actId="20577"/>
          <ac:spMkLst>
            <pc:docMk/>
            <pc:sldMk cId="193722438" sldId="277"/>
            <ac:spMk id="3" creationId="{88430867-D19F-4A62-A03B-2E705AE23DEC}"/>
          </ac:spMkLst>
        </pc:spChg>
      </pc:sldChg>
      <pc:sldChg chg="modSp">
        <pc:chgData name="Patrick Burcham" userId="8d72369fc33db9c3" providerId="LiveId" clId="{54F044D0-AC99-4040-8F7E-ADB11AF1D3CF}" dt="2020-04-30T16:36:28.776" v="577" actId="33524"/>
        <pc:sldMkLst>
          <pc:docMk/>
          <pc:sldMk cId="3037030095" sldId="286"/>
        </pc:sldMkLst>
        <pc:spChg chg="mod">
          <ac:chgData name="Patrick Burcham" userId="8d72369fc33db9c3" providerId="LiveId" clId="{54F044D0-AC99-4040-8F7E-ADB11AF1D3CF}" dt="2020-04-30T16:36:28.776" v="577" actId="33524"/>
          <ac:spMkLst>
            <pc:docMk/>
            <pc:sldMk cId="3037030095" sldId="286"/>
            <ac:spMk id="3" creationId="{69440522-915C-44D3-AB74-232E9628A4D7}"/>
          </ac:spMkLst>
        </pc:spChg>
      </pc:sldChg>
      <pc:sldChg chg="modSp">
        <pc:chgData name="Patrick Burcham" userId="8d72369fc33db9c3" providerId="LiveId" clId="{54F044D0-AC99-4040-8F7E-ADB11AF1D3CF}" dt="2020-04-30T16:31:30.284" v="122" actId="27636"/>
        <pc:sldMkLst>
          <pc:docMk/>
          <pc:sldMk cId="1395165596" sldId="287"/>
        </pc:sldMkLst>
        <pc:spChg chg="mod">
          <ac:chgData name="Patrick Burcham" userId="8d72369fc33db9c3" providerId="LiveId" clId="{54F044D0-AC99-4040-8F7E-ADB11AF1D3CF}" dt="2020-04-30T16:31:30.284" v="122" actId="27636"/>
          <ac:spMkLst>
            <pc:docMk/>
            <pc:sldMk cId="1395165596" sldId="287"/>
            <ac:spMk id="2" creationId="{8A62601C-01EC-4C31-84E4-747B779AF0B2}"/>
          </ac:spMkLst>
        </pc:spChg>
      </pc:sldChg>
      <pc:sldChg chg="modSp">
        <pc:chgData name="Patrick Burcham" userId="8d72369fc33db9c3" providerId="LiveId" clId="{54F044D0-AC99-4040-8F7E-ADB11AF1D3CF}" dt="2020-04-30T16:30:20.367" v="32" actId="20577"/>
        <pc:sldMkLst>
          <pc:docMk/>
          <pc:sldMk cId="1766958920" sldId="291"/>
        </pc:sldMkLst>
        <pc:spChg chg="mod">
          <ac:chgData name="Patrick Burcham" userId="8d72369fc33db9c3" providerId="LiveId" clId="{54F044D0-AC99-4040-8F7E-ADB11AF1D3CF}" dt="2020-04-30T16:30:20.367" v="32" actId="20577"/>
          <ac:spMkLst>
            <pc:docMk/>
            <pc:sldMk cId="1766958920" sldId="291"/>
            <ac:spMk id="3" creationId="{573569C1-F2BA-4998-BD91-927D9546B7B8}"/>
          </ac:spMkLst>
        </pc:spChg>
      </pc:sldChg>
      <pc:sldChg chg="delSp modSp">
        <pc:chgData name="Patrick Burcham" userId="8d72369fc33db9c3" providerId="LiveId" clId="{54F044D0-AC99-4040-8F7E-ADB11AF1D3CF}" dt="2020-04-30T16:38:15.694" v="648" actId="1076"/>
        <pc:sldMkLst>
          <pc:docMk/>
          <pc:sldMk cId="981172361" sldId="292"/>
        </pc:sldMkLst>
        <pc:spChg chg="mod">
          <ac:chgData name="Patrick Burcham" userId="8d72369fc33db9c3" providerId="LiveId" clId="{54F044D0-AC99-4040-8F7E-ADB11AF1D3CF}" dt="2020-04-30T16:38:15.694" v="648" actId="1076"/>
          <ac:spMkLst>
            <pc:docMk/>
            <pc:sldMk cId="981172361" sldId="292"/>
            <ac:spMk id="2" creationId="{928BE88A-94EE-4D7A-9919-877BCFF965C2}"/>
          </ac:spMkLst>
        </pc:spChg>
        <pc:spChg chg="del">
          <ac:chgData name="Patrick Burcham" userId="8d72369fc33db9c3" providerId="LiveId" clId="{54F044D0-AC99-4040-8F7E-ADB11AF1D3CF}" dt="2020-04-30T16:36:43.989" v="604" actId="478"/>
          <ac:spMkLst>
            <pc:docMk/>
            <pc:sldMk cId="981172361" sldId="292"/>
            <ac:spMk id="3" creationId="{2BE24B25-13E8-4D1C-995D-C2960A2D1191}"/>
          </ac:spMkLst>
        </pc:spChg>
      </pc:sldChg>
      <pc:sldChg chg="modSp new">
        <pc:chgData name="Patrick Burcham" userId="8d72369fc33db9c3" providerId="LiveId" clId="{54F044D0-AC99-4040-8F7E-ADB11AF1D3CF}" dt="2020-04-30T16:44:34.470" v="1630" actId="20577"/>
        <pc:sldMkLst>
          <pc:docMk/>
          <pc:sldMk cId="2186009051" sldId="293"/>
        </pc:sldMkLst>
        <pc:spChg chg="mod">
          <ac:chgData name="Patrick Burcham" userId="8d72369fc33db9c3" providerId="LiveId" clId="{54F044D0-AC99-4040-8F7E-ADB11AF1D3CF}" dt="2020-04-30T16:44:34.470" v="1630" actId="20577"/>
          <ac:spMkLst>
            <pc:docMk/>
            <pc:sldMk cId="2186009051" sldId="293"/>
            <ac:spMk id="2" creationId="{B91A6D26-E5B9-4B66-AF54-11BDE070F789}"/>
          </ac:spMkLst>
        </pc:spChg>
        <pc:spChg chg="mod">
          <ac:chgData name="Patrick Burcham" userId="8d72369fc33db9c3" providerId="LiveId" clId="{54F044D0-AC99-4040-8F7E-ADB11AF1D3CF}" dt="2020-04-30T16:44:29.199" v="1623" actId="1076"/>
          <ac:spMkLst>
            <pc:docMk/>
            <pc:sldMk cId="2186009051" sldId="293"/>
            <ac:spMk id="3" creationId="{B9E6866F-544E-4247-BD0E-EDED02E1762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d.docs.live.net/8d72369fc33db9c3/School/2020%20School%20Year/DBA%20289/Suvey%20Materials/Web%20Conferencing%20at%20Forsyth%20Tech%20(1-57)%20-%20Copy.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8.bin"/></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9.bin"/></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embeddings/oleObject10.bin"/></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embeddings/oleObject11.bin"/></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embeddings/oleObject12.bin"/></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embeddings/oleObject13.bin"/></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embeddings/oleObject14.bin"/></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embeddings/oleObject15.bin"/></Relationships>
</file>

<file path=ppt/charts/_rels/chart18.xml.rels><?xml version="1.0" encoding="UTF-8" standalone="yes"?>
<Relationships xmlns="http://schemas.openxmlformats.org/package/2006/relationships"><Relationship Id="rId3" Type="http://schemas.openxmlformats.org/officeDocument/2006/relationships/oleObject" Target="../embeddings/oleObject16.bin"/><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embeddings/oleObject17.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embeddings/oleObject18.bin"/></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8d72369fc33db9c3/School/2020%20School%20Year/DBA%20289/Suvey%20Materials/Cross%20Referencing%20Criteria%20Sex%20and%20All%20Categories.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embeddings/oleObject19.bin"/></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embeddings/oleObject20.bin"/></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embeddings/oleObject21.bin"/></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embeddings/oleObject22.bin"/></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embeddings/oleObject23.bin"/></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embeddings/oleObject24.bin"/></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embeddings/oleObject25.bin"/></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embeddings/oleObject26.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2.bin"/></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embeddings/oleObject27.bin"/></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embeddings/oleObject28.bin"/></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oleObject" Target="../embeddings/oleObject29.bin"/></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oleObject" Target="../embeddings/oleObject30.bin"/></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oleObject" Target="../embeddings/oleObject31.bin"/></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32.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oleObject" Target="../embeddings/oleObject32.bin"/></Relationships>
</file>

<file path=ppt/charts/_rels/chart36.xml.rels><?xml version="1.0" encoding="UTF-8" standalone="yes"?>
<Relationships xmlns="http://schemas.openxmlformats.org/package/2006/relationships"><Relationship Id="rId3" Type="http://schemas.openxmlformats.org/officeDocument/2006/relationships/themeOverride" Target="../theme/themeOverride33.xml"/><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oleObject" Target="../embeddings/oleObject33.bin"/></Relationships>
</file>

<file path=ppt/charts/_rels/chart37.xml.rels><?xml version="1.0" encoding="UTF-8" standalone="yes"?>
<Relationships xmlns="http://schemas.openxmlformats.org/package/2006/relationships"><Relationship Id="rId3" Type="http://schemas.openxmlformats.org/officeDocument/2006/relationships/themeOverride" Target="../theme/themeOverride34.xml"/><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oleObject" Target="../embeddings/oleObject34.bin"/></Relationships>
</file>

<file path=ppt/charts/_rels/chart38.xml.rels><?xml version="1.0" encoding="UTF-8" standalone="yes"?>
<Relationships xmlns="http://schemas.openxmlformats.org/package/2006/relationships"><Relationship Id="rId3" Type="http://schemas.openxmlformats.org/officeDocument/2006/relationships/oleObject" Target="https://d.docs.live.net/8d72369fc33db9c3/School/2020%20School%20Year/DBA%20289/Suvey%20Materials/Web%20Conferencing%20at%20Forsyth%20Tech%20(1-57)%20-%20Copy.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themeOverride" Target="../theme/themeOverride35.xml"/><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oleObject" Target="../embeddings/oleObject35.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3.bin"/></Relationships>
</file>

<file path=ppt/charts/_rels/chart40.xml.rels><?xml version="1.0" encoding="UTF-8" standalone="yes"?>
<Relationships xmlns="http://schemas.openxmlformats.org/package/2006/relationships"><Relationship Id="rId3" Type="http://schemas.openxmlformats.org/officeDocument/2006/relationships/themeOverride" Target="../theme/themeOverride36.xml"/><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oleObject" Target="../embeddings/oleObject36.bin"/></Relationships>
</file>

<file path=ppt/charts/_rels/chart41.xml.rels><?xml version="1.0" encoding="UTF-8" standalone="yes"?>
<Relationships xmlns="http://schemas.openxmlformats.org/package/2006/relationships"><Relationship Id="rId3" Type="http://schemas.openxmlformats.org/officeDocument/2006/relationships/themeOverride" Target="../theme/themeOverride37.xml"/><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oleObject" Target="../embeddings/oleObject37.bin"/></Relationships>
</file>

<file path=ppt/charts/_rels/chart42.xml.rels><?xml version="1.0" encoding="UTF-8" standalone="yes"?>
<Relationships xmlns="http://schemas.openxmlformats.org/package/2006/relationships"><Relationship Id="rId3" Type="http://schemas.openxmlformats.org/officeDocument/2006/relationships/themeOverride" Target="../theme/themeOverride38.xml"/><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oleObject" Target="../embeddings/oleObject38.bin"/></Relationships>
</file>

<file path=ppt/charts/_rels/chart43.xml.rels><?xml version="1.0" encoding="UTF-8" standalone="yes"?>
<Relationships xmlns="http://schemas.openxmlformats.org/package/2006/relationships"><Relationship Id="rId3" Type="http://schemas.openxmlformats.org/officeDocument/2006/relationships/oleObject" Target="https://d.docs.live.net/8d72369fc33db9c3/School/2020%20School%20Year/DBA%20289/Suvey%20Materials/Cross%20Referencing%20Criteria%20College%20Status%20and%20Percieved%20Difficulty.xlsx" TargetMode="External"/><Relationship Id="rId2" Type="http://schemas.microsoft.com/office/2011/relationships/chartColorStyle" Target="colors43.xml"/><Relationship Id="rId1" Type="http://schemas.microsoft.com/office/2011/relationships/chartStyle" Target="style43.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4.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5.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6.bin"/></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8d72369fc33db9c3/School/2020%20School%20Year/DBA%20289/Suvey%20Materials/Web%20Conferencing%20at%20Forsyth%20Tech%20(1-57)%20-%20Cop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7.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1EA-4ECC-941B-63021C80ED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1EA-4ECC-941B-63021C80ED00}"/>
              </c:ext>
            </c:extLst>
          </c:dPt>
          <c:dLbls>
            <c:dLbl>
              <c:idx val="0"/>
              <c:layout>
                <c:manualLayout>
                  <c:x val="-0.21152182403057648"/>
                  <c:y val="4.7640424666124045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8D5026CB-961D-445A-AAF5-E5D14A20A668}" type="VALUE">
                      <a:rPr lang="en-US" sz="2800" smtClean="0"/>
                      <a:pPr>
                        <a:defRPr/>
                      </a:pPr>
                      <a:t>[VALUE]</a:t>
                    </a:fld>
                    <a:r>
                      <a:rPr lang="en-US" sz="2800" baseline="0" dirty="0">
                        <a:latin typeface="Calibri" panose="020F0502020204030204" pitchFamily="34" charset="0"/>
                        <a:cs typeface="Calibri" panose="020F0502020204030204" pitchFamily="34" charset="0"/>
                      </a:rPr>
                      <a:t>•</a:t>
                    </a:r>
                    <a:fld id="{CFA2C7BD-FAE8-4E76-A923-355209F5F009}" type="PERCENTAGE">
                      <a:rPr lang="en-US" sz="2800" baseline="0" smtClean="0"/>
                      <a:pPr>
                        <a:defRPr/>
                      </a:pPr>
                      <a:t>[PERCENTAGE]</a:t>
                    </a:fld>
                    <a:endParaRPr lang="en-US" sz="28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8590650651077965"/>
                      <c:h val="0.12433532014549048"/>
                    </c:manualLayout>
                  </c15:layout>
                  <c15:dlblFieldTable/>
                  <c15:showDataLabelsRange val="0"/>
                </c:ext>
                <c:ext xmlns:c16="http://schemas.microsoft.com/office/drawing/2014/chart" uri="{C3380CC4-5D6E-409C-BE32-E72D297353CC}">
                  <c16:uniqueId val="{00000001-21EA-4ECC-941B-63021C80ED00}"/>
                </c:ext>
              </c:extLst>
            </c:dLbl>
            <c:dLbl>
              <c:idx val="1"/>
              <c:layout>
                <c:manualLayout>
                  <c:x val="0.23304043940592553"/>
                  <c:y val="-8.3212009519218852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ABBF69C8-1A5D-4BF8-A145-24216EEB576F}" type="VALUE">
                      <a:rPr lang="en-US" sz="2800" smtClean="0"/>
                      <a:pPr>
                        <a:defRPr/>
                      </a:pPr>
                      <a:t>[VALUE]</a:t>
                    </a:fld>
                    <a:r>
                      <a:rPr lang="en-US" sz="2800" baseline="0" dirty="0">
                        <a:latin typeface="Calibri" panose="020F0502020204030204" pitchFamily="34" charset="0"/>
                        <a:cs typeface="Calibri" panose="020F0502020204030204" pitchFamily="34" charset="0"/>
                      </a:rPr>
                      <a:t>•</a:t>
                    </a:r>
                    <a:fld id="{D06AE17B-6ECD-401C-8F3C-CB4205FE38DC}" type="PERCENTAGE">
                      <a:rPr lang="en-US" sz="2800" baseline="0" smtClean="0"/>
                      <a:pPr>
                        <a:defRPr/>
                      </a:pPr>
                      <a:t>[PERCENTAGE]</a:t>
                    </a:fld>
                    <a:endParaRPr lang="en-US" sz="28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3167546688046869"/>
                      <c:h val="7.463855907886352E-2"/>
                    </c:manualLayout>
                  </c15:layout>
                  <c15:dlblFieldTable/>
                  <c15:showDataLabelsRange val="0"/>
                </c:ext>
                <c:ext xmlns:c16="http://schemas.microsoft.com/office/drawing/2014/chart" uri="{C3380CC4-5D6E-409C-BE32-E72D297353CC}">
                  <c16:uniqueId val="{00000003-21EA-4ECC-941B-63021C80ED0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'Males vs. Females'!$A$2:$A$3</c:f>
              <c:strCache>
                <c:ptCount val="2"/>
                <c:pt idx="0">
                  <c:v>Male</c:v>
                </c:pt>
                <c:pt idx="1">
                  <c:v>Female</c:v>
                </c:pt>
              </c:strCache>
            </c:strRef>
          </c:cat>
          <c:val>
            <c:numRef>
              <c:f>'Males vs. Females'!$B$2:$B$3</c:f>
              <c:numCache>
                <c:formatCode>General</c:formatCode>
                <c:ptCount val="2"/>
                <c:pt idx="0">
                  <c:v>25</c:v>
                </c:pt>
                <c:pt idx="1">
                  <c:v>32</c:v>
                </c:pt>
              </c:numCache>
            </c:numRef>
          </c:val>
          <c:extLst>
            <c:ext xmlns:c16="http://schemas.microsoft.com/office/drawing/2014/chart" uri="{C3380CC4-5D6E-409C-BE32-E72D297353CC}">
              <c16:uniqueId val="{00000004-84C0-46C3-9236-3256C5094AB1}"/>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Agreeableness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678146745340714"/>
          <c:y val="7.2989556639568173E-2"/>
          <c:w val="0.68953636031339793"/>
          <c:h val="0.77104695529939582"/>
        </c:manualLayout>
      </c:layout>
      <c:pieChart>
        <c:varyColors val="1"/>
        <c:ser>
          <c:idx val="0"/>
          <c:order val="0"/>
          <c:tx>
            <c:strRef>
              <c:f>'[Web Conferencing at Forsyth Tech (1-57) - Copy.xlsx]Opinons'!$B$1</c:f>
              <c:strCache>
                <c:ptCount val="1"/>
              </c:strCache>
            </c:strRef>
          </c:tx>
          <c:dPt>
            <c:idx val="0"/>
            <c:bubble3D val="0"/>
            <c:spPr>
              <a:solidFill>
                <a:srgbClr val="54A021">
                  <a:lumMod val="75000"/>
                </a:srgbClr>
              </a:solidFill>
              <a:ln w="19050">
                <a:solidFill>
                  <a:schemeClr val="lt1"/>
                </a:solidFill>
              </a:ln>
              <a:effectLst/>
            </c:spPr>
            <c:extLst>
              <c:ext xmlns:c16="http://schemas.microsoft.com/office/drawing/2014/chart" uri="{C3380CC4-5D6E-409C-BE32-E72D297353CC}">
                <c16:uniqueId val="{00000001-1B1C-421B-9FAD-CA8274BE83B4}"/>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1B1C-421B-9FAD-CA8274BE83B4}"/>
              </c:ext>
            </c:extLst>
          </c:dPt>
          <c:dPt>
            <c:idx val="2"/>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5-1B1C-421B-9FAD-CA8274BE83B4}"/>
              </c:ext>
            </c:extLst>
          </c:dPt>
          <c:dPt>
            <c:idx val="3"/>
            <c:bubble3D val="0"/>
            <c:spPr>
              <a:solidFill>
                <a:srgbClr val="54A021">
                  <a:lumMod val="60000"/>
                  <a:lumOff val="40000"/>
                </a:srgbClr>
              </a:solidFill>
              <a:ln w="19050">
                <a:solidFill>
                  <a:schemeClr val="lt1"/>
                </a:solidFill>
              </a:ln>
              <a:effectLst/>
            </c:spPr>
            <c:extLst>
              <c:ext xmlns:c16="http://schemas.microsoft.com/office/drawing/2014/chart" uri="{C3380CC4-5D6E-409C-BE32-E72D297353CC}">
                <c16:uniqueId val="{00000007-1B1C-421B-9FAD-CA8274BE83B4}"/>
              </c:ext>
            </c:extLst>
          </c:dPt>
          <c:dPt>
            <c:idx val="4"/>
            <c:bubble3D val="0"/>
            <c:spPr>
              <a:solidFill>
                <a:srgbClr val="FFC000"/>
              </a:solidFill>
              <a:ln w="19050">
                <a:solidFill>
                  <a:schemeClr val="lt1"/>
                </a:solidFill>
              </a:ln>
              <a:effectLst/>
            </c:spPr>
            <c:extLst>
              <c:ext xmlns:c16="http://schemas.microsoft.com/office/drawing/2014/chart" uri="{C3380CC4-5D6E-409C-BE32-E72D297353CC}">
                <c16:uniqueId val="{00000009-1B1C-421B-9FAD-CA8274BE83B4}"/>
              </c:ext>
            </c:extLst>
          </c:dPt>
          <c:dLbls>
            <c:dLbl>
              <c:idx val="0"/>
              <c:tx>
                <c:rich>
                  <a:bodyPr/>
                  <a:lstStyle/>
                  <a:p>
                    <a:fld id="{2B0F5D4A-D903-420F-B31C-53E95736DB55}" type="VALUE">
                      <a:rPr lang="en-US" smtClean="0"/>
                      <a:pPr/>
                      <a:t>[VALUE]</a:t>
                    </a:fld>
                    <a:r>
                      <a:rPr lang="en-US" baseline="0">
                        <a:latin typeface="Calibri" panose="020F0502020204030204" pitchFamily="34" charset="0"/>
                        <a:cs typeface="Calibri" panose="020F0502020204030204" pitchFamily="34" charset="0"/>
                      </a:rPr>
                      <a:t>•</a:t>
                    </a:r>
                    <a:fld id="{090525B1-748B-43BB-85B8-76FD23CF5455}"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B1C-421B-9FAD-CA8274BE83B4}"/>
                </c:ext>
              </c:extLst>
            </c:dLbl>
            <c:dLbl>
              <c:idx val="1"/>
              <c:tx>
                <c:rich>
                  <a:bodyPr/>
                  <a:lstStyle/>
                  <a:p>
                    <a:fld id="{01B9E1B2-AB4A-4C32-84D8-FDCBC4825BD2}" type="VALUE">
                      <a:rPr lang="en-US" smtClean="0"/>
                      <a:pPr/>
                      <a:t>[VALUE]</a:t>
                    </a:fld>
                    <a:r>
                      <a:rPr lang="en-US" baseline="0">
                        <a:latin typeface="Calibri" panose="020F0502020204030204" pitchFamily="34" charset="0"/>
                        <a:cs typeface="Calibri" panose="020F0502020204030204" pitchFamily="34" charset="0"/>
                      </a:rPr>
                      <a:t>•</a:t>
                    </a:r>
                    <a:fld id="{82124403-CD58-4A3D-9639-D285B905EAEB}"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B1C-421B-9FAD-CA8274BE83B4}"/>
                </c:ext>
              </c:extLst>
            </c:dLbl>
            <c:dLbl>
              <c:idx val="2"/>
              <c:tx>
                <c:rich>
                  <a:bodyPr/>
                  <a:lstStyle/>
                  <a:p>
                    <a:fld id="{6C16E3A2-A8A7-4348-9C98-3FD0560A9DBE}" type="VALUE">
                      <a:rPr lang="en-US" smtClean="0"/>
                      <a:pPr/>
                      <a:t>[VALUE]</a:t>
                    </a:fld>
                    <a:r>
                      <a:rPr lang="en-US" baseline="0">
                        <a:latin typeface="Calibri" panose="020F0502020204030204" pitchFamily="34" charset="0"/>
                        <a:cs typeface="Calibri" panose="020F0502020204030204" pitchFamily="34" charset="0"/>
                      </a:rPr>
                      <a:t>•</a:t>
                    </a:r>
                    <a:fld id="{CC1C7356-9AF6-45F9-B888-974041024016}"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1C-421B-9FAD-CA8274BE83B4}"/>
                </c:ext>
              </c:extLst>
            </c:dLbl>
            <c:dLbl>
              <c:idx val="3"/>
              <c:tx>
                <c:rich>
                  <a:bodyPr/>
                  <a:lstStyle/>
                  <a:p>
                    <a:fld id="{9D09B5EB-C3F1-49DB-B96C-12D9B82BE5F0}" type="VALUE">
                      <a:rPr lang="en-US" smtClean="0"/>
                      <a:pPr/>
                      <a:t>[VALUE]</a:t>
                    </a:fld>
                    <a:r>
                      <a:rPr lang="en-US" baseline="0">
                        <a:latin typeface="Calibri" panose="020F0502020204030204" pitchFamily="34" charset="0"/>
                        <a:cs typeface="Calibri" panose="020F0502020204030204" pitchFamily="34" charset="0"/>
                      </a:rPr>
                      <a:t>•</a:t>
                    </a:r>
                    <a:fld id="{0B93BEEA-A32D-448D-8CA5-EFE0AD2476DC}"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1C-421B-9FAD-CA8274BE83B4}"/>
                </c:ext>
              </c:extLst>
            </c:dLbl>
            <c:dLbl>
              <c:idx val="4"/>
              <c:tx>
                <c:rich>
                  <a:bodyPr/>
                  <a:lstStyle/>
                  <a:p>
                    <a:fld id="{7791AC44-881E-4214-85BE-436C440F34A8}" type="VALUE">
                      <a:rPr lang="en-US" smtClean="0"/>
                      <a:pPr/>
                      <a:t>[VALUE]</a:t>
                    </a:fld>
                    <a:r>
                      <a:rPr lang="en-US" baseline="0">
                        <a:latin typeface="Calibri" panose="020F0502020204030204" pitchFamily="34" charset="0"/>
                        <a:cs typeface="Calibri" panose="020F0502020204030204" pitchFamily="34" charset="0"/>
                      </a:rPr>
                      <a:t>•</a:t>
                    </a:r>
                    <a:fld id="{EB28A51E-E222-48F6-91BB-6FA3DD959CF9}"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B1C-421B-9FAD-CA8274BE83B4}"/>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Copy.xlsx]Opinons'!$A$2:$A$6</c:f>
              <c:strCache>
                <c:ptCount val="5"/>
                <c:pt idx="0">
                  <c:v>Agree</c:v>
                </c:pt>
                <c:pt idx="1">
                  <c:v>Disagree</c:v>
                </c:pt>
                <c:pt idx="2">
                  <c:v>Neither Agree or Disagree</c:v>
                </c:pt>
                <c:pt idx="3">
                  <c:v>Strongly Agree</c:v>
                </c:pt>
                <c:pt idx="4">
                  <c:v>Strongly Disagree</c:v>
                </c:pt>
              </c:strCache>
            </c:strRef>
          </c:cat>
          <c:val>
            <c:numRef>
              <c:f>'[Web Conferencing at Forsyth Tech (1-57) - Copy.xlsx]Opinons'!$B$2:$B$6</c:f>
              <c:numCache>
                <c:formatCode>General</c:formatCode>
                <c:ptCount val="5"/>
                <c:pt idx="0">
                  <c:v>12</c:v>
                </c:pt>
                <c:pt idx="1">
                  <c:v>5</c:v>
                </c:pt>
                <c:pt idx="2">
                  <c:v>16</c:v>
                </c:pt>
                <c:pt idx="3">
                  <c:v>18</c:v>
                </c:pt>
                <c:pt idx="4">
                  <c:v>6</c:v>
                </c:pt>
              </c:numCache>
            </c:numRef>
          </c:val>
          <c:extLst>
            <c:ext xmlns:c16="http://schemas.microsoft.com/office/drawing/2014/chart" uri="{C3380CC4-5D6E-409C-BE32-E72D297353CC}">
              <c16:uniqueId val="{0000000A-AC63-47B6-8D72-8DF7A71997A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1.7153750540242481E-4"/>
          <c:y val="0.86836225873489103"/>
          <c:w val="0.99982847142338316"/>
          <c:h val="0.1316377412651089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solidFill>
                  <a:schemeClr val="tx1"/>
                </a:solidFill>
              </a:rPr>
              <a:t>Opinionated</a:t>
            </a:r>
            <a:r>
              <a:rPr lang="en-US" sz="1800" baseline="0" dirty="0">
                <a:solidFill>
                  <a:schemeClr val="tx1"/>
                </a:solidFill>
              </a:rPr>
              <a:t> vs. Non Opinionated</a:t>
            </a:r>
            <a:endParaRPr lang="en-US" sz="1800" dirty="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FF0000"/>
              </a:solidFill>
              <a:ln w="19050">
                <a:solidFill>
                  <a:schemeClr val="lt1"/>
                </a:solidFill>
              </a:ln>
              <a:effectLst/>
            </c:spPr>
            <c:extLst>
              <c:ext xmlns:c16="http://schemas.microsoft.com/office/drawing/2014/chart" uri="{C3380CC4-5D6E-409C-BE32-E72D297353CC}">
                <c16:uniqueId val="{00000001-016C-4A32-A890-988A52A37060}"/>
              </c:ext>
            </c:extLst>
          </c:dPt>
          <c:dPt>
            <c:idx val="1"/>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3-016C-4A32-A890-988A52A37060}"/>
              </c:ext>
            </c:extLst>
          </c:dPt>
          <c:dLbls>
            <c:dLbl>
              <c:idx val="0"/>
              <c:layout>
                <c:manualLayout>
                  <c:x val="-0.15463701775814376"/>
                  <c:y val="-0.15022120541409317"/>
                </c:manualLayout>
              </c:layout>
              <c:tx>
                <c:rich>
                  <a:bodyPr rot="0" spcFirstLastPara="1" vertOverflow="ellipsis" vert="horz" wrap="square" lIns="38100" tIns="19050" rIns="38100" bIns="19050" anchor="ctr" anchorCtr="1">
                    <a:noAutofit/>
                  </a:bodyPr>
                  <a:lstStyle/>
                  <a:p>
                    <a:pPr>
                      <a:defRPr sz="3200" b="0" i="0" u="none" strike="noStrike" kern="1200" baseline="0">
                        <a:solidFill>
                          <a:schemeClr val="tx1">
                            <a:lumMod val="75000"/>
                            <a:lumOff val="25000"/>
                          </a:schemeClr>
                        </a:solidFill>
                        <a:latin typeface="+mn-lt"/>
                        <a:ea typeface="+mn-ea"/>
                        <a:cs typeface="+mn-cs"/>
                      </a:defRPr>
                    </a:pPr>
                    <a:fld id="{34D788B8-31EB-4C38-88C7-E3837CE21F06}" type="VALUE">
                      <a:rPr lang="en-US" smtClean="0">
                        <a:solidFill>
                          <a:schemeClr val="bg1"/>
                        </a:solidFill>
                      </a:rPr>
                      <a:pPr>
                        <a:defRPr sz="3200"/>
                      </a:pPr>
                      <a:t>[VALUE]</a:t>
                    </a:fld>
                    <a:r>
                      <a:rPr lang="en-US" baseline="0" dirty="0">
                        <a:solidFill>
                          <a:schemeClr val="bg1"/>
                        </a:solidFill>
                        <a:latin typeface="Calibri" panose="020F0502020204030204" pitchFamily="34" charset="0"/>
                        <a:cs typeface="Calibri" panose="020F0502020204030204" pitchFamily="34" charset="0"/>
                      </a:rPr>
                      <a:t>•</a:t>
                    </a:r>
                    <a:fld id="{A750BF7A-02FA-4093-80C0-425396BB0418}" type="PERCENTAGE">
                      <a:rPr lang="en-US" baseline="0" smtClean="0">
                        <a:solidFill>
                          <a:schemeClr val="bg1"/>
                        </a:solidFill>
                      </a:rPr>
                      <a:pPr>
                        <a:defRPr sz="3200"/>
                      </a:pPr>
                      <a:t>[PERCENTAGE]</a:t>
                    </a:fld>
                    <a:endParaRPr lang="en-US" baseline="0" dirty="0">
                      <a:solidFill>
                        <a:schemeClr val="bg1"/>
                      </a:solidFill>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3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3464417124223295"/>
                      <c:h val="0.10896762604369972"/>
                    </c:manualLayout>
                  </c15:layout>
                  <c15:dlblFieldTable/>
                  <c15:showDataLabelsRange val="0"/>
                </c:ext>
                <c:ext xmlns:c16="http://schemas.microsoft.com/office/drawing/2014/chart" uri="{C3380CC4-5D6E-409C-BE32-E72D297353CC}">
                  <c16:uniqueId val="{00000001-016C-4A32-A890-988A52A37060}"/>
                </c:ext>
              </c:extLst>
            </c:dLbl>
            <c:dLbl>
              <c:idx val="1"/>
              <c:tx>
                <c:rich>
                  <a:bodyPr rot="0" spcFirstLastPara="1" vertOverflow="ellipsis" vert="horz" wrap="square" lIns="38100" tIns="19050" rIns="38100" bIns="19050" anchor="ctr" anchorCtr="1">
                    <a:noAutofit/>
                  </a:bodyPr>
                  <a:lstStyle/>
                  <a:p>
                    <a:pPr>
                      <a:defRPr sz="3200" b="0" i="0" u="none" strike="noStrike" kern="1200" baseline="0">
                        <a:solidFill>
                          <a:schemeClr val="tx1">
                            <a:lumMod val="75000"/>
                            <a:lumOff val="25000"/>
                          </a:schemeClr>
                        </a:solidFill>
                        <a:latin typeface="+mn-lt"/>
                        <a:ea typeface="+mn-ea"/>
                        <a:cs typeface="+mn-cs"/>
                      </a:defRPr>
                    </a:pPr>
                    <a:fld id="{8613AD26-AA66-4A41-A6ED-94A4B12A4E58}" type="VALUE">
                      <a:rPr lang="en-US" smtClean="0"/>
                      <a:pPr>
                        <a:defRPr sz="3200"/>
                      </a:pPr>
                      <a:t>[VALUE]</a:t>
                    </a:fld>
                    <a:r>
                      <a:rPr lang="en-US" baseline="0" dirty="0">
                        <a:latin typeface="Calibri" panose="020F0502020204030204" pitchFamily="34" charset="0"/>
                        <a:cs typeface="Calibri" panose="020F0502020204030204" pitchFamily="34" charset="0"/>
                      </a:rPr>
                      <a:t>•</a:t>
                    </a:r>
                    <a:fld id="{9780FF49-F9CC-419F-8CF1-876AB8CE4D5F}" type="PERCENTAGE">
                      <a:rPr lang="en-US" baseline="0" smtClean="0"/>
                      <a:pPr>
                        <a:defRPr sz="32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3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0564973041258098"/>
                      <c:h val="0.11513560487636197"/>
                    </c:manualLayout>
                  </c15:layout>
                  <c15:dlblFieldTable/>
                  <c15:showDataLabelsRange val="0"/>
                </c:ext>
                <c:ext xmlns:c16="http://schemas.microsoft.com/office/drawing/2014/chart" uri="{C3380CC4-5D6E-409C-BE32-E72D297353CC}">
                  <c16:uniqueId val="{00000003-016C-4A32-A890-988A52A37060}"/>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Copy.xlsx]Opinons'!$A$13:$A$14</c:f>
              <c:strCache>
                <c:ptCount val="2"/>
                <c:pt idx="0">
                  <c:v>Opinonated </c:v>
                </c:pt>
                <c:pt idx="1">
                  <c:v>Non Opinionated</c:v>
                </c:pt>
              </c:strCache>
            </c:strRef>
          </c:cat>
          <c:val>
            <c:numRef>
              <c:f>'[Web Conferencing at Forsyth Tech (1-57) - Copy.xlsx]Opinons'!$B$13:$B$14</c:f>
              <c:numCache>
                <c:formatCode>General</c:formatCode>
                <c:ptCount val="2"/>
                <c:pt idx="0">
                  <c:v>41</c:v>
                </c:pt>
                <c:pt idx="1">
                  <c:v>16</c:v>
                </c:pt>
              </c:numCache>
            </c:numRef>
          </c:val>
          <c:extLst>
            <c:ext xmlns:c16="http://schemas.microsoft.com/office/drawing/2014/chart" uri="{C3380CC4-5D6E-409C-BE32-E72D297353CC}">
              <c16:uniqueId val="{00000004-016C-4A32-A890-988A52A3706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Full</a:t>
            </a:r>
            <a:r>
              <a:rPr lang="en-US" baseline="0" dirty="0"/>
              <a:t> Time Students vs. Part Time Students</a:t>
            </a:r>
          </a:p>
        </c:rich>
      </c:tx>
      <c:layout>
        <c:manualLayout>
          <c:xMode val="edge"/>
          <c:yMode val="edge"/>
          <c:x val="0.1463566330682297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103359419280667"/>
          <c:y val="0.14842345684345765"/>
          <c:w val="0.6254287826660947"/>
          <c:h val="0.69674060244290481"/>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4A4-417D-B1DF-A9C6581684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4A4-417D-B1DF-A9C6581684B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Copy.xlsx]College Status'!$D$4:$D$5</c:f>
              <c:strCache>
                <c:ptCount val="2"/>
                <c:pt idx="0">
                  <c:v>Full Time</c:v>
                </c:pt>
                <c:pt idx="1">
                  <c:v>Part Time</c:v>
                </c:pt>
              </c:strCache>
            </c:strRef>
          </c:cat>
          <c:val>
            <c:numRef>
              <c:f>'[Web Conferencing at Forsyth Tech (1-57) - Copy.xlsx]College Status'!$E$4:$E$5</c:f>
              <c:numCache>
                <c:formatCode>General</c:formatCode>
                <c:ptCount val="2"/>
                <c:pt idx="0">
                  <c:v>44</c:v>
                </c:pt>
                <c:pt idx="1">
                  <c:v>13</c:v>
                </c:pt>
              </c:numCache>
            </c:numRef>
          </c:val>
          <c:extLst>
            <c:ext xmlns:c16="http://schemas.microsoft.com/office/drawing/2014/chart" uri="{C3380CC4-5D6E-409C-BE32-E72D297353CC}">
              <c16:uniqueId val="{00000004-F4A4-417D-B1DF-A9C6581684B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All On</a:t>
            </a:r>
            <a:r>
              <a:rPr lang="en-US" baseline="0"/>
              <a:t> Campus vs. Any Online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527339715373045"/>
          <c:y val="0.11430211802301155"/>
          <c:w val="0.64648508354187029"/>
          <c:h val="0.70068720389532413"/>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E9-4AB0-A111-213C092C48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E9-4AB0-A111-213C092C484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Copy.xlsx]College Status'!$G$4:$G$5</c:f>
              <c:strCache>
                <c:ptCount val="2"/>
                <c:pt idx="0">
                  <c:v>Only  On Campus</c:v>
                </c:pt>
                <c:pt idx="1">
                  <c:v>Having Any Online</c:v>
                </c:pt>
              </c:strCache>
            </c:strRef>
          </c:cat>
          <c:val>
            <c:numRef>
              <c:f>'[Web Conferencing at Forsyth Tech (1-57) - Copy.xlsx]College Status'!$H$4:$H$5</c:f>
              <c:numCache>
                <c:formatCode>General</c:formatCode>
                <c:ptCount val="2"/>
                <c:pt idx="0">
                  <c:v>12</c:v>
                </c:pt>
                <c:pt idx="1">
                  <c:v>45</c:v>
                </c:pt>
              </c:numCache>
            </c:numRef>
          </c:val>
          <c:extLst>
            <c:ext xmlns:c16="http://schemas.microsoft.com/office/drawing/2014/chart" uri="{C3380CC4-5D6E-409C-BE32-E72D297353CC}">
              <c16:uniqueId val="{00000004-49E9-4AB0-A111-213C092C484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All</a:t>
            </a:r>
            <a:r>
              <a:rPr lang="en-US" baseline="0"/>
              <a:t> Online vs Some Offline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79355845372411"/>
          <c:y val="0.11146335075971177"/>
          <c:w val="0.61053332102729507"/>
          <c:h val="0.7305908203125"/>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8DE-4C88-B92B-115711241B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8DE-4C88-B92B-115711241BF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Copy.xlsx]College Status'!$J$4:$J$5</c:f>
              <c:strCache>
                <c:ptCount val="2"/>
                <c:pt idx="0">
                  <c:v>All Online</c:v>
                </c:pt>
                <c:pt idx="1">
                  <c:v>Some On Campus</c:v>
                </c:pt>
              </c:strCache>
            </c:strRef>
          </c:cat>
          <c:val>
            <c:numRef>
              <c:f>'[Web Conferencing at Forsyth Tech (1-57) - Copy.xlsx]College Status'!$K$4:$K$5</c:f>
              <c:numCache>
                <c:formatCode>General</c:formatCode>
                <c:ptCount val="2"/>
                <c:pt idx="0">
                  <c:v>13</c:v>
                </c:pt>
                <c:pt idx="1">
                  <c:v>44</c:v>
                </c:pt>
              </c:numCache>
            </c:numRef>
          </c:val>
          <c:extLst>
            <c:ext xmlns:c16="http://schemas.microsoft.com/office/drawing/2014/chart" uri="{C3380CC4-5D6E-409C-BE32-E72D297353CC}">
              <c16:uniqueId val="{00000004-48DE-4C88-B92B-115711241BF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Visits a Semester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91857529031302"/>
          <c:y val="0.13513230703989931"/>
          <c:w val="0.54838504520305398"/>
          <c:h val="0.62316487068428428"/>
        </c:manualLayout>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85B9-4E54-BC77-7552D339CCC7}"/>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85B9-4E54-BC77-7552D339CC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5B9-4E54-BC77-7552D339CC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5B9-4E54-BC77-7552D339CCC7}"/>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extLst>
                <c:ext xmlns:c16="http://schemas.microsoft.com/office/drawing/2014/chart" uri="{C3380CC4-5D6E-409C-BE32-E72D297353CC}">
                  <c16:uniqueId val="{00000001-85B9-4E54-BC77-7552D339CCC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Copy.xlsx]Visits'!$A$2:$A$5</c:f>
              <c:strCache>
                <c:ptCount val="4"/>
                <c:pt idx="0">
                  <c:v>0-2 Times a Week</c:v>
                </c:pt>
                <c:pt idx="1">
                  <c:v>3-4 Times a Month</c:v>
                </c:pt>
                <c:pt idx="2">
                  <c:v>3-4 Times a Semester</c:v>
                </c:pt>
                <c:pt idx="3">
                  <c:v>3-4 Times a Week</c:v>
                </c:pt>
              </c:strCache>
            </c:strRef>
          </c:cat>
          <c:val>
            <c:numRef>
              <c:f>'[Web Conferencing at Forsyth Tech (1-57) - Copy.xlsx]Visits'!$B$2:$B$5</c:f>
              <c:numCache>
                <c:formatCode>General</c:formatCode>
                <c:ptCount val="4"/>
                <c:pt idx="0">
                  <c:v>41</c:v>
                </c:pt>
                <c:pt idx="1">
                  <c:v>5</c:v>
                </c:pt>
                <c:pt idx="2">
                  <c:v>5</c:v>
                </c:pt>
                <c:pt idx="3">
                  <c:v>6</c:v>
                </c:pt>
              </c:numCache>
            </c:numRef>
          </c:val>
          <c:extLst>
            <c:ext xmlns:c16="http://schemas.microsoft.com/office/drawing/2014/chart" uri="{C3380CC4-5D6E-409C-BE32-E72D297353CC}">
              <c16:uniqueId val="{00000008-85B9-4E54-BC77-7552D339CCC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Percieved Difficulty Bottom</a:t>
            </a:r>
            <a:r>
              <a:rPr lang="en-US" baseline="0"/>
              <a:t> Half vs. Top Half</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444321209306412"/>
          <c:y val="0.20526761420093345"/>
          <c:w val="0.5761812665645355"/>
          <c:h val="0.62142817981089848"/>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C80-47DF-BD2D-562C3304718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80-47DF-BD2D-562C3304718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Copy.xlsx]Percieved Difficulty'!$D$1:$D$2</c:f>
              <c:strCache>
                <c:ptCount val="2"/>
                <c:pt idx="0">
                  <c:v>Bottom Half (1-5)</c:v>
                </c:pt>
                <c:pt idx="1">
                  <c:v>Top Half (6-10)</c:v>
                </c:pt>
              </c:strCache>
            </c:strRef>
          </c:cat>
          <c:val>
            <c:numRef>
              <c:f>'[Web Conferencing at Forsyth Tech (1-57) - Copy.xlsx]Percieved Difficulty'!$E$1:$E$2</c:f>
              <c:numCache>
                <c:formatCode>General</c:formatCode>
                <c:ptCount val="2"/>
                <c:pt idx="0">
                  <c:v>44</c:v>
                </c:pt>
                <c:pt idx="1">
                  <c:v>13</c:v>
                </c:pt>
              </c:numCache>
            </c:numRef>
          </c:val>
          <c:extLst>
            <c:ext xmlns:c16="http://schemas.microsoft.com/office/drawing/2014/chart" uri="{C3380CC4-5D6E-409C-BE32-E72D297353CC}">
              <c16:uniqueId val="{00000004-1C80-47DF-BD2D-562C3304718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Opinionated</a:t>
            </a:r>
            <a:r>
              <a:rPr lang="en-US" baseline="0"/>
              <a:t> vs. Non Opinionated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730409662627403"/>
          <c:y val="0.12822903026742877"/>
          <c:w val="0.68453850544967187"/>
          <c:h val="0.68846516759918375"/>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9E-47DE-AFBE-96771E0081F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9E-47DE-AFBE-96771E0081F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Copy.xlsx]Opinons'!$A$13:$A$14</c:f>
              <c:strCache>
                <c:ptCount val="2"/>
                <c:pt idx="0">
                  <c:v>Opinonated </c:v>
                </c:pt>
                <c:pt idx="1">
                  <c:v>Non Opinionated</c:v>
                </c:pt>
              </c:strCache>
            </c:strRef>
          </c:cat>
          <c:val>
            <c:numRef>
              <c:f>'[Web Conferencing at Forsyth Tech (1-57) - Copy.xlsx]Opinons'!$B$13:$B$14</c:f>
              <c:numCache>
                <c:formatCode>General</c:formatCode>
                <c:ptCount val="2"/>
                <c:pt idx="0">
                  <c:v>41</c:v>
                </c:pt>
                <c:pt idx="1">
                  <c:v>16</c:v>
                </c:pt>
              </c:numCache>
            </c:numRef>
          </c:val>
          <c:extLst>
            <c:ext xmlns:c16="http://schemas.microsoft.com/office/drawing/2014/chart" uri="{C3380CC4-5D6E-409C-BE32-E72D297353CC}">
              <c16:uniqueId val="{00000004-619E-47DE-AFBE-96771E0081F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Perceived</a:t>
            </a:r>
            <a:r>
              <a:rPr lang="en-US" baseline="0" dirty="0"/>
              <a:t> </a:t>
            </a:r>
            <a:r>
              <a:rPr lang="en-US" dirty="0"/>
              <a:t>Difficulty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'[Cross Referencing Criteria Sex and All Categories.xlsx]Chart'!$A$2:$A$3</c:f>
              <c:strCache>
                <c:ptCount val="2"/>
                <c:pt idx="0">
                  <c:v>Male</c:v>
                </c:pt>
                <c:pt idx="1">
                  <c:v>Female</c:v>
                </c:pt>
              </c:strCache>
            </c:strRef>
          </c:cat>
          <c:val>
            <c:numRef>
              <c:f>'[Cross Referencing Criteria Sex and All Categories.xlsx]Chart'!$B$2:$B$3</c:f>
              <c:numCache>
                <c:formatCode>General</c:formatCode>
                <c:ptCount val="2"/>
                <c:pt idx="0">
                  <c:v>3.08</c:v>
                </c:pt>
                <c:pt idx="1">
                  <c:v>3.4375</c:v>
                </c:pt>
              </c:numCache>
            </c:numRef>
          </c:val>
          <c:extLst>
            <c:ext xmlns:c16="http://schemas.microsoft.com/office/drawing/2014/chart" uri="{C3380CC4-5D6E-409C-BE32-E72D297353CC}">
              <c16:uniqueId val="{00000000-84B1-4ACB-8DAA-EF6F2019A509}"/>
            </c:ext>
          </c:extLst>
        </c:ser>
        <c:dLbls>
          <c:showLegendKey val="0"/>
          <c:showVal val="0"/>
          <c:showCatName val="0"/>
          <c:showSerName val="0"/>
          <c:showPercent val="0"/>
          <c:showBubbleSize val="0"/>
        </c:dLbls>
        <c:gapWidth val="219"/>
        <c:overlap val="-27"/>
        <c:axId val="502736168"/>
        <c:axId val="502739448"/>
      </c:barChart>
      <c:catAx>
        <c:axId val="502736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39448"/>
        <c:crosses val="autoZero"/>
        <c:auto val="1"/>
        <c:lblAlgn val="ctr"/>
        <c:lblOffset val="100"/>
        <c:noMultiLvlLbl val="0"/>
      </c:catAx>
      <c:valAx>
        <c:axId val="502739448"/>
        <c:scaling>
          <c:orientation val="minMax"/>
          <c:max val="4"/>
          <c:min val="2.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36168"/>
        <c:crosses val="autoZero"/>
        <c:crossBetween val="between"/>
        <c:majorUnit val="0.1"/>
        <c:min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Male</a:t>
            </a:r>
            <a:r>
              <a:rPr lang="en-US" sz="2000" baseline="0">
                <a:solidFill>
                  <a:schemeClr val="tx1"/>
                </a:solidFill>
              </a:rPr>
              <a:t> Preferred Software</a:t>
            </a:r>
            <a:endParaRPr lang="en-US" sz="200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636160922188929"/>
          <c:y val="0.1038109278797871"/>
          <c:w val="0.81794437227003058"/>
          <c:h val="0.77013395461354472"/>
        </c:manualLayout>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A13B-4A15-A76A-91A964B777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13B-4A15-A76A-91A964B7775F}"/>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A13B-4A15-A76A-91A964B7775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13B-4A15-A76A-91A964B7775F}"/>
              </c:ext>
            </c:extLst>
          </c:dPt>
          <c:dLbls>
            <c:dLbl>
              <c:idx val="0"/>
              <c:layout>
                <c:manualLayout>
                  <c:x val="-9.4192784567078858E-2"/>
                  <c:y val="-2.0575359782564917E-2"/>
                </c:manualLayout>
              </c:layout>
              <c:tx>
                <c:rich>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fld id="{3E2E4F0E-2E16-4C0D-98A8-18CE9863E610}" type="VALUE">
                      <a:rPr lang="en-US" smtClean="0"/>
                      <a:pPr>
                        <a:defRPr sz="2800"/>
                      </a:pPr>
                      <a:t>[VALUE]</a:t>
                    </a:fld>
                    <a:r>
                      <a:rPr lang="en-US" baseline="0" dirty="0">
                        <a:latin typeface="Calibri" panose="020F0502020204030204" pitchFamily="34" charset="0"/>
                        <a:cs typeface="Calibri" panose="020F0502020204030204" pitchFamily="34" charset="0"/>
                      </a:rPr>
                      <a:t>•</a:t>
                    </a:r>
                    <a:fld id="{70401E12-1A27-48BA-AEB0-398704B0762B}" type="PERCENTAGE">
                      <a:rPr lang="en-US" baseline="0" smtClean="0"/>
                      <a:pPr>
                        <a:defRPr sz="28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6669701211725233"/>
                      <c:h val="5.6718453009675186E-2"/>
                    </c:manualLayout>
                  </c15:layout>
                  <c15:dlblFieldTable/>
                  <c15:showDataLabelsRange val="0"/>
                </c:ext>
                <c:ext xmlns:c16="http://schemas.microsoft.com/office/drawing/2014/chart" uri="{C3380CC4-5D6E-409C-BE32-E72D297353CC}">
                  <c16:uniqueId val="{00000001-A13B-4A15-A76A-91A964B7775F}"/>
                </c:ext>
              </c:extLst>
            </c:dLbl>
            <c:dLbl>
              <c:idx val="1"/>
              <c:tx>
                <c:rich>
                  <a:bodyPr/>
                  <a:lstStyle/>
                  <a:p>
                    <a:fld id="{C16324FC-0542-41E5-A77D-3CFBC9B42A14}" type="VALUE">
                      <a:rPr lang="en-US" smtClean="0"/>
                      <a:pPr/>
                      <a:t>[VALUE]</a:t>
                    </a:fld>
                    <a:r>
                      <a:rPr lang="en-US" baseline="0">
                        <a:latin typeface="Calibri" panose="020F0502020204030204" pitchFamily="34" charset="0"/>
                        <a:cs typeface="Calibri" panose="020F0502020204030204" pitchFamily="34" charset="0"/>
                      </a:rPr>
                      <a:t>•</a:t>
                    </a:r>
                    <a:fld id="{EE477AF3-9EC3-4ECF-B2C7-47DE2D78A70E}"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13B-4A15-A76A-91A964B7775F}"/>
                </c:ext>
              </c:extLst>
            </c:dLbl>
            <c:dLbl>
              <c:idx val="2"/>
              <c:tx>
                <c:rich>
                  <a:bodyPr/>
                  <a:lstStyle/>
                  <a:p>
                    <a:fld id="{40BF68CC-EE44-4231-BBFF-7A70E04304EE}" type="VALUE">
                      <a:rPr lang="en-US" smtClean="0"/>
                      <a:pPr/>
                      <a:t>[VALUE]</a:t>
                    </a:fld>
                    <a:r>
                      <a:rPr lang="en-US" baseline="0">
                        <a:latin typeface="Calibri" panose="020F0502020204030204" pitchFamily="34" charset="0"/>
                        <a:cs typeface="Calibri" panose="020F0502020204030204" pitchFamily="34" charset="0"/>
                      </a:rPr>
                      <a:t>•</a:t>
                    </a:r>
                    <a:fld id="{914CBFEE-E5ED-4CBA-B907-5F2F86320ADC}"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13B-4A15-A76A-91A964B7775F}"/>
                </c:ext>
              </c:extLst>
            </c:dLbl>
            <c:dLbl>
              <c:idx val="3"/>
              <c:tx>
                <c:rich>
                  <a:bodyPr/>
                  <a:lstStyle/>
                  <a:p>
                    <a:fld id="{1E10ED7F-5900-4FF4-BA2F-DFDC2F7B671F}" type="VALUE">
                      <a:rPr lang="en-US" smtClean="0"/>
                      <a:pPr/>
                      <a:t>[VALUE]</a:t>
                    </a:fld>
                    <a:r>
                      <a:rPr lang="en-US" baseline="0">
                        <a:latin typeface="Calibri" panose="020F0502020204030204" pitchFamily="34" charset="0"/>
                        <a:cs typeface="Calibri" panose="020F0502020204030204" pitchFamily="34" charset="0"/>
                      </a:rPr>
                      <a:t>•</a:t>
                    </a:r>
                    <a:fld id="{07397B60-85FC-4425-9B17-20E67A4C4F0C}"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A13B-4A15-A76A-91A964B7775F}"/>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Categories.xlsx]Male Software'!$A$3:$A$6</c:f>
              <c:strCache>
                <c:ptCount val="4"/>
                <c:pt idx="0">
                  <c:v>Blackboard</c:v>
                </c:pt>
                <c:pt idx="1">
                  <c:v>Micosoft Team</c:v>
                </c:pt>
                <c:pt idx="2">
                  <c:v>Zoom</c:v>
                </c:pt>
                <c:pt idx="3">
                  <c:v>Skype</c:v>
                </c:pt>
              </c:strCache>
            </c:strRef>
          </c:cat>
          <c:val>
            <c:numRef>
              <c:f>'[Cross Referencing Criteria Sex and All Categories.xlsx]Male Software'!$B$3:$B$6</c:f>
              <c:numCache>
                <c:formatCode>General</c:formatCode>
                <c:ptCount val="4"/>
                <c:pt idx="0">
                  <c:v>12</c:v>
                </c:pt>
                <c:pt idx="1">
                  <c:v>6</c:v>
                </c:pt>
                <c:pt idx="2">
                  <c:v>6</c:v>
                </c:pt>
                <c:pt idx="3">
                  <c:v>1</c:v>
                </c:pt>
              </c:numCache>
            </c:numRef>
          </c:val>
          <c:extLst>
            <c:ext xmlns:c16="http://schemas.microsoft.com/office/drawing/2014/chart" uri="{C3380CC4-5D6E-409C-BE32-E72D297353CC}">
              <c16:uniqueId val="{00000008-A13B-4A15-A76A-91A964B7775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Full</a:t>
            </a:r>
            <a:r>
              <a:rPr lang="en-US" sz="2400" baseline="0" dirty="0"/>
              <a:t> Time vs. Part Time</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676788692211154E-2"/>
          <c:y val="0.13475861792411312"/>
          <c:w val="0.81590111268953414"/>
          <c:h val="0.65541828923030077"/>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61-4E98-9ED1-4A9E9871DD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61-4E98-9ED1-4A9E9871DD36}"/>
              </c:ext>
            </c:extLst>
          </c:dPt>
          <c:dLbls>
            <c:dLbl>
              <c:idx val="0"/>
              <c:layout>
                <c:manualLayout>
                  <c:x val="-0.13700270155705463"/>
                  <c:y val="-0.236640463233917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5D98D9A2-D18F-4D75-AF94-5A31690474DE}" type="VALUE">
                      <a:rPr lang="en-US" sz="2800" smtClean="0"/>
                      <a:pPr>
                        <a:defRPr/>
                      </a:pPr>
                      <a:t>[VALUE]</a:t>
                    </a:fld>
                    <a:r>
                      <a:rPr lang="en-US" sz="2800" baseline="0" dirty="0">
                        <a:latin typeface="Calibri" panose="020F0502020204030204" pitchFamily="34" charset="0"/>
                        <a:cs typeface="Calibri" panose="020F0502020204030204" pitchFamily="34" charset="0"/>
                      </a:rPr>
                      <a:t>•</a:t>
                    </a:r>
                    <a:fld id="{3EFE7F4A-72EA-4DEE-A64E-0716457D43A6}" type="PERCENTAGE">
                      <a:rPr lang="en-US" sz="2800" baseline="0" smtClean="0"/>
                      <a:pPr>
                        <a:defRPr/>
                      </a:pPr>
                      <a:t>[PERCENTAGE]</a:t>
                    </a:fld>
                    <a:endParaRPr lang="en-US" sz="28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311044571037921"/>
                      <c:h val="8.9015152158775659E-2"/>
                    </c:manualLayout>
                  </c15:layout>
                  <c15:dlblFieldTable/>
                  <c15:showDataLabelsRange val="0"/>
                </c:ext>
                <c:ext xmlns:c16="http://schemas.microsoft.com/office/drawing/2014/chart" uri="{C3380CC4-5D6E-409C-BE32-E72D297353CC}">
                  <c16:uniqueId val="{00000001-9A61-4E98-9ED1-4A9E9871DD36}"/>
                </c:ext>
              </c:extLst>
            </c:dLbl>
            <c:dLbl>
              <c:idx val="1"/>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13828485-C3AF-4BD6-B11B-A14E6BC095AE}" type="VALUE">
                      <a:rPr lang="en-US" sz="2800" smtClean="0"/>
                      <a:pPr>
                        <a:defRPr/>
                      </a:pPr>
                      <a:t>[VALUE]</a:t>
                    </a:fld>
                    <a:r>
                      <a:rPr lang="en-US" sz="2800" baseline="0" dirty="0">
                        <a:latin typeface="Calibri" panose="020F0502020204030204" pitchFamily="34" charset="0"/>
                        <a:cs typeface="Calibri" panose="020F0502020204030204" pitchFamily="34" charset="0"/>
                      </a:rPr>
                      <a:t>•</a:t>
                    </a:r>
                    <a:fld id="{030F6C48-E97E-47D4-919C-6224FE26E467}" type="PERCENTAGE">
                      <a:rPr lang="en-US" sz="2800" baseline="0" smtClean="0"/>
                      <a:pPr>
                        <a:defRPr/>
                      </a:pPr>
                      <a:t>[PERCENTAGE]</a:t>
                    </a:fld>
                    <a:endParaRPr lang="en-US" sz="28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9482444109581857"/>
                      <c:h val="6.3119835167131835E-2"/>
                    </c:manualLayout>
                  </c15:layout>
                  <c15:dlblFieldTable/>
                  <c15:showDataLabelsRange val="0"/>
                </c:ext>
                <c:ext xmlns:c16="http://schemas.microsoft.com/office/drawing/2014/chart" uri="{C3380CC4-5D6E-409C-BE32-E72D297353CC}">
                  <c16:uniqueId val="{00000003-9A61-4E98-9ED1-4A9E9871DD3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Copy.xlsx]College Status'!$D$4:$D$5</c:f>
              <c:strCache>
                <c:ptCount val="2"/>
                <c:pt idx="0">
                  <c:v>Full Time</c:v>
                </c:pt>
                <c:pt idx="1">
                  <c:v>Part Time</c:v>
                </c:pt>
              </c:strCache>
            </c:strRef>
          </c:cat>
          <c:val>
            <c:numRef>
              <c:f>'[Web Conferencing at Forsyth Tech (1-57) - Copy.xlsx]College Status'!$E$4:$E$5</c:f>
              <c:numCache>
                <c:formatCode>General</c:formatCode>
                <c:ptCount val="2"/>
                <c:pt idx="0">
                  <c:v>44</c:v>
                </c:pt>
                <c:pt idx="1">
                  <c:v>13</c:v>
                </c:pt>
              </c:numCache>
            </c:numRef>
          </c:val>
          <c:extLst>
            <c:ext xmlns:c16="http://schemas.microsoft.com/office/drawing/2014/chart" uri="{C3380CC4-5D6E-409C-BE32-E72D297353CC}">
              <c16:uniqueId val="{00000004-9A61-4E98-9ED1-4A9E9871DD3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Female</a:t>
            </a:r>
            <a:r>
              <a:rPr lang="en-US" sz="2000" baseline="0">
                <a:solidFill>
                  <a:schemeClr val="tx1"/>
                </a:solidFill>
              </a:rPr>
              <a:t> Preferred Software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748C-4837-A466-A9752615050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8C-4837-A466-A9752615050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8C-4837-A466-A9752615050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8C-4837-A466-A97526150505}"/>
              </c:ext>
            </c:extLst>
          </c:dPt>
          <c:dPt>
            <c:idx val="4"/>
            <c:bubble3D val="0"/>
            <c:spPr>
              <a:solidFill>
                <a:srgbClr val="00B050"/>
              </a:solidFill>
              <a:ln w="19050">
                <a:solidFill>
                  <a:schemeClr val="lt1"/>
                </a:solidFill>
              </a:ln>
              <a:effectLst/>
            </c:spPr>
            <c:extLst>
              <c:ext xmlns:c16="http://schemas.microsoft.com/office/drawing/2014/chart" uri="{C3380CC4-5D6E-409C-BE32-E72D297353CC}">
                <c16:uniqueId val="{00000009-748C-4837-A466-A97526150505}"/>
              </c:ext>
            </c:extLst>
          </c:dPt>
          <c:dLbls>
            <c:dLbl>
              <c:idx val="0"/>
              <c:tx>
                <c:rich>
                  <a:bodyPr/>
                  <a:lstStyle/>
                  <a:p>
                    <a:fld id="{6BD7C7F8-DB1A-4D0C-818E-EA6449510DE4}" type="VALUE">
                      <a:rPr lang="en-US" smtClean="0"/>
                      <a:pPr/>
                      <a:t>[VALUE]</a:t>
                    </a:fld>
                    <a:r>
                      <a:rPr lang="en-US" baseline="0">
                        <a:latin typeface="Calibri" panose="020F0502020204030204" pitchFamily="34" charset="0"/>
                        <a:cs typeface="Calibri" panose="020F0502020204030204" pitchFamily="34" charset="0"/>
                      </a:rPr>
                      <a:t>•</a:t>
                    </a:r>
                    <a:fld id="{D01BC4C2-797F-4AAC-BCF8-B6F30709BEE4}"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48C-4837-A466-A97526150505}"/>
                </c:ext>
              </c:extLst>
            </c:dLbl>
            <c:dLbl>
              <c:idx val="1"/>
              <c:tx>
                <c:rich>
                  <a:bodyPr/>
                  <a:lstStyle/>
                  <a:p>
                    <a:fld id="{D564F74A-BDC6-4D7B-9ED3-9D9016C8F165}" type="VALUE">
                      <a:rPr lang="en-US" smtClean="0"/>
                      <a:pPr/>
                      <a:t>[VALUE]</a:t>
                    </a:fld>
                    <a:r>
                      <a:rPr lang="en-US" baseline="0">
                        <a:latin typeface="Calibri" panose="020F0502020204030204" pitchFamily="34" charset="0"/>
                        <a:cs typeface="Calibri" panose="020F0502020204030204" pitchFamily="34" charset="0"/>
                      </a:rPr>
                      <a:t>•</a:t>
                    </a:r>
                    <a:fld id="{2C0CAB3F-058A-40DD-87EE-1167FC697D60}"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48C-4837-A466-A97526150505}"/>
                </c:ext>
              </c:extLst>
            </c:dLbl>
            <c:dLbl>
              <c:idx val="2"/>
              <c:tx>
                <c:rich>
                  <a:bodyPr/>
                  <a:lstStyle/>
                  <a:p>
                    <a:fld id="{D419B603-326F-4C9E-B243-2F43908E0481}" type="VALUE">
                      <a:rPr lang="en-US" smtClean="0"/>
                      <a:pPr/>
                      <a:t>[VALUE]</a:t>
                    </a:fld>
                    <a:r>
                      <a:rPr lang="en-US" baseline="0">
                        <a:latin typeface="Calibri" panose="020F0502020204030204" pitchFamily="34" charset="0"/>
                        <a:cs typeface="Calibri" panose="020F0502020204030204" pitchFamily="34" charset="0"/>
                      </a:rPr>
                      <a:t>•</a:t>
                    </a:r>
                    <a:fld id="{C2B62CAF-740F-4E1F-A2AB-1B83BAE9A6D7}"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48C-4837-A466-A97526150505}"/>
                </c:ext>
              </c:extLst>
            </c:dLbl>
            <c:dLbl>
              <c:idx val="3"/>
              <c:tx>
                <c:rich>
                  <a:bodyPr/>
                  <a:lstStyle/>
                  <a:p>
                    <a:fld id="{DCE13748-75DE-4501-A188-3F62262E2944}" type="VALUE">
                      <a:rPr lang="en-US" smtClean="0"/>
                      <a:pPr/>
                      <a:t>[VALUE]</a:t>
                    </a:fld>
                    <a:r>
                      <a:rPr lang="en-US" baseline="0">
                        <a:latin typeface="Calibri" panose="020F0502020204030204" pitchFamily="34" charset="0"/>
                        <a:cs typeface="Calibri" panose="020F0502020204030204" pitchFamily="34" charset="0"/>
                      </a:rPr>
                      <a:t>•</a:t>
                    </a:r>
                    <a:fld id="{9FB57918-9479-451D-B541-CB1FB5059AFD}"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748C-4837-A466-A97526150505}"/>
                </c:ext>
              </c:extLst>
            </c:dLbl>
            <c:dLbl>
              <c:idx val="4"/>
              <c:tx>
                <c:rich>
                  <a:bodyPr/>
                  <a:lstStyle/>
                  <a:p>
                    <a:fld id="{5DB029A8-2476-45F5-93D4-BD3DA7D9A65B}" type="VALUE">
                      <a:rPr lang="en-US" smtClean="0"/>
                      <a:pPr/>
                      <a:t>[VALUE]</a:t>
                    </a:fld>
                    <a:r>
                      <a:rPr lang="en-US" baseline="0">
                        <a:latin typeface="Calibri" panose="020F0502020204030204" pitchFamily="34" charset="0"/>
                        <a:cs typeface="Calibri" panose="020F0502020204030204" pitchFamily="34" charset="0"/>
                      </a:rPr>
                      <a:t>•</a:t>
                    </a:r>
                    <a:fld id="{7A56B4CC-C87A-4265-B8F9-102A5635CAB5}"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748C-4837-A466-A97526150505}"/>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Categories.xlsx]Female Software'!$A$3:$A$7</c:f>
              <c:strCache>
                <c:ptCount val="5"/>
                <c:pt idx="0">
                  <c:v>Blackboard</c:v>
                </c:pt>
                <c:pt idx="1">
                  <c:v>Microsoft Teams</c:v>
                </c:pt>
                <c:pt idx="2">
                  <c:v>Skype</c:v>
                </c:pt>
                <c:pt idx="3">
                  <c:v>Webex</c:v>
                </c:pt>
                <c:pt idx="4">
                  <c:v>Zoom</c:v>
                </c:pt>
              </c:strCache>
            </c:strRef>
          </c:cat>
          <c:val>
            <c:numRef>
              <c:f>'[Cross Referencing Criteria Sex and All Categories.xlsx]Female Software'!$B$3:$B$7</c:f>
              <c:numCache>
                <c:formatCode>General</c:formatCode>
                <c:ptCount val="5"/>
                <c:pt idx="0">
                  <c:v>12</c:v>
                </c:pt>
                <c:pt idx="1">
                  <c:v>2</c:v>
                </c:pt>
                <c:pt idx="2">
                  <c:v>2</c:v>
                </c:pt>
                <c:pt idx="3">
                  <c:v>2</c:v>
                </c:pt>
                <c:pt idx="4">
                  <c:v>14</c:v>
                </c:pt>
              </c:numCache>
            </c:numRef>
          </c:val>
          <c:extLst>
            <c:ext xmlns:c16="http://schemas.microsoft.com/office/drawing/2014/chart" uri="{C3380CC4-5D6E-409C-BE32-E72D297353CC}">
              <c16:uniqueId val="{0000000A-623A-4D89-AA75-ABFEAA5BFD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Male</a:t>
            </a:r>
            <a:r>
              <a:rPr lang="en-US" sz="1800" baseline="0">
                <a:solidFill>
                  <a:schemeClr val="tx1"/>
                </a:solidFill>
              </a:rPr>
              <a:t> College Status</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7030A0"/>
              </a:solidFill>
              <a:ln w="19050">
                <a:solidFill>
                  <a:schemeClr val="lt1"/>
                </a:solidFill>
              </a:ln>
              <a:effectLst/>
            </c:spPr>
            <c:extLst>
              <c:ext xmlns:c16="http://schemas.microsoft.com/office/drawing/2014/chart" uri="{C3380CC4-5D6E-409C-BE32-E72D297353CC}">
                <c16:uniqueId val="{00000001-B590-46A3-91D6-A770DE61B9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590-46A3-91D6-A770DE61B9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590-46A3-91D6-A770DE61B95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590-46A3-91D6-A770DE61B95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590-46A3-91D6-A770DE61B95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590-46A3-91D6-A770DE61B959}"/>
              </c:ext>
            </c:extLst>
          </c:dPt>
          <c:dLbls>
            <c:dLbl>
              <c:idx val="0"/>
              <c:tx>
                <c:rich>
                  <a:bodyPr/>
                  <a:lstStyle/>
                  <a:p>
                    <a:fld id="{F48FA45C-6884-49C3-AEFF-796155DC7202}" type="VALUE">
                      <a:rPr lang="en-US" smtClean="0">
                        <a:solidFill>
                          <a:schemeClr val="bg1"/>
                        </a:solidFill>
                      </a:rPr>
                      <a:pPr/>
                      <a:t>[VALUE]</a:t>
                    </a:fld>
                    <a:r>
                      <a:rPr lang="en-US" baseline="0" dirty="0">
                        <a:solidFill>
                          <a:schemeClr val="bg1"/>
                        </a:solidFill>
                        <a:latin typeface="Calibri" panose="020F0502020204030204" pitchFamily="34" charset="0"/>
                        <a:cs typeface="Calibri" panose="020F0502020204030204" pitchFamily="34" charset="0"/>
                      </a:rPr>
                      <a:t>•</a:t>
                    </a:r>
                    <a:fld id="{70C45535-B57B-43EA-A572-5671E41CBB91}" type="PERCENTAGE">
                      <a:rPr lang="en-US" baseline="0" smtClean="0">
                        <a:solidFill>
                          <a:schemeClr val="bg1"/>
                        </a:solidFill>
                      </a:rPr>
                      <a:pPr/>
                      <a:t>[PERCENTAGE]</a:t>
                    </a:fld>
                    <a:endParaRPr lang="en-US" baseline="0" dirty="0">
                      <a:solidFill>
                        <a:schemeClr val="bg1"/>
                      </a:solidFill>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590-46A3-91D6-A770DE61B959}"/>
                </c:ext>
              </c:extLst>
            </c:dLbl>
            <c:dLbl>
              <c:idx val="1"/>
              <c:tx>
                <c:rich>
                  <a:bodyPr/>
                  <a:lstStyle/>
                  <a:p>
                    <a:fld id="{E95FA4AD-2178-4C6D-859C-85F332B6AE5B}" type="VALUE">
                      <a:rPr lang="en-US" smtClean="0"/>
                      <a:pPr/>
                      <a:t>[VALUE]</a:t>
                    </a:fld>
                    <a:r>
                      <a:rPr lang="en-US" baseline="0">
                        <a:latin typeface="Calibri" panose="020F0502020204030204" pitchFamily="34" charset="0"/>
                        <a:cs typeface="Calibri" panose="020F0502020204030204" pitchFamily="34" charset="0"/>
                      </a:rPr>
                      <a:t>•</a:t>
                    </a:r>
                    <a:fld id="{FA2AA150-C014-4A67-8C44-3A42DFF13155}"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590-46A3-91D6-A770DE61B959}"/>
                </c:ext>
              </c:extLst>
            </c:dLbl>
            <c:dLbl>
              <c:idx val="2"/>
              <c:tx>
                <c:rich>
                  <a:bodyPr/>
                  <a:lstStyle/>
                  <a:p>
                    <a:fld id="{D9EA8C3C-0F1B-4215-892A-AFE11D3D6FF4}" type="VALUE">
                      <a:rPr lang="en-US" smtClean="0"/>
                      <a:pPr/>
                      <a:t>[VALUE]</a:t>
                    </a:fld>
                    <a:r>
                      <a:rPr lang="en-US" baseline="0">
                        <a:latin typeface="Calibri" panose="020F0502020204030204" pitchFamily="34" charset="0"/>
                        <a:cs typeface="Calibri" panose="020F0502020204030204" pitchFamily="34" charset="0"/>
                      </a:rPr>
                      <a:t>•</a:t>
                    </a:r>
                    <a:fld id="{3A802DCF-5974-4DEC-BE2A-474F9C58CC56}"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590-46A3-91D6-A770DE61B959}"/>
                </c:ext>
              </c:extLst>
            </c:dLbl>
            <c:dLbl>
              <c:idx val="3"/>
              <c:tx>
                <c:rich>
                  <a:bodyPr/>
                  <a:lstStyle/>
                  <a:p>
                    <a:fld id="{2D791600-4FB0-4754-A154-C42F4AB899F0}" type="VALUE">
                      <a:rPr lang="en-US" smtClean="0"/>
                      <a:pPr/>
                      <a:t>[VALUE]</a:t>
                    </a:fld>
                    <a:r>
                      <a:rPr lang="en-US" baseline="0">
                        <a:latin typeface="Calibri" panose="020F0502020204030204" pitchFamily="34" charset="0"/>
                        <a:cs typeface="Calibri" panose="020F0502020204030204" pitchFamily="34" charset="0"/>
                      </a:rPr>
                      <a:t>•</a:t>
                    </a:r>
                    <a:fld id="{C8838DB2-D587-4A0D-815C-F37C3E1FBFEC}"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B590-46A3-91D6-A770DE61B959}"/>
                </c:ext>
              </c:extLst>
            </c:dLbl>
            <c:dLbl>
              <c:idx val="4"/>
              <c:tx>
                <c:rich>
                  <a:bodyPr/>
                  <a:lstStyle/>
                  <a:p>
                    <a:fld id="{4C63D1EA-D401-4BC9-A959-7E6E0B643E2C}" type="VALUE">
                      <a:rPr lang="en-US" smtClean="0"/>
                      <a:pPr/>
                      <a:t>[VALUE]</a:t>
                    </a:fld>
                    <a:r>
                      <a:rPr lang="en-US" baseline="0">
                        <a:latin typeface="Calibri" panose="020F0502020204030204" pitchFamily="34" charset="0"/>
                        <a:cs typeface="Calibri" panose="020F0502020204030204" pitchFamily="34" charset="0"/>
                      </a:rPr>
                      <a:t>•</a:t>
                    </a:r>
                    <a:fld id="{222E0572-B4AB-4D30-A88C-6A9A32A80555}"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B590-46A3-91D6-A770DE61B959}"/>
                </c:ext>
              </c:extLst>
            </c:dLbl>
            <c:dLbl>
              <c:idx val="5"/>
              <c:tx>
                <c:rich>
                  <a:bodyPr/>
                  <a:lstStyle/>
                  <a:p>
                    <a:fld id="{776E3BE2-E6A8-4E0D-BFDB-146C65D0D4CA}" type="VALUE">
                      <a:rPr lang="en-US" smtClean="0"/>
                      <a:pPr/>
                      <a:t>[VALUE]</a:t>
                    </a:fld>
                    <a:r>
                      <a:rPr lang="en-US" baseline="0">
                        <a:latin typeface="Calibri" panose="020F0502020204030204" pitchFamily="34" charset="0"/>
                        <a:cs typeface="Calibri" panose="020F0502020204030204" pitchFamily="34" charset="0"/>
                      </a:rPr>
                      <a:t>•</a:t>
                    </a:r>
                    <a:fld id="{A8DA6994-FCB5-4647-B051-26AD6DD0C380}"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B590-46A3-91D6-A770DE61B959}"/>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Categories.xlsx]Male Status'!$A$3:$A$8</c:f>
              <c:strCache>
                <c:ptCount val="6"/>
                <c:pt idx="0">
                  <c:v>Full Time All On Campus</c:v>
                </c:pt>
                <c:pt idx="1">
                  <c:v>Full Time All Online</c:v>
                </c:pt>
                <c:pt idx="2">
                  <c:v>Full Time with Both</c:v>
                </c:pt>
                <c:pt idx="3">
                  <c:v>Part Time All Campus</c:v>
                </c:pt>
                <c:pt idx="4">
                  <c:v>Part Time All Online</c:v>
                </c:pt>
                <c:pt idx="5">
                  <c:v>Part Time with Both</c:v>
                </c:pt>
              </c:strCache>
            </c:strRef>
          </c:cat>
          <c:val>
            <c:numRef>
              <c:f>'[Cross Referencing Criteria Sex and All Categories.xlsx]Male Status'!$B$3:$B$8</c:f>
              <c:numCache>
                <c:formatCode>General</c:formatCode>
                <c:ptCount val="6"/>
                <c:pt idx="0">
                  <c:v>7</c:v>
                </c:pt>
                <c:pt idx="1">
                  <c:v>3</c:v>
                </c:pt>
                <c:pt idx="2">
                  <c:v>8</c:v>
                </c:pt>
                <c:pt idx="3">
                  <c:v>0</c:v>
                </c:pt>
                <c:pt idx="4">
                  <c:v>4</c:v>
                </c:pt>
                <c:pt idx="5">
                  <c:v>3</c:v>
                </c:pt>
              </c:numCache>
            </c:numRef>
          </c:val>
          <c:extLst>
            <c:ext xmlns:c16="http://schemas.microsoft.com/office/drawing/2014/chart" uri="{C3380CC4-5D6E-409C-BE32-E72D297353CC}">
              <c16:uniqueId val="{0000000C-B590-46A3-91D6-A770DE61B95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Females</a:t>
            </a:r>
            <a:r>
              <a:rPr lang="en-US" sz="1800" baseline="0">
                <a:solidFill>
                  <a:schemeClr val="tx1"/>
                </a:solidFill>
              </a:rPr>
              <a:t> College Status</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7030A0"/>
              </a:solidFill>
              <a:ln w="19050">
                <a:solidFill>
                  <a:schemeClr val="lt1"/>
                </a:solidFill>
              </a:ln>
              <a:effectLst/>
            </c:spPr>
            <c:extLst>
              <c:ext xmlns:c16="http://schemas.microsoft.com/office/drawing/2014/chart" uri="{C3380CC4-5D6E-409C-BE32-E72D297353CC}">
                <c16:uniqueId val="{00000001-EDE2-463F-BAA7-FAB5E2B5A76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DE2-463F-BAA7-FAB5E2B5A76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DE2-463F-BAA7-FAB5E2B5A76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DE2-463F-BAA7-FAB5E2B5A76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DE2-463F-BAA7-FAB5E2B5A76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DE2-463F-BAA7-FAB5E2B5A763}"/>
              </c:ext>
            </c:extLst>
          </c:dPt>
          <c:dLbls>
            <c:dLbl>
              <c:idx val="0"/>
              <c:tx>
                <c:rich>
                  <a:bodyPr/>
                  <a:lstStyle/>
                  <a:p>
                    <a:fld id="{1042328F-DE8C-471F-949B-D0799796B7DA}" type="VALUE">
                      <a:rPr lang="en-US" smtClean="0">
                        <a:solidFill>
                          <a:schemeClr val="bg1"/>
                        </a:solidFill>
                      </a:rPr>
                      <a:pPr/>
                      <a:t>[VALUE]</a:t>
                    </a:fld>
                    <a:r>
                      <a:rPr lang="en-US" baseline="0" dirty="0">
                        <a:solidFill>
                          <a:schemeClr val="bg1"/>
                        </a:solidFill>
                        <a:latin typeface="Calibri" panose="020F0502020204030204" pitchFamily="34" charset="0"/>
                        <a:cs typeface="Calibri" panose="020F0502020204030204" pitchFamily="34" charset="0"/>
                      </a:rPr>
                      <a:t>•</a:t>
                    </a:r>
                    <a:fld id="{831D4246-A524-459F-ACDD-593D0382B765}" type="PERCENTAGE">
                      <a:rPr lang="en-US" baseline="0" smtClean="0">
                        <a:solidFill>
                          <a:schemeClr val="bg1"/>
                        </a:solidFill>
                      </a:rPr>
                      <a:pPr/>
                      <a:t>[PERCENTAGE]</a:t>
                    </a:fld>
                    <a:endParaRPr lang="en-US" baseline="0" dirty="0">
                      <a:solidFill>
                        <a:schemeClr val="bg1"/>
                      </a:solidFill>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DE2-463F-BAA7-FAB5E2B5A763}"/>
                </c:ext>
              </c:extLst>
            </c:dLbl>
            <c:dLbl>
              <c:idx val="1"/>
              <c:layout>
                <c:manualLayout>
                  <c:x val="1.0954877778835933E-2"/>
                  <c:y val="-4.8076152653078762E-2"/>
                </c:manualLayout>
              </c:layout>
              <c:tx>
                <c:rich>
                  <a:bodyPr/>
                  <a:lstStyle/>
                  <a:p>
                    <a:fld id="{21D1A034-51EC-4714-92CA-3D96243BC3EE}" type="VALUE">
                      <a:rPr lang="en-US" smtClean="0"/>
                      <a:pPr/>
                      <a:t>[VALUE]</a:t>
                    </a:fld>
                    <a:r>
                      <a:rPr lang="en-US" baseline="0">
                        <a:latin typeface="Calibri" panose="020F0502020204030204" pitchFamily="34" charset="0"/>
                        <a:cs typeface="Calibri" panose="020F0502020204030204" pitchFamily="34" charset="0"/>
                      </a:rPr>
                      <a:t>•</a:t>
                    </a:r>
                    <a:fld id="{68B49857-18C5-443F-A718-86B393153071}"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DE2-463F-BAA7-FAB5E2B5A763}"/>
                </c:ext>
              </c:extLst>
            </c:dLbl>
            <c:dLbl>
              <c:idx val="2"/>
              <c:tx>
                <c:rich>
                  <a:bodyPr/>
                  <a:lstStyle/>
                  <a:p>
                    <a:fld id="{33DAC541-937E-48CA-BBA8-E7A7191DA6C7}" type="VALUE">
                      <a:rPr lang="en-US" smtClean="0"/>
                      <a:pPr/>
                      <a:t>[VALUE]</a:t>
                    </a:fld>
                    <a:r>
                      <a:rPr lang="en-US" baseline="0">
                        <a:latin typeface="Calibri" panose="020F0502020204030204" pitchFamily="34" charset="0"/>
                        <a:cs typeface="Calibri" panose="020F0502020204030204" pitchFamily="34" charset="0"/>
                      </a:rPr>
                      <a:t>•</a:t>
                    </a:r>
                    <a:fld id="{1C8431C6-5C74-4F19-A850-A4CBAA544252}"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DE2-463F-BAA7-FAB5E2B5A763}"/>
                </c:ext>
              </c:extLst>
            </c:dLbl>
            <c:dLbl>
              <c:idx val="3"/>
              <c:layout>
                <c:manualLayout>
                  <c:x val="-8.3651503666506227E-2"/>
                  <c:y val="6.5914841400350702E-3"/>
                </c:manualLayout>
              </c:layout>
              <c:tx>
                <c:rich>
                  <a:bodyPr/>
                  <a:lstStyle/>
                  <a:p>
                    <a:fld id="{7C4D7326-FBFE-46A4-9550-632AD8A5F943}" type="VALUE">
                      <a:rPr lang="en-US" smtClean="0"/>
                      <a:pPr/>
                      <a:t>[VALUE]</a:t>
                    </a:fld>
                    <a:r>
                      <a:rPr lang="en-US" baseline="0">
                        <a:latin typeface="Calibri" panose="020F0502020204030204" pitchFamily="34" charset="0"/>
                        <a:cs typeface="Calibri" panose="020F0502020204030204" pitchFamily="34" charset="0"/>
                      </a:rPr>
                      <a:t>•</a:t>
                    </a:r>
                    <a:fld id="{435AD2A1-156F-42B2-8142-6782B2E9588E}"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EDE2-463F-BAA7-FAB5E2B5A763}"/>
                </c:ext>
              </c:extLst>
            </c:dLbl>
            <c:dLbl>
              <c:idx val="4"/>
              <c:layout>
                <c:manualLayout>
                  <c:x val="-4.0861307227225765E-3"/>
                  <c:y val="1.8726361265496764E-2"/>
                </c:manualLayout>
              </c:layout>
              <c:tx>
                <c:rich>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fld id="{FCA36E3C-3645-49F8-9290-B52535EF16AE}" type="VALUE">
                      <a:rPr lang="en-US" smtClean="0"/>
                      <a:pPr>
                        <a:defRPr sz="2800"/>
                      </a:pPr>
                      <a:t>[VALUE]</a:t>
                    </a:fld>
                    <a:r>
                      <a:rPr lang="en-US" baseline="0" dirty="0">
                        <a:latin typeface="Calibri" panose="020F0502020204030204" pitchFamily="34" charset="0"/>
                        <a:cs typeface="Calibri" panose="020F0502020204030204" pitchFamily="34" charset="0"/>
                      </a:rPr>
                      <a:t>•</a:t>
                    </a:r>
                    <a:fld id="{31C04DC1-8507-46AE-8A32-084B4224D850}" type="PERCENTAGE">
                      <a:rPr lang="en-US" baseline="0" smtClean="0"/>
                      <a:pPr>
                        <a:defRPr sz="28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16088823011605669"/>
                      <c:h val="0.11691296581497611"/>
                    </c:manualLayout>
                  </c15:layout>
                  <c15:dlblFieldTable/>
                  <c15:showDataLabelsRange val="0"/>
                </c:ext>
                <c:ext xmlns:c16="http://schemas.microsoft.com/office/drawing/2014/chart" uri="{C3380CC4-5D6E-409C-BE32-E72D297353CC}">
                  <c16:uniqueId val="{00000009-EDE2-463F-BAA7-FAB5E2B5A763}"/>
                </c:ext>
              </c:extLst>
            </c:dLbl>
            <c:dLbl>
              <c:idx val="5"/>
              <c:tx>
                <c:rich>
                  <a:bodyPr/>
                  <a:lstStyle/>
                  <a:p>
                    <a:fld id="{8A96E055-07DC-48D4-8D74-4366BE73EA85}" type="VALUE">
                      <a:rPr lang="en-US" smtClean="0"/>
                      <a:pPr/>
                      <a:t>[VALUE]</a:t>
                    </a:fld>
                    <a:r>
                      <a:rPr lang="en-US" baseline="0">
                        <a:latin typeface="Calibri" panose="020F0502020204030204" pitchFamily="34" charset="0"/>
                        <a:cs typeface="Calibri" panose="020F0502020204030204" pitchFamily="34" charset="0"/>
                      </a:rPr>
                      <a:t>•</a:t>
                    </a:r>
                    <a:fld id="{268FF03C-EFE1-4F47-9514-967B74A7F619}"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EDE2-463F-BAA7-FAB5E2B5A763}"/>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Categories.xlsx]Female Status'!$A$3:$A$8</c:f>
              <c:strCache>
                <c:ptCount val="6"/>
                <c:pt idx="0">
                  <c:v>Full Time All On Campus</c:v>
                </c:pt>
                <c:pt idx="1">
                  <c:v>Full Time All Online</c:v>
                </c:pt>
                <c:pt idx="2">
                  <c:v>Full Time with Both</c:v>
                </c:pt>
                <c:pt idx="3">
                  <c:v>Part Time All Campus</c:v>
                </c:pt>
                <c:pt idx="4">
                  <c:v>Part Time All Online</c:v>
                </c:pt>
                <c:pt idx="5">
                  <c:v>Part Time with Both</c:v>
                </c:pt>
              </c:strCache>
            </c:strRef>
          </c:cat>
          <c:val>
            <c:numRef>
              <c:f>'[Cross Referencing Criteria Sex and All Categories.xlsx]Female Status'!$B$3:$B$8</c:f>
              <c:numCache>
                <c:formatCode>General</c:formatCode>
                <c:ptCount val="6"/>
                <c:pt idx="0">
                  <c:v>4</c:v>
                </c:pt>
                <c:pt idx="1">
                  <c:v>3</c:v>
                </c:pt>
                <c:pt idx="2">
                  <c:v>19</c:v>
                </c:pt>
                <c:pt idx="3">
                  <c:v>1</c:v>
                </c:pt>
                <c:pt idx="4">
                  <c:v>3</c:v>
                </c:pt>
                <c:pt idx="5">
                  <c:v>2</c:v>
                </c:pt>
              </c:numCache>
            </c:numRef>
          </c:val>
          <c:extLst>
            <c:ext xmlns:c16="http://schemas.microsoft.com/office/drawing/2014/chart" uri="{C3380CC4-5D6E-409C-BE32-E72D297353CC}">
              <c16:uniqueId val="{0000000C-EDE2-463F-BAA7-FAB5E2B5A763}"/>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4"/>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Male</a:t>
            </a:r>
            <a:r>
              <a:rPr lang="en-US" sz="1800" baseline="0">
                <a:solidFill>
                  <a:schemeClr val="tx1"/>
                </a:solidFill>
              </a:rPr>
              <a:t> Agreeabililty</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94D6-452E-B829-7816A006F3FB}"/>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3-94D6-452E-B829-7816A006F3F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4D6-452E-B829-7816A006F3F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4D6-452E-B829-7816A006F3FB}"/>
              </c:ext>
            </c:extLst>
          </c:dPt>
          <c:dPt>
            <c:idx val="4"/>
            <c:bubble3D val="0"/>
            <c:spPr>
              <a:solidFill>
                <a:schemeClr val="accent2"/>
              </a:solidFill>
              <a:ln w="19050">
                <a:solidFill>
                  <a:schemeClr val="lt1"/>
                </a:solidFill>
              </a:ln>
              <a:effectLst/>
            </c:spPr>
            <c:extLst>
              <c:ext xmlns:c16="http://schemas.microsoft.com/office/drawing/2014/chart" uri="{C3380CC4-5D6E-409C-BE32-E72D297353CC}">
                <c16:uniqueId val="{00000009-94D6-452E-B829-7816A006F3FB}"/>
              </c:ext>
            </c:extLst>
          </c:dPt>
          <c:dLbls>
            <c:dLbl>
              <c:idx val="0"/>
              <c:tx>
                <c:rich>
                  <a:bodyPr/>
                  <a:lstStyle/>
                  <a:p>
                    <a:fld id="{9809136D-122F-4264-B317-310E6AC34C35}" type="VALUE">
                      <a:rPr lang="en-US" smtClean="0"/>
                      <a:pPr/>
                      <a:t>[VALUE]</a:t>
                    </a:fld>
                    <a:r>
                      <a:rPr lang="en-US" baseline="0">
                        <a:latin typeface="Calibri" panose="020F0502020204030204" pitchFamily="34" charset="0"/>
                        <a:cs typeface="Calibri" panose="020F0502020204030204" pitchFamily="34" charset="0"/>
                      </a:rPr>
                      <a:t>•</a:t>
                    </a:r>
                    <a:fld id="{216A2EC4-CFF4-4E52-B452-006B715652A7}"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4D6-452E-B829-7816A006F3FB}"/>
                </c:ext>
              </c:extLst>
            </c:dLbl>
            <c:dLbl>
              <c:idx val="1"/>
              <c:tx>
                <c:rich>
                  <a:bodyPr/>
                  <a:lstStyle/>
                  <a:p>
                    <a:fld id="{F14A8C63-1B81-49B8-8E7E-351CB9564707}" type="VALUE">
                      <a:rPr lang="en-US" smtClean="0"/>
                      <a:pPr/>
                      <a:t>[VALUE]</a:t>
                    </a:fld>
                    <a:r>
                      <a:rPr lang="en-US" baseline="0">
                        <a:latin typeface="Calibri" panose="020F0502020204030204" pitchFamily="34" charset="0"/>
                        <a:cs typeface="Calibri" panose="020F0502020204030204" pitchFamily="34" charset="0"/>
                      </a:rPr>
                      <a:t>•</a:t>
                    </a:r>
                    <a:fld id="{15BFE137-DE81-494A-B378-411920021771}"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4D6-452E-B829-7816A006F3FB}"/>
                </c:ext>
              </c:extLst>
            </c:dLbl>
            <c:dLbl>
              <c:idx val="2"/>
              <c:tx>
                <c:rich>
                  <a:bodyPr/>
                  <a:lstStyle/>
                  <a:p>
                    <a:fld id="{1757E042-DC08-4A0C-82BC-E5681AB77572}" type="VALUE">
                      <a:rPr lang="en-US" smtClean="0"/>
                      <a:pPr/>
                      <a:t>[VALUE]</a:t>
                    </a:fld>
                    <a:r>
                      <a:rPr lang="en-US" baseline="0">
                        <a:latin typeface="Calibri" panose="020F0502020204030204" pitchFamily="34" charset="0"/>
                        <a:cs typeface="Calibri" panose="020F0502020204030204" pitchFamily="34" charset="0"/>
                      </a:rPr>
                      <a:t>•</a:t>
                    </a:r>
                    <a:fld id="{F08E8B81-D7DE-49D2-950A-A1E72C9F4D29}"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4D6-452E-B829-7816A006F3FB}"/>
                </c:ext>
              </c:extLst>
            </c:dLbl>
            <c:dLbl>
              <c:idx val="3"/>
              <c:tx>
                <c:rich>
                  <a:bodyPr/>
                  <a:lstStyle/>
                  <a:p>
                    <a:fld id="{F38B77DF-45BD-4BBF-A6BF-537C08C9EA39}" type="VALUE">
                      <a:rPr lang="en-US" smtClean="0"/>
                      <a:pPr/>
                      <a:t>[VALUE]</a:t>
                    </a:fld>
                    <a:r>
                      <a:rPr lang="en-US" baseline="0">
                        <a:latin typeface="Calibri" panose="020F0502020204030204" pitchFamily="34" charset="0"/>
                        <a:cs typeface="Calibri" panose="020F0502020204030204" pitchFamily="34" charset="0"/>
                      </a:rPr>
                      <a:t>•</a:t>
                    </a:r>
                    <a:fld id="{21B1FDB6-E5EB-4A94-AE2E-7DA2CF37BB77}"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4D6-452E-B829-7816A006F3FB}"/>
                </c:ext>
              </c:extLst>
            </c:dLbl>
            <c:dLbl>
              <c:idx val="4"/>
              <c:tx>
                <c:rich>
                  <a:bodyPr/>
                  <a:lstStyle/>
                  <a:p>
                    <a:fld id="{0D576A14-6B02-4812-8158-42E7F46E3C21}" type="VALUE">
                      <a:rPr lang="en-US" smtClean="0"/>
                      <a:pPr/>
                      <a:t>[VALUE]</a:t>
                    </a:fld>
                    <a:r>
                      <a:rPr lang="en-US" baseline="0">
                        <a:latin typeface="Calibri" panose="020F0502020204030204" pitchFamily="34" charset="0"/>
                        <a:cs typeface="Calibri" panose="020F0502020204030204" pitchFamily="34" charset="0"/>
                      </a:rPr>
                      <a:t>•</a:t>
                    </a:r>
                    <a:fld id="{44C0FA83-CE6D-49D2-BFFC-B733485318E5}"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94D6-452E-B829-7816A006F3FB}"/>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Categories.xlsx]Male Agree'!$A$3:$A$7</c:f>
              <c:strCache>
                <c:ptCount val="5"/>
                <c:pt idx="0">
                  <c:v>Strongly Agree</c:v>
                </c:pt>
                <c:pt idx="1">
                  <c:v>Agree</c:v>
                </c:pt>
                <c:pt idx="2">
                  <c:v>Neither</c:v>
                </c:pt>
                <c:pt idx="3">
                  <c:v>Disagree</c:v>
                </c:pt>
                <c:pt idx="4">
                  <c:v>Strongly Disagree</c:v>
                </c:pt>
              </c:strCache>
            </c:strRef>
          </c:cat>
          <c:val>
            <c:numRef>
              <c:f>'[Cross Referencing Criteria Sex and All Categories.xlsx]Male Agree'!$B$3:$B$7</c:f>
              <c:numCache>
                <c:formatCode>General</c:formatCode>
                <c:ptCount val="5"/>
                <c:pt idx="0">
                  <c:v>8</c:v>
                </c:pt>
                <c:pt idx="1">
                  <c:v>6</c:v>
                </c:pt>
                <c:pt idx="2">
                  <c:v>8</c:v>
                </c:pt>
                <c:pt idx="3">
                  <c:v>1</c:v>
                </c:pt>
                <c:pt idx="4">
                  <c:v>2</c:v>
                </c:pt>
              </c:numCache>
            </c:numRef>
          </c:val>
          <c:extLst>
            <c:ext xmlns:c16="http://schemas.microsoft.com/office/drawing/2014/chart" uri="{C3380CC4-5D6E-409C-BE32-E72D297353CC}">
              <c16:uniqueId val="{0000000A-94D6-452E-B829-7816A006F3F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Female</a:t>
            </a:r>
            <a:r>
              <a:rPr lang="en-US" sz="1800" baseline="0" dirty="0">
                <a:solidFill>
                  <a:schemeClr val="tx1"/>
                </a:solidFill>
              </a:rPr>
              <a:t> Agreeability</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CB35-4B7A-A01E-12F8777C4D24}"/>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3-CB35-4B7A-A01E-12F8777C4D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B35-4B7A-A01E-12F8777C4D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B35-4B7A-A01E-12F8777C4D24}"/>
              </c:ext>
            </c:extLst>
          </c:dPt>
          <c:dPt>
            <c:idx val="4"/>
            <c:bubble3D val="0"/>
            <c:spPr>
              <a:solidFill>
                <a:schemeClr val="accent2"/>
              </a:solidFill>
              <a:ln w="19050">
                <a:solidFill>
                  <a:schemeClr val="lt1"/>
                </a:solidFill>
              </a:ln>
              <a:effectLst/>
            </c:spPr>
            <c:extLst>
              <c:ext xmlns:c16="http://schemas.microsoft.com/office/drawing/2014/chart" uri="{C3380CC4-5D6E-409C-BE32-E72D297353CC}">
                <c16:uniqueId val="{00000009-CB35-4B7A-A01E-12F8777C4D24}"/>
              </c:ext>
            </c:extLst>
          </c:dPt>
          <c:dLbls>
            <c:dLbl>
              <c:idx val="0"/>
              <c:tx>
                <c:rich>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fld id="{8EFAE64D-032B-4BAC-AC2B-AA82F8DFE792}" type="VALUE">
                      <a:rPr lang="en-US" smtClean="0"/>
                      <a:pPr>
                        <a:defRPr sz="2800"/>
                      </a:pPr>
                      <a:t>[VALUE]</a:t>
                    </a:fld>
                    <a:r>
                      <a:rPr lang="en-US" baseline="0" dirty="0">
                        <a:latin typeface="Calibri" panose="020F0502020204030204" pitchFamily="34" charset="0"/>
                        <a:cs typeface="Calibri" panose="020F0502020204030204" pitchFamily="34" charset="0"/>
                      </a:rPr>
                      <a:t>•</a:t>
                    </a:r>
                    <a:fld id="{8518085E-B45A-4113-AE26-96FCCECB35CC}" type="PERCENTAGE">
                      <a:rPr lang="en-US" baseline="0" smtClean="0"/>
                      <a:pPr>
                        <a:defRPr sz="28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6232954185199459"/>
                      <c:h val="8.1211721296719622E-2"/>
                    </c:manualLayout>
                  </c15:layout>
                  <c15:dlblFieldTable/>
                  <c15:showDataLabelsRange val="0"/>
                </c:ext>
                <c:ext xmlns:c16="http://schemas.microsoft.com/office/drawing/2014/chart" uri="{C3380CC4-5D6E-409C-BE32-E72D297353CC}">
                  <c16:uniqueId val="{00000001-CB35-4B7A-A01E-12F8777C4D24}"/>
                </c:ext>
              </c:extLst>
            </c:dLbl>
            <c:dLbl>
              <c:idx val="1"/>
              <c:tx>
                <c:rich>
                  <a:bodyPr/>
                  <a:lstStyle/>
                  <a:p>
                    <a:fld id="{C77280DA-5B51-4327-BECA-D0BB43769C41}" type="VALUE">
                      <a:rPr lang="en-US" smtClean="0"/>
                      <a:pPr/>
                      <a:t>[VALUE]</a:t>
                    </a:fld>
                    <a:r>
                      <a:rPr lang="en-US" baseline="0">
                        <a:latin typeface="Calibri" panose="020F0502020204030204" pitchFamily="34" charset="0"/>
                        <a:cs typeface="Calibri" panose="020F0502020204030204" pitchFamily="34" charset="0"/>
                      </a:rPr>
                      <a:t>•</a:t>
                    </a:r>
                    <a:fld id="{6A3D7A64-2756-4A29-896F-35C3F2AD6F5B}"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B35-4B7A-A01E-12F8777C4D24}"/>
                </c:ext>
              </c:extLst>
            </c:dLbl>
            <c:dLbl>
              <c:idx val="2"/>
              <c:tx>
                <c:rich>
                  <a:bodyPr/>
                  <a:lstStyle/>
                  <a:p>
                    <a:fld id="{6F4C56D2-E1C3-4A09-AB6D-89A9B0ADB1DF}" type="VALUE">
                      <a:rPr lang="en-US" smtClean="0"/>
                      <a:pPr/>
                      <a:t>[VALUE]</a:t>
                    </a:fld>
                    <a:r>
                      <a:rPr lang="en-US" baseline="0">
                        <a:latin typeface="Calibri" panose="020F0502020204030204" pitchFamily="34" charset="0"/>
                        <a:cs typeface="Calibri" panose="020F0502020204030204" pitchFamily="34" charset="0"/>
                      </a:rPr>
                      <a:t>•</a:t>
                    </a:r>
                    <a:fld id="{36EE5EDF-9A8C-441E-AD68-F3812E6686BB}"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CB35-4B7A-A01E-12F8777C4D24}"/>
                </c:ext>
              </c:extLst>
            </c:dLbl>
            <c:dLbl>
              <c:idx val="3"/>
              <c:tx>
                <c:rich>
                  <a:bodyPr/>
                  <a:lstStyle/>
                  <a:p>
                    <a:fld id="{87CBAAB1-61F7-4D9E-A78A-07FFF7CD02C0}" type="VALUE">
                      <a:rPr lang="en-US" smtClean="0"/>
                      <a:pPr/>
                      <a:t>[VALUE]</a:t>
                    </a:fld>
                    <a:r>
                      <a:rPr lang="en-US" baseline="0">
                        <a:latin typeface="Calibri" panose="020F0502020204030204" pitchFamily="34" charset="0"/>
                        <a:cs typeface="Calibri" panose="020F0502020204030204" pitchFamily="34" charset="0"/>
                      </a:rPr>
                      <a:t>•</a:t>
                    </a:r>
                    <a:fld id="{3DBC640A-8194-4B59-9DDE-067A10C076A2}"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CB35-4B7A-A01E-12F8777C4D24}"/>
                </c:ext>
              </c:extLst>
            </c:dLbl>
            <c:dLbl>
              <c:idx val="4"/>
              <c:tx>
                <c:rich>
                  <a:bodyPr/>
                  <a:lstStyle/>
                  <a:p>
                    <a:fld id="{EC2F84C5-3BFB-4535-9DA0-6A0D68C1DA8C}" type="VALUE">
                      <a:rPr lang="en-US" smtClean="0"/>
                      <a:pPr/>
                      <a:t>[VALUE]</a:t>
                    </a:fld>
                    <a:r>
                      <a:rPr lang="en-US" baseline="0">
                        <a:latin typeface="Calibri" panose="020F0502020204030204" pitchFamily="34" charset="0"/>
                        <a:cs typeface="Calibri" panose="020F0502020204030204" pitchFamily="34" charset="0"/>
                      </a:rPr>
                      <a:t>•</a:t>
                    </a:r>
                    <a:fld id="{F00A076B-47FA-43D3-998A-A69815E5E934}"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B35-4B7A-A01E-12F8777C4D24}"/>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Categories.xlsx]Female Agree'!$A$3:$A$7</c:f>
              <c:strCache>
                <c:ptCount val="5"/>
                <c:pt idx="0">
                  <c:v>Strongly Agree</c:v>
                </c:pt>
                <c:pt idx="1">
                  <c:v>Agree</c:v>
                </c:pt>
                <c:pt idx="2">
                  <c:v>Neither</c:v>
                </c:pt>
                <c:pt idx="3">
                  <c:v>Disagree</c:v>
                </c:pt>
                <c:pt idx="4">
                  <c:v>Strongly Disagree</c:v>
                </c:pt>
              </c:strCache>
            </c:strRef>
          </c:cat>
          <c:val>
            <c:numRef>
              <c:f>'[Cross Referencing Criteria Sex and All Categories.xlsx]Female Agree'!$B$3:$B$7</c:f>
              <c:numCache>
                <c:formatCode>General</c:formatCode>
                <c:ptCount val="5"/>
                <c:pt idx="0">
                  <c:v>10</c:v>
                </c:pt>
                <c:pt idx="1">
                  <c:v>6</c:v>
                </c:pt>
                <c:pt idx="2">
                  <c:v>8</c:v>
                </c:pt>
                <c:pt idx="3">
                  <c:v>4</c:v>
                </c:pt>
                <c:pt idx="4">
                  <c:v>4</c:v>
                </c:pt>
              </c:numCache>
            </c:numRef>
          </c:val>
          <c:extLst>
            <c:ext xmlns:c16="http://schemas.microsoft.com/office/drawing/2014/chart" uri="{C3380CC4-5D6E-409C-BE32-E72D297353CC}">
              <c16:uniqueId val="{0000000A-CB35-4B7A-A01E-12F8777C4D2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Male</a:t>
            </a:r>
            <a:r>
              <a:rPr lang="en-US" baseline="0"/>
              <a:t> Meetings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Female</a:t>
            </a:r>
            <a:r>
              <a:rPr lang="en-US" sz="1800" baseline="0">
                <a:solidFill>
                  <a:schemeClr val="tx1"/>
                </a:solidFill>
              </a:rPr>
              <a:t> Meetings</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FFC000"/>
              </a:solidFill>
              <a:ln w="19050">
                <a:solidFill>
                  <a:schemeClr val="lt1"/>
                </a:solidFill>
              </a:ln>
              <a:effectLst/>
            </c:spPr>
            <c:extLst>
              <c:ext xmlns:c16="http://schemas.microsoft.com/office/drawing/2014/chart" uri="{C3380CC4-5D6E-409C-BE32-E72D297353CC}">
                <c16:uniqueId val="{00000001-5E1D-4072-B140-74C7A0C8EFE2}"/>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5E1D-4072-B140-74C7A0C8EFE2}"/>
              </c:ext>
            </c:extLst>
          </c:dPt>
          <c:dLbls>
            <c:dLbl>
              <c:idx val="0"/>
              <c:tx>
                <c:rich>
                  <a:bodyPr/>
                  <a:lstStyle/>
                  <a:p>
                    <a:fld id="{6E5735EE-9598-4363-BA60-87F94A570B20}" type="VALUE">
                      <a:rPr lang="en-US" smtClean="0"/>
                      <a:pPr/>
                      <a:t>[VALUE]</a:t>
                    </a:fld>
                    <a:r>
                      <a:rPr lang="en-US" baseline="0">
                        <a:latin typeface="Calibri" panose="020F0502020204030204" pitchFamily="34" charset="0"/>
                        <a:cs typeface="Calibri" panose="020F0502020204030204" pitchFamily="34" charset="0"/>
                      </a:rPr>
                      <a:t>•</a:t>
                    </a:r>
                    <a:fld id="{93B3FE64-FC18-4647-89F8-049B7626E89B}"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E1D-4072-B140-74C7A0C8EFE2}"/>
                </c:ext>
              </c:extLst>
            </c:dLbl>
            <c:dLbl>
              <c:idx val="1"/>
              <c:tx>
                <c:rich>
                  <a:bodyPr/>
                  <a:lstStyle/>
                  <a:p>
                    <a:fld id="{D839B76A-2E1E-4D9F-BED6-04605DFE327B}" type="VALUE">
                      <a:rPr lang="en-US" smtClean="0"/>
                      <a:pPr/>
                      <a:t>[VALUE]</a:t>
                    </a:fld>
                    <a:r>
                      <a:rPr lang="en-US" baseline="0">
                        <a:latin typeface="Calibri" panose="020F0502020204030204" pitchFamily="34" charset="0"/>
                        <a:cs typeface="Calibri" panose="020F0502020204030204" pitchFamily="34" charset="0"/>
                      </a:rPr>
                      <a:t>•</a:t>
                    </a:r>
                    <a:fld id="{FA0C568C-1BBB-48B5-AE8C-1C9EDB35FCEB}"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E1D-4072-B140-74C7A0C8EFE2}"/>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Categories.xlsx]Female Meets'!$A$3:$A$4</c:f>
              <c:strCache>
                <c:ptCount val="2"/>
                <c:pt idx="0">
                  <c:v>Face to Face</c:v>
                </c:pt>
                <c:pt idx="1">
                  <c:v>Online</c:v>
                </c:pt>
              </c:strCache>
            </c:strRef>
          </c:cat>
          <c:val>
            <c:numRef>
              <c:f>'[Cross Referencing Criteria Sex and All Categories.xlsx]Female Meets'!$B$3:$B$4</c:f>
              <c:numCache>
                <c:formatCode>General</c:formatCode>
                <c:ptCount val="2"/>
                <c:pt idx="0">
                  <c:v>18</c:v>
                </c:pt>
                <c:pt idx="1">
                  <c:v>14</c:v>
                </c:pt>
              </c:numCache>
            </c:numRef>
          </c:val>
          <c:extLst>
            <c:ext xmlns:c16="http://schemas.microsoft.com/office/drawing/2014/chart" uri="{C3380CC4-5D6E-409C-BE32-E72D297353CC}">
              <c16:uniqueId val="{00000004-5E1D-4072-B140-74C7A0C8EFE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Male</a:t>
            </a:r>
            <a:r>
              <a:rPr lang="en-US" sz="1800" baseline="0">
                <a:solidFill>
                  <a:schemeClr val="tx1"/>
                </a:solidFill>
              </a:rPr>
              <a:t> Meetings</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FFC000"/>
              </a:solidFill>
              <a:ln w="19050">
                <a:solidFill>
                  <a:schemeClr val="lt1"/>
                </a:solidFill>
              </a:ln>
              <a:effectLst/>
            </c:spPr>
            <c:extLst>
              <c:ext xmlns:c16="http://schemas.microsoft.com/office/drawing/2014/chart" uri="{C3380CC4-5D6E-409C-BE32-E72D297353CC}">
                <c16:uniqueId val="{00000001-0514-4E97-A661-3C1429D79EDC}"/>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0514-4E97-A661-3C1429D79EDC}"/>
              </c:ext>
            </c:extLst>
          </c:dPt>
          <c:dLbls>
            <c:dLbl>
              <c:idx val="0"/>
              <c:tx>
                <c:rich>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fld id="{47E4DEE4-106F-4A1D-8437-65D659CD325A}" type="VALUE">
                      <a:rPr lang="en-US" smtClean="0"/>
                      <a:pPr>
                        <a:defRPr sz="2800"/>
                      </a:pPr>
                      <a:t>[VALUE]</a:t>
                    </a:fld>
                    <a:r>
                      <a:rPr lang="en-US" baseline="0" dirty="0">
                        <a:latin typeface="Calibri" panose="020F0502020204030204" pitchFamily="34" charset="0"/>
                        <a:cs typeface="Calibri" panose="020F0502020204030204" pitchFamily="34" charset="0"/>
                      </a:rPr>
                      <a:t>•</a:t>
                    </a:r>
                    <a:fld id="{D6E46591-ED08-4F67-A174-B6BC16BD7829}" type="PERCENTAGE">
                      <a:rPr lang="en-US" baseline="0" smtClean="0"/>
                      <a:pPr>
                        <a:defRPr sz="28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3591622007425023"/>
                      <c:h val="7.9205120962874437E-2"/>
                    </c:manualLayout>
                  </c15:layout>
                  <c15:dlblFieldTable/>
                  <c15:showDataLabelsRange val="0"/>
                </c:ext>
                <c:ext xmlns:c16="http://schemas.microsoft.com/office/drawing/2014/chart" uri="{C3380CC4-5D6E-409C-BE32-E72D297353CC}">
                  <c16:uniqueId val="{00000001-0514-4E97-A661-3C1429D79EDC}"/>
                </c:ext>
              </c:extLst>
            </c:dLbl>
            <c:dLbl>
              <c:idx val="1"/>
              <c:tx>
                <c:rich>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fld id="{F211B910-6433-4629-9F11-D1B2B1584337}" type="VALUE">
                      <a:rPr lang="en-US" smtClean="0"/>
                      <a:pPr>
                        <a:defRPr sz="2800"/>
                      </a:pPr>
                      <a:t>[VALUE]</a:t>
                    </a:fld>
                    <a:r>
                      <a:rPr lang="en-US" baseline="0" dirty="0">
                        <a:latin typeface="Calibri" panose="020F0502020204030204" pitchFamily="34" charset="0"/>
                        <a:cs typeface="Calibri" panose="020F0502020204030204" pitchFamily="34" charset="0"/>
                      </a:rPr>
                      <a:t>•</a:t>
                    </a:r>
                    <a:fld id="{31251124-B08E-4070-AD19-7BF2F43C934D}" type="PERCENTAGE">
                      <a:rPr lang="en-US" baseline="0" smtClean="0"/>
                      <a:pPr>
                        <a:defRPr sz="28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2160091545809427"/>
                      <c:h val="7.0699873074243622E-2"/>
                    </c:manualLayout>
                  </c15:layout>
                  <c15:dlblFieldTable/>
                  <c15:showDataLabelsRange val="0"/>
                </c:ext>
                <c:ext xmlns:c16="http://schemas.microsoft.com/office/drawing/2014/chart" uri="{C3380CC4-5D6E-409C-BE32-E72D297353CC}">
                  <c16:uniqueId val="{00000003-0514-4E97-A661-3C1429D79EDC}"/>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Categories.xlsx]Male Meets'!$A$3:$A$4</c:f>
              <c:strCache>
                <c:ptCount val="2"/>
                <c:pt idx="0">
                  <c:v>Face to Face</c:v>
                </c:pt>
                <c:pt idx="1">
                  <c:v>Online</c:v>
                </c:pt>
              </c:strCache>
            </c:strRef>
          </c:cat>
          <c:val>
            <c:numRef>
              <c:f>'[Cross Referencing Criteria Sex and All Categories.xlsx]Male Meets'!$B$3:$B$4</c:f>
              <c:numCache>
                <c:formatCode>General</c:formatCode>
                <c:ptCount val="2"/>
                <c:pt idx="0">
                  <c:v>10</c:v>
                </c:pt>
                <c:pt idx="1">
                  <c:v>15</c:v>
                </c:pt>
              </c:numCache>
            </c:numRef>
          </c:val>
          <c:extLst>
            <c:ext xmlns:c16="http://schemas.microsoft.com/office/drawing/2014/chart" uri="{C3380CC4-5D6E-409C-BE32-E72D297353CC}">
              <c16:uniqueId val="{00000004-0514-4E97-A661-3C1429D79E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Full</a:t>
            </a:r>
            <a:r>
              <a:rPr lang="en-US" sz="2000" baseline="0">
                <a:solidFill>
                  <a:schemeClr val="tx1"/>
                </a:solidFill>
              </a:rPr>
              <a:t> Time All on Campus</a:t>
            </a:r>
            <a:endParaRPr lang="en-US" sz="200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04C3-40CD-BCC9-83DDC4F704F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4C3-40CD-BCC9-83DDC4F704FC}"/>
              </c:ext>
            </c:extLst>
          </c:dPt>
          <c:dLbls>
            <c:dLbl>
              <c:idx val="0"/>
              <c:layout>
                <c:manualLayout>
                  <c:x val="-0.20475438964651133"/>
                  <c:y val="-7.5851105443001554E-2"/>
                </c:manualLayout>
              </c:layout>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88727F15-78A6-4433-AE4B-D3C6515D6E01}" type="VALUE">
                      <a:rPr lang="en-US" smtClean="0"/>
                      <a:pPr>
                        <a:defRPr sz="2400"/>
                      </a:pPr>
                      <a:t>[VALUE]</a:t>
                    </a:fld>
                    <a:r>
                      <a:rPr lang="en-US" baseline="0" dirty="0">
                        <a:latin typeface="Calibri" panose="020F0502020204030204" pitchFamily="34" charset="0"/>
                        <a:cs typeface="Calibri" panose="020F0502020204030204" pitchFamily="34" charset="0"/>
                      </a:rPr>
                      <a:t>•</a:t>
                    </a:r>
                    <a:fld id="{316C8BA5-29AB-4933-A1B7-2E691D0C21A8}"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2876887587655762"/>
                      <c:h val="0.14882828537530751"/>
                    </c:manualLayout>
                  </c15:layout>
                  <c15:dlblFieldTable/>
                  <c15:showDataLabelsRange val="0"/>
                </c:ext>
                <c:ext xmlns:c16="http://schemas.microsoft.com/office/drawing/2014/chart" uri="{C3380CC4-5D6E-409C-BE32-E72D297353CC}">
                  <c16:uniqueId val="{00000001-04C3-40CD-BCC9-83DDC4F704FC}"/>
                </c:ext>
              </c:extLst>
            </c:dLbl>
            <c:dLbl>
              <c:idx val="1"/>
              <c:layout>
                <c:manualLayout>
                  <c:x val="0.16182201762385573"/>
                  <c:y val="9.7241753493268857E-2"/>
                </c:manualLayout>
              </c:layout>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37F68F06-E631-4AC4-A4CC-B8B0EEFC97F8}" type="VALUE">
                      <a:rPr lang="en-US" smtClean="0"/>
                      <a:pPr>
                        <a:defRPr sz="2400"/>
                      </a:pPr>
                      <a:t>[VALUE]</a:t>
                    </a:fld>
                    <a:r>
                      <a:rPr lang="en-US" baseline="0" dirty="0">
                        <a:latin typeface="Calibri" panose="020F0502020204030204" pitchFamily="34" charset="0"/>
                        <a:cs typeface="Calibri" panose="020F0502020204030204" pitchFamily="34" charset="0"/>
                      </a:rPr>
                      <a:t>•</a:t>
                    </a:r>
                    <a:fld id="{81452DA8-B7F4-45C7-ADC2-848FCBC319BE}"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2777214794219756"/>
                      <c:h val="0.14882828537530751"/>
                    </c:manualLayout>
                  </c15:layout>
                  <c15:dlblFieldTable/>
                  <c15:showDataLabelsRange val="0"/>
                </c:ext>
                <c:ext xmlns:c16="http://schemas.microsoft.com/office/drawing/2014/chart" uri="{C3380CC4-5D6E-409C-BE32-E72D297353CC}">
                  <c16:uniqueId val="{00000003-04C3-40CD-BCC9-83DDC4F704FC}"/>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College Status and Face to Face vs Online.xlsx]Full Time All on Campus'!$A$3:$A$4</c:f>
              <c:strCache>
                <c:ptCount val="2"/>
                <c:pt idx="0">
                  <c:v>Face to Face</c:v>
                </c:pt>
                <c:pt idx="1">
                  <c:v>Online</c:v>
                </c:pt>
              </c:strCache>
            </c:strRef>
          </c:cat>
          <c:val>
            <c:numRef>
              <c:f>'[Cross Referencing Criteria College Status and Face to Face vs Online.xlsx]Full Time All on Campus'!$B$3:$B$4</c:f>
              <c:numCache>
                <c:formatCode>General</c:formatCode>
                <c:ptCount val="2"/>
                <c:pt idx="0">
                  <c:v>7</c:v>
                </c:pt>
                <c:pt idx="1">
                  <c:v>4</c:v>
                </c:pt>
              </c:numCache>
            </c:numRef>
          </c:val>
          <c:extLst>
            <c:ext xmlns:c16="http://schemas.microsoft.com/office/drawing/2014/chart" uri="{C3380CC4-5D6E-409C-BE32-E72D297353CC}">
              <c16:uniqueId val="{00000004-04C3-40CD-BCC9-83DDC4F704F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Student</a:t>
            </a:r>
            <a:r>
              <a:rPr lang="en-US" sz="2000" baseline="0" dirty="0"/>
              <a:t> Demographics</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233639685527628"/>
          <c:y val="0.10263022034105375"/>
          <c:w val="0.69981382048259222"/>
          <c:h val="0.63971932230642803"/>
        </c:manualLayout>
      </c:layout>
      <c:pieChart>
        <c:varyColors val="1"/>
        <c:ser>
          <c:idx val="0"/>
          <c:order val="0"/>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2DA-4A39-B9BD-E015B01466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2DA-4A39-B9BD-E015B01466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2DA-4A39-B9BD-E015B014665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2DA-4A39-B9BD-E015B014665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2DA-4A39-B9BD-E015B014665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2DA-4A39-B9BD-E015B014665F}"/>
              </c:ext>
            </c:extLst>
          </c:dPt>
          <c:dLbls>
            <c:dLbl>
              <c:idx val="0"/>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B1FD9B9B-2733-4E88-8AE7-EC590FD3AEAF}" type="VALUE">
                      <a:rPr lang="en-US" sz="2400" smtClean="0"/>
                      <a:pPr>
                        <a:defRPr sz="2400"/>
                      </a:pPr>
                      <a:t>[VALUE]</a:t>
                    </a:fld>
                    <a:r>
                      <a:rPr lang="en-US" sz="2400" baseline="0" dirty="0">
                        <a:latin typeface="Calibri" panose="020F0502020204030204" pitchFamily="34" charset="0"/>
                        <a:cs typeface="Calibri" panose="020F0502020204030204" pitchFamily="34" charset="0"/>
                      </a:rPr>
                      <a:t>•</a:t>
                    </a:r>
                    <a:fld id="{FF5E2925-BFC7-43A0-B8CC-A89164F8C8FD}" type="PERCENTAGE">
                      <a:rPr lang="en-US" sz="2400" baseline="0" smtClean="0"/>
                      <a:pPr>
                        <a:defRPr sz="2400"/>
                      </a:pPr>
                      <a:t>[PERCENTAGE]</a:t>
                    </a:fld>
                    <a:endParaRPr lang="en-US" sz="24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4775434564377222"/>
                      <c:h val="6.6942733395601056E-2"/>
                    </c:manualLayout>
                  </c15:layout>
                  <c15:dlblFieldTable/>
                  <c15:showDataLabelsRange val="0"/>
                </c:ext>
                <c:ext xmlns:c16="http://schemas.microsoft.com/office/drawing/2014/chart" uri="{C3380CC4-5D6E-409C-BE32-E72D297353CC}">
                  <c16:uniqueId val="{00000001-A2DA-4A39-B9BD-E015B014665F}"/>
                </c:ext>
              </c:extLst>
            </c:dLbl>
            <c:dLbl>
              <c:idx val="1"/>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93FA9273-DE8E-4C67-B8F0-657625A3EADF}" type="VALUE">
                      <a:rPr lang="en-US" sz="2400" smtClean="0"/>
                      <a:pPr>
                        <a:defRPr sz="2400"/>
                      </a:pPr>
                      <a:t>[VALUE]</a:t>
                    </a:fld>
                    <a:r>
                      <a:rPr lang="en-US" sz="2400" baseline="0" dirty="0">
                        <a:latin typeface="Calibri" panose="020F0502020204030204" pitchFamily="34" charset="0"/>
                        <a:cs typeface="Calibri" panose="020F0502020204030204" pitchFamily="34" charset="0"/>
                      </a:rPr>
                      <a:t>•</a:t>
                    </a:r>
                    <a:fld id="{2A8F131E-A8AD-48E2-95F7-7C473E06B7E1}" type="PERCENTAGE">
                      <a:rPr lang="en-US" sz="2400" baseline="0" smtClean="0"/>
                      <a:pPr>
                        <a:defRPr sz="2400"/>
                      </a:pPr>
                      <a:t>[PERCENTAGE]</a:t>
                    </a:fld>
                    <a:endParaRPr lang="en-US" sz="24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1567270688463266"/>
                      <c:h val="7.757849477621058E-2"/>
                    </c:manualLayout>
                  </c15:layout>
                  <c15:dlblFieldTable/>
                  <c15:showDataLabelsRange val="0"/>
                </c:ext>
                <c:ext xmlns:c16="http://schemas.microsoft.com/office/drawing/2014/chart" uri="{C3380CC4-5D6E-409C-BE32-E72D297353CC}">
                  <c16:uniqueId val="{00000003-A2DA-4A39-B9BD-E015B014665F}"/>
                </c:ext>
              </c:extLst>
            </c:dLbl>
            <c:dLbl>
              <c:idx val="2"/>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B9CD1B14-F937-4812-82F4-F201C2AB0A2D}" type="VALUE">
                      <a:rPr lang="en-US" sz="2800" smtClean="0"/>
                      <a:pPr>
                        <a:defRPr/>
                      </a:pPr>
                      <a:t>[VALUE]</a:t>
                    </a:fld>
                    <a:r>
                      <a:rPr lang="en-US" sz="2800" baseline="0" dirty="0">
                        <a:latin typeface="Calibri" panose="020F0502020204030204" pitchFamily="34" charset="0"/>
                        <a:cs typeface="Calibri" panose="020F0502020204030204" pitchFamily="34" charset="0"/>
                      </a:rPr>
                      <a:t>•</a:t>
                    </a:r>
                    <a:fld id="{78A18660-6226-4B0C-8A58-C95E5E9ACC30}" type="PERCENTAGE">
                      <a:rPr lang="en-US" sz="2800" baseline="0" smtClean="0"/>
                      <a:pPr>
                        <a:defRPr/>
                      </a:pPr>
                      <a:t>[PERCENTAGE]</a:t>
                    </a:fld>
                    <a:endParaRPr lang="en-US" sz="28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0319109149224061"/>
                      <c:h val="0.10510634776131755"/>
                    </c:manualLayout>
                  </c15:layout>
                  <c15:dlblFieldTable/>
                  <c15:showDataLabelsRange val="0"/>
                </c:ext>
                <c:ext xmlns:c16="http://schemas.microsoft.com/office/drawing/2014/chart" uri="{C3380CC4-5D6E-409C-BE32-E72D297353CC}">
                  <c16:uniqueId val="{00000005-A2DA-4A39-B9BD-E015B014665F}"/>
                </c:ext>
              </c:extLst>
            </c:dLbl>
            <c:dLbl>
              <c:idx val="3"/>
              <c:tx>
                <c:rich>
                  <a:bodyPr/>
                  <a:lstStyle/>
                  <a:p>
                    <a:fld id="{3E55C166-D12A-4488-8DFF-493C12C1D249}" type="VALUE">
                      <a:rPr lang="en-US" sz="2400" smtClean="0"/>
                      <a:pPr/>
                      <a:t>[VALUE]</a:t>
                    </a:fld>
                    <a:r>
                      <a:rPr lang="en-US" sz="2400" baseline="0" dirty="0">
                        <a:latin typeface="Calibri" panose="020F0502020204030204" pitchFamily="34" charset="0"/>
                        <a:cs typeface="Calibri" panose="020F0502020204030204" pitchFamily="34" charset="0"/>
                      </a:rPr>
                      <a:t>•</a:t>
                    </a:r>
                    <a:fld id="{1ECF0F66-0B26-4198-9981-6FC3D67082B2}" type="PERCENTAGE">
                      <a:rPr lang="en-US" sz="2400" baseline="0" smtClean="0"/>
                      <a:pPr/>
                      <a:t>[PERCENTAGE]</a:t>
                    </a:fld>
                    <a:endParaRPr lang="en-US" sz="2400" baseline="0" dirty="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A2DA-4A39-B9BD-E015B014665F}"/>
                </c:ext>
              </c:extLst>
            </c:dLbl>
            <c:dLbl>
              <c:idx val="4"/>
              <c:tx>
                <c:rich>
                  <a:bodyPr/>
                  <a:lstStyle/>
                  <a:p>
                    <a:fld id="{A2FB5655-A6CB-46BE-AA27-0AD35CCB42EB}" type="VALUE">
                      <a:rPr lang="en-US" sz="2400" smtClean="0"/>
                      <a:pPr/>
                      <a:t>[VALUE]</a:t>
                    </a:fld>
                    <a:r>
                      <a:rPr lang="en-US" sz="2400" baseline="0" dirty="0">
                        <a:latin typeface="Calibri" panose="020F0502020204030204" pitchFamily="34" charset="0"/>
                        <a:cs typeface="Calibri" panose="020F0502020204030204" pitchFamily="34" charset="0"/>
                      </a:rPr>
                      <a:t>•</a:t>
                    </a:r>
                    <a:fld id="{0203978D-D918-43C1-8CCC-177A89FCC18F}" type="PERCENTAGE">
                      <a:rPr lang="en-US" sz="2400" baseline="0" smtClean="0"/>
                      <a:pPr/>
                      <a:t>[PERCENTAGE]</a:t>
                    </a:fld>
                    <a:endParaRPr lang="en-US" sz="2400" baseline="0" dirty="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A2DA-4A39-B9BD-E015B014665F}"/>
                </c:ext>
              </c:extLst>
            </c:dLbl>
            <c:dLbl>
              <c:idx val="5"/>
              <c:tx>
                <c:rich>
                  <a:bodyPr/>
                  <a:lstStyle/>
                  <a:p>
                    <a:fld id="{C3480465-0B75-4B47-B015-11E00B8B0AB5}" type="VALUE">
                      <a:rPr lang="en-US" sz="2000" smtClean="0"/>
                      <a:pPr/>
                      <a:t>[VALUE]</a:t>
                    </a:fld>
                    <a:r>
                      <a:rPr lang="en-US" sz="2000" baseline="0" dirty="0">
                        <a:latin typeface="Calibri" panose="020F0502020204030204" pitchFamily="34" charset="0"/>
                        <a:cs typeface="Calibri" panose="020F0502020204030204" pitchFamily="34" charset="0"/>
                      </a:rPr>
                      <a:t>•</a:t>
                    </a:r>
                    <a:fld id="{26BC8626-36AA-4DD8-8B0F-6CC09B6A6F38}" type="PERCENTAGE">
                      <a:rPr lang="en-US" sz="2000" baseline="0" smtClean="0"/>
                      <a:pPr/>
                      <a:t>[PERCENTAGE]</a:t>
                    </a:fld>
                    <a:endParaRPr lang="en-US" sz="2000" baseline="0" dirty="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A2DA-4A39-B9BD-E015B014665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Copy.xlsx]College Status'!$A$2:$A$7</c:f>
              <c:strCache>
                <c:ptCount val="6"/>
                <c:pt idx="0">
                  <c:v>Full Time student All On Campus</c:v>
                </c:pt>
                <c:pt idx="1">
                  <c:v>Full Time student with all Online</c:v>
                </c:pt>
                <c:pt idx="2">
                  <c:v>Full Time student with Both</c:v>
                </c:pt>
                <c:pt idx="3">
                  <c:v>Part Time student with all on campus</c:v>
                </c:pt>
                <c:pt idx="4">
                  <c:v>Part Time student with all online</c:v>
                </c:pt>
                <c:pt idx="5">
                  <c:v>Part Time student with Both</c:v>
                </c:pt>
              </c:strCache>
            </c:strRef>
          </c:cat>
          <c:val>
            <c:numRef>
              <c:f>'[Web Conferencing at Forsyth Tech (1-57) - Copy.xlsx]College Status'!$B$2:$B$7</c:f>
              <c:numCache>
                <c:formatCode>General</c:formatCode>
                <c:ptCount val="6"/>
                <c:pt idx="0">
                  <c:v>11</c:v>
                </c:pt>
                <c:pt idx="1">
                  <c:v>6</c:v>
                </c:pt>
                <c:pt idx="2">
                  <c:v>27</c:v>
                </c:pt>
                <c:pt idx="3">
                  <c:v>1</c:v>
                </c:pt>
                <c:pt idx="4">
                  <c:v>7</c:v>
                </c:pt>
                <c:pt idx="5">
                  <c:v>5</c:v>
                </c:pt>
              </c:numCache>
            </c:numRef>
          </c:val>
          <c:extLst>
            <c:ext xmlns:c16="http://schemas.microsoft.com/office/drawing/2014/chart" uri="{C3380CC4-5D6E-409C-BE32-E72D297353CC}">
              <c16:uniqueId val="{0000000C-A2DA-4A39-B9BD-E015B014665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4.0458856003923002E-2"/>
          <c:y val="0.80448879377953286"/>
          <c:w val="0.94168301248081998"/>
          <c:h val="0.1804960136831360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Full</a:t>
            </a:r>
            <a:r>
              <a:rPr lang="en-US" sz="2000" baseline="0">
                <a:solidFill>
                  <a:schemeClr val="tx1"/>
                </a:solidFill>
              </a:rPr>
              <a:t> Time Both</a:t>
            </a:r>
            <a:endParaRPr lang="en-US" sz="200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654952714630349"/>
          <c:y val="0.1960180814741701"/>
          <c:w val="0.61770839583433035"/>
          <c:h val="0.65107107514616624"/>
        </c:manualLayout>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10D2-431E-A527-EE54789D41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D2-431E-A527-EE54789D41F2}"/>
              </c:ext>
            </c:extLst>
          </c:dPt>
          <c:dLbls>
            <c:dLbl>
              <c:idx val="0"/>
              <c:layout>
                <c:manualLayout>
                  <c:x val="-0.16659375052379377"/>
                  <c:y val="-9.062065133761181E-2"/>
                </c:manualLayout>
              </c:layout>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5F518FFE-85E3-46D3-9E34-6097F73D7D1A}" type="VALUE">
                      <a:rPr lang="en-US" smtClean="0"/>
                      <a:pPr>
                        <a:defRPr sz="2400"/>
                      </a:pPr>
                      <a:t>[VALUE]</a:t>
                    </a:fld>
                    <a:r>
                      <a:rPr lang="en-US" baseline="0" dirty="0">
                        <a:latin typeface="Calibri" panose="020F0502020204030204" pitchFamily="34" charset="0"/>
                        <a:cs typeface="Calibri" panose="020F0502020204030204" pitchFamily="34" charset="0"/>
                      </a:rPr>
                      <a:t>•</a:t>
                    </a:r>
                    <a:fld id="{EA590405-AB2F-44D6-B446-5FD9BE18A6DA}"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850351540020517"/>
                      <c:h val="0.12193857368354349"/>
                    </c:manualLayout>
                  </c15:layout>
                  <c15:dlblFieldTable/>
                  <c15:showDataLabelsRange val="0"/>
                </c:ext>
                <c:ext xmlns:c16="http://schemas.microsoft.com/office/drawing/2014/chart" uri="{C3380CC4-5D6E-409C-BE32-E72D297353CC}">
                  <c16:uniqueId val="{00000001-10D2-431E-A527-EE54789D41F2}"/>
                </c:ext>
              </c:extLst>
            </c:dLbl>
            <c:dLbl>
              <c:idx val="1"/>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8EEDD646-8F57-42CC-8007-D302816026C7}" type="VALUE">
                      <a:rPr lang="en-US" smtClean="0"/>
                      <a:pPr>
                        <a:defRPr sz="2400"/>
                      </a:pPr>
                      <a:t>[VALUE]</a:t>
                    </a:fld>
                    <a:r>
                      <a:rPr lang="en-US" baseline="0" dirty="0">
                        <a:latin typeface="Calibri" panose="020F0502020204030204" pitchFamily="34" charset="0"/>
                        <a:cs typeface="Calibri" panose="020F0502020204030204" pitchFamily="34" charset="0"/>
                      </a:rPr>
                      <a:t>•</a:t>
                    </a:r>
                    <a:fld id="{A46E1D80-4329-42D8-A118-3E91D761BEE6}"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8151258769067006"/>
                      <c:h val="0.1251902689817713"/>
                    </c:manualLayout>
                  </c15:layout>
                  <c15:dlblFieldTable/>
                  <c15:showDataLabelsRange val="0"/>
                </c:ext>
                <c:ext xmlns:c16="http://schemas.microsoft.com/office/drawing/2014/chart" uri="{C3380CC4-5D6E-409C-BE32-E72D297353CC}">
                  <c16:uniqueId val="{00000003-10D2-431E-A527-EE54789D41F2}"/>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College Status and Face to Face vs Online.xlsx]Full Time Both'!$A$3:$A$4</c:f>
              <c:strCache>
                <c:ptCount val="2"/>
                <c:pt idx="0">
                  <c:v>Face to Face</c:v>
                </c:pt>
                <c:pt idx="1">
                  <c:v>Online</c:v>
                </c:pt>
              </c:strCache>
            </c:strRef>
          </c:cat>
          <c:val>
            <c:numRef>
              <c:f>'[Cross Referencing Criteria College Status and Face to Face vs Online.xlsx]Full Time Both'!$B$3:$B$4</c:f>
              <c:numCache>
                <c:formatCode>General</c:formatCode>
                <c:ptCount val="2"/>
                <c:pt idx="0">
                  <c:v>16</c:v>
                </c:pt>
                <c:pt idx="1">
                  <c:v>11</c:v>
                </c:pt>
              </c:numCache>
            </c:numRef>
          </c:val>
          <c:extLst>
            <c:ext xmlns:c16="http://schemas.microsoft.com/office/drawing/2014/chart" uri="{C3380CC4-5D6E-409C-BE32-E72D297353CC}">
              <c16:uniqueId val="{00000004-10D2-431E-A527-EE54789D41F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Full</a:t>
            </a:r>
            <a:r>
              <a:rPr lang="en-US" sz="2000" baseline="0">
                <a:solidFill>
                  <a:schemeClr val="tx1"/>
                </a:solidFill>
              </a:rPr>
              <a:t> Time All Online</a:t>
            </a:r>
            <a:endParaRPr lang="en-US" sz="200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59A4-4D8C-AAB5-7C414B1E05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A4-4D8C-AAB5-7C414B1E0532}"/>
              </c:ext>
            </c:extLst>
          </c:dPt>
          <c:dLbls>
            <c:dLbl>
              <c:idx val="0"/>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74CB16B3-0768-4F4F-AB96-AC6C6026C1E3}" type="VALUE">
                      <a:rPr lang="en-US" smtClean="0"/>
                      <a:pPr>
                        <a:defRPr sz="2400"/>
                      </a:pPr>
                      <a:t>[VALUE]</a:t>
                    </a:fld>
                    <a:r>
                      <a:rPr lang="en-US" baseline="0" dirty="0">
                        <a:latin typeface="Calibri" panose="020F0502020204030204" pitchFamily="34" charset="0"/>
                        <a:cs typeface="Calibri" panose="020F0502020204030204" pitchFamily="34" charset="0"/>
                      </a:rPr>
                      <a:t>•</a:t>
                    </a:r>
                    <a:fld id="{23FEE5BA-3E55-42A0-9302-9BFB382F8D90}"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0305653247258857"/>
                      <c:h val="0.15770722196404957"/>
                    </c:manualLayout>
                  </c15:layout>
                  <c15:dlblFieldTable/>
                  <c15:showDataLabelsRange val="0"/>
                </c:ext>
                <c:ext xmlns:c16="http://schemas.microsoft.com/office/drawing/2014/chart" uri="{C3380CC4-5D6E-409C-BE32-E72D297353CC}">
                  <c16:uniqueId val="{00000001-59A4-4D8C-AAB5-7C414B1E0532}"/>
                </c:ext>
              </c:extLst>
            </c:dLbl>
            <c:dLbl>
              <c:idx val="1"/>
              <c:layout>
                <c:manualLayout>
                  <c:x val="0.34334895287131761"/>
                  <c:y val="-0.24518038587637669"/>
                </c:manualLayout>
              </c:layout>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31DEF872-83D7-445B-8415-5A91193EC951}" type="VALUE">
                      <a:rPr lang="en-US" smtClean="0"/>
                      <a:pPr>
                        <a:defRPr sz="2400"/>
                      </a:pPr>
                      <a:t>[VALUE]</a:t>
                    </a:fld>
                    <a:r>
                      <a:rPr lang="en-US" baseline="0" dirty="0">
                        <a:latin typeface="Calibri" panose="020F0502020204030204" pitchFamily="34" charset="0"/>
                        <a:cs typeface="Calibri" panose="020F0502020204030204" pitchFamily="34" charset="0"/>
                      </a:rPr>
                      <a:t>•</a:t>
                    </a:r>
                    <a:fld id="{055A07CA-A942-452C-B660-6699FD675A63}"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9744071398257632"/>
                      <c:h val="0.12873461685683962"/>
                    </c:manualLayout>
                  </c15:layout>
                  <c15:dlblFieldTable/>
                  <c15:showDataLabelsRange val="0"/>
                </c:ext>
                <c:ext xmlns:c16="http://schemas.microsoft.com/office/drawing/2014/chart" uri="{C3380CC4-5D6E-409C-BE32-E72D297353CC}">
                  <c16:uniqueId val="{00000003-59A4-4D8C-AAB5-7C414B1E0532}"/>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College Status and Face to Face vs Online.xlsx]Full Time All Online'!$A$3:$A$4</c:f>
              <c:strCache>
                <c:ptCount val="2"/>
                <c:pt idx="0">
                  <c:v>Face to Face</c:v>
                </c:pt>
                <c:pt idx="1">
                  <c:v>Online</c:v>
                </c:pt>
              </c:strCache>
            </c:strRef>
          </c:cat>
          <c:val>
            <c:numRef>
              <c:f>'[Cross Referencing Criteria College Status and Face to Face vs Online.xlsx]Full Time All Online'!$B$3:$B$4</c:f>
              <c:numCache>
                <c:formatCode>General</c:formatCode>
                <c:ptCount val="2"/>
                <c:pt idx="0">
                  <c:v>1</c:v>
                </c:pt>
                <c:pt idx="1">
                  <c:v>5</c:v>
                </c:pt>
              </c:numCache>
            </c:numRef>
          </c:val>
          <c:extLst>
            <c:ext xmlns:c16="http://schemas.microsoft.com/office/drawing/2014/chart" uri="{C3380CC4-5D6E-409C-BE32-E72D297353CC}">
              <c16:uniqueId val="{00000004-59A4-4D8C-AAB5-7C414B1E053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Part Time All on Campus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u="none">
                <a:solidFill>
                  <a:schemeClr val="tx1"/>
                </a:solidFill>
              </a:rPr>
              <a:t>Part</a:t>
            </a:r>
            <a:r>
              <a:rPr lang="en-US" sz="1800" u="none" baseline="0">
                <a:solidFill>
                  <a:schemeClr val="tx1"/>
                </a:solidFill>
              </a:rPr>
              <a:t> Time Both</a:t>
            </a:r>
            <a:endParaRPr lang="en-US" sz="1800" u="none">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565097124602147E-2"/>
          <c:y val="0.14207895530658701"/>
          <c:w val="0.86406752354485272"/>
          <c:h val="0.66690945972702642"/>
        </c:manualLayout>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9AAC-442A-B7E2-59977A499A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AC-442A-B7E2-59977A499A66}"/>
              </c:ext>
            </c:extLst>
          </c:dPt>
          <c:dLbls>
            <c:dLbl>
              <c:idx val="0"/>
              <c:layout>
                <c:manualLayout>
                  <c:x val="-0.1232118377222709"/>
                  <c:y val="0.15134405106731941"/>
                </c:manualLayout>
              </c:layout>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495C288E-2DC8-4395-B264-C5270DF4BDB2}" type="VALUE">
                      <a:rPr lang="en-US" smtClean="0"/>
                      <a:pPr>
                        <a:defRPr sz="2400" u="none"/>
                      </a:pPr>
                      <a:t>[VALUE]</a:t>
                    </a:fld>
                    <a:r>
                      <a:rPr lang="en-US" baseline="0" dirty="0">
                        <a:latin typeface="Calibri" panose="020F0502020204030204" pitchFamily="34" charset="0"/>
                        <a:cs typeface="Calibri" panose="020F0502020204030204" pitchFamily="34" charset="0"/>
                      </a:rPr>
                      <a:t>•</a:t>
                    </a:r>
                    <a:fld id="{F321FDDB-DCD7-43DC-825C-10473C3109F9}" type="PERCENTAGE">
                      <a:rPr lang="en-US" baseline="0" smtClean="0"/>
                      <a:pPr>
                        <a:defRPr sz="2400" u="none"/>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586015896380221"/>
                      <c:h val="0.1536555992621553"/>
                    </c:manualLayout>
                  </c15:layout>
                  <c15:dlblFieldTable/>
                  <c15:showDataLabelsRange val="0"/>
                </c:ext>
                <c:ext xmlns:c16="http://schemas.microsoft.com/office/drawing/2014/chart" uri="{C3380CC4-5D6E-409C-BE32-E72D297353CC}">
                  <c16:uniqueId val="{00000001-9AAC-442A-B7E2-59977A499A66}"/>
                </c:ext>
              </c:extLst>
            </c:dLbl>
            <c:dLbl>
              <c:idx val="1"/>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AA2C9C33-9F07-4870-908F-C655FC42128D}" type="VALUE">
                      <a:rPr lang="en-US" smtClean="0"/>
                      <a:pPr>
                        <a:defRPr sz="2400" u="none"/>
                      </a:pPr>
                      <a:t>[VALUE]</a:t>
                    </a:fld>
                    <a:r>
                      <a:rPr lang="en-US" baseline="0" dirty="0">
                        <a:latin typeface="Calibri" panose="020F0502020204030204" pitchFamily="34" charset="0"/>
                        <a:cs typeface="Calibri" panose="020F0502020204030204" pitchFamily="34" charset="0"/>
                      </a:rPr>
                      <a:t>•</a:t>
                    </a:r>
                    <a:fld id="{B8C0527F-82AD-4CAF-A577-41589C7C55A9}" type="PERCENTAGE">
                      <a:rPr lang="en-US" baseline="0" smtClean="0"/>
                      <a:pPr>
                        <a:defRPr sz="2400" u="none"/>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9513533221846289"/>
                      <c:h val="0.13001627629874679"/>
                    </c:manualLayout>
                  </c15:layout>
                  <c15:dlblFieldTable/>
                  <c15:showDataLabelsRange val="0"/>
                </c:ext>
                <c:ext xmlns:c16="http://schemas.microsoft.com/office/drawing/2014/chart" uri="{C3380CC4-5D6E-409C-BE32-E72D297353CC}">
                  <c16:uniqueId val="{00000003-9AAC-442A-B7E2-59977A499A66}"/>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College Status and Face to Face vs Online.xlsx]Part Time Both'!$A$3:$A$4</c:f>
              <c:strCache>
                <c:ptCount val="2"/>
                <c:pt idx="0">
                  <c:v>Face to Face</c:v>
                </c:pt>
                <c:pt idx="1">
                  <c:v>Online</c:v>
                </c:pt>
              </c:strCache>
            </c:strRef>
          </c:cat>
          <c:val>
            <c:numRef>
              <c:f>'[Cross Referencing Criteria College Status and Face to Face vs Online.xlsx]Part Time Both'!$B$3:$B$4</c:f>
              <c:numCache>
                <c:formatCode>General</c:formatCode>
                <c:ptCount val="2"/>
                <c:pt idx="0">
                  <c:v>1</c:v>
                </c:pt>
                <c:pt idx="1">
                  <c:v>4</c:v>
                </c:pt>
              </c:numCache>
            </c:numRef>
          </c:val>
          <c:extLst>
            <c:ext xmlns:c16="http://schemas.microsoft.com/office/drawing/2014/chart" uri="{C3380CC4-5D6E-409C-BE32-E72D297353CC}">
              <c16:uniqueId val="{00000004-9AAC-442A-B7E2-59977A499A6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u="sng"/>
      </a:pPr>
      <a:endParaRPr lang="en-US"/>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Part</a:t>
            </a:r>
            <a:r>
              <a:rPr lang="en-US" sz="2000" baseline="0">
                <a:solidFill>
                  <a:schemeClr val="tx1"/>
                </a:solidFill>
              </a:rPr>
              <a:t> Time All Online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8C12-4DA2-9C58-B726A1AEF4F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C12-4DA2-9C58-B726A1AEF4F5}"/>
              </c:ext>
            </c:extLst>
          </c:dPt>
          <c:dLbls>
            <c:dLbl>
              <c:idx val="0"/>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FD800B21-BE6B-4EC6-9A81-F90D76F79BCD}" type="VALUE">
                      <a:rPr lang="en-US" smtClean="0"/>
                      <a:pPr>
                        <a:defRPr sz="2400"/>
                      </a:pPr>
                      <a:t>[VALUE]</a:t>
                    </a:fld>
                    <a:r>
                      <a:rPr lang="en-US" baseline="0" dirty="0">
                        <a:latin typeface="Calibri" panose="020F0502020204030204" pitchFamily="34" charset="0"/>
                        <a:cs typeface="Calibri" panose="020F0502020204030204" pitchFamily="34" charset="0"/>
                      </a:rPr>
                      <a:t>•</a:t>
                    </a:r>
                    <a:fld id="{1939C90A-227F-4B9C-83CA-BF6D3D4AD0B5}"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9167815005840125"/>
                      <c:h val="0.134602452063073"/>
                    </c:manualLayout>
                  </c15:layout>
                  <c15:dlblFieldTable/>
                  <c15:showDataLabelsRange val="0"/>
                </c:ext>
                <c:ext xmlns:c16="http://schemas.microsoft.com/office/drawing/2014/chart" uri="{C3380CC4-5D6E-409C-BE32-E72D297353CC}">
                  <c16:uniqueId val="{00000001-8C12-4DA2-9C58-B726A1AEF4F5}"/>
                </c:ext>
              </c:extLst>
            </c:dLbl>
            <c:dLbl>
              <c:idx val="1"/>
              <c:tx>
                <c:rich>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fld id="{9FA1D0CB-DCF5-450C-B13F-E763E898530C}" type="VALUE">
                      <a:rPr lang="en-US" smtClean="0"/>
                      <a:pPr>
                        <a:defRPr sz="2400"/>
                      </a:pPr>
                      <a:t>[VALUE]</a:t>
                    </a:fld>
                    <a:r>
                      <a:rPr lang="en-US" baseline="0" dirty="0">
                        <a:latin typeface="Calibri" panose="020F0502020204030204" pitchFamily="34" charset="0"/>
                        <a:cs typeface="Calibri" panose="020F0502020204030204" pitchFamily="34" charset="0"/>
                      </a:rPr>
                      <a:t>•</a:t>
                    </a:r>
                    <a:fld id="{909D489F-0B38-463F-9BDF-1DBF69062B0B}" type="PERCENTAGE">
                      <a:rPr lang="en-US" baseline="0" smtClean="0"/>
                      <a:pPr>
                        <a:defRPr sz="24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36137786383859066"/>
                      <c:h val="0.17331165396356457"/>
                    </c:manualLayout>
                  </c15:layout>
                  <c15:dlblFieldTable/>
                  <c15:showDataLabelsRange val="0"/>
                </c:ext>
                <c:ext xmlns:c16="http://schemas.microsoft.com/office/drawing/2014/chart" uri="{C3380CC4-5D6E-409C-BE32-E72D297353CC}">
                  <c16:uniqueId val="{00000003-8C12-4DA2-9C58-B726A1AEF4F5}"/>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College Status and Face to Face vs Online.xlsx]Part Time All Online'!$A$3:$A$4</c:f>
              <c:strCache>
                <c:ptCount val="2"/>
                <c:pt idx="0">
                  <c:v>Face to Face</c:v>
                </c:pt>
                <c:pt idx="1">
                  <c:v>Online</c:v>
                </c:pt>
              </c:strCache>
            </c:strRef>
          </c:cat>
          <c:val>
            <c:numRef>
              <c:f>'[Cross Referencing Criteria College Status and Face to Face vs Online.xlsx]Part Time All Online'!$B$3:$B$4</c:f>
              <c:numCache>
                <c:formatCode>General</c:formatCode>
                <c:ptCount val="2"/>
                <c:pt idx="0">
                  <c:v>2</c:v>
                </c:pt>
                <c:pt idx="1">
                  <c:v>5</c:v>
                </c:pt>
              </c:numCache>
            </c:numRef>
          </c:val>
          <c:extLst>
            <c:ext xmlns:c16="http://schemas.microsoft.com/office/drawing/2014/chart" uri="{C3380CC4-5D6E-409C-BE32-E72D297353CC}">
              <c16:uniqueId val="{00000004-8C12-4DA2-9C58-B726A1AEF4F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Female</a:t>
            </a:r>
            <a:r>
              <a:rPr lang="en-US" baseline="0"/>
              <a:t> Notifications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Male</a:t>
            </a:r>
            <a:r>
              <a:rPr lang="en-US" sz="2000" baseline="0">
                <a:solidFill>
                  <a:schemeClr val="tx1"/>
                </a:solidFill>
              </a:rPr>
              <a:t> Notifications</a:t>
            </a:r>
            <a:endParaRPr lang="en-US" sz="200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1E-450B-84A3-FFF3AEFA85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1E-450B-84A3-FFF3AEFA851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1E-450B-84A3-FFF3AEFA8517}"/>
              </c:ext>
            </c:extLst>
          </c:dPt>
          <c:dLbls>
            <c:dLbl>
              <c:idx val="0"/>
              <c:layout>
                <c:manualLayout>
                  <c:x val="-0.15346763325575705"/>
                  <c:y val="-3.8948362694428751E-2"/>
                </c:manualLayout>
              </c:layout>
              <c:tx>
                <c:rich>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fld id="{6736F4A8-E05F-4D7E-9BC4-10F5564F4BF3}" type="VALUE">
                      <a:rPr lang="en-US" smtClean="0"/>
                      <a:pPr>
                        <a:defRPr sz="2800"/>
                      </a:pPr>
                      <a:t>[VALUE]</a:t>
                    </a:fld>
                    <a:r>
                      <a:rPr lang="en-US" baseline="0" dirty="0">
                        <a:latin typeface="Calibri" panose="020F0502020204030204" pitchFamily="34" charset="0"/>
                        <a:cs typeface="Calibri" panose="020F0502020204030204" pitchFamily="34" charset="0"/>
                      </a:rPr>
                      <a:t>•</a:t>
                    </a:r>
                    <a:fld id="{80292EA0-76DD-4E58-9517-46095FA3B86B}" type="PERCENTAGE">
                      <a:rPr lang="en-US" baseline="0" smtClean="0"/>
                      <a:pPr>
                        <a:defRPr sz="28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25289736747779679"/>
                      <c:h val="9.3767143346216192E-2"/>
                    </c:manualLayout>
                  </c15:layout>
                  <c15:dlblFieldTable/>
                  <c15:showDataLabelsRange val="0"/>
                </c:ext>
                <c:ext xmlns:c16="http://schemas.microsoft.com/office/drawing/2014/chart" uri="{C3380CC4-5D6E-409C-BE32-E72D297353CC}">
                  <c16:uniqueId val="{00000001-421E-450B-84A3-FFF3AEFA8517}"/>
                </c:ext>
              </c:extLst>
            </c:dLbl>
            <c:dLbl>
              <c:idx val="1"/>
              <c:tx>
                <c:rich>
                  <a:bodyPr/>
                  <a:lstStyle/>
                  <a:p>
                    <a:fld id="{0A13B333-74C0-47EA-A35B-1DF2A9989D22}" type="VALUE">
                      <a:rPr lang="en-US" smtClean="0"/>
                      <a:pPr/>
                      <a:t>[VALUE]</a:t>
                    </a:fld>
                    <a:r>
                      <a:rPr lang="en-US" baseline="0">
                        <a:latin typeface="Calibri" panose="020F0502020204030204" pitchFamily="34" charset="0"/>
                        <a:cs typeface="Calibri" panose="020F0502020204030204" pitchFamily="34" charset="0"/>
                      </a:rPr>
                      <a:t>•</a:t>
                    </a:r>
                    <a:fld id="{A966F914-A23D-4909-B422-AC928FE7F52F}"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1E-450B-84A3-FFF3AEFA8517}"/>
                </c:ext>
              </c:extLst>
            </c:dLbl>
            <c:dLbl>
              <c:idx val="2"/>
              <c:tx>
                <c:rich>
                  <a:bodyPr/>
                  <a:lstStyle/>
                  <a:p>
                    <a:fld id="{0FAFEA0F-28EB-4521-BF4D-1AB8C3789432}" type="VALUE">
                      <a:rPr lang="en-US" smtClean="0"/>
                      <a:pPr/>
                      <a:t>[VALUE]</a:t>
                    </a:fld>
                    <a:r>
                      <a:rPr lang="en-US" baseline="0">
                        <a:latin typeface="Calibri" panose="020F0502020204030204" pitchFamily="34" charset="0"/>
                        <a:cs typeface="Calibri" panose="020F0502020204030204" pitchFamily="34" charset="0"/>
                      </a:rPr>
                      <a:t>•</a:t>
                    </a:r>
                    <a:fld id="{83EACCA2-ED15-4A89-8E10-E6E1D789EC21}"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1E-450B-84A3-FFF3AEFA8517}"/>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Categories.xlsx]Male Notifications'!$A$3:$A$5</c:f>
              <c:strCache>
                <c:ptCount val="3"/>
                <c:pt idx="0">
                  <c:v>Emails</c:v>
                </c:pt>
                <c:pt idx="1">
                  <c:v>In App</c:v>
                </c:pt>
                <c:pt idx="2">
                  <c:v>Smartphone</c:v>
                </c:pt>
              </c:strCache>
            </c:strRef>
          </c:cat>
          <c:val>
            <c:numRef>
              <c:f>'[Cross Referencing Criteria Sex and All Categories.xlsx]Male Notifications'!$B$3:$B$5</c:f>
              <c:numCache>
                <c:formatCode>General</c:formatCode>
                <c:ptCount val="3"/>
                <c:pt idx="0">
                  <c:v>15</c:v>
                </c:pt>
                <c:pt idx="1">
                  <c:v>3</c:v>
                </c:pt>
                <c:pt idx="2">
                  <c:v>7</c:v>
                </c:pt>
              </c:numCache>
            </c:numRef>
          </c:val>
          <c:extLst>
            <c:ext xmlns:c16="http://schemas.microsoft.com/office/drawing/2014/chart" uri="{C3380CC4-5D6E-409C-BE32-E72D297353CC}">
              <c16:uniqueId val="{00000006-421E-450B-84A3-FFF3AEFA851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solidFill>
                  <a:schemeClr val="tx1"/>
                </a:solidFill>
              </a:rPr>
              <a:t>Female</a:t>
            </a:r>
            <a:r>
              <a:rPr lang="en-US" sz="2000" baseline="0">
                <a:solidFill>
                  <a:schemeClr val="tx1"/>
                </a:solidFill>
              </a:rPr>
              <a:t> Notifications</a:t>
            </a:r>
            <a:endParaRPr lang="en-US" sz="200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40-4601-9356-59A6D249C2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40-4601-9356-59A6D249C2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B40-4601-9356-59A6D249C223}"/>
              </c:ext>
            </c:extLst>
          </c:dPt>
          <c:dLbls>
            <c:dLbl>
              <c:idx val="0"/>
              <c:tx>
                <c:rich>
                  <a:bodyPr/>
                  <a:lstStyle/>
                  <a:p>
                    <a:fld id="{B707E5ED-2B8A-4F2D-9280-AB76C6F35601}" type="VALUE">
                      <a:rPr lang="en-US" smtClean="0"/>
                      <a:pPr/>
                      <a:t>[VALUE]</a:t>
                    </a:fld>
                    <a:r>
                      <a:rPr lang="en-US" baseline="0">
                        <a:latin typeface="Calibri" panose="020F0502020204030204" pitchFamily="34" charset="0"/>
                        <a:cs typeface="Calibri" panose="020F0502020204030204" pitchFamily="34" charset="0"/>
                      </a:rPr>
                      <a:t>•</a:t>
                    </a:r>
                    <a:fld id="{3DAAA5EA-5C2F-4286-92A3-593362F27AF4}"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B40-4601-9356-59A6D249C223}"/>
                </c:ext>
              </c:extLst>
            </c:dLbl>
            <c:dLbl>
              <c:idx val="1"/>
              <c:tx>
                <c:rich>
                  <a:bodyPr/>
                  <a:lstStyle/>
                  <a:p>
                    <a:fld id="{1BBC6876-CC4F-4AA6-A9E7-E18B6FB6CB60}" type="VALUE">
                      <a:rPr lang="en-US" smtClean="0"/>
                      <a:pPr/>
                      <a:t>[VALUE]</a:t>
                    </a:fld>
                    <a:r>
                      <a:rPr lang="en-US" baseline="0">
                        <a:latin typeface="Calibri" panose="020F0502020204030204" pitchFamily="34" charset="0"/>
                        <a:cs typeface="Calibri" panose="020F0502020204030204" pitchFamily="34" charset="0"/>
                      </a:rPr>
                      <a:t>•</a:t>
                    </a:r>
                    <a:fld id="{E2DDB4AB-A69D-453A-9936-71A09DD1134F}"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B40-4601-9356-59A6D249C223}"/>
                </c:ext>
              </c:extLst>
            </c:dLbl>
            <c:dLbl>
              <c:idx val="2"/>
              <c:tx>
                <c:rich>
                  <a:bodyPr/>
                  <a:lstStyle/>
                  <a:p>
                    <a:fld id="{4DC49FEA-E6C1-4AB4-8D1F-9F0B16EE4572}" type="VALUE">
                      <a:rPr lang="en-US" smtClean="0"/>
                      <a:pPr/>
                      <a:t>[VALUE]</a:t>
                    </a:fld>
                    <a:r>
                      <a:rPr lang="en-US" baseline="0">
                        <a:latin typeface="Calibri" panose="020F0502020204030204" pitchFamily="34" charset="0"/>
                        <a:cs typeface="Calibri" panose="020F0502020204030204" pitchFamily="34" charset="0"/>
                      </a:rPr>
                      <a:t>•</a:t>
                    </a:r>
                    <a:fld id="{DC0B6080-A718-43CA-97BA-D0628331EE38}"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B40-4601-9356-59A6D249C223}"/>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Sex and All Categories.xlsx]Female Notifications'!$A$3:$A$5</c:f>
              <c:strCache>
                <c:ptCount val="3"/>
                <c:pt idx="0">
                  <c:v>Emails</c:v>
                </c:pt>
                <c:pt idx="1">
                  <c:v>In App</c:v>
                </c:pt>
                <c:pt idx="2">
                  <c:v>Smartphone</c:v>
                </c:pt>
              </c:strCache>
            </c:strRef>
          </c:cat>
          <c:val>
            <c:numRef>
              <c:f>'[Cross Referencing Criteria Sex and All Categories.xlsx]Female Notifications'!$B$3:$B$5</c:f>
              <c:numCache>
                <c:formatCode>General</c:formatCode>
                <c:ptCount val="3"/>
                <c:pt idx="0">
                  <c:v>17</c:v>
                </c:pt>
                <c:pt idx="1">
                  <c:v>1</c:v>
                </c:pt>
                <c:pt idx="2">
                  <c:v>14</c:v>
                </c:pt>
              </c:numCache>
            </c:numRef>
          </c:val>
          <c:extLst>
            <c:ext xmlns:c16="http://schemas.microsoft.com/office/drawing/2014/chart" uri="{C3380CC4-5D6E-409C-BE32-E72D297353CC}">
              <c16:uniqueId val="{00000006-8B40-4601-9356-59A6D249C22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dirty="0">
                <a:latin typeface="Calibri" panose="020F0502020204030204" pitchFamily="34" charset="0"/>
                <a:cs typeface="Calibri" panose="020F0502020204030204" pitchFamily="34" charset="0"/>
              </a:rPr>
              <a:t>Student</a:t>
            </a:r>
            <a:r>
              <a:rPr lang="en-US" sz="1400" b="0" baseline="0" dirty="0">
                <a:latin typeface="Calibri" panose="020F0502020204030204" pitchFamily="34" charset="0"/>
                <a:cs typeface="Calibri" panose="020F0502020204030204" pitchFamily="34" charset="0"/>
              </a:rPr>
              <a:t> Demographics</a:t>
            </a:r>
            <a:endParaRPr lang="en-US" sz="1400" b="0"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Student</a:t>
            </a:r>
            <a:r>
              <a:rPr lang="en-US" baseline="0"/>
              <a:t> Demographics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7030A0"/>
              </a:solidFill>
              <a:ln w="19050">
                <a:solidFill>
                  <a:schemeClr val="lt1"/>
                </a:solidFill>
              </a:ln>
              <a:effectLst/>
            </c:spPr>
            <c:extLst>
              <c:ext xmlns:c16="http://schemas.microsoft.com/office/drawing/2014/chart" uri="{C3380CC4-5D6E-409C-BE32-E72D297353CC}">
                <c16:uniqueId val="{00000001-4CD9-42E2-A4DC-4869E8DBA5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D9-42E2-A4DC-4869E8DBA5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CD9-42E2-A4DC-4869E8DBA5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CD9-42E2-A4DC-4869E8DBA5C2}"/>
              </c:ext>
            </c:extLst>
          </c:dPt>
          <c:dPt>
            <c:idx val="4"/>
            <c:bubble3D val="0"/>
            <c:spPr>
              <a:solidFill>
                <a:srgbClr val="00B0F0"/>
              </a:solidFill>
              <a:ln w="19050">
                <a:solidFill>
                  <a:schemeClr val="lt1"/>
                </a:solidFill>
              </a:ln>
              <a:effectLst/>
            </c:spPr>
            <c:extLst>
              <c:ext xmlns:c16="http://schemas.microsoft.com/office/drawing/2014/chart" uri="{C3380CC4-5D6E-409C-BE32-E72D297353CC}">
                <c16:uniqueId val="{00000009-4CD9-42E2-A4DC-4869E8DBA5C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CD9-42E2-A4DC-4869E8DBA5C2}"/>
              </c:ext>
            </c:extLst>
          </c:dPt>
          <c:dLbls>
            <c:dLbl>
              <c:idx val="0"/>
              <c:tx>
                <c:rich>
                  <a:bodyPr/>
                  <a:lstStyle/>
                  <a:p>
                    <a:fld id="{92E750BA-3B53-4782-A357-DD5AA40C5B7B}" type="VALUE">
                      <a:rPr lang="en-US">
                        <a:solidFill>
                          <a:schemeClr val="bg1"/>
                        </a:solidFill>
                      </a:rPr>
                      <a:pPr/>
                      <a:t>[VALUE]</a:t>
                    </a:fld>
                    <a:r>
                      <a:rPr lang="en-US" baseline="0" dirty="0">
                        <a:solidFill>
                          <a:schemeClr val="bg1"/>
                        </a:solidFill>
                      </a:rPr>
                      <a:t>, </a:t>
                    </a:r>
                    <a:fld id="{2CDAAF1C-225E-42E3-AC60-50D3D65152DA}" type="PERCENTAGE">
                      <a:rPr lang="en-US" baseline="0">
                        <a:solidFill>
                          <a:schemeClr val="bg1"/>
                        </a:solidFill>
                      </a:rPr>
                      <a:pPr/>
                      <a:t>[PERCENTAGE]</a:t>
                    </a:fld>
                    <a:endParaRPr lang="en-US" baseline="0" dirty="0">
                      <a:solidFill>
                        <a:schemeClr val="bg1"/>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CD9-42E2-A4DC-4869E8DBA5C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Copy.xlsx]College Status'!$A$2:$A$7</c:f>
              <c:strCache>
                <c:ptCount val="6"/>
                <c:pt idx="0">
                  <c:v>Full Time student All On Campus</c:v>
                </c:pt>
                <c:pt idx="1">
                  <c:v>Full Time student with all Online</c:v>
                </c:pt>
                <c:pt idx="2">
                  <c:v>Full Time student with Both</c:v>
                </c:pt>
                <c:pt idx="3">
                  <c:v>Part Time student with all on campus</c:v>
                </c:pt>
                <c:pt idx="4">
                  <c:v>Part Time student with all online</c:v>
                </c:pt>
                <c:pt idx="5">
                  <c:v>Part Time student with Both</c:v>
                </c:pt>
              </c:strCache>
            </c:strRef>
          </c:cat>
          <c:val>
            <c:numRef>
              <c:f>'[Web Conferencing at Forsyth Tech (1-57) - Copy.xlsx]College Status'!$B$2:$B$7</c:f>
              <c:numCache>
                <c:formatCode>General</c:formatCode>
                <c:ptCount val="6"/>
                <c:pt idx="0">
                  <c:v>11</c:v>
                </c:pt>
                <c:pt idx="1">
                  <c:v>6</c:v>
                </c:pt>
                <c:pt idx="2">
                  <c:v>27</c:v>
                </c:pt>
                <c:pt idx="3">
                  <c:v>1</c:v>
                </c:pt>
                <c:pt idx="4">
                  <c:v>7</c:v>
                </c:pt>
                <c:pt idx="5">
                  <c:v>5</c:v>
                </c:pt>
              </c:numCache>
            </c:numRef>
          </c:val>
          <c:extLst>
            <c:ext xmlns:c16="http://schemas.microsoft.com/office/drawing/2014/chart" uri="{C3380CC4-5D6E-409C-BE32-E72D297353CC}">
              <c16:uniqueId val="{0000000C-4CD9-42E2-A4DC-4869E8DBA5C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9634883392606237"/>
          <c:y val="8.2491212274377376E-2"/>
          <c:w val="0.39325247959473791"/>
          <c:h val="0.76007843695840005"/>
        </c:manualLayout>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2428-4FB7-8184-64CBA347AB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428-4FB7-8184-64CBA347AB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428-4FB7-8184-64CBA347AB5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428-4FB7-8184-64CBA347AB56}"/>
              </c:ext>
            </c:extLst>
          </c:dPt>
          <c:dPt>
            <c:idx val="4"/>
            <c:bubble3D val="0"/>
            <c:spPr>
              <a:solidFill>
                <a:srgbClr val="0070C0"/>
              </a:solidFill>
              <a:ln w="19050">
                <a:solidFill>
                  <a:schemeClr val="lt1"/>
                </a:solidFill>
              </a:ln>
              <a:effectLst/>
            </c:spPr>
            <c:extLst>
              <c:ext xmlns:c16="http://schemas.microsoft.com/office/drawing/2014/chart" uri="{C3380CC4-5D6E-409C-BE32-E72D297353CC}">
                <c16:uniqueId val="{00000009-2428-4FB7-8184-64CBA347AB56}"/>
              </c:ext>
            </c:extLst>
          </c:dPt>
          <c:dLbls>
            <c:dLbl>
              <c:idx val="0"/>
              <c:tx>
                <c:rich>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fld id="{EA16B21D-54AB-47CD-99D0-1EB4DE1715D5}" type="VALUE">
                      <a:rPr lang="en-US" smtClean="0"/>
                      <a:pPr>
                        <a:defRPr sz="2800"/>
                      </a:pPr>
                      <a:t>[VALUE]</a:t>
                    </a:fld>
                    <a:r>
                      <a:rPr lang="en-US" baseline="0">
                        <a:latin typeface="Calibri" panose="020F0502020204030204" pitchFamily="34" charset="0"/>
                        <a:cs typeface="Calibri" panose="020F0502020204030204" pitchFamily="34" charset="0"/>
                      </a:rPr>
                      <a:t>•</a:t>
                    </a:r>
                    <a:fld id="{2E86B9B5-8789-4360-99E5-16AC920A726B}" type="PERCENTAGE">
                      <a:rPr lang="en-US" baseline="0" smtClean="0"/>
                      <a:pPr>
                        <a:defRPr sz="2800"/>
                      </a:pPr>
                      <a:t>[PERCENTAGE]</a:t>
                    </a:fld>
                    <a:endParaRPr lang="en-US" baseline="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428-4FB7-8184-64CBA347AB56}"/>
                </c:ext>
              </c:extLst>
            </c:dLbl>
            <c:dLbl>
              <c:idx val="1"/>
              <c:tx>
                <c:rich>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fld id="{F2B28089-E054-4FD3-B1B2-577EF00F8B08}" type="VALUE">
                      <a:rPr lang="en-US" smtClean="0"/>
                      <a:pPr>
                        <a:defRPr sz="2800"/>
                      </a:pPr>
                      <a:t>[VALUE]</a:t>
                    </a:fld>
                    <a:r>
                      <a:rPr lang="en-US" baseline="0">
                        <a:latin typeface="Calibri" panose="020F0502020204030204" pitchFamily="34" charset="0"/>
                        <a:cs typeface="Calibri" panose="020F0502020204030204" pitchFamily="34" charset="0"/>
                      </a:rPr>
                      <a:t>•</a:t>
                    </a:r>
                    <a:fld id="{73B38B31-49E1-4EE4-88C8-9FF9257ED96C}" type="PERCENTAGE">
                      <a:rPr lang="en-US" baseline="0" smtClean="0"/>
                      <a:pPr>
                        <a:defRPr sz="2800"/>
                      </a:pPr>
                      <a:t>[PERCENTAGE]</a:t>
                    </a:fld>
                    <a:endParaRPr lang="en-US" baseline="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428-4FB7-8184-64CBA347AB56}"/>
                </c:ext>
              </c:extLst>
            </c:dLbl>
            <c:dLbl>
              <c:idx val="2"/>
              <c:tx>
                <c:rich>
                  <a:bodyPr/>
                  <a:lstStyle/>
                  <a:p>
                    <a:fld id="{5CDFF08D-7594-4EFC-B5B0-300271B26AB6}" type="VALUE">
                      <a:rPr lang="en-US" sz="2400" smtClean="0"/>
                      <a:pPr/>
                      <a:t>[VALUE]</a:t>
                    </a:fld>
                    <a:r>
                      <a:rPr lang="en-US" sz="2400" baseline="0" dirty="0">
                        <a:latin typeface="Calibri" panose="020F0502020204030204" pitchFamily="34" charset="0"/>
                        <a:cs typeface="Calibri" panose="020F0502020204030204" pitchFamily="34" charset="0"/>
                      </a:rPr>
                      <a:t>•</a:t>
                    </a:r>
                    <a:fld id="{D8180E84-59CE-4308-9630-A05DDD8F9AD5}" type="PERCENTAGE">
                      <a:rPr lang="en-US" sz="2400" baseline="0" smtClean="0"/>
                      <a:pPr/>
                      <a:t>[PERCENTAGE]</a:t>
                    </a:fld>
                    <a:endParaRPr lang="en-US" sz="2400" baseline="0" dirty="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428-4FB7-8184-64CBA347AB56}"/>
                </c:ext>
              </c:extLst>
            </c:dLbl>
            <c:dLbl>
              <c:idx val="3"/>
              <c:tx>
                <c:rich>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fld id="{1ABE1941-8A60-4EC2-8D24-51FBCF3FB5CD}" type="VALUE">
                      <a:rPr lang="en-US" smtClean="0"/>
                      <a:pPr>
                        <a:defRPr sz="2400"/>
                      </a:pPr>
                      <a:t>[VALUE]</a:t>
                    </a:fld>
                    <a:r>
                      <a:rPr lang="en-US" baseline="0">
                        <a:latin typeface="Calibri" panose="020F0502020204030204" pitchFamily="34" charset="0"/>
                        <a:cs typeface="Calibri" panose="020F0502020204030204" pitchFamily="34" charset="0"/>
                      </a:rPr>
                      <a:t>•</a:t>
                    </a:r>
                    <a:fld id="{068269A0-AD1F-4E5F-9774-0C40194991C3}" type="PERCENTAGE">
                      <a:rPr lang="en-US" baseline="0" smtClean="0"/>
                      <a:pPr>
                        <a:defRPr sz="2400"/>
                      </a:pPr>
                      <a:t>[PERCENTAGE]</a:t>
                    </a:fld>
                    <a:endParaRPr lang="en-US" baseline="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2428-4FB7-8184-64CBA347AB56}"/>
                </c:ext>
              </c:extLst>
            </c:dLbl>
            <c:dLbl>
              <c:idx val="4"/>
              <c:tx>
                <c:rich>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fld id="{52A571E3-AF4B-471A-B843-411E315E5FEE}" type="VALUE">
                      <a:rPr lang="en-US" smtClean="0"/>
                      <a:pPr>
                        <a:defRPr sz="2800"/>
                      </a:pPr>
                      <a:t>[VALUE]</a:t>
                    </a:fld>
                    <a:r>
                      <a:rPr lang="en-US" baseline="0">
                        <a:latin typeface="Calibri" panose="020F0502020204030204" pitchFamily="34" charset="0"/>
                        <a:cs typeface="Calibri" panose="020F0502020204030204" pitchFamily="34" charset="0"/>
                      </a:rPr>
                      <a:t>•</a:t>
                    </a:r>
                    <a:fld id="{BFB86D96-CCDA-4A60-9FA2-FC960489502C}" type="PERCENTAGE">
                      <a:rPr lang="en-US" baseline="0" smtClean="0"/>
                      <a:pPr>
                        <a:defRPr sz="2800"/>
                      </a:pPr>
                      <a:t>[PERCENTAGE]</a:t>
                    </a:fld>
                    <a:endParaRPr lang="en-US" baseline="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428-4FB7-8184-64CBA347AB5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Copy.xlsx]Software'!$A$2:$A$6</c:f>
              <c:strCache>
                <c:ptCount val="5"/>
                <c:pt idx="0">
                  <c:v>BlackBoard Collaborate</c:v>
                </c:pt>
                <c:pt idx="1">
                  <c:v>Microsoft Teams</c:v>
                </c:pt>
                <c:pt idx="2">
                  <c:v>Skype</c:v>
                </c:pt>
                <c:pt idx="3">
                  <c:v>WebEx</c:v>
                </c:pt>
                <c:pt idx="4">
                  <c:v>Zoom</c:v>
                </c:pt>
              </c:strCache>
            </c:strRef>
          </c:cat>
          <c:val>
            <c:numRef>
              <c:f>'[Web Conferencing at Forsyth Tech (1-57) - Copy.xlsx]Software'!$B$2:$B$6</c:f>
              <c:numCache>
                <c:formatCode>General</c:formatCode>
                <c:ptCount val="5"/>
                <c:pt idx="0">
                  <c:v>24</c:v>
                </c:pt>
                <c:pt idx="1">
                  <c:v>8</c:v>
                </c:pt>
                <c:pt idx="2">
                  <c:v>3</c:v>
                </c:pt>
                <c:pt idx="3">
                  <c:v>2</c:v>
                </c:pt>
                <c:pt idx="4">
                  <c:v>20</c:v>
                </c:pt>
              </c:numCache>
            </c:numRef>
          </c:val>
          <c:extLst>
            <c:ext xmlns:c16="http://schemas.microsoft.com/office/drawing/2014/chart" uri="{C3380CC4-5D6E-409C-BE32-E72D297353CC}">
              <c16:uniqueId val="{0000000A-8915-4B0B-A4E6-E7A89B928B7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Preferred</a:t>
            </a:r>
            <a:r>
              <a:rPr lang="en-US" baseline="0" dirty="0"/>
              <a:t> Face to Face College Status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7030A0"/>
              </a:solidFill>
              <a:ln w="19050">
                <a:solidFill>
                  <a:schemeClr val="lt1"/>
                </a:solidFill>
              </a:ln>
              <a:effectLst/>
            </c:spPr>
            <c:extLst>
              <c:ext xmlns:c16="http://schemas.microsoft.com/office/drawing/2014/chart" uri="{C3380CC4-5D6E-409C-BE32-E72D297353CC}">
                <c16:uniqueId val="{00000001-7ED0-4527-AA2C-A9475082E48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ED0-4527-AA2C-A9475082E48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ED0-4527-AA2C-A9475082E48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ED0-4527-AA2C-A9475082E48D}"/>
              </c:ext>
            </c:extLst>
          </c:dPt>
          <c:dPt>
            <c:idx val="4"/>
            <c:bubble3D val="0"/>
            <c:spPr>
              <a:solidFill>
                <a:srgbClr val="00B0F0"/>
              </a:solidFill>
              <a:ln w="19050">
                <a:solidFill>
                  <a:schemeClr val="lt1"/>
                </a:solidFill>
              </a:ln>
              <a:effectLst/>
            </c:spPr>
            <c:extLst>
              <c:ext xmlns:c16="http://schemas.microsoft.com/office/drawing/2014/chart" uri="{C3380CC4-5D6E-409C-BE32-E72D297353CC}">
                <c16:uniqueId val="{00000009-7ED0-4527-AA2C-A9475082E48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ED0-4527-AA2C-A9475082E48D}"/>
              </c:ext>
            </c:extLst>
          </c:dPt>
          <c:dLbls>
            <c:dLbl>
              <c:idx val="0"/>
              <c:tx>
                <c:rich>
                  <a:bodyPr/>
                  <a:lstStyle/>
                  <a:p>
                    <a:fld id="{A5B89549-1922-4E7C-A8C7-752D9EE28A0C}" type="VALUE">
                      <a:rPr lang="en-US">
                        <a:solidFill>
                          <a:schemeClr val="bg1"/>
                        </a:solidFill>
                      </a:rPr>
                      <a:pPr/>
                      <a:t>[VALUE]</a:t>
                    </a:fld>
                    <a:r>
                      <a:rPr lang="en-US" baseline="0" dirty="0">
                        <a:solidFill>
                          <a:schemeClr val="bg1"/>
                        </a:solidFill>
                      </a:rPr>
                      <a:t>, </a:t>
                    </a:r>
                    <a:fld id="{A6D34FB8-546B-4CF9-A4FF-035B3763672B}" type="PERCENTAGE">
                      <a:rPr lang="en-US" baseline="0">
                        <a:solidFill>
                          <a:schemeClr val="bg1"/>
                        </a:solidFill>
                      </a:rPr>
                      <a:pPr/>
                      <a:t>[PERCENTAGE]</a:t>
                    </a:fld>
                    <a:endParaRPr lang="en-US" baseline="0" dirty="0">
                      <a:solidFill>
                        <a:schemeClr val="bg1"/>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ED0-4527-AA2C-A9475082E48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How to Meet.xlsx]Face to Face Status'!$A$3:$A$8</c:f>
              <c:strCache>
                <c:ptCount val="6"/>
                <c:pt idx="0">
                  <c:v>Full Time student All On Campus</c:v>
                </c:pt>
                <c:pt idx="1">
                  <c:v>Full Time student with all Online</c:v>
                </c:pt>
                <c:pt idx="2">
                  <c:v>Full Time student with Both</c:v>
                </c:pt>
                <c:pt idx="3">
                  <c:v>Part Time student with All On Campus</c:v>
                </c:pt>
                <c:pt idx="4">
                  <c:v>Part Time student with all Online </c:v>
                </c:pt>
                <c:pt idx="5">
                  <c:v>Part Time student with Both</c:v>
                </c:pt>
              </c:strCache>
            </c:strRef>
          </c:cat>
          <c:val>
            <c:numRef>
              <c:f>'[Cross Referencing Criteria How to Meet.xlsx]Face to Face Status'!$B$3:$B$8</c:f>
              <c:numCache>
                <c:formatCode>General</c:formatCode>
                <c:ptCount val="6"/>
                <c:pt idx="0">
                  <c:v>7</c:v>
                </c:pt>
                <c:pt idx="1">
                  <c:v>1</c:v>
                </c:pt>
                <c:pt idx="2">
                  <c:v>16</c:v>
                </c:pt>
                <c:pt idx="3">
                  <c:v>1</c:v>
                </c:pt>
                <c:pt idx="4">
                  <c:v>2</c:v>
                </c:pt>
                <c:pt idx="5">
                  <c:v>1</c:v>
                </c:pt>
              </c:numCache>
            </c:numRef>
          </c:val>
          <c:extLst>
            <c:ext xmlns:c16="http://schemas.microsoft.com/office/drawing/2014/chart" uri="{C3380CC4-5D6E-409C-BE32-E72D297353CC}">
              <c16:uniqueId val="{0000000C-7ED0-4527-AA2C-A9475082E48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Student</a:t>
            </a:r>
            <a:r>
              <a:rPr lang="en-US" baseline="0"/>
              <a:t> Demographics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7030A0"/>
              </a:solidFill>
              <a:ln w="19050">
                <a:solidFill>
                  <a:schemeClr val="lt1"/>
                </a:solidFill>
              </a:ln>
              <a:effectLst/>
            </c:spPr>
            <c:extLst>
              <c:ext xmlns:c16="http://schemas.microsoft.com/office/drawing/2014/chart" uri="{C3380CC4-5D6E-409C-BE32-E72D297353CC}">
                <c16:uniqueId val="{00000001-3E45-413E-B2DF-57E329FC41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45-413E-B2DF-57E329FC41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45-413E-B2DF-57E329FC41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45-413E-B2DF-57E329FC4146}"/>
              </c:ext>
            </c:extLst>
          </c:dPt>
          <c:dPt>
            <c:idx val="4"/>
            <c:bubble3D val="0"/>
            <c:spPr>
              <a:solidFill>
                <a:srgbClr val="00B0F0"/>
              </a:solidFill>
              <a:ln w="19050">
                <a:solidFill>
                  <a:schemeClr val="lt1"/>
                </a:solidFill>
              </a:ln>
              <a:effectLst/>
            </c:spPr>
            <c:extLst>
              <c:ext xmlns:c16="http://schemas.microsoft.com/office/drawing/2014/chart" uri="{C3380CC4-5D6E-409C-BE32-E72D297353CC}">
                <c16:uniqueId val="{00000009-3E45-413E-B2DF-57E329FC41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E45-413E-B2DF-57E329FC4146}"/>
              </c:ext>
            </c:extLst>
          </c:dPt>
          <c:dLbls>
            <c:dLbl>
              <c:idx val="0"/>
              <c:tx>
                <c:rich>
                  <a:bodyPr/>
                  <a:lstStyle/>
                  <a:p>
                    <a:fld id="{CF3CE8AE-B5BB-44C2-BE7A-4A81D6F003DC}" type="VALUE">
                      <a:rPr lang="en-US">
                        <a:solidFill>
                          <a:schemeClr val="bg1"/>
                        </a:solidFill>
                      </a:rPr>
                      <a:pPr/>
                      <a:t>[VALUE]</a:t>
                    </a:fld>
                    <a:r>
                      <a:rPr lang="en-US" baseline="0" dirty="0">
                        <a:solidFill>
                          <a:schemeClr val="bg1"/>
                        </a:solidFill>
                      </a:rPr>
                      <a:t>, </a:t>
                    </a:r>
                    <a:fld id="{75691347-72EF-4492-B7DE-00AA292F2274}" type="PERCENTAGE">
                      <a:rPr lang="en-US" baseline="0">
                        <a:solidFill>
                          <a:schemeClr val="bg1"/>
                        </a:solidFill>
                      </a:rPr>
                      <a:pPr/>
                      <a:t>[PERCENTAGE]</a:t>
                    </a:fld>
                    <a:endParaRPr lang="en-US" baseline="0" dirty="0">
                      <a:solidFill>
                        <a:schemeClr val="bg1"/>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E45-413E-B2DF-57E329FC414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Copy.xlsx]College Status'!$A$2:$A$7</c:f>
              <c:strCache>
                <c:ptCount val="6"/>
                <c:pt idx="0">
                  <c:v>Full Time student All On Campus</c:v>
                </c:pt>
                <c:pt idx="1">
                  <c:v>Full Time student with all Online</c:v>
                </c:pt>
                <c:pt idx="2">
                  <c:v>Full Time student with Both</c:v>
                </c:pt>
                <c:pt idx="3">
                  <c:v>Part Time student with all on campus</c:v>
                </c:pt>
                <c:pt idx="4">
                  <c:v>Part Time student with all online</c:v>
                </c:pt>
                <c:pt idx="5">
                  <c:v>Part Time student with Both</c:v>
                </c:pt>
              </c:strCache>
            </c:strRef>
          </c:cat>
          <c:val>
            <c:numRef>
              <c:f>'[Web Conferencing at Forsyth Tech (1-57) - Copy.xlsx]College Status'!$B$2:$B$7</c:f>
              <c:numCache>
                <c:formatCode>General</c:formatCode>
                <c:ptCount val="6"/>
                <c:pt idx="0">
                  <c:v>11</c:v>
                </c:pt>
                <c:pt idx="1">
                  <c:v>6</c:v>
                </c:pt>
                <c:pt idx="2">
                  <c:v>27</c:v>
                </c:pt>
                <c:pt idx="3">
                  <c:v>1</c:v>
                </c:pt>
                <c:pt idx="4">
                  <c:v>7</c:v>
                </c:pt>
                <c:pt idx="5">
                  <c:v>5</c:v>
                </c:pt>
              </c:numCache>
            </c:numRef>
          </c:val>
          <c:extLst>
            <c:ext xmlns:c16="http://schemas.microsoft.com/office/drawing/2014/chart" uri="{C3380CC4-5D6E-409C-BE32-E72D297353CC}">
              <c16:uniqueId val="{0000000C-3E45-413E-B2DF-57E329FC414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Preferred</a:t>
            </a:r>
            <a:r>
              <a:rPr lang="en-US" baseline="0"/>
              <a:t> Online College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7030A0"/>
              </a:solidFill>
              <a:ln w="19050">
                <a:solidFill>
                  <a:schemeClr val="lt1"/>
                </a:solidFill>
              </a:ln>
              <a:effectLst/>
            </c:spPr>
            <c:extLst>
              <c:ext xmlns:c16="http://schemas.microsoft.com/office/drawing/2014/chart" uri="{C3380CC4-5D6E-409C-BE32-E72D297353CC}">
                <c16:uniqueId val="{00000001-7839-4D57-AA26-61FA88EB359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839-4D57-AA26-61FA88EB359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839-4D57-AA26-61FA88EB359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839-4D57-AA26-61FA88EB359D}"/>
              </c:ext>
            </c:extLst>
          </c:dPt>
          <c:dPt>
            <c:idx val="4"/>
            <c:bubble3D val="0"/>
            <c:spPr>
              <a:solidFill>
                <a:srgbClr val="00B0F0"/>
              </a:solidFill>
              <a:ln w="19050">
                <a:solidFill>
                  <a:schemeClr val="lt1"/>
                </a:solidFill>
              </a:ln>
              <a:effectLst/>
            </c:spPr>
            <c:extLst>
              <c:ext xmlns:c16="http://schemas.microsoft.com/office/drawing/2014/chart" uri="{C3380CC4-5D6E-409C-BE32-E72D297353CC}">
                <c16:uniqueId val="{00000009-7839-4D57-AA26-61FA88EB359D}"/>
              </c:ext>
            </c:extLst>
          </c:dPt>
          <c:dLbls>
            <c:dLbl>
              <c:idx val="0"/>
              <c:tx>
                <c:rich>
                  <a:bodyPr/>
                  <a:lstStyle/>
                  <a:p>
                    <a:fld id="{252A6609-77BF-4DC5-A82F-526CBE77C272}" type="VALUE">
                      <a:rPr lang="en-US">
                        <a:solidFill>
                          <a:schemeClr val="bg1"/>
                        </a:solidFill>
                      </a:rPr>
                      <a:pPr/>
                      <a:t>[VALUE]</a:t>
                    </a:fld>
                    <a:r>
                      <a:rPr lang="en-US" baseline="0" dirty="0">
                        <a:solidFill>
                          <a:schemeClr val="bg1"/>
                        </a:solidFill>
                      </a:rPr>
                      <a:t>, </a:t>
                    </a:r>
                    <a:fld id="{1D6C222F-9574-4CAD-98AC-E9EF5358BD55}" type="PERCENTAGE">
                      <a:rPr lang="en-US" baseline="0">
                        <a:solidFill>
                          <a:schemeClr val="bg1"/>
                        </a:solidFill>
                      </a:rPr>
                      <a:pPr/>
                      <a:t>[PERCENTAGE]</a:t>
                    </a:fld>
                    <a:endParaRPr lang="en-US" baseline="0" dirty="0">
                      <a:solidFill>
                        <a:schemeClr val="bg1"/>
                      </a:solidFill>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839-4D57-AA26-61FA88EB359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'[Cross Referencing Criteria How to Meet.xlsx]Online Status'!$A$3:$A$7</c:f>
              <c:strCache>
                <c:ptCount val="5"/>
                <c:pt idx="0">
                  <c:v>Full Time student All On Campus</c:v>
                </c:pt>
                <c:pt idx="1">
                  <c:v>Full Time student with All Online</c:v>
                </c:pt>
                <c:pt idx="2">
                  <c:v>Full Time student with Both</c:v>
                </c:pt>
                <c:pt idx="3">
                  <c:v>Part Time student with All Online</c:v>
                </c:pt>
                <c:pt idx="4">
                  <c:v>Part Time student with Both</c:v>
                </c:pt>
              </c:strCache>
            </c:strRef>
          </c:cat>
          <c:val>
            <c:numRef>
              <c:f>'[Cross Referencing Criteria How to Meet.xlsx]Online Status'!$B$3:$B$7</c:f>
              <c:numCache>
                <c:formatCode>General</c:formatCode>
                <c:ptCount val="5"/>
                <c:pt idx="0">
                  <c:v>4</c:v>
                </c:pt>
                <c:pt idx="1">
                  <c:v>5</c:v>
                </c:pt>
                <c:pt idx="2">
                  <c:v>11</c:v>
                </c:pt>
                <c:pt idx="3">
                  <c:v>5</c:v>
                </c:pt>
                <c:pt idx="4">
                  <c:v>4</c:v>
                </c:pt>
              </c:numCache>
            </c:numRef>
          </c:val>
          <c:extLst>
            <c:ext xmlns:c16="http://schemas.microsoft.com/office/drawing/2014/chart" uri="{C3380CC4-5D6E-409C-BE32-E72D297353CC}">
              <c16:uniqueId val="{0000000A-7839-4D57-AA26-61FA88EB359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College</a:t>
            </a:r>
            <a:r>
              <a:rPr lang="en-US" baseline="0"/>
              <a:t> Status and Percieved Difficulty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00B050"/>
            </a:solidFill>
            <a:ln>
              <a:noFill/>
            </a:ln>
            <a:effectLst/>
          </c:spPr>
          <c:invertIfNegative val="0"/>
          <c:cat>
            <c:strRef>
              <c:f>'[Cross Referencing Criteria College Status and Percieved Difficulty.xlsx]All Chart'!$A$2:$A$7</c:f>
              <c:strCache>
                <c:ptCount val="6"/>
                <c:pt idx="0">
                  <c:v>Full Time with All On Campus</c:v>
                </c:pt>
                <c:pt idx="1">
                  <c:v>Full Time with Both</c:v>
                </c:pt>
                <c:pt idx="2">
                  <c:v>Full Time with All Online</c:v>
                </c:pt>
                <c:pt idx="3">
                  <c:v>Part Time with All on Campus</c:v>
                </c:pt>
                <c:pt idx="4">
                  <c:v>Part Time with Both</c:v>
                </c:pt>
                <c:pt idx="5">
                  <c:v>Part Time with All Online</c:v>
                </c:pt>
              </c:strCache>
            </c:strRef>
          </c:cat>
          <c:val>
            <c:numRef>
              <c:f>'[Cross Referencing Criteria College Status and Percieved Difficulty.xlsx]All Chart'!$B$2:$B$7</c:f>
              <c:numCache>
                <c:formatCode>General</c:formatCode>
                <c:ptCount val="6"/>
                <c:pt idx="0">
                  <c:v>4.2727199999999996</c:v>
                </c:pt>
                <c:pt idx="1">
                  <c:v>3.4074070000000001</c:v>
                </c:pt>
                <c:pt idx="2">
                  <c:v>3</c:v>
                </c:pt>
                <c:pt idx="3">
                  <c:v>10</c:v>
                </c:pt>
                <c:pt idx="4">
                  <c:v>1.2</c:v>
                </c:pt>
                <c:pt idx="5">
                  <c:v>2</c:v>
                </c:pt>
              </c:numCache>
            </c:numRef>
          </c:val>
          <c:extLst>
            <c:ext xmlns:c16="http://schemas.microsoft.com/office/drawing/2014/chart" uri="{C3380CC4-5D6E-409C-BE32-E72D297353CC}">
              <c16:uniqueId val="{00000000-8785-4F57-AD91-1F9E34A5010F}"/>
            </c:ext>
          </c:extLst>
        </c:ser>
        <c:dLbls>
          <c:showLegendKey val="0"/>
          <c:showVal val="0"/>
          <c:showCatName val="0"/>
          <c:showSerName val="0"/>
          <c:showPercent val="0"/>
          <c:showBubbleSize val="0"/>
        </c:dLbls>
        <c:gapWidth val="219"/>
        <c:overlap val="-27"/>
        <c:axId val="496753584"/>
        <c:axId val="496755880"/>
      </c:barChart>
      <c:catAx>
        <c:axId val="49675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755880"/>
        <c:crosses val="autoZero"/>
        <c:auto val="1"/>
        <c:lblAlgn val="ctr"/>
        <c:lblOffset val="100"/>
        <c:noMultiLvlLbl val="0"/>
      </c:catAx>
      <c:valAx>
        <c:axId val="496755880"/>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753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Visits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21D9-48CF-A9C4-358199DE0364}"/>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21D9-48CF-A9C4-358199DE036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1D9-48CF-A9C4-358199DE036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1D9-48CF-A9C4-358199DE0364}"/>
              </c:ext>
            </c:extLst>
          </c:dPt>
          <c:dLbls>
            <c:dLbl>
              <c:idx val="0"/>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fld id="{A2741923-D418-4F4E-BB95-109DD0D41126}" type="VALUE">
                      <a:rPr lang="en-US" sz="2800" smtClean="0"/>
                      <a:pPr>
                        <a:defRPr sz="2800">
                          <a:solidFill>
                            <a:schemeClr val="bg1"/>
                          </a:solidFill>
                        </a:defRPr>
                      </a:pPr>
                      <a:t>[VALUE]</a:t>
                    </a:fld>
                    <a:r>
                      <a:rPr lang="en-US" sz="2800" baseline="0" dirty="0">
                        <a:latin typeface="Calibri" panose="020F0502020204030204" pitchFamily="34" charset="0"/>
                        <a:cs typeface="Calibri" panose="020F0502020204030204" pitchFamily="34" charset="0"/>
                      </a:rPr>
                      <a:t>•</a:t>
                    </a:r>
                    <a:fld id="{CB19C88E-AEFE-401D-BA23-19E2B4B71961}" type="PERCENTAGE">
                      <a:rPr lang="en-US" sz="2800" baseline="0" smtClean="0"/>
                      <a:pPr>
                        <a:defRPr sz="2800">
                          <a:solidFill>
                            <a:schemeClr val="bg1"/>
                          </a:solidFill>
                        </a:defRPr>
                      </a:pPr>
                      <a:t>[PERCENTAGE]</a:t>
                    </a:fld>
                    <a:endParaRPr lang="en-US" sz="2800"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1D9-48CF-A9C4-358199DE0364}"/>
                </c:ext>
              </c:extLst>
            </c:dLbl>
            <c:dLbl>
              <c:idx val="1"/>
              <c:tx>
                <c:rich>
                  <a:bodyPr/>
                  <a:lstStyle/>
                  <a:p>
                    <a:fld id="{0085D431-A770-433D-8549-2F3F8F7CA9C3}" type="VALUE">
                      <a:rPr lang="en-US" smtClean="0"/>
                      <a:pPr/>
                      <a:t>[VALUE]</a:t>
                    </a:fld>
                    <a:r>
                      <a:rPr lang="en-US" baseline="0">
                        <a:latin typeface="Calibri" panose="020F0502020204030204" pitchFamily="34" charset="0"/>
                        <a:cs typeface="Calibri" panose="020F0502020204030204" pitchFamily="34" charset="0"/>
                      </a:rPr>
                      <a:t>•</a:t>
                    </a:r>
                    <a:fld id="{FB995EA6-C3B1-4D20-AA69-08D32E05488D}"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1D9-48CF-A9C4-358199DE0364}"/>
                </c:ext>
              </c:extLst>
            </c:dLbl>
            <c:dLbl>
              <c:idx val="2"/>
              <c:tx>
                <c:rich>
                  <a:bodyPr/>
                  <a:lstStyle/>
                  <a:p>
                    <a:fld id="{E4FA02B9-97BF-46E7-9606-266E893FEF52}" type="VALUE">
                      <a:rPr lang="en-US" smtClean="0"/>
                      <a:pPr/>
                      <a:t>[VALUE]</a:t>
                    </a:fld>
                    <a:r>
                      <a:rPr lang="en-US" baseline="0">
                        <a:latin typeface="Calibri" panose="020F0502020204030204" pitchFamily="34" charset="0"/>
                        <a:cs typeface="Calibri" panose="020F0502020204030204" pitchFamily="34" charset="0"/>
                      </a:rPr>
                      <a:t>•</a:t>
                    </a:r>
                    <a:fld id="{6BC74AF9-058D-4051-BE22-DED2070AE5EF}"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1D9-48CF-A9C4-358199DE0364}"/>
                </c:ext>
              </c:extLst>
            </c:dLbl>
            <c:dLbl>
              <c:idx val="3"/>
              <c:tx>
                <c:rich>
                  <a:bodyPr/>
                  <a:lstStyle/>
                  <a:p>
                    <a:fld id="{EE344E6D-69A3-4F52-AB54-B5F481C91B49}" type="VALUE">
                      <a:rPr lang="en-US" smtClean="0"/>
                      <a:pPr/>
                      <a:t>[VALUE]</a:t>
                    </a:fld>
                    <a:r>
                      <a:rPr lang="en-US" baseline="0">
                        <a:latin typeface="Calibri" panose="020F0502020204030204" pitchFamily="34" charset="0"/>
                        <a:cs typeface="Calibri" panose="020F0502020204030204" pitchFamily="34" charset="0"/>
                      </a:rPr>
                      <a:t>•</a:t>
                    </a:r>
                    <a:fld id="{49252017-EC1F-43F5-818C-6713846B7E85}"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21D9-48CF-A9C4-358199DE0364}"/>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Copy.xlsx]Visits'!$A$2:$A$5</c:f>
              <c:strCache>
                <c:ptCount val="4"/>
                <c:pt idx="0">
                  <c:v>0-2 Times a Week</c:v>
                </c:pt>
                <c:pt idx="1">
                  <c:v>3-4 Times a Month</c:v>
                </c:pt>
                <c:pt idx="2">
                  <c:v>3-4 Times a Semester</c:v>
                </c:pt>
                <c:pt idx="3">
                  <c:v>3-4 Times a Week</c:v>
                </c:pt>
              </c:strCache>
            </c:strRef>
          </c:cat>
          <c:val>
            <c:numRef>
              <c:f>'[Web Conferencing at Forsyth Tech (1-57) - Copy.xlsx]Visits'!$B$2:$B$5</c:f>
              <c:numCache>
                <c:formatCode>General</c:formatCode>
                <c:ptCount val="4"/>
                <c:pt idx="0">
                  <c:v>41</c:v>
                </c:pt>
                <c:pt idx="1">
                  <c:v>5</c:v>
                </c:pt>
                <c:pt idx="2">
                  <c:v>5</c:v>
                </c:pt>
                <c:pt idx="3">
                  <c:v>6</c:v>
                </c:pt>
              </c:numCache>
            </c:numRef>
          </c:val>
          <c:extLst>
            <c:ext xmlns:c16="http://schemas.microsoft.com/office/drawing/2014/chart" uri="{C3380CC4-5D6E-409C-BE32-E72D297353CC}">
              <c16:uniqueId val="{00000008-21D9-48CF-A9C4-358199DE036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Preferred</a:t>
            </a:r>
            <a:r>
              <a:rPr lang="en-US" baseline="0"/>
              <a:t> Notifications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756167979002626"/>
          <c:y val="0.22930373286672495"/>
          <c:w val="0.34487685914260718"/>
          <c:h val="0.57479476523767858"/>
        </c:manualLayout>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E9F-492A-B883-DB54914B25A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E9F-492A-B883-DB54914B25A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E9F-492A-B883-DB54914B25A0}"/>
              </c:ext>
            </c:extLst>
          </c:dPt>
          <c:dLbls>
            <c:dLbl>
              <c:idx val="0"/>
              <c:tx>
                <c:rich>
                  <a:bodyPr/>
                  <a:lstStyle/>
                  <a:p>
                    <a:fld id="{C259DDE3-F74F-49AE-915B-A67A5A8589E2}" type="VALUE">
                      <a:rPr lang="en-US" smtClean="0"/>
                      <a:pPr/>
                      <a:t>[VALUE]</a:t>
                    </a:fld>
                    <a:r>
                      <a:rPr lang="en-US" baseline="0">
                        <a:latin typeface="Calibri" panose="020F0502020204030204" pitchFamily="34" charset="0"/>
                        <a:cs typeface="Calibri" panose="020F0502020204030204" pitchFamily="34" charset="0"/>
                      </a:rPr>
                      <a:t>•</a:t>
                    </a:r>
                    <a:fld id="{57B35D4B-B9DB-4DBE-B3DF-3DF0E586AC43}"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E9F-492A-B883-DB54914B25A0}"/>
                </c:ext>
              </c:extLst>
            </c:dLbl>
            <c:dLbl>
              <c:idx val="1"/>
              <c:tx>
                <c:rich>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fld id="{33220519-B3FE-49E7-9C15-0179692C964D}" type="VALUE">
                      <a:rPr lang="en-US" smtClean="0"/>
                      <a:pPr>
                        <a:defRPr sz="2800"/>
                      </a:pPr>
                      <a:t>[VALUE]</a:t>
                    </a:fld>
                    <a:r>
                      <a:rPr lang="en-US" baseline="0" dirty="0">
                        <a:latin typeface="Calibri" panose="020F0502020204030204" pitchFamily="34" charset="0"/>
                        <a:cs typeface="Calibri" panose="020F0502020204030204" pitchFamily="34" charset="0"/>
                      </a:rPr>
                      <a:t>•</a:t>
                    </a:r>
                    <a:fld id="{DCC19623-A6B9-4673-91A6-D8BBC0B85941}" type="PERCENTAGE">
                      <a:rPr lang="en-US" baseline="0" smtClean="0"/>
                      <a:pPr>
                        <a:defRPr sz="2800"/>
                      </a:pPr>
                      <a:t>[PERCENTAGE]</a:t>
                    </a:fld>
                    <a:endParaRPr lang="en-US" baseline="0" dirty="0">
                      <a:latin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10022552292089162"/>
                      <c:h val="7.2620207542117135E-2"/>
                    </c:manualLayout>
                  </c15:layout>
                  <c15:dlblFieldTable/>
                  <c15:showDataLabelsRange val="0"/>
                </c:ext>
                <c:ext xmlns:c16="http://schemas.microsoft.com/office/drawing/2014/chart" uri="{C3380CC4-5D6E-409C-BE32-E72D297353CC}">
                  <c16:uniqueId val="{00000003-4E9F-492A-B883-DB54914B25A0}"/>
                </c:ext>
              </c:extLst>
            </c:dLbl>
            <c:dLbl>
              <c:idx val="2"/>
              <c:tx>
                <c:rich>
                  <a:bodyPr/>
                  <a:lstStyle/>
                  <a:p>
                    <a:fld id="{671F9B91-AADA-41FF-892F-2874FB9F49EF}" type="VALUE">
                      <a:rPr lang="en-US" smtClean="0"/>
                      <a:pPr/>
                      <a:t>[VALUE]</a:t>
                    </a:fld>
                    <a:r>
                      <a:rPr lang="en-US" baseline="0">
                        <a:latin typeface="Calibri" panose="020F0502020204030204" pitchFamily="34" charset="0"/>
                        <a:cs typeface="Calibri" panose="020F0502020204030204" pitchFamily="34" charset="0"/>
                      </a:rPr>
                      <a:t>•</a:t>
                    </a:r>
                    <a:fld id="{2CF215B3-B0F6-43C6-B19C-45F0496F3536}"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E9F-492A-B883-DB54914B25A0}"/>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Copy.xlsx]Notifications'!$A$2:$A$4</c:f>
              <c:strCache>
                <c:ptCount val="3"/>
                <c:pt idx="0">
                  <c:v>Smartphone Notifications</c:v>
                </c:pt>
                <c:pt idx="1">
                  <c:v>In Application/Program</c:v>
                </c:pt>
                <c:pt idx="2">
                  <c:v>Emails</c:v>
                </c:pt>
              </c:strCache>
            </c:strRef>
          </c:cat>
          <c:val>
            <c:numRef>
              <c:f>'[Web Conferencing at Forsyth Tech (1-57) - Copy.xlsx]Notifications'!$B$2:$B$4</c:f>
              <c:numCache>
                <c:formatCode>General</c:formatCode>
                <c:ptCount val="3"/>
                <c:pt idx="0">
                  <c:v>21</c:v>
                </c:pt>
                <c:pt idx="1">
                  <c:v>4</c:v>
                </c:pt>
                <c:pt idx="2">
                  <c:v>32</c:v>
                </c:pt>
              </c:numCache>
            </c:numRef>
          </c:val>
          <c:extLst>
            <c:ext xmlns:c16="http://schemas.microsoft.com/office/drawing/2014/chart" uri="{C3380CC4-5D6E-409C-BE32-E72D297353CC}">
              <c16:uniqueId val="{00000006-4E9F-492A-B883-DB54914B25A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Perceived</a:t>
            </a:r>
            <a:r>
              <a:rPr lang="en-US" baseline="0"/>
              <a:t> Difficulty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dLbl>
              <c:idx val="0"/>
              <c:tx>
                <c:rich>
                  <a:bodyPr/>
                  <a:lstStyle/>
                  <a:p>
                    <a:fld id="{1E4CB486-4365-4F37-A926-8AA4C5034448}" type="VALUE">
                      <a:rPr lang="en-US"/>
                      <a:pPr/>
                      <a:t>[VALUE]</a:t>
                    </a:fld>
                    <a:r>
                      <a:rPr lang="en-US">
                        <a:latin typeface="Calibri" panose="020F0502020204030204" pitchFamily="34" charset="0"/>
                        <a:cs typeface="Calibri" panose="020F0502020204030204" pitchFamily="34" charset="0"/>
                      </a:rPr>
                      <a:t>•51%</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DCE-4755-AF06-18333D7BF67F}"/>
                </c:ext>
              </c:extLst>
            </c:dLbl>
            <c:dLbl>
              <c:idx val="1"/>
              <c:tx>
                <c:rich>
                  <a:bodyPr/>
                  <a:lstStyle/>
                  <a:p>
                    <a:fld id="{07A9B151-6941-47AE-90A7-3B80A9F538A5}" type="VALUE">
                      <a:rPr lang="en-US"/>
                      <a:pPr/>
                      <a:t>[VALUE]</a:t>
                    </a:fld>
                    <a:r>
                      <a:rPr lang="en-US">
                        <a:latin typeface="Calibri" panose="020F0502020204030204" pitchFamily="34" charset="0"/>
                        <a:cs typeface="Calibri" panose="020F0502020204030204" pitchFamily="34" charset="0"/>
                      </a:rPr>
                      <a:t>•7%</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DCE-4755-AF06-18333D7BF67F}"/>
                </c:ext>
              </c:extLst>
            </c:dLbl>
            <c:dLbl>
              <c:idx val="2"/>
              <c:tx>
                <c:rich>
                  <a:bodyPr/>
                  <a:lstStyle/>
                  <a:p>
                    <a:fld id="{D1DFE4A8-C3A5-4E6D-BD7B-FFAC9E11D890}" type="VALUE">
                      <a:rPr lang="en-US"/>
                      <a:pPr/>
                      <a:t>[VALUE]</a:t>
                    </a:fld>
                    <a:r>
                      <a:rPr lang="en-US">
                        <a:latin typeface="Calibri" panose="020F0502020204030204" pitchFamily="34" charset="0"/>
                        <a:cs typeface="Calibri" panose="020F0502020204030204" pitchFamily="34" charset="0"/>
                      </a:rPr>
                      <a:t>•12%</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2DCE-4755-AF06-18333D7BF67F}"/>
                </c:ext>
              </c:extLst>
            </c:dLbl>
            <c:dLbl>
              <c:idx val="3"/>
              <c:tx>
                <c:rich>
                  <a:bodyPr/>
                  <a:lstStyle/>
                  <a:p>
                    <a:fld id="{E9E23041-BFEC-4673-8D55-577F5522F928}" type="VALUE">
                      <a:rPr lang="en-US"/>
                      <a:pPr/>
                      <a:t>[VALUE]</a:t>
                    </a:fld>
                    <a:r>
                      <a:rPr lang="en-US">
                        <a:latin typeface="Calibri" panose="020F0502020204030204" pitchFamily="34" charset="0"/>
                        <a:cs typeface="Calibri" panose="020F0502020204030204" pitchFamily="34" charset="0"/>
                      </a:rPr>
                      <a:t>•5%</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DCE-4755-AF06-18333D7BF67F}"/>
                </c:ext>
              </c:extLst>
            </c:dLbl>
            <c:dLbl>
              <c:idx val="4"/>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fld id="{654D0BD4-6C80-46A3-BC22-E0C09335F5A0}" type="VALUE">
                      <a:rPr lang="en-US"/>
                      <a:pPr>
                        <a:defRPr>
                          <a:latin typeface="Calibri" panose="020F0502020204030204" pitchFamily="34" charset="0"/>
                          <a:cs typeface="Calibri" panose="020F0502020204030204" pitchFamily="34" charset="0"/>
                        </a:defRPr>
                      </a:pPr>
                      <a:t>[VALUE]</a:t>
                    </a:fld>
                    <a:r>
                      <a:rPr lang="en-US">
                        <a:latin typeface="Calibri" panose="020F0502020204030204" pitchFamily="34" charset="0"/>
                        <a:cs typeface="Calibri" panose="020F0502020204030204" pitchFamily="34" charset="0"/>
                      </a:rPr>
                      <a:t>•2%</a:t>
                    </a: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2DCE-4755-AF06-18333D7BF67F}"/>
                </c:ext>
              </c:extLst>
            </c:dLbl>
            <c:dLbl>
              <c:idx val="5"/>
              <c:tx>
                <c:rich>
                  <a:bodyPr/>
                  <a:lstStyle/>
                  <a:p>
                    <a:fld id="{A076F621-B019-47DF-AA80-5B00EDC7B29D}" type="VALUE">
                      <a:rPr lang="en-US"/>
                      <a:pPr/>
                      <a:t>[VALUE]</a:t>
                    </a:fld>
                    <a:r>
                      <a:rPr lang="en-US">
                        <a:latin typeface="Calibri" panose="020F0502020204030204" pitchFamily="34" charset="0"/>
                        <a:cs typeface="Calibri" panose="020F0502020204030204" pitchFamily="34" charset="0"/>
                      </a:rPr>
                      <a:t>•2%</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DCE-4755-AF06-18333D7BF67F}"/>
                </c:ext>
              </c:extLst>
            </c:dLbl>
            <c:dLbl>
              <c:idx val="6"/>
              <c:tx>
                <c:rich>
                  <a:bodyPr/>
                  <a:lstStyle/>
                  <a:p>
                    <a:fld id="{5E13AAC4-9748-417A-A667-E1CDEACEEFEF}" type="VALUE">
                      <a:rPr lang="en-US"/>
                      <a:pPr/>
                      <a:t>[VALUE]</a:t>
                    </a:fld>
                    <a:r>
                      <a:rPr lang="en-US">
                        <a:latin typeface="Calibri" panose="020F0502020204030204" pitchFamily="34" charset="0"/>
                        <a:cs typeface="Calibri" panose="020F0502020204030204" pitchFamily="34" charset="0"/>
                      </a:rPr>
                      <a:t>•2%</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2DCE-4755-AF06-18333D7BF67F}"/>
                </c:ext>
              </c:extLst>
            </c:dLbl>
            <c:dLbl>
              <c:idx val="7"/>
              <c:tx>
                <c:rich>
                  <a:bodyPr/>
                  <a:lstStyle/>
                  <a:p>
                    <a:fld id="{51A96C60-A578-4349-9791-F7DEEED33C23}" type="VALUE">
                      <a:rPr lang="en-US"/>
                      <a:pPr/>
                      <a:t>[VALUE]</a:t>
                    </a:fld>
                    <a:r>
                      <a:rPr lang="en-US">
                        <a:latin typeface="Calibri" panose="020F0502020204030204" pitchFamily="34" charset="0"/>
                        <a:cs typeface="Calibri" panose="020F0502020204030204" pitchFamily="34" charset="0"/>
                      </a:rPr>
                      <a:t>•9%</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2DCE-4755-AF06-18333D7BF67F}"/>
                </c:ext>
              </c:extLst>
            </c:dLbl>
            <c:dLbl>
              <c:idx val="8"/>
              <c:tx>
                <c:rich>
                  <a:bodyPr/>
                  <a:lstStyle/>
                  <a:p>
                    <a:fld id="{86F3749C-1EDE-44A8-A250-7EDC41ED6523}" type="VALUE">
                      <a:rPr lang="en-US"/>
                      <a:pPr/>
                      <a:t>[VALUE]</a:t>
                    </a:fld>
                    <a:r>
                      <a:rPr lang="en-US">
                        <a:latin typeface="Calibri" panose="020F0502020204030204" pitchFamily="34" charset="0"/>
                        <a:cs typeface="Calibri" panose="020F0502020204030204" pitchFamily="34" charset="0"/>
                      </a:rPr>
                      <a:t>•2%</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2DCE-4755-AF06-18333D7BF67F}"/>
                </c:ext>
              </c:extLst>
            </c:dLbl>
            <c:dLbl>
              <c:idx val="9"/>
              <c:tx>
                <c:rich>
                  <a:bodyPr/>
                  <a:lstStyle/>
                  <a:p>
                    <a:fld id="{6839FFC5-2320-4EA2-9AEB-991E7C7E2C54}" type="VALUE">
                      <a:rPr lang="en-US"/>
                      <a:pPr/>
                      <a:t>[VALUE]</a:t>
                    </a:fld>
                    <a:r>
                      <a:rPr lang="en-US">
                        <a:latin typeface="Calibri" panose="020F0502020204030204" pitchFamily="34" charset="0"/>
                        <a:cs typeface="Calibri" panose="020F0502020204030204" pitchFamily="34" charset="0"/>
                      </a:rPr>
                      <a:t>•9%</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DCE-4755-AF06-18333D7BF67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'[Web Conferencing at Forsyth Tech (1-57) - Copy.xlsx]Percieved Difficulty'!$A$1:$A$10</c:f>
              <c:strCache>
                <c:ptCount val="10"/>
                <c:pt idx="0">
                  <c:v>One</c:v>
                </c:pt>
                <c:pt idx="1">
                  <c:v>Two</c:v>
                </c:pt>
                <c:pt idx="2">
                  <c:v>Three</c:v>
                </c:pt>
                <c:pt idx="3">
                  <c:v>Four</c:v>
                </c:pt>
                <c:pt idx="4">
                  <c:v>Five</c:v>
                </c:pt>
                <c:pt idx="5">
                  <c:v>Six</c:v>
                </c:pt>
                <c:pt idx="6">
                  <c:v>Seven</c:v>
                </c:pt>
                <c:pt idx="7">
                  <c:v>Eight</c:v>
                </c:pt>
                <c:pt idx="8">
                  <c:v>Nine</c:v>
                </c:pt>
                <c:pt idx="9">
                  <c:v>Ten</c:v>
                </c:pt>
              </c:strCache>
            </c:strRef>
          </c:cat>
          <c:val>
            <c:numRef>
              <c:f>'[Web Conferencing at Forsyth Tech (1-57) - Copy.xlsx]Percieved Difficulty'!$B$1:$B$10</c:f>
              <c:numCache>
                <c:formatCode>General</c:formatCode>
                <c:ptCount val="10"/>
                <c:pt idx="0">
                  <c:v>29</c:v>
                </c:pt>
                <c:pt idx="1">
                  <c:v>4</c:v>
                </c:pt>
                <c:pt idx="2">
                  <c:v>7</c:v>
                </c:pt>
                <c:pt idx="3">
                  <c:v>3</c:v>
                </c:pt>
                <c:pt idx="4">
                  <c:v>1</c:v>
                </c:pt>
                <c:pt idx="5">
                  <c:v>1</c:v>
                </c:pt>
                <c:pt idx="6">
                  <c:v>1</c:v>
                </c:pt>
                <c:pt idx="7">
                  <c:v>5</c:v>
                </c:pt>
                <c:pt idx="8">
                  <c:v>1</c:v>
                </c:pt>
                <c:pt idx="9">
                  <c:v>5</c:v>
                </c:pt>
              </c:numCache>
            </c:numRef>
          </c:val>
          <c:extLst>
            <c:ext xmlns:c16="http://schemas.microsoft.com/office/drawing/2014/chart" uri="{C3380CC4-5D6E-409C-BE32-E72D297353CC}">
              <c16:uniqueId val="{0000000A-2DCE-4755-AF06-18333D7BF67F}"/>
            </c:ext>
          </c:extLst>
        </c:ser>
        <c:dLbls>
          <c:showLegendKey val="0"/>
          <c:showVal val="0"/>
          <c:showCatName val="0"/>
          <c:showSerName val="0"/>
          <c:showPercent val="0"/>
          <c:showBubbleSize val="0"/>
        </c:dLbls>
        <c:gapWidth val="219"/>
        <c:overlap val="-27"/>
        <c:axId val="648241024"/>
        <c:axId val="648239056"/>
      </c:barChart>
      <c:catAx>
        <c:axId val="64824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239056"/>
        <c:crosses val="autoZero"/>
        <c:auto val="1"/>
        <c:lblAlgn val="ctr"/>
        <c:lblOffset val="100"/>
        <c:noMultiLvlLbl val="0"/>
      </c:catAx>
      <c:valAx>
        <c:axId val="648239056"/>
        <c:scaling>
          <c:orientation val="minMax"/>
          <c:max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241024"/>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821-41BA-BD78-E0EBE12F70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821-41BA-BD78-E0EBE12F70D3}"/>
              </c:ext>
            </c:extLst>
          </c:dPt>
          <c:dLbls>
            <c:dLbl>
              <c:idx val="0"/>
              <c:tx>
                <c:rich>
                  <a:bodyPr/>
                  <a:lstStyle/>
                  <a:p>
                    <a:fld id="{9C3256EF-4147-4C0D-BB60-8E5E88A61C85}" type="VALUE">
                      <a:rPr lang="en-US" smtClean="0"/>
                      <a:pPr/>
                      <a:t>[VALUE]</a:t>
                    </a:fld>
                    <a:r>
                      <a:rPr lang="en-US" baseline="0">
                        <a:latin typeface="Calibri" panose="020F0502020204030204" pitchFamily="34" charset="0"/>
                        <a:cs typeface="Calibri" panose="020F0502020204030204" pitchFamily="34" charset="0"/>
                      </a:rPr>
                      <a:t>•</a:t>
                    </a:r>
                    <a:fld id="{16530E41-52AA-4E33-9819-E3D7B1CF055F}"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821-41BA-BD78-E0EBE12F70D3}"/>
                </c:ext>
              </c:extLst>
            </c:dLbl>
            <c:dLbl>
              <c:idx val="1"/>
              <c:tx>
                <c:rich>
                  <a:bodyPr/>
                  <a:lstStyle/>
                  <a:p>
                    <a:fld id="{CD62F576-F3D5-4BF2-B623-973CD10EC2B4}" type="VALUE">
                      <a:rPr lang="en-US" smtClean="0"/>
                      <a:pPr/>
                      <a:t>[VALUE]</a:t>
                    </a:fld>
                    <a:r>
                      <a:rPr lang="en-US" baseline="0">
                        <a:latin typeface="Calibri" panose="020F0502020204030204" pitchFamily="34" charset="0"/>
                        <a:cs typeface="Calibri" panose="020F0502020204030204" pitchFamily="34" charset="0"/>
                      </a:rPr>
                      <a:t>•</a:t>
                    </a:r>
                    <a:fld id="{1CD8399B-1F3A-45E2-BE7F-7231A6696BEA}" type="PERCENTAGE">
                      <a:rPr lang="en-US" baseline="0" smtClean="0"/>
                      <a:pPr/>
                      <a:t>[PERCENTAGE]</a:t>
                    </a:fld>
                    <a:endParaRPr lang="en-US" baseline="0">
                      <a:latin typeface="Calibri" panose="020F0502020204030204" pitchFamily="34" charset="0"/>
                      <a:cs typeface="Calibri" panose="020F050202020403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821-41BA-BD78-E0EBE12F70D3}"/>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 Conferencing at Forsyth Tech (1-57) - Copy.xlsx]Preferred Location'!$A$2:$A$3</c:f>
              <c:strCache>
                <c:ptCount val="2"/>
                <c:pt idx="0">
                  <c:v>Face to Face</c:v>
                </c:pt>
                <c:pt idx="1">
                  <c:v>Online</c:v>
                </c:pt>
              </c:strCache>
            </c:strRef>
          </c:cat>
          <c:val>
            <c:numRef>
              <c:f>'[Web Conferencing at Forsyth Tech (1-57) - Copy.xlsx]Preferred Location'!$B$2:$B$3</c:f>
              <c:numCache>
                <c:formatCode>General</c:formatCode>
                <c:ptCount val="2"/>
                <c:pt idx="0">
                  <c:v>28</c:v>
                </c:pt>
                <c:pt idx="1">
                  <c:v>29</c:v>
                </c:pt>
              </c:numCache>
            </c:numRef>
          </c:val>
          <c:extLst>
            <c:ext xmlns:c16="http://schemas.microsoft.com/office/drawing/2014/chart" uri="{C3380CC4-5D6E-409C-BE32-E72D297353CC}">
              <c16:uniqueId val="{00000004-6821-41BA-BD78-E0EBE12F70D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297885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48647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0592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979242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206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994797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2993729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89278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322028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B06FD-E927-4C2F-AE19-5EEAFFFC0FC1}"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168319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0B06FD-E927-4C2F-AE19-5EEAFFFC0FC1}"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11399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0B06FD-E927-4C2F-AE19-5EEAFFFC0FC1}"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6309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0B06FD-E927-4C2F-AE19-5EEAFFFC0FC1}"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340094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B06FD-E927-4C2F-AE19-5EEAFFFC0FC1}"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25037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0B06FD-E927-4C2F-AE19-5EEAFFFC0FC1}"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242109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B06FD-E927-4C2F-AE19-5EEAFFFC0FC1}"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57618-25A2-4F43-8C6C-7FD2D82D2E2E}" type="slidenum">
              <a:rPr lang="en-US" smtClean="0"/>
              <a:t>‹#›</a:t>
            </a:fld>
            <a:endParaRPr lang="en-US"/>
          </a:p>
        </p:txBody>
      </p:sp>
    </p:spTree>
    <p:extLst>
      <p:ext uri="{BB962C8B-B14F-4D97-AF65-F5344CB8AC3E}">
        <p14:creationId xmlns:p14="http://schemas.microsoft.com/office/powerpoint/2010/main" val="39845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0B06FD-E927-4C2F-AE19-5EEAFFFC0FC1}" type="datetimeFigureOut">
              <a:rPr lang="en-US" smtClean="0"/>
              <a:t>4/30/2020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857618-25A2-4F43-8C6C-7FD2D82D2E2E}" type="slidenum">
              <a:rPr lang="en-US" smtClean="0"/>
              <a:t>‹#›</a:t>
            </a:fld>
            <a:endParaRPr lang="en-US"/>
          </a:p>
        </p:txBody>
      </p:sp>
    </p:spTree>
    <p:extLst>
      <p:ext uri="{BB962C8B-B14F-4D97-AF65-F5344CB8AC3E}">
        <p14:creationId xmlns:p14="http://schemas.microsoft.com/office/powerpoint/2010/main" val="1074876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chart" Target="../charts/chart17.xml"/><Relationship Id="rId2" Type="http://schemas.openxmlformats.org/officeDocument/2006/relationships/chart" Target="../charts/chart12.xml"/><Relationship Id="rId1" Type="http://schemas.openxmlformats.org/officeDocument/2006/relationships/slideLayout" Target="../slideLayouts/slideLayout2.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22.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2.xml"/><Relationship Id="rId4" Type="http://schemas.openxmlformats.org/officeDocument/2006/relationships/chart" Target="../charts/char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2.xml"/><Relationship Id="rId4" Type="http://schemas.openxmlformats.org/officeDocument/2006/relationships/chart" Target="../charts/chart31.xml"/></Relationships>
</file>

<file path=ppt/slides/_rels/slide26.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2.xml"/><Relationship Id="rId4" Type="http://schemas.openxmlformats.org/officeDocument/2006/relationships/chart" Target="../charts/char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2.xml"/><Relationship Id="rId4" Type="http://schemas.openxmlformats.org/officeDocument/2006/relationships/chart" Target="../charts/char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2.xml"/><Relationship Id="rId4" Type="http://schemas.openxmlformats.org/officeDocument/2006/relationships/chart" Target="../charts/chart40.xml"/></Relationships>
</file>

<file path=ppt/slides/_rels/slide37.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8AA3-245D-4B62-BEBD-ECAC369F61FF}"/>
              </a:ext>
            </a:extLst>
          </p:cNvPr>
          <p:cNvSpPr>
            <a:spLocks noGrp="1"/>
          </p:cNvSpPr>
          <p:nvPr>
            <p:ph type="ctrTitle"/>
          </p:nvPr>
        </p:nvSpPr>
        <p:spPr>
          <a:xfrm>
            <a:off x="473413" y="875847"/>
            <a:ext cx="9144000" cy="766763"/>
          </a:xfrm>
        </p:spPr>
        <p:txBody>
          <a:bodyPr>
            <a:normAutofit fontScale="90000"/>
          </a:bodyPr>
          <a:lstStyle/>
          <a:p>
            <a:r>
              <a:rPr lang="en-US" sz="4800" dirty="0"/>
              <a:t>Web Conferencing at Forsyth Tech</a:t>
            </a:r>
          </a:p>
        </p:txBody>
      </p:sp>
      <p:sp>
        <p:nvSpPr>
          <p:cNvPr id="3" name="Subtitle 2">
            <a:extLst>
              <a:ext uri="{FF2B5EF4-FFF2-40B4-BE49-F238E27FC236}">
                <a16:creationId xmlns:a16="http://schemas.microsoft.com/office/drawing/2014/main" id="{9240D663-9882-4F8F-9CAD-9DB4692182DB}"/>
              </a:ext>
            </a:extLst>
          </p:cNvPr>
          <p:cNvSpPr>
            <a:spLocks noGrp="1"/>
          </p:cNvSpPr>
          <p:nvPr>
            <p:ph type="subTitle" idx="1"/>
          </p:nvPr>
        </p:nvSpPr>
        <p:spPr>
          <a:xfrm>
            <a:off x="473413" y="1581492"/>
            <a:ext cx="9144000" cy="1655762"/>
          </a:xfrm>
        </p:spPr>
        <p:txBody>
          <a:bodyPr/>
          <a:lstStyle/>
          <a:p>
            <a:r>
              <a:rPr lang="en-US" dirty="0">
                <a:solidFill>
                  <a:schemeClr val="accent1"/>
                </a:solidFill>
              </a:rPr>
              <a:t>by Patrick Burcham</a:t>
            </a:r>
          </a:p>
        </p:txBody>
      </p:sp>
      <p:pic>
        <p:nvPicPr>
          <p:cNvPr id="2050" name="Picture 2" descr="FaceTime: Everything You Need to Know">
            <a:extLst>
              <a:ext uri="{FF2B5EF4-FFF2-40B4-BE49-F238E27FC236}">
                <a16:creationId xmlns:a16="http://schemas.microsoft.com/office/drawing/2014/main" id="{217765DC-069F-4ED9-B3C7-C7D499F8F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2409373"/>
            <a:ext cx="4667250" cy="390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5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FC75-B4A8-4744-AE3C-10FAE07394C3}"/>
              </a:ext>
            </a:extLst>
          </p:cNvPr>
          <p:cNvSpPr>
            <a:spLocks noGrp="1"/>
          </p:cNvSpPr>
          <p:nvPr>
            <p:ph type="title"/>
          </p:nvPr>
        </p:nvSpPr>
        <p:spPr>
          <a:xfrm>
            <a:off x="-1" y="0"/>
            <a:ext cx="10067365" cy="699247"/>
          </a:xfrm>
        </p:spPr>
        <p:txBody>
          <a:bodyPr/>
          <a:lstStyle/>
          <a:p>
            <a:r>
              <a:rPr lang="en-US" dirty="0">
                <a:solidFill>
                  <a:schemeClr val="tx1"/>
                </a:solidFill>
              </a:rPr>
              <a:t>Sample Students Meeting Preferences</a:t>
            </a:r>
          </a:p>
        </p:txBody>
      </p:sp>
      <p:graphicFrame>
        <p:nvGraphicFramePr>
          <p:cNvPr id="5" name="Content Placeholder 4">
            <a:extLst>
              <a:ext uri="{FF2B5EF4-FFF2-40B4-BE49-F238E27FC236}">
                <a16:creationId xmlns:a16="http://schemas.microsoft.com/office/drawing/2014/main" id="{ED4AF72E-B8AE-470D-A652-50F8C9372A6A}"/>
              </a:ext>
            </a:extLst>
          </p:cNvPr>
          <p:cNvGraphicFramePr>
            <a:graphicFrameLocks noGrp="1"/>
          </p:cNvGraphicFramePr>
          <p:nvPr>
            <p:ph idx="1"/>
            <p:extLst>
              <p:ext uri="{D42A27DB-BD31-4B8C-83A1-F6EECF244321}">
                <p14:modId xmlns:p14="http://schemas.microsoft.com/office/powerpoint/2010/main" val="2825465045"/>
              </p:ext>
            </p:extLst>
          </p:nvPr>
        </p:nvGraphicFramePr>
        <p:xfrm>
          <a:off x="89646" y="770966"/>
          <a:ext cx="10381129" cy="58629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240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6135-2023-4EC5-B093-522CDDC561E8}"/>
              </a:ext>
            </a:extLst>
          </p:cNvPr>
          <p:cNvSpPr>
            <a:spLocks noGrp="1"/>
          </p:cNvSpPr>
          <p:nvPr>
            <p:ph type="title"/>
          </p:nvPr>
        </p:nvSpPr>
        <p:spPr>
          <a:xfrm>
            <a:off x="0" y="0"/>
            <a:ext cx="12192000" cy="1060315"/>
          </a:xfrm>
        </p:spPr>
        <p:txBody>
          <a:bodyPr/>
          <a:lstStyle/>
          <a:p>
            <a:r>
              <a:rPr lang="en-US" dirty="0">
                <a:solidFill>
                  <a:schemeClr val="tx1"/>
                </a:solidFill>
              </a:rPr>
              <a:t>Sample Students Agreeableness to Web Conferencing</a:t>
            </a:r>
          </a:p>
        </p:txBody>
      </p:sp>
      <p:graphicFrame>
        <p:nvGraphicFramePr>
          <p:cNvPr id="5" name="Content Placeholder 4">
            <a:extLst>
              <a:ext uri="{FF2B5EF4-FFF2-40B4-BE49-F238E27FC236}">
                <a16:creationId xmlns:a16="http://schemas.microsoft.com/office/drawing/2014/main" id="{353E302F-B41C-4B86-A7DF-699F173CCF23}"/>
              </a:ext>
            </a:extLst>
          </p:cNvPr>
          <p:cNvGraphicFramePr>
            <a:graphicFrameLocks noGrp="1"/>
          </p:cNvGraphicFramePr>
          <p:nvPr>
            <p:ph idx="1"/>
            <p:extLst>
              <p:ext uri="{D42A27DB-BD31-4B8C-83A1-F6EECF244321}">
                <p14:modId xmlns:p14="http://schemas.microsoft.com/office/powerpoint/2010/main" val="3405381675"/>
              </p:ext>
            </p:extLst>
          </p:nvPr>
        </p:nvGraphicFramePr>
        <p:xfrm>
          <a:off x="126459" y="680936"/>
          <a:ext cx="6809361" cy="61770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CC84C8D-E9D2-47E1-BDF1-FC73A47153F2}"/>
              </a:ext>
            </a:extLst>
          </p:cNvPr>
          <p:cNvGraphicFramePr>
            <a:graphicFrameLocks/>
          </p:cNvGraphicFramePr>
          <p:nvPr>
            <p:extLst>
              <p:ext uri="{D42A27DB-BD31-4B8C-83A1-F6EECF244321}">
                <p14:modId xmlns:p14="http://schemas.microsoft.com/office/powerpoint/2010/main" val="2539981060"/>
              </p:ext>
            </p:extLst>
          </p:nvPr>
        </p:nvGraphicFramePr>
        <p:xfrm>
          <a:off x="6935820" y="603115"/>
          <a:ext cx="5256180" cy="61770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122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601C-01EC-4C31-84E4-747B779AF0B2}"/>
              </a:ext>
            </a:extLst>
          </p:cNvPr>
          <p:cNvSpPr>
            <a:spLocks noGrp="1"/>
          </p:cNvSpPr>
          <p:nvPr>
            <p:ph type="title"/>
          </p:nvPr>
        </p:nvSpPr>
        <p:spPr>
          <a:xfrm>
            <a:off x="0" y="0"/>
            <a:ext cx="10209402" cy="1157681"/>
          </a:xfrm>
        </p:spPr>
        <p:txBody>
          <a:bodyPr>
            <a:normAutofit fontScale="90000"/>
          </a:bodyPr>
          <a:lstStyle/>
          <a:p>
            <a:r>
              <a:rPr lang="en-US" dirty="0"/>
              <a:t>Some of the Free Response Answers (What is your biggest concern about Web Conferencing)</a:t>
            </a:r>
          </a:p>
        </p:txBody>
      </p:sp>
      <p:sp>
        <p:nvSpPr>
          <p:cNvPr id="3" name="Content Placeholder 2">
            <a:extLst>
              <a:ext uri="{FF2B5EF4-FFF2-40B4-BE49-F238E27FC236}">
                <a16:creationId xmlns:a16="http://schemas.microsoft.com/office/drawing/2014/main" id="{4B9D6D81-864F-4F11-97D6-1836589D9845}"/>
              </a:ext>
            </a:extLst>
          </p:cNvPr>
          <p:cNvSpPr>
            <a:spLocks noGrp="1"/>
          </p:cNvSpPr>
          <p:nvPr>
            <p:ph idx="1"/>
          </p:nvPr>
        </p:nvSpPr>
        <p:spPr>
          <a:xfrm>
            <a:off x="677333" y="2160589"/>
            <a:ext cx="10001851" cy="3880773"/>
          </a:xfrm>
        </p:spPr>
        <p:txBody>
          <a:bodyPr/>
          <a:lstStyle/>
          <a:p>
            <a:r>
              <a:rPr lang="en-US" dirty="0">
                <a:solidFill>
                  <a:srgbClr val="0070C0"/>
                </a:solidFill>
              </a:rPr>
              <a:t>Availability.</a:t>
            </a:r>
            <a:r>
              <a:rPr lang="en-US" dirty="0"/>
              <a:t>  Not able to ask questions as easily as in person.</a:t>
            </a:r>
          </a:p>
          <a:p>
            <a:r>
              <a:rPr lang="en-US" dirty="0">
                <a:solidFill>
                  <a:srgbClr val="0070C0"/>
                </a:solidFill>
              </a:rPr>
              <a:t>Not nearly as personable</a:t>
            </a:r>
            <a:r>
              <a:rPr lang="en-US" dirty="0"/>
              <a:t>, students will lose true communication skills. </a:t>
            </a:r>
          </a:p>
          <a:p>
            <a:r>
              <a:rPr lang="en-US" dirty="0"/>
              <a:t>Students </a:t>
            </a:r>
            <a:r>
              <a:rPr lang="en-US" dirty="0">
                <a:solidFill>
                  <a:srgbClr val="0070C0"/>
                </a:solidFill>
              </a:rPr>
              <a:t>who would not have access </a:t>
            </a:r>
            <a:r>
              <a:rPr lang="en-US" dirty="0"/>
              <a:t>to at home internet and lack a device.</a:t>
            </a:r>
          </a:p>
          <a:p>
            <a:r>
              <a:rPr lang="en-US" dirty="0">
                <a:solidFill>
                  <a:srgbClr val="0070C0"/>
                </a:solidFill>
              </a:rPr>
              <a:t>Privacy</a:t>
            </a:r>
            <a:r>
              <a:rPr lang="en-US" dirty="0"/>
              <a:t> of the student's and instructor's interactions.</a:t>
            </a:r>
          </a:p>
          <a:p>
            <a:r>
              <a:rPr lang="en-US" dirty="0"/>
              <a:t>It can be </a:t>
            </a:r>
            <a:r>
              <a:rPr lang="en-US" dirty="0">
                <a:solidFill>
                  <a:srgbClr val="0070C0"/>
                </a:solidFill>
              </a:rPr>
              <a:t>difficult to get your point across or be noticed by the professor </a:t>
            </a:r>
            <a:r>
              <a:rPr lang="en-US" dirty="0"/>
              <a:t>when you have a question.</a:t>
            </a:r>
          </a:p>
          <a:p>
            <a:r>
              <a:rPr lang="en-US" sz="1400" dirty="0"/>
              <a:t>Right now it makes sense more than ever with COVID-19.  </a:t>
            </a:r>
            <a:r>
              <a:rPr lang="en-US" sz="1400" dirty="0">
                <a:solidFill>
                  <a:srgbClr val="0070C0"/>
                </a:solidFill>
              </a:rPr>
              <a:t>My only concerns are people feeling like classes are a choice and can easily forget when at home, bandwidth limitations, and participation.  </a:t>
            </a:r>
            <a:r>
              <a:rPr lang="en-US" sz="1400" dirty="0"/>
              <a:t>I think Teams would be a good alternative because then you can add every student in the class to chats and hopefully, if they are on their PC or phone, they  get the notices about classes or updates quicker.  Bb </a:t>
            </a:r>
            <a:r>
              <a:rPr lang="en-US" sz="1400" dirty="0" err="1"/>
              <a:t>Colaborate</a:t>
            </a:r>
            <a:r>
              <a:rPr lang="en-US" sz="1400" dirty="0"/>
              <a:t> is nice and works, but I would like to have more of a constant contact. </a:t>
            </a:r>
          </a:p>
          <a:p>
            <a:pPr marL="0" indent="0">
              <a:buNone/>
            </a:pPr>
            <a:endParaRPr lang="en-US" dirty="0"/>
          </a:p>
        </p:txBody>
      </p:sp>
    </p:spTree>
    <p:extLst>
      <p:ext uri="{BB962C8B-B14F-4D97-AF65-F5344CB8AC3E}">
        <p14:creationId xmlns:p14="http://schemas.microsoft.com/office/powerpoint/2010/main" val="139516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0AA6-9474-43F5-BB9E-DE7BFEC05BFA}"/>
              </a:ext>
            </a:extLst>
          </p:cNvPr>
          <p:cNvSpPr>
            <a:spLocks noGrp="1"/>
          </p:cNvSpPr>
          <p:nvPr>
            <p:ph type="title"/>
          </p:nvPr>
        </p:nvSpPr>
        <p:spPr>
          <a:xfrm>
            <a:off x="-36570" y="0"/>
            <a:ext cx="12152167" cy="684179"/>
          </a:xfrm>
        </p:spPr>
        <p:txBody>
          <a:bodyPr>
            <a:normAutofit/>
          </a:bodyPr>
          <a:lstStyle/>
          <a:p>
            <a:r>
              <a:rPr lang="en-US" dirty="0">
                <a:solidFill>
                  <a:schemeClr val="tx1"/>
                </a:solidFill>
              </a:rPr>
              <a:t>“1 to 3 Guideline” Repetition of 25 to 75</a:t>
            </a:r>
          </a:p>
        </p:txBody>
      </p:sp>
      <p:graphicFrame>
        <p:nvGraphicFramePr>
          <p:cNvPr id="5" name="Content Placeholder 4">
            <a:extLst>
              <a:ext uri="{FF2B5EF4-FFF2-40B4-BE49-F238E27FC236}">
                <a16:creationId xmlns:a16="http://schemas.microsoft.com/office/drawing/2014/main" id="{4897BBB7-3874-45A7-9C88-A938DBE2DB0C}"/>
              </a:ext>
            </a:extLst>
          </p:cNvPr>
          <p:cNvGraphicFramePr>
            <a:graphicFrameLocks noGrp="1"/>
          </p:cNvGraphicFramePr>
          <p:nvPr>
            <p:ph idx="1"/>
            <p:extLst>
              <p:ext uri="{D42A27DB-BD31-4B8C-83A1-F6EECF244321}">
                <p14:modId xmlns:p14="http://schemas.microsoft.com/office/powerpoint/2010/main" val="3102768944"/>
              </p:ext>
            </p:extLst>
          </p:nvPr>
        </p:nvGraphicFramePr>
        <p:xfrm>
          <a:off x="76402" y="684179"/>
          <a:ext cx="3468310" cy="2744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4936432-04AE-4974-A1AC-4C7B69F996EF}"/>
              </a:ext>
            </a:extLst>
          </p:cNvPr>
          <p:cNvGraphicFramePr>
            <a:graphicFrameLocks/>
          </p:cNvGraphicFramePr>
          <p:nvPr>
            <p:extLst>
              <p:ext uri="{D42A27DB-BD31-4B8C-83A1-F6EECF244321}">
                <p14:modId xmlns:p14="http://schemas.microsoft.com/office/powerpoint/2010/main" val="2243799838"/>
              </p:ext>
            </p:extLst>
          </p:nvPr>
        </p:nvGraphicFramePr>
        <p:xfrm>
          <a:off x="3544711" y="609964"/>
          <a:ext cx="3132137" cy="30379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AE0CBDCE-E991-4D04-9383-C495C8EE0459}"/>
              </a:ext>
            </a:extLst>
          </p:cNvPr>
          <p:cNvGraphicFramePr>
            <a:graphicFrameLocks/>
          </p:cNvGraphicFramePr>
          <p:nvPr>
            <p:extLst>
              <p:ext uri="{D42A27DB-BD31-4B8C-83A1-F6EECF244321}">
                <p14:modId xmlns:p14="http://schemas.microsoft.com/office/powerpoint/2010/main" val="4264858886"/>
              </p:ext>
            </p:extLst>
          </p:nvPr>
        </p:nvGraphicFramePr>
        <p:xfrm>
          <a:off x="6676848" y="609965"/>
          <a:ext cx="3558621" cy="30379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B755D95B-71F1-47B5-B9BC-724DEAAAD3DF}"/>
              </a:ext>
            </a:extLst>
          </p:cNvPr>
          <p:cNvGraphicFramePr>
            <a:graphicFrameLocks/>
          </p:cNvGraphicFramePr>
          <p:nvPr>
            <p:extLst>
              <p:ext uri="{D42A27DB-BD31-4B8C-83A1-F6EECF244321}">
                <p14:modId xmlns:p14="http://schemas.microsoft.com/office/powerpoint/2010/main" val="2658912874"/>
              </p:ext>
            </p:extLst>
          </p:nvPr>
        </p:nvGraphicFramePr>
        <p:xfrm>
          <a:off x="165370" y="3647872"/>
          <a:ext cx="3647873" cy="32101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0EB58598-EF0C-46CD-9693-4CF13BC54EEF}"/>
              </a:ext>
            </a:extLst>
          </p:cNvPr>
          <p:cNvGraphicFramePr>
            <a:graphicFrameLocks/>
          </p:cNvGraphicFramePr>
          <p:nvPr>
            <p:extLst>
              <p:ext uri="{D42A27DB-BD31-4B8C-83A1-F6EECF244321}">
                <p14:modId xmlns:p14="http://schemas.microsoft.com/office/powerpoint/2010/main" val="3607540560"/>
              </p:ext>
            </p:extLst>
          </p:nvPr>
        </p:nvGraphicFramePr>
        <p:xfrm>
          <a:off x="3544711" y="3647873"/>
          <a:ext cx="3462216" cy="321012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D8CD504D-D20B-46ED-817C-7A0D6A699965}"/>
              </a:ext>
            </a:extLst>
          </p:cNvPr>
          <p:cNvGraphicFramePr>
            <a:graphicFrameLocks/>
          </p:cNvGraphicFramePr>
          <p:nvPr>
            <p:extLst>
              <p:ext uri="{D42A27DB-BD31-4B8C-83A1-F6EECF244321}">
                <p14:modId xmlns:p14="http://schemas.microsoft.com/office/powerpoint/2010/main" val="1634728696"/>
              </p:ext>
            </p:extLst>
          </p:nvPr>
        </p:nvGraphicFramePr>
        <p:xfrm>
          <a:off x="7006926" y="3647872"/>
          <a:ext cx="3228543" cy="32101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409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D6A1-CE9C-419A-95B8-9B5BD753895B}"/>
              </a:ext>
            </a:extLst>
          </p:cNvPr>
          <p:cNvSpPr>
            <a:spLocks noGrp="1"/>
          </p:cNvSpPr>
          <p:nvPr>
            <p:ph type="title"/>
          </p:nvPr>
        </p:nvSpPr>
        <p:spPr/>
        <p:txBody>
          <a:bodyPr/>
          <a:lstStyle/>
          <a:p>
            <a:r>
              <a:rPr lang="en-US" dirty="0"/>
              <a:t>Take Aways from the Single Factor Data</a:t>
            </a:r>
          </a:p>
        </p:txBody>
      </p:sp>
      <p:sp>
        <p:nvSpPr>
          <p:cNvPr id="3" name="Content Placeholder 2">
            <a:extLst>
              <a:ext uri="{FF2B5EF4-FFF2-40B4-BE49-F238E27FC236}">
                <a16:creationId xmlns:a16="http://schemas.microsoft.com/office/drawing/2014/main" id="{71929E82-ACC7-4D2E-9A56-A51714A264A0}"/>
              </a:ext>
            </a:extLst>
          </p:cNvPr>
          <p:cNvSpPr>
            <a:spLocks noGrp="1"/>
          </p:cNvSpPr>
          <p:nvPr>
            <p:ph idx="1"/>
          </p:nvPr>
        </p:nvSpPr>
        <p:spPr/>
        <p:txBody>
          <a:bodyPr/>
          <a:lstStyle/>
          <a:p>
            <a:r>
              <a:rPr lang="en-US" dirty="0"/>
              <a:t>Full Time Students with online and on campus classes make up almost half of all students at the campus</a:t>
            </a:r>
          </a:p>
          <a:p>
            <a:r>
              <a:rPr lang="en-US" dirty="0"/>
              <a:t>Nearly ¾ of all students visit their teachers/advisors at least 0-2 times a week</a:t>
            </a:r>
          </a:p>
          <a:p>
            <a:r>
              <a:rPr lang="en-US" dirty="0"/>
              <a:t>Although Blackboard is going to be pushed by the school it seems there are two contenders for the out of class solution. They are Zoom and Microsoft Teams</a:t>
            </a:r>
          </a:p>
          <a:p>
            <a:r>
              <a:rPr lang="en-US" dirty="0"/>
              <a:t>More than ¾ of students rank their perceived difficulty 5 and under. This shows that based on what they think they may be ready for the complexity of meeting advisors and teachers online without too </a:t>
            </a:r>
            <a:r>
              <a:rPr lang="en-US"/>
              <a:t>many problems. </a:t>
            </a:r>
            <a:endParaRPr lang="en-US" dirty="0"/>
          </a:p>
          <a:p>
            <a:endParaRPr lang="en-US" dirty="0"/>
          </a:p>
        </p:txBody>
      </p:sp>
    </p:spTree>
    <p:extLst>
      <p:ext uri="{BB962C8B-B14F-4D97-AF65-F5344CB8AC3E}">
        <p14:creationId xmlns:p14="http://schemas.microsoft.com/office/powerpoint/2010/main" val="2977613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94C5-585F-4581-97C6-9D082C66FF0F}"/>
              </a:ext>
            </a:extLst>
          </p:cNvPr>
          <p:cNvSpPr>
            <a:spLocks noGrp="1"/>
          </p:cNvSpPr>
          <p:nvPr>
            <p:ph type="title"/>
          </p:nvPr>
        </p:nvSpPr>
        <p:spPr/>
        <p:txBody>
          <a:bodyPr/>
          <a:lstStyle/>
          <a:p>
            <a:r>
              <a:rPr lang="en-US" dirty="0"/>
              <a:t>Filtering Data and Cross-Referencing Different Factors for Relationships</a:t>
            </a:r>
          </a:p>
        </p:txBody>
      </p:sp>
      <p:pic>
        <p:nvPicPr>
          <p:cNvPr id="4" name="Content Placeholder 3">
            <a:extLst>
              <a:ext uri="{FF2B5EF4-FFF2-40B4-BE49-F238E27FC236}">
                <a16:creationId xmlns:a16="http://schemas.microsoft.com/office/drawing/2014/main" id="{2DD2C3FF-364F-44C0-8297-A5AEE6D85DB0}"/>
              </a:ext>
            </a:extLst>
          </p:cNvPr>
          <p:cNvPicPr>
            <a:picLocks noGrp="1" noChangeAspect="1"/>
          </p:cNvPicPr>
          <p:nvPr>
            <p:ph idx="1"/>
          </p:nvPr>
        </p:nvPicPr>
        <p:blipFill>
          <a:blip r:embed="rId2"/>
          <a:stretch>
            <a:fillRect/>
          </a:stretch>
        </p:blipFill>
        <p:spPr>
          <a:xfrm>
            <a:off x="488297" y="2709333"/>
            <a:ext cx="8734890" cy="2709333"/>
          </a:xfrm>
          <a:prstGeom prst="rect">
            <a:avLst/>
          </a:prstGeom>
        </p:spPr>
      </p:pic>
    </p:spTree>
    <p:extLst>
      <p:ext uri="{BB962C8B-B14F-4D97-AF65-F5344CB8AC3E}">
        <p14:creationId xmlns:p14="http://schemas.microsoft.com/office/powerpoint/2010/main" val="390991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5A5D-EC9F-4180-83AA-37ECE3805F3F}"/>
              </a:ext>
            </a:extLst>
          </p:cNvPr>
          <p:cNvSpPr>
            <a:spLocks noGrp="1"/>
          </p:cNvSpPr>
          <p:nvPr>
            <p:ph type="title"/>
          </p:nvPr>
        </p:nvSpPr>
        <p:spPr>
          <a:xfrm>
            <a:off x="0" y="94034"/>
            <a:ext cx="8596668" cy="584718"/>
          </a:xfrm>
        </p:spPr>
        <p:txBody>
          <a:bodyPr>
            <a:normAutofit fontScale="90000"/>
          </a:bodyPr>
          <a:lstStyle/>
          <a:p>
            <a:r>
              <a:rPr lang="en-US" sz="3200" dirty="0">
                <a:solidFill>
                  <a:schemeClr val="tx1"/>
                </a:solidFill>
              </a:rPr>
              <a:t>Male and Female Perceived Average Difficulty of Using Web Conferencing Tools</a:t>
            </a:r>
          </a:p>
        </p:txBody>
      </p:sp>
      <p:graphicFrame>
        <p:nvGraphicFramePr>
          <p:cNvPr id="6" name="Content Placeholder 5">
            <a:extLst>
              <a:ext uri="{FF2B5EF4-FFF2-40B4-BE49-F238E27FC236}">
                <a16:creationId xmlns:a16="http://schemas.microsoft.com/office/drawing/2014/main" id="{1BFF0D00-B305-4D4E-8167-1291733F846D}"/>
              </a:ext>
            </a:extLst>
          </p:cNvPr>
          <p:cNvGraphicFramePr>
            <a:graphicFrameLocks noGrp="1"/>
          </p:cNvGraphicFramePr>
          <p:nvPr>
            <p:ph idx="1"/>
            <p:extLst>
              <p:ext uri="{D42A27DB-BD31-4B8C-83A1-F6EECF244321}">
                <p14:modId xmlns:p14="http://schemas.microsoft.com/office/powerpoint/2010/main" val="2087483017"/>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726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A416-5A33-43DD-8B6A-F5B5EFA68474}"/>
              </a:ext>
            </a:extLst>
          </p:cNvPr>
          <p:cNvSpPr>
            <a:spLocks noGrp="1"/>
          </p:cNvSpPr>
          <p:nvPr>
            <p:ph type="title"/>
          </p:nvPr>
        </p:nvSpPr>
        <p:spPr/>
        <p:txBody>
          <a:bodyPr/>
          <a:lstStyle/>
          <a:p>
            <a:r>
              <a:rPr lang="en-US" dirty="0"/>
              <a:t>Does Being Male or Female Affect the perceived difficulty of the software?</a:t>
            </a:r>
          </a:p>
        </p:txBody>
      </p:sp>
      <p:sp>
        <p:nvSpPr>
          <p:cNvPr id="3" name="Content Placeholder 2">
            <a:extLst>
              <a:ext uri="{FF2B5EF4-FFF2-40B4-BE49-F238E27FC236}">
                <a16:creationId xmlns:a16="http://schemas.microsoft.com/office/drawing/2014/main" id="{4C3077D4-534E-4E01-A85A-2E07C1AA1484}"/>
              </a:ext>
            </a:extLst>
          </p:cNvPr>
          <p:cNvSpPr>
            <a:spLocks noGrp="1"/>
          </p:cNvSpPr>
          <p:nvPr>
            <p:ph idx="1"/>
          </p:nvPr>
        </p:nvSpPr>
        <p:spPr/>
        <p:txBody>
          <a:bodyPr/>
          <a:lstStyle/>
          <a:p>
            <a:r>
              <a:rPr lang="en-US" dirty="0"/>
              <a:t>When looking at the means of the two samples (Male and female) there is a difference. However, the question is whether or not the difference between the male mean and the female mean is larger enough to support the idea that being a specific sex actually affects your perceived difficulty. These are sample means, but that doesn’t mean we can’t do calculations based on it now. </a:t>
            </a:r>
          </a:p>
          <a:p>
            <a:r>
              <a:rPr lang="en-US" dirty="0"/>
              <a:t>The Null Hypothesis is that the difference between the male mean and the female mean is zero (statistically). </a:t>
            </a:r>
          </a:p>
          <a:p>
            <a:r>
              <a:rPr lang="en-US" dirty="0"/>
              <a:t>The Alternative Hypothesis is that the difference between the male mean and the female mean is not zero (statistically).  </a:t>
            </a:r>
          </a:p>
        </p:txBody>
      </p:sp>
    </p:spTree>
    <p:extLst>
      <p:ext uri="{BB962C8B-B14F-4D97-AF65-F5344CB8AC3E}">
        <p14:creationId xmlns:p14="http://schemas.microsoft.com/office/powerpoint/2010/main" val="74441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ED1-C0EE-4C1E-A86A-3F38BCA3B22C}"/>
              </a:ext>
            </a:extLst>
          </p:cNvPr>
          <p:cNvSpPr>
            <a:spLocks noGrp="1"/>
          </p:cNvSpPr>
          <p:nvPr>
            <p:ph type="title"/>
          </p:nvPr>
        </p:nvSpPr>
        <p:spPr/>
        <p:txBody>
          <a:bodyPr/>
          <a:lstStyle/>
          <a:p>
            <a:r>
              <a:rPr lang="en-US" dirty="0"/>
              <a:t>Outcome of the Calculation</a:t>
            </a:r>
          </a:p>
        </p:txBody>
      </p:sp>
      <p:pic>
        <p:nvPicPr>
          <p:cNvPr id="5" name="Content Placeholder 4">
            <a:extLst>
              <a:ext uri="{FF2B5EF4-FFF2-40B4-BE49-F238E27FC236}">
                <a16:creationId xmlns:a16="http://schemas.microsoft.com/office/drawing/2014/main" id="{4304BE4E-C961-4F1C-92E2-6D08C147D48E}"/>
              </a:ext>
            </a:extLst>
          </p:cNvPr>
          <p:cNvPicPr>
            <a:picLocks noGrp="1" noChangeAspect="1"/>
          </p:cNvPicPr>
          <p:nvPr>
            <p:ph idx="1"/>
          </p:nvPr>
        </p:nvPicPr>
        <p:blipFill>
          <a:blip r:embed="rId2"/>
          <a:stretch>
            <a:fillRect/>
          </a:stretch>
        </p:blipFill>
        <p:spPr>
          <a:xfrm>
            <a:off x="584119" y="2146301"/>
            <a:ext cx="4752975" cy="2781300"/>
          </a:xfrm>
          <a:prstGeom prst="rect">
            <a:avLst/>
          </a:prstGeom>
        </p:spPr>
      </p:pic>
      <p:sp>
        <p:nvSpPr>
          <p:cNvPr id="6" name="TextBox 5">
            <a:extLst>
              <a:ext uri="{FF2B5EF4-FFF2-40B4-BE49-F238E27FC236}">
                <a16:creationId xmlns:a16="http://schemas.microsoft.com/office/drawing/2014/main" id="{A9B81696-AEC5-402D-B065-16C21EC0278E}"/>
              </a:ext>
            </a:extLst>
          </p:cNvPr>
          <p:cNvSpPr txBox="1"/>
          <p:nvPr/>
        </p:nvSpPr>
        <p:spPr>
          <a:xfrm>
            <a:off x="5411755" y="2146301"/>
            <a:ext cx="3862247" cy="3970318"/>
          </a:xfrm>
          <a:prstGeom prst="rect">
            <a:avLst/>
          </a:prstGeom>
          <a:noFill/>
        </p:spPr>
        <p:txBody>
          <a:bodyPr wrap="square" rtlCol="0">
            <a:spAutoFit/>
          </a:bodyPr>
          <a:lstStyle/>
          <a:p>
            <a:r>
              <a:rPr lang="en-US" dirty="0"/>
              <a:t>The significance level is equal to .05 (or 5%). Because the P for two tail is greater than .05 then you accept the null hypothesis, which means that the difference between the means of males and females are not significantly different,</a:t>
            </a:r>
          </a:p>
          <a:p>
            <a:endParaRPr lang="en-US" dirty="0"/>
          </a:p>
          <a:p>
            <a:r>
              <a:rPr lang="en-US" u="sng" dirty="0">
                <a:solidFill>
                  <a:schemeClr val="accent2"/>
                </a:solidFill>
              </a:rPr>
              <a:t>This means that there is a 95% chance that the difference between being a female or male does not affect the outcome of the perceived difficulty average.</a:t>
            </a:r>
            <a:r>
              <a:rPr lang="en-US" dirty="0">
                <a:solidFill>
                  <a:schemeClr val="accent2"/>
                </a:solidFill>
              </a:rPr>
              <a:t>  </a:t>
            </a:r>
          </a:p>
          <a:p>
            <a:endParaRPr lang="en-US" dirty="0"/>
          </a:p>
        </p:txBody>
      </p:sp>
    </p:spTree>
    <p:extLst>
      <p:ext uri="{BB962C8B-B14F-4D97-AF65-F5344CB8AC3E}">
        <p14:creationId xmlns:p14="http://schemas.microsoft.com/office/powerpoint/2010/main" val="174242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9E26-82AD-4134-8446-E7BB1D52352E}"/>
              </a:ext>
            </a:extLst>
          </p:cNvPr>
          <p:cNvSpPr>
            <a:spLocks noGrp="1"/>
          </p:cNvSpPr>
          <p:nvPr>
            <p:ph type="title"/>
          </p:nvPr>
        </p:nvSpPr>
        <p:spPr>
          <a:xfrm>
            <a:off x="77938" y="1038808"/>
            <a:ext cx="8858552" cy="1320800"/>
          </a:xfrm>
        </p:spPr>
        <p:txBody>
          <a:bodyPr>
            <a:normAutofit fontScale="90000"/>
          </a:bodyPr>
          <a:lstStyle/>
          <a:p>
            <a:r>
              <a:rPr lang="en-US" dirty="0"/>
              <a:t>The Upper and Lower Limits of Male and </a:t>
            </a:r>
            <a:br>
              <a:rPr lang="en-US" dirty="0"/>
            </a:br>
            <a:r>
              <a:rPr lang="en-US" dirty="0"/>
              <a:t>Female Populations (99% Confidence Intervals)</a:t>
            </a:r>
          </a:p>
        </p:txBody>
      </p:sp>
      <p:pic>
        <p:nvPicPr>
          <p:cNvPr id="8" name="Picture 7">
            <a:extLst>
              <a:ext uri="{FF2B5EF4-FFF2-40B4-BE49-F238E27FC236}">
                <a16:creationId xmlns:a16="http://schemas.microsoft.com/office/drawing/2014/main" id="{54E12D6B-ECCB-4BBF-B32B-47EF161C400F}"/>
              </a:ext>
            </a:extLst>
          </p:cNvPr>
          <p:cNvPicPr>
            <a:picLocks noChangeAspect="1"/>
          </p:cNvPicPr>
          <p:nvPr/>
        </p:nvPicPr>
        <p:blipFill>
          <a:blip r:embed="rId2"/>
          <a:stretch>
            <a:fillRect/>
          </a:stretch>
        </p:blipFill>
        <p:spPr>
          <a:xfrm>
            <a:off x="1687965" y="2496230"/>
            <a:ext cx="7248525" cy="4086225"/>
          </a:xfrm>
          <a:prstGeom prst="rect">
            <a:avLst/>
          </a:prstGeom>
        </p:spPr>
      </p:pic>
    </p:spTree>
    <p:extLst>
      <p:ext uri="{BB962C8B-B14F-4D97-AF65-F5344CB8AC3E}">
        <p14:creationId xmlns:p14="http://schemas.microsoft.com/office/powerpoint/2010/main" val="340795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8E01-D039-415C-87EB-832C2F569B92}"/>
              </a:ext>
            </a:extLst>
          </p:cNvPr>
          <p:cNvSpPr>
            <a:spLocks noGrp="1"/>
          </p:cNvSpPr>
          <p:nvPr>
            <p:ph type="title"/>
          </p:nvPr>
        </p:nvSpPr>
        <p:spPr/>
        <p:txBody>
          <a:bodyPr/>
          <a:lstStyle/>
          <a:p>
            <a:r>
              <a:rPr lang="en-US" dirty="0"/>
              <a:t>What my Project is</a:t>
            </a:r>
          </a:p>
        </p:txBody>
      </p:sp>
      <p:sp>
        <p:nvSpPr>
          <p:cNvPr id="3" name="Content Placeholder 2">
            <a:extLst>
              <a:ext uri="{FF2B5EF4-FFF2-40B4-BE49-F238E27FC236}">
                <a16:creationId xmlns:a16="http://schemas.microsoft.com/office/drawing/2014/main" id="{573569C1-F2BA-4998-BD91-927D9546B7B8}"/>
              </a:ext>
            </a:extLst>
          </p:cNvPr>
          <p:cNvSpPr>
            <a:spLocks noGrp="1"/>
          </p:cNvSpPr>
          <p:nvPr>
            <p:ph idx="1"/>
          </p:nvPr>
        </p:nvSpPr>
        <p:spPr/>
        <p:txBody>
          <a:bodyPr/>
          <a:lstStyle/>
          <a:p>
            <a:r>
              <a:rPr lang="en-US" dirty="0"/>
              <a:t>I was to take an online survey from the entire student body that was to determine what they felt about web conferencing and how they would react to it being the school’s solution for advising in the future.</a:t>
            </a:r>
          </a:p>
          <a:p>
            <a:r>
              <a:rPr lang="en-US" dirty="0"/>
              <a:t>The survey was 10 questions long with multiple choice, one choice or the other and free response questions</a:t>
            </a:r>
          </a:p>
          <a:p>
            <a:r>
              <a:rPr lang="en-US" dirty="0"/>
              <a:t>Unfortunately, I wanted to get more responses from the students. I had an on campus means of reaching the students about the survey that never went live because we had to stay home every day after spring break. If this had been implemented, I might have met my goal for the sample size.    </a:t>
            </a:r>
          </a:p>
        </p:txBody>
      </p:sp>
    </p:spTree>
    <p:extLst>
      <p:ext uri="{BB962C8B-B14F-4D97-AF65-F5344CB8AC3E}">
        <p14:creationId xmlns:p14="http://schemas.microsoft.com/office/powerpoint/2010/main" val="1766958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8FFB-D7DB-4957-A355-D71CBDA2576F}"/>
              </a:ext>
            </a:extLst>
          </p:cNvPr>
          <p:cNvSpPr>
            <a:spLocks noGrp="1"/>
          </p:cNvSpPr>
          <p:nvPr>
            <p:ph type="title"/>
          </p:nvPr>
        </p:nvSpPr>
        <p:spPr>
          <a:xfrm>
            <a:off x="35668" y="0"/>
            <a:ext cx="11958536" cy="700391"/>
          </a:xfrm>
        </p:spPr>
        <p:txBody>
          <a:bodyPr/>
          <a:lstStyle/>
          <a:p>
            <a:r>
              <a:rPr lang="en-US" dirty="0">
                <a:solidFill>
                  <a:schemeClr val="tx1"/>
                </a:solidFill>
              </a:rPr>
              <a:t>Male and Female Preferred Software</a:t>
            </a:r>
          </a:p>
        </p:txBody>
      </p:sp>
      <p:graphicFrame>
        <p:nvGraphicFramePr>
          <p:cNvPr id="5" name="Content Placeholder 4">
            <a:extLst>
              <a:ext uri="{FF2B5EF4-FFF2-40B4-BE49-F238E27FC236}">
                <a16:creationId xmlns:a16="http://schemas.microsoft.com/office/drawing/2014/main" id="{FCBFB64A-C1A9-4BE1-99DB-D7057A5A7E0D}"/>
              </a:ext>
            </a:extLst>
          </p:cNvPr>
          <p:cNvGraphicFramePr>
            <a:graphicFrameLocks noGrp="1"/>
          </p:cNvGraphicFramePr>
          <p:nvPr>
            <p:ph idx="1"/>
            <p:extLst>
              <p:ext uri="{D42A27DB-BD31-4B8C-83A1-F6EECF244321}">
                <p14:modId xmlns:p14="http://schemas.microsoft.com/office/powerpoint/2010/main" val="2059742753"/>
              </p:ext>
            </p:extLst>
          </p:nvPr>
        </p:nvGraphicFramePr>
        <p:xfrm>
          <a:off x="1" y="700392"/>
          <a:ext cx="5797684" cy="61576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500BB28-D04F-4C2B-BA21-BF5019232184}"/>
              </a:ext>
            </a:extLst>
          </p:cNvPr>
          <p:cNvGraphicFramePr>
            <a:graphicFrameLocks/>
          </p:cNvGraphicFramePr>
          <p:nvPr>
            <p:extLst>
              <p:ext uri="{D42A27DB-BD31-4B8C-83A1-F6EECF244321}">
                <p14:modId xmlns:p14="http://schemas.microsoft.com/office/powerpoint/2010/main" val="2131930451"/>
              </p:ext>
            </p:extLst>
          </p:nvPr>
        </p:nvGraphicFramePr>
        <p:xfrm>
          <a:off x="5875506" y="593387"/>
          <a:ext cx="6280826" cy="62646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135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8930-2AC5-41C0-AFE1-61B26CA8A44E}"/>
              </a:ext>
            </a:extLst>
          </p:cNvPr>
          <p:cNvSpPr>
            <a:spLocks noGrp="1"/>
          </p:cNvSpPr>
          <p:nvPr>
            <p:ph type="title"/>
          </p:nvPr>
        </p:nvSpPr>
        <p:spPr>
          <a:xfrm>
            <a:off x="0" y="76199"/>
            <a:ext cx="6819089" cy="740439"/>
          </a:xfrm>
        </p:spPr>
        <p:txBody>
          <a:bodyPr/>
          <a:lstStyle/>
          <a:p>
            <a:r>
              <a:rPr lang="en-US" dirty="0">
                <a:solidFill>
                  <a:schemeClr val="tx1"/>
                </a:solidFill>
              </a:rPr>
              <a:t>Male and Female College Status</a:t>
            </a:r>
          </a:p>
        </p:txBody>
      </p:sp>
      <p:graphicFrame>
        <p:nvGraphicFramePr>
          <p:cNvPr id="5" name="Chart 4">
            <a:extLst>
              <a:ext uri="{FF2B5EF4-FFF2-40B4-BE49-F238E27FC236}">
                <a16:creationId xmlns:a16="http://schemas.microsoft.com/office/drawing/2014/main" id="{668F8D18-BFB7-42DC-9A32-A8093804B026}"/>
              </a:ext>
            </a:extLst>
          </p:cNvPr>
          <p:cNvGraphicFramePr>
            <a:graphicFrameLocks/>
          </p:cNvGraphicFramePr>
          <p:nvPr>
            <p:extLst>
              <p:ext uri="{D42A27DB-BD31-4B8C-83A1-F6EECF244321}">
                <p14:modId xmlns:p14="http://schemas.microsoft.com/office/powerpoint/2010/main" val="2678703212"/>
              </p:ext>
            </p:extLst>
          </p:nvPr>
        </p:nvGraphicFramePr>
        <p:xfrm>
          <a:off x="4821738" y="1656734"/>
          <a:ext cx="4572000" cy="42853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8B5056A-F09D-4EF1-A993-4552DDE0B06F}"/>
              </a:ext>
            </a:extLst>
          </p:cNvPr>
          <p:cNvGraphicFramePr>
            <a:graphicFrameLocks/>
          </p:cNvGraphicFramePr>
          <p:nvPr>
            <p:extLst>
              <p:ext uri="{D42A27DB-BD31-4B8C-83A1-F6EECF244321}">
                <p14:modId xmlns:p14="http://schemas.microsoft.com/office/powerpoint/2010/main" val="4176571908"/>
              </p:ext>
            </p:extLst>
          </p:nvPr>
        </p:nvGraphicFramePr>
        <p:xfrm>
          <a:off x="-1" y="915899"/>
          <a:ext cx="5807413" cy="59421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1CE080D6-846C-4BA7-B8A8-FB08983DE5C6}"/>
              </a:ext>
            </a:extLst>
          </p:cNvPr>
          <p:cNvGraphicFramePr>
            <a:graphicFrameLocks/>
          </p:cNvGraphicFramePr>
          <p:nvPr>
            <p:extLst>
              <p:ext uri="{D42A27DB-BD31-4B8C-83A1-F6EECF244321}">
                <p14:modId xmlns:p14="http://schemas.microsoft.com/office/powerpoint/2010/main" val="831373260"/>
              </p:ext>
            </p:extLst>
          </p:nvPr>
        </p:nvGraphicFramePr>
        <p:xfrm>
          <a:off x="5975728" y="992098"/>
          <a:ext cx="6216272" cy="58659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7064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CA71-4AEA-4114-BCFF-BF4B07DBC1BA}"/>
              </a:ext>
            </a:extLst>
          </p:cNvPr>
          <p:cNvSpPr>
            <a:spLocks noGrp="1"/>
          </p:cNvSpPr>
          <p:nvPr>
            <p:ph type="title"/>
          </p:nvPr>
        </p:nvSpPr>
        <p:spPr>
          <a:xfrm>
            <a:off x="-1" y="0"/>
            <a:ext cx="10050011" cy="680936"/>
          </a:xfrm>
        </p:spPr>
        <p:txBody>
          <a:bodyPr>
            <a:normAutofit fontScale="90000"/>
          </a:bodyPr>
          <a:lstStyle/>
          <a:p>
            <a:r>
              <a:rPr lang="en-US" dirty="0">
                <a:solidFill>
                  <a:schemeClr val="tx1"/>
                </a:solidFill>
              </a:rPr>
              <a:t>Male and Female Agreeableness to Web Conferencing </a:t>
            </a:r>
          </a:p>
        </p:txBody>
      </p:sp>
      <p:graphicFrame>
        <p:nvGraphicFramePr>
          <p:cNvPr id="4" name="Content Placeholder 3">
            <a:extLst>
              <a:ext uri="{FF2B5EF4-FFF2-40B4-BE49-F238E27FC236}">
                <a16:creationId xmlns:a16="http://schemas.microsoft.com/office/drawing/2014/main" id="{E9CCB23A-A472-4F7D-A59A-BE8BBB5FF9DF}"/>
              </a:ext>
            </a:extLst>
          </p:cNvPr>
          <p:cNvGraphicFramePr>
            <a:graphicFrameLocks noGrp="1"/>
          </p:cNvGraphicFramePr>
          <p:nvPr>
            <p:ph idx="1"/>
            <p:extLst>
              <p:ext uri="{D42A27DB-BD31-4B8C-83A1-F6EECF244321}">
                <p14:modId xmlns:p14="http://schemas.microsoft.com/office/powerpoint/2010/main" val="2693019216"/>
              </p:ext>
            </p:extLst>
          </p:nvPr>
        </p:nvGraphicFramePr>
        <p:xfrm>
          <a:off x="0" y="680936"/>
          <a:ext cx="5778230" cy="61770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0B8D427-E114-42F1-96DD-AFF349FD4C1C}"/>
              </a:ext>
            </a:extLst>
          </p:cNvPr>
          <p:cNvGraphicFramePr>
            <a:graphicFrameLocks/>
          </p:cNvGraphicFramePr>
          <p:nvPr>
            <p:extLst>
              <p:ext uri="{D42A27DB-BD31-4B8C-83A1-F6EECF244321}">
                <p14:modId xmlns:p14="http://schemas.microsoft.com/office/powerpoint/2010/main" val="2261668924"/>
              </p:ext>
            </p:extLst>
          </p:nvPr>
        </p:nvGraphicFramePr>
        <p:xfrm>
          <a:off x="6413773" y="680936"/>
          <a:ext cx="6087858" cy="61770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41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6F5B-97EE-401B-9416-23F8824EE1C2}"/>
              </a:ext>
            </a:extLst>
          </p:cNvPr>
          <p:cNvSpPr>
            <a:spLocks noGrp="1"/>
          </p:cNvSpPr>
          <p:nvPr>
            <p:ph type="title"/>
          </p:nvPr>
        </p:nvSpPr>
        <p:spPr>
          <a:xfrm>
            <a:off x="0" y="0"/>
            <a:ext cx="11414147" cy="1401763"/>
          </a:xfrm>
        </p:spPr>
        <p:txBody>
          <a:bodyPr/>
          <a:lstStyle/>
          <a:p>
            <a:r>
              <a:rPr lang="en-US" dirty="0">
                <a:solidFill>
                  <a:schemeClr val="tx1"/>
                </a:solidFill>
              </a:rPr>
              <a:t>Male and Female Preferred Meeting Methods</a:t>
            </a:r>
          </a:p>
        </p:txBody>
      </p:sp>
      <p:graphicFrame>
        <p:nvGraphicFramePr>
          <p:cNvPr id="4" name="Content Placeholder 3">
            <a:extLst>
              <a:ext uri="{FF2B5EF4-FFF2-40B4-BE49-F238E27FC236}">
                <a16:creationId xmlns:a16="http://schemas.microsoft.com/office/drawing/2014/main" id="{3C291054-8F80-462F-81FC-5E37007F8397}"/>
              </a:ext>
            </a:extLst>
          </p:cNvPr>
          <p:cNvGraphicFramePr>
            <a:graphicFrameLocks noGrp="1"/>
          </p:cNvGraphicFramePr>
          <p:nvPr>
            <p:ph idx="1"/>
            <p:extLst>
              <p:ext uri="{D42A27DB-BD31-4B8C-83A1-F6EECF244321}">
                <p14:modId xmlns:p14="http://schemas.microsoft.com/office/powerpoint/2010/main" val="1551101632"/>
              </p:ext>
            </p:extLst>
          </p:nvPr>
        </p:nvGraphicFramePr>
        <p:xfrm>
          <a:off x="-382556" y="1879600"/>
          <a:ext cx="5038531" cy="3932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D96F0F8-12D4-445B-B551-B2FB209DA0FB}"/>
              </a:ext>
            </a:extLst>
          </p:cNvPr>
          <p:cNvGraphicFramePr>
            <a:graphicFrameLocks/>
          </p:cNvGraphicFramePr>
          <p:nvPr>
            <p:extLst>
              <p:ext uri="{D42A27DB-BD31-4B8C-83A1-F6EECF244321}">
                <p14:modId xmlns:p14="http://schemas.microsoft.com/office/powerpoint/2010/main" val="360192853"/>
              </p:ext>
            </p:extLst>
          </p:nvPr>
        </p:nvGraphicFramePr>
        <p:xfrm>
          <a:off x="5710136" y="885217"/>
          <a:ext cx="6481864" cy="59727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C291054-8F80-462F-81FC-5E37007F8397}"/>
              </a:ext>
            </a:extLst>
          </p:cNvPr>
          <p:cNvGraphicFramePr>
            <a:graphicFrameLocks/>
          </p:cNvGraphicFramePr>
          <p:nvPr>
            <p:extLst>
              <p:ext uri="{D42A27DB-BD31-4B8C-83A1-F6EECF244321}">
                <p14:modId xmlns:p14="http://schemas.microsoft.com/office/powerpoint/2010/main" val="2128402118"/>
              </p:ext>
            </p:extLst>
          </p:nvPr>
        </p:nvGraphicFramePr>
        <p:xfrm>
          <a:off x="0" y="807397"/>
          <a:ext cx="5544765" cy="60506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780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D6A1-CE9C-419A-95B8-9B5BD753895B}"/>
              </a:ext>
            </a:extLst>
          </p:cNvPr>
          <p:cNvSpPr>
            <a:spLocks noGrp="1"/>
          </p:cNvSpPr>
          <p:nvPr>
            <p:ph type="title"/>
          </p:nvPr>
        </p:nvSpPr>
        <p:spPr/>
        <p:txBody>
          <a:bodyPr/>
          <a:lstStyle/>
          <a:p>
            <a:r>
              <a:rPr lang="en-US" dirty="0"/>
              <a:t>Take Aways from the Multi Factor Data</a:t>
            </a:r>
          </a:p>
        </p:txBody>
      </p:sp>
      <p:sp>
        <p:nvSpPr>
          <p:cNvPr id="3" name="Content Placeholder 2">
            <a:extLst>
              <a:ext uri="{FF2B5EF4-FFF2-40B4-BE49-F238E27FC236}">
                <a16:creationId xmlns:a16="http://schemas.microsoft.com/office/drawing/2014/main" id="{71929E82-ACC7-4D2E-9A56-A51714A264A0}"/>
              </a:ext>
            </a:extLst>
          </p:cNvPr>
          <p:cNvSpPr>
            <a:spLocks noGrp="1"/>
          </p:cNvSpPr>
          <p:nvPr>
            <p:ph idx="1"/>
          </p:nvPr>
        </p:nvSpPr>
        <p:spPr/>
        <p:txBody>
          <a:bodyPr/>
          <a:lstStyle/>
          <a:p>
            <a:r>
              <a:rPr lang="en-US" dirty="0"/>
              <a:t>Females preferred Zoom and Blackboard while males preferred Zoom, Blackboard and Microsoft Teams</a:t>
            </a:r>
          </a:p>
          <a:p>
            <a:r>
              <a:rPr lang="en-US" dirty="0"/>
              <a:t>Males have a larger percentage of neutral to strong agreeableness than females towards web conferencing being the solution for the college</a:t>
            </a:r>
          </a:p>
          <a:p>
            <a:r>
              <a:rPr lang="en-US" dirty="0"/>
              <a:t> Males had more varied college statuses (Full Time vs Part time and All online vs some online are all on campus) than females did </a:t>
            </a:r>
          </a:p>
          <a:p>
            <a:r>
              <a:rPr lang="en-US" dirty="0"/>
              <a:t> The majority of males preferred online meetings while the majority of females preferred face to face meetings</a:t>
            </a:r>
          </a:p>
        </p:txBody>
      </p:sp>
    </p:spTree>
    <p:extLst>
      <p:ext uri="{BB962C8B-B14F-4D97-AF65-F5344CB8AC3E}">
        <p14:creationId xmlns:p14="http://schemas.microsoft.com/office/powerpoint/2010/main" val="3889881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C60A-BCEC-489D-8F6B-02386CA8A2E8}"/>
              </a:ext>
            </a:extLst>
          </p:cNvPr>
          <p:cNvSpPr>
            <a:spLocks noGrp="1"/>
          </p:cNvSpPr>
          <p:nvPr>
            <p:ph type="title"/>
          </p:nvPr>
        </p:nvSpPr>
        <p:spPr>
          <a:xfrm>
            <a:off x="103402" y="76200"/>
            <a:ext cx="7902462" cy="556098"/>
          </a:xfrm>
        </p:spPr>
        <p:txBody>
          <a:bodyPr>
            <a:normAutofit fontScale="90000"/>
          </a:bodyPr>
          <a:lstStyle/>
          <a:p>
            <a:r>
              <a:rPr lang="en-US" sz="3200" dirty="0">
                <a:solidFill>
                  <a:schemeClr val="tx1"/>
                </a:solidFill>
              </a:rPr>
              <a:t>Meeting Preferences of Full Time Students</a:t>
            </a:r>
          </a:p>
        </p:txBody>
      </p:sp>
      <p:graphicFrame>
        <p:nvGraphicFramePr>
          <p:cNvPr id="4" name="Content Placeholder 3">
            <a:extLst>
              <a:ext uri="{FF2B5EF4-FFF2-40B4-BE49-F238E27FC236}">
                <a16:creationId xmlns:a16="http://schemas.microsoft.com/office/drawing/2014/main" id="{F7301D3B-541B-4D95-A093-E98578EC3A8C}"/>
              </a:ext>
            </a:extLst>
          </p:cNvPr>
          <p:cNvGraphicFramePr>
            <a:graphicFrameLocks noGrp="1"/>
          </p:cNvGraphicFramePr>
          <p:nvPr>
            <p:ph idx="1"/>
            <p:extLst>
              <p:ext uri="{D42A27DB-BD31-4B8C-83A1-F6EECF244321}">
                <p14:modId xmlns:p14="http://schemas.microsoft.com/office/powerpoint/2010/main" val="2006887751"/>
              </p:ext>
            </p:extLst>
          </p:nvPr>
        </p:nvGraphicFramePr>
        <p:xfrm>
          <a:off x="-97278" y="821094"/>
          <a:ext cx="3845583" cy="37119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2FE47BF-0459-48E2-B5D7-7A9B2B58C449}"/>
              </a:ext>
            </a:extLst>
          </p:cNvPr>
          <p:cNvGraphicFramePr>
            <a:graphicFrameLocks/>
          </p:cNvGraphicFramePr>
          <p:nvPr>
            <p:extLst>
              <p:ext uri="{D42A27DB-BD31-4B8C-83A1-F6EECF244321}">
                <p14:modId xmlns:p14="http://schemas.microsoft.com/office/powerpoint/2010/main" val="4259241363"/>
              </p:ext>
            </p:extLst>
          </p:nvPr>
        </p:nvGraphicFramePr>
        <p:xfrm>
          <a:off x="3772530" y="2501993"/>
          <a:ext cx="4116601" cy="39056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356254D-EA82-41BC-8F18-DC74200405B3}"/>
              </a:ext>
            </a:extLst>
          </p:cNvPr>
          <p:cNvGraphicFramePr>
            <a:graphicFrameLocks/>
          </p:cNvGraphicFramePr>
          <p:nvPr>
            <p:extLst>
              <p:ext uri="{D42A27DB-BD31-4B8C-83A1-F6EECF244321}">
                <p14:modId xmlns:p14="http://schemas.microsoft.com/office/powerpoint/2010/main" val="644061432"/>
              </p:ext>
            </p:extLst>
          </p:nvPr>
        </p:nvGraphicFramePr>
        <p:xfrm>
          <a:off x="7889131" y="724264"/>
          <a:ext cx="3991582" cy="39056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611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1428-AF43-4483-84A9-B2CFBEAD0579}"/>
              </a:ext>
            </a:extLst>
          </p:cNvPr>
          <p:cNvSpPr>
            <a:spLocks noGrp="1"/>
          </p:cNvSpPr>
          <p:nvPr>
            <p:ph type="title"/>
          </p:nvPr>
        </p:nvSpPr>
        <p:spPr>
          <a:xfrm>
            <a:off x="0" y="34622"/>
            <a:ext cx="11605098" cy="733863"/>
          </a:xfrm>
        </p:spPr>
        <p:txBody>
          <a:bodyPr>
            <a:normAutofit/>
          </a:bodyPr>
          <a:lstStyle/>
          <a:p>
            <a:r>
              <a:rPr lang="en-US" sz="3200" dirty="0">
                <a:solidFill>
                  <a:schemeClr val="tx1"/>
                </a:solidFill>
              </a:rPr>
              <a:t>Meeting Preferences of Part Time Students</a:t>
            </a:r>
          </a:p>
        </p:txBody>
      </p:sp>
      <p:graphicFrame>
        <p:nvGraphicFramePr>
          <p:cNvPr id="5" name="Content Placeholder 4">
            <a:extLst>
              <a:ext uri="{FF2B5EF4-FFF2-40B4-BE49-F238E27FC236}">
                <a16:creationId xmlns:a16="http://schemas.microsoft.com/office/drawing/2014/main" id="{393EB878-2D1F-44AB-BCA7-A6627B14FF5B}"/>
              </a:ext>
            </a:extLst>
          </p:cNvPr>
          <p:cNvGraphicFramePr>
            <a:graphicFrameLocks noGrp="1"/>
          </p:cNvGraphicFramePr>
          <p:nvPr>
            <p:ph idx="1"/>
            <p:extLst>
              <p:ext uri="{D42A27DB-BD31-4B8C-83A1-F6EECF244321}">
                <p14:modId xmlns:p14="http://schemas.microsoft.com/office/powerpoint/2010/main" val="4103934053"/>
              </p:ext>
            </p:extLst>
          </p:nvPr>
        </p:nvGraphicFramePr>
        <p:xfrm>
          <a:off x="351291" y="1339494"/>
          <a:ext cx="3119696" cy="26166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E2580DA-9C28-472C-B4B5-D4D6B6900C56}"/>
              </a:ext>
            </a:extLst>
          </p:cNvPr>
          <p:cNvGraphicFramePr>
            <a:graphicFrameLocks/>
          </p:cNvGraphicFramePr>
          <p:nvPr>
            <p:extLst>
              <p:ext uri="{D42A27DB-BD31-4B8C-83A1-F6EECF244321}">
                <p14:modId xmlns:p14="http://schemas.microsoft.com/office/powerpoint/2010/main" val="480017488"/>
              </p:ext>
            </p:extLst>
          </p:nvPr>
        </p:nvGraphicFramePr>
        <p:xfrm>
          <a:off x="-166836" y="837784"/>
          <a:ext cx="4646557" cy="60202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CD946AA6-6B0B-4E40-B7F0-32F59F7E3530}"/>
              </a:ext>
            </a:extLst>
          </p:cNvPr>
          <p:cNvGraphicFramePr>
            <a:graphicFrameLocks/>
          </p:cNvGraphicFramePr>
          <p:nvPr>
            <p:extLst>
              <p:ext uri="{D42A27DB-BD31-4B8C-83A1-F6EECF244321}">
                <p14:modId xmlns:p14="http://schemas.microsoft.com/office/powerpoint/2010/main" val="141821343"/>
              </p:ext>
            </p:extLst>
          </p:nvPr>
        </p:nvGraphicFramePr>
        <p:xfrm>
          <a:off x="4798503" y="956346"/>
          <a:ext cx="5352176" cy="59016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2929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0098-4710-4821-965F-E9313F8AF98B}"/>
              </a:ext>
            </a:extLst>
          </p:cNvPr>
          <p:cNvSpPr>
            <a:spLocks noGrp="1"/>
          </p:cNvSpPr>
          <p:nvPr>
            <p:ph type="title"/>
          </p:nvPr>
        </p:nvSpPr>
        <p:spPr/>
        <p:txBody>
          <a:bodyPr/>
          <a:lstStyle/>
          <a:p>
            <a:r>
              <a:rPr lang="en-US" dirty="0"/>
              <a:t>Take Aways from Face to Face vs Online Meetings for Students</a:t>
            </a:r>
          </a:p>
        </p:txBody>
      </p:sp>
      <p:sp>
        <p:nvSpPr>
          <p:cNvPr id="3" name="Content Placeholder 2">
            <a:extLst>
              <a:ext uri="{FF2B5EF4-FFF2-40B4-BE49-F238E27FC236}">
                <a16:creationId xmlns:a16="http://schemas.microsoft.com/office/drawing/2014/main" id="{42B1970F-9965-4643-8436-9EF7B3EE747E}"/>
              </a:ext>
            </a:extLst>
          </p:cNvPr>
          <p:cNvSpPr>
            <a:spLocks noGrp="1"/>
          </p:cNvSpPr>
          <p:nvPr>
            <p:ph idx="1"/>
          </p:nvPr>
        </p:nvSpPr>
        <p:spPr>
          <a:xfrm>
            <a:off x="677333" y="2160589"/>
            <a:ext cx="9333441" cy="3880773"/>
          </a:xfrm>
        </p:spPr>
        <p:txBody>
          <a:bodyPr/>
          <a:lstStyle/>
          <a:p>
            <a:r>
              <a:rPr lang="en-US" dirty="0"/>
              <a:t>Full Time Students with Both Online and Offline preferred meeting Face to Face</a:t>
            </a:r>
          </a:p>
          <a:p>
            <a:r>
              <a:rPr lang="en-US" dirty="0"/>
              <a:t>Full Time Students with On Campus Only preferred meeting face to face </a:t>
            </a:r>
          </a:p>
          <a:p>
            <a:r>
              <a:rPr lang="en-US" dirty="0"/>
              <a:t>Full Time Students with Online Only preferred Meeting Online</a:t>
            </a:r>
          </a:p>
          <a:p>
            <a:r>
              <a:rPr lang="en-US" dirty="0"/>
              <a:t>Part Time Students with On Campus Only preferred Face to Face</a:t>
            </a:r>
          </a:p>
          <a:p>
            <a:r>
              <a:rPr lang="en-US" dirty="0"/>
              <a:t>Part Time Students with Both Preferred Online Meetings</a:t>
            </a:r>
          </a:p>
          <a:p>
            <a:r>
              <a:rPr lang="en-US" dirty="0"/>
              <a:t>Part Time Students with Online only Preferred Online</a:t>
            </a:r>
            <a:br>
              <a:rPr lang="en-US" dirty="0"/>
            </a:br>
            <a:endParaRPr lang="en-US" dirty="0"/>
          </a:p>
        </p:txBody>
      </p:sp>
    </p:spTree>
    <p:extLst>
      <p:ext uri="{BB962C8B-B14F-4D97-AF65-F5344CB8AC3E}">
        <p14:creationId xmlns:p14="http://schemas.microsoft.com/office/powerpoint/2010/main" val="164680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FDB9-6544-4383-B9B9-B128F51C27C5}"/>
              </a:ext>
            </a:extLst>
          </p:cNvPr>
          <p:cNvSpPr>
            <a:spLocks noGrp="1"/>
          </p:cNvSpPr>
          <p:nvPr>
            <p:ph type="title"/>
          </p:nvPr>
        </p:nvSpPr>
        <p:spPr/>
        <p:txBody>
          <a:bodyPr/>
          <a:lstStyle/>
          <a:p>
            <a:r>
              <a:rPr lang="en-US" dirty="0"/>
              <a:t>Final Suggestions for Forsyth Tech	</a:t>
            </a:r>
            <a:br>
              <a:rPr lang="en-US" dirty="0"/>
            </a:br>
            <a:endParaRPr lang="en-US" dirty="0"/>
          </a:p>
        </p:txBody>
      </p:sp>
      <p:sp>
        <p:nvSpPr>
          <p:cNvPr id="3" name="Content Placeholder 2">
            <a:extLst>
              <a:ext uri="{FF2B5EF4-FFF2-40B4-BE49-F238E27FC236}">
                <a16:creationId xmlns:a16="http://schemas.microsoft.com/office/drawing/2014/main" id="{69440522-915C-44D3-AB74-232E9628A4D7}"/>
              </a:ext>
            </a:extLst>
          </p:cNvPr>
          <p:cNvSpPr>
            <a:spLocks noGrp="1"/>
          </p:cNvSpPr>
          <p:nvPr>
            <p:ph idx="1"/>
          </p:nvPr>
        </p:nvSpPr>
        <p:spPr/>
        <p:txBody>
          <a:bodyPr>
            <a:normAutofit lnSpcReduction="10000"/>
          </a:bodyPr>
          <a:lstStyle/>
          <a:p>
            <a:r>
              <a:rPr lang="en-US" dirty="0"/>
              <a:t>1. Most Importantly, decide which parts of the data is the more important. Not every single point of data needs to be looked at. Like a factorial equation, when you consider balancing more and more factors the larger the total sum of all those factors become. This makes it increasingly hard to come to a definitive final decision. This may sound counter intuitive for a Data Analyst to suggest, but sometimes, going with your most important factors is the best thing you can do. If you try to stretch yourself too thin in pleasing all demographics of the student body, you will just disappoint everyone.</a:t>
            </a:r>
          </a:p>
          <a:p>
            <a:r>
              <a:rPr lang="en-US" dirty="0"/>
              <a:t>2. There are other factors that need to be taken into consideration besides popularity, such as security when it comes to Web conferencing software. For example, Microsoft Teams might not have a ton of market share right now, but it’s being backed up by one of the largest companies in the world (Microsoft). It has a possibility for the out of class solution. It may pick up market share later as Microsoft pushes it.  </a:t>
            </a:r>
          </a:p>
        </p:txBody>
      </p:sp>
    </p:spTree>
    <p:extLst>
      <p:ext uri="{BB962C8B-B14F-4D97-AF65-F5344CB8AC3E}">
        <p14:creationId xmlns:p14="http://schemas.microsoft.com/office/powerpoint/2010/main" val="3037030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E88A-94EE-4D7A-9919-877BCFF965C2}"/>
              </a:ext>
            </a:extLst>
          </p:cNvPr>
          <p:cNvSpPr>
            <a:spLocks noGrp="1"/>
          </p:cNvSpPr>
          <p:nvPr>
            <p:ph type="title"/>
          </p:nvPr>
        </p:nvSpPr>
        <p:spPr>
          <a:xfrm>
            <a:off x="1702966" y="1820410"/>
            <a:ext cx="8028264" cy="2449585"/>
          </a:xfrm>
        </p:spPr>
        <p:txBody>
          <a:bodyPr>
            <a:normAutofit fontScale="90000"/>
          </a:bodyPr>
          <a:lstStyle/>
          <a:p>
            <a:r>
              <a:rPr lang="en-US" sz="13800" dirty="0"/>
              <a:t>Addendum</a:t>
            </a:r>
          </a:p>
        </p:txBody>
      </p:sp>
    </p:spTree>
    <p:extLst>
      <p:ext uri="{BB962C8B-B14F-4D97-AF65-F5344CB8AC3E}">
        <p14:creationId xmlns:p14="http://schemas.microsoft.com/office/powerpoint/2010/main" val="98117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4FDB-7E91-4EE6-A189-7CB4416D0161}"/>
              </a:ext>
            </a:extLst>
          </p:cNvPr>
          <p:cNvSpPr>
            <a:spLocks noGrp="1"/>
          </p:cNvSpPr>
          <p:nvPr>
            <p:ph type="title"/>
          </p:nvPr>
        </p:nvSpPr>
        <p:spPr>
          <a:xfrm>
            <a:off x="327138" y="502595"/>
            <a:ext cx="9585347" cy="1320800"/>
          </a:xfrm>
        </p:spPr>
        <p:txBody>
          <a:bodyPr>
            <a:normAutofit fontScale="90000"/>
          </a:bodyPr>
          <a:lstStyle/>
          <a:p>
            <a:r>
              <a:rPr lang="en-US" dirty="0"/>
              <a:t>The Sample and Population I was working with</a:t>
            </a:r>
            <a:br>
              <a:rPr lang="en-US" dirty="0"/>
            </a:br>
            <a:endParaRPr lang="en-US" dirty="0"/>
          </a:p>
        </p:txBody>
      </p:sp>
      <p:sp>
        <p:nvSpPr>
          <p:cNvPr id="3" name="Content Placeholder 2">
            <a:extLst>
              <a:ext uri="{FF2B5EF4-FFF2-40B4-BE49-F238E27FC236}">
                <a16:creationId xmlns:a16="http://schemas.microsoft.com/office/drawing/2014/main" id="{88430867-D19F-4A62-A03B-2E705AE23DEC}"/>
              </a:ext>
            </a:extLst>
          </p:cNvPr>
          <p:cNvSpPr>
            <a:spLocks noGrp="1"/>
          </p:cNvSpPr>
          <p:nvPr>
            <p:ph idx="1"/>
          </p:nvPr>
        </p:nvSpPr>
        <p:spPr/>
        <p:txBody>
          <a:bodyPr/>
          <a:lstStyle/>
          <a:p>
            <a:r>
              <a:rPr lang="en-US" dirty="0"/>
              <a:t>The sample size (subset of the population) was 57 students</a:t>
            </a:r>
          </a:p>
          <a:p>
            <a:r>
              <a:rPr lang="en-US" dirty="0"/>
              <a:t>The Population size (entire student body using Office 365) is 6,733, this is not the same thing as the population of the entire college, but it is close</a:t>
            </a:r>
          </a:p>
          <a:p>
            <a:r>
              <a:rPr lang="en-US" dirty="0"/>
              <a:t>The goal was to capture 1% of all students at the College using office 365</a:t>
            </a:r>
          </a:p>
          <a:p>
            <a:r>
              <a:rPr lang="en-US" dirty="0"/>
              <a:t>The sample size wasn’t quite the goal (1%), but it is close enough for statistical analysis to occur</a:t>
            </a:r>
          </a:p>
        </p:txBody>
      </p:sp>
    </p:spTree>
    <p:extLst>
      <p:ext uri="{BB962C8B-B14F-4D97-AF65-F5344CB8AC3E}">
        <p14:creationId xmlns:p14="http://schemas.microsoft.com/office/powerpoint/2010/main" val="193722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A79F-04CB-4789-AD8A-23A85F6489D2}"/>
              </a:ext>
            </a:extLst>
          </p:cNvPr>
          <p:cNvSpPr>
            <a:spLocks noGrp="1"/>
          </p:cNvSpPr>
          <p:nvPr>
            <p:ph type="title"/>
          </p:nvPr>
        </p:nvSpPr>
        <p:spPr>
          <a:xfrm>
            <a:off x="677334" y="324375"/>
            <a:ext cx="8596668" cy="1320800"/>
          </a:xfrm>
        </p:spPr>
        <p:txBody>
          <a:bodyPr>
            <a:normAutofit fontScale="90000"/>
          </a:bodyPr>
          <a:lstStyle/>
          <a:p>
            <a:r>
              <a:rPr lang="en-US" dirty="0"/>
              <a:t>Calculating Whether or not the Perceived difference between Males and Females are roughly the same</a:t>
            </a:r>
          </a:p>
        </p:txBody>
      </p:sp>
      <p:pic>
        <p:nvPicPr>
          <p:cNvPr id="8" name="Picture 7">
            <a:extLst>
              <a:ext uri="{FF2B5EF4-FFF2-40B4-BE49-F238E27FC236}">
                <a16:creationId xmlns:a16="http://schemas.microsoft.com/office/drawing/2014/main" id="{487BAD0F-6BFD-4192-AB83-DDA259DC9B37}"/>
              </a:ext>
            </a:extLst>
          </p:cNvPr>
          <p:cNvPicPr>
            <a:picLocks noChangeAspect="1"/>
          </p:cNvPicPr>
          <p:nvPr/>
        </p:nvPicPr>
        <p:blipFill>
          <a:blip r:embed="rId2"/>
          <a:stretch>
            <a:fillRect/>
          </a:stretch>
        </p:blipFill>
        <p:spPr>
          <a:xfrm>
            <a:off x="4049590" y="1392458"/>
            <a:ext cx="1128900" cy="5405580"/>
          </a:xfrm>
          <a:prstGeom prst="rect">
            <a:avLst/>
          </a:prstGeom>
        </p:spPr>
      </p:pic>
      <p:sp>
        <p:nvSpPr>
          <p:cNvPr id="9" name="TextBox 8">
            <a:extLst>
              <a:ext uri="{FF2B5EF4-FFF2-40B4-BE49-F238E27FC236}">
                <a16:creationId xmlns:a16="http://schemas.microsoft.com/office/drawing/2014/main" id="{4D747660-797B-42FF-92BD-F543891FAE0D}"/>
              </a:ext>
            </a:extLst>
          </p:cNvPr>
          <p:cNvSpPr txBox="1"/>
          <p:nvPr/>
        </p:nvSpPr>
        <p:spPr>
          <a:xfrm>
            <a:off x="5476756" y="2551837"/>
            <a:ext cx="3498980" cy="2031325"/>
          </a:xfrm>
          <a:prstGeom prst="rect">
            <a:avLst/>
          </a:prstGeom>
          <a:noFill/>
        </p:spPr>
        <p:txBody>
          <a:bodyPr wrap="square" rtlCol="0">
            <a:spAutoFit/>
          </a:bodyPr>
          <a:lstStyle/>
          <a:p>
            <a:r>
              <a:rPr lang="en-US" dirty="0">
                <a:solidFill>
                  <a:schemeClr val="accent1"/>
                </a:solidFill>
              </a:rPr>
              <a:t>As the number of entries get larger, the number of calculations that need to be done (especially Variances) goes up, I’ll show you how to use the Excel way of calculating the </a:t>
            </a:r>
          </a:p>
          <a:p>
            <a:r>
              <a:rPr lang="en-US" dirty="0">
                <a:solidFill>
                  <a:schemeClr val="accent1"/>
                </a:solidFill>
              </a:rPr>
              <a:t>P-Value</a:t>
            </a:r>
          </a:p>
        </p:txBody>
      </p:sp>
    </p:spTree>
    <p:extLst>
      <p:ext uri="{BB962C8B-B14F-4D97-AF65-F5344CB8AC3E}">
        <p14:creationId xmlns:p14="http://schemas.microsoft.com/office/powerpoint/2010/main" val="3020215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B67D-C635-4FA4-ADA6-34AEA9857143}"/>
              </a:ext>
            </a:extLst>
          </p:cNvPr>
          <p:cNvSpPr>
            <a:spLocks noGrp="1"/>
          </p:cNvSpPr>
          <p:nvPr>
            <p:ph type="title"/>
          </p:nvPr>
        </p:nvSpPr>
        <p:spPr>
          <a:xfrm>
            <a:off x="705326" y="105747"/>
            <a:ext cx="8596668" cy="1320800"/>
          </a:xfrm>
        </p:spPr>
        <p:txBody>
          <a:bodyPr/>
          <a:lstStyle/>
          <a:p>
            <a:r>
              <a:rPr lang="en-US" dirty="0"/>
              <a:t>Selecting T-Test in Access</a:t>
            </a:r>
          </a:p>
        </p:txBody>
      </p:sp>
      <p:pic>
        <p:nvPicPr>
          <p:cNvPr id="4" name="Picture 3">
            <a:extLst>
              <a:ext uri="{FF2B5EF4-FFF2-40B4-BE49-F238E27FC236}">
                <a16:creationId xmlns:a16="http://schemas.microsoft.com/office/drawing/2014/main" id="{2A9F711A-709E-4341-BA77-863FD2793AD8}"/>
              </a:ext>
            </a:extLst>
          </p:cNvPr>
          <p:cNvPicPr>
            <a:picLocks noChangeAspect="1"/>
          </p:cNvPicPr>
          <p:nvPr/>
        </p:nvPicPr>
        <p:blipFill>
          <a:blip r:embed="rId2"/>
          <a:stretch>
            <a:fillRect/>
          </a:stretch>
        </p:blipFill>
        <p:spPr>
          <a:xfrm>
            <a:off x="0" y="1115107"/>
            <a:ext cx="11974949" cy="5742893"/>
          </a:xfrm>
          <a:prstGeom prst="rect">
            <a:avLst/>
          </a:prstGeom>
        </p:spPr>
      </p:pic>
    </p:spTree>
    <p:extLst>
      <p:ext uri="{BB962C8B-B14F-4D97-AF65-F5344CB8AC3E}">
        <p14:creationId xmlns:p14="http://schemas.microsoft.com/office/powerpoint/2010/main" val="364952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B700-0BD3-4DD5-9449-E9C1534CC993}"/>
              </a:ext>
            </a:extLst>
          </p:cNvPr>
          <p:cNvSpPr>
            <a:spLocks noGrp="1"/>
          </p:cNvSpPr>
          <p:nvPr>
            <p:ph type="title"/>
          </p:nvPr>
        </p:nvSpPr>
        <p:spPr>
          <a:xfrm>
            <a:off x="677334" y="609600"/>
            <a:ext cx="7139672" cy="1320800"/>
          </a:xfrm>
        </p:spPr>
        <p:txBody>
          <a:bodyPr/>
          <a:lstStyle/>
          <a:p>
            <a:r>
              <a:rPr lang="en-US" dirty="0"/>
              <a:t>Calculating the Population Of Males at the school </a:t>
            </a:r>
          </a:p>
        </p:txBody>
      </p:sp>
      <p:pic>
        <p:nvPicPr>
          <p:cNvPr id="7" name="Picture 6">
            <a:extLst>
              <a:ext uri="{FF2B5EF4-FFF2-40B4-BE49-F238E27FC236}">
                <a16:creationId xmlns:a16="http://schemas.microsoft.com/office/drawing/2014/main" id="{A5ADCF29-0976-43AD-B31A-D50C7B1A9558}"/>
              </a:ext>
            </a:extLst>
          </p:cNvPr>
          <p:cNvPicPr>
            <a:picLocks noChangeAspect="1"/>
          </p:cNvPicPr>
          <p:nvPr/>
        </p:nvPicPr>
        <p:blipFill>
          <a:blip r:embed="rId2"/>
          <a:stretch>
            <a:fillRect/>
          </a:stretch>
        </p:blipFill>
        <p:spPr>
          <a:xfrm>
            <a:off x="3689795" y="2657650"/>
            <a:ext cx="5341888" cy="3736624"/>
          </a:xfrm>
          <a:prstGeom prst="rect">
            <a:avLst/>
          </a:prstGeom>
        </p:spPr>
      </p:pic>
      <p:pic>
        <p:nvPicPr>
          <p:cNvPr id="9" name="Picture 8">
            <a:extLst>
              <a:ext uri="{FF2B5EF4-FFF2-40B4-BE49-F238E27FC236}">
                <a16:creationId xmlns:a16="http://schemas.microsoft.com/office/drawing/2014/main" id="{92598B06-3EE1-42CB-AEEE-F4F66D69B9D2}"/>
              </a:ext>
            </a:extLst>
          </p:cNvPr>
          <p:cNvPicPr>
            <a:picLocks noChangeAspect="1"/>
          </p:cNvPicPr>
          <p:nvPr/>
        </p:nvPicPr>
        <p:blipFill>
          <a:blip r:embed="rId3"/>
          <a:stretch>
            <a:fillRect/>
          </a:stretch>
        </p:blipFill>
        <p:spPr>
          <a:xfrm>
            <a:off x="6922096" y="463726"/>
            <a:ext cx="4682882" cy="1613430"/>
          </a:xfrm>
          <a:prstGeom prst="rect">
            <a:avLst/>
          </a:prstGeom>
        </p:spPr>
      </p:pic>
      <p:pic>
        <p:nvPicPr>
          <p:cNvPr id="10" name="Picture 9">
            <a:extLst>
              <a:ext uri="{FF2B5EF4-FFF2-40B4-BE49-F238E27FC236}">
                <a16:creationId xmlns:a16="http://schemas.microsoft.com/office/drawing/2014/main" id="{B6526236-75B1-471D-A563-E4C49F6AE210}"/>
              </a:ext>
            </a:extLst>
          </p:cNvPr>
          <p:cNvPicPr>
            <a:picLocks noChangeAspect="1"/>
          </p:cNvPicPr>
          <p:nvPr/>
        </p:nvPicPr>
        <p:blipFill>
          <a:blip r:embed="rId4"/>
          <a:stretch>
            <a:fillRect/>
          </a:stretch>
        </p:blipFill>
        <p:spPr>
          <a:xfrm>
            <a:off x="544160" y="2257425"/>
            <a:ext cx="2524125" cy="3990975"/>
          </a:xfrm>
          <a:prstGeom prst="rect">
            <a:avLst/>
          </a:prstGeom>
        </p:spPr>
      </p:pic>
      <p:sp>
        <p:nvSpPr>
          <p:cNvPr id="11" name="TextBox 10">
            <a:extLst>
              <a:ext uri="{FF2B5EF4-FFF2-40B4-BE49-F238E27FC236}">
                <a16:creationId xmlns:a16="http://schemas.microsoft.com/office/drawing/2014/main" id="{68FFBEB1-9EF5-435F-BDAE-2C28ADB7B482}"/>
              </a:ext>
            </a:extLst>
          </p:cNvPr>
          <p:cNvSpPr txBox="1"/>
          <p:nvPr/>
        </p:nvSpPr>
        <p:spPr>
          <a:xfrm>
            <a:off x="785724" y="1930400"/>
            <a:ext cx="2040996" cy="369332"/>
          </a:xfrm>
          <a:prstGeom prst="rect">
            <a:avLst/>
          </a:prstGeom>
          <a:noFill/>
        </p:spPr>
        <p:txBody>
          <a:bodyPr wrap="square" rtlCol="0">
            <a:spAutoFit/>
          </a:bodyPr>
          <a:lstStyle/>
          <a:p>
            <a:r>
              <a:rPr lang="en-US" dirty="0"/>
              <a:t>Male Proportions</a:t>
            </a:r>
          </a:p>
        </p:txBody>
      </p:sp>
    </p:spTree>
    <p:extLst>
      <p:ext uri="{BB962C8B-B14F-4D97-AF65-F5344CB8AC3E}">
        <p14:creationId xmlns:p14="http://schemas.microsoft.com/office/powerpoint/2010/main" val="735389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0065-C7BB-457B-AC16-67B9E4FA0986}"/>
              </a:ext>
            </a:extLst>
          </p:cNvPr>
          <p:cNvSpPr>
            <a:spLocks noGrp="1"/>
          </p:cNvSpPr>
          <p:nvPr>
            <p:ph type="title"/>
          </p:nvPr>
        </p:nvSpPr>
        <p:spPr/>
        <p:txBody>
          <a:bodyPr/>
          <a:lstStyle/>
          <a:p>
            <a:r>
              <a:rPr lang="en-US" dirty="0"/>
              <a:t>Calculating the Population Of </a:t>
            </a:r>
            <a:br>
              <a:rPr lang="en-US" dirty="0"/>
            </a:br>
            <a:r>
              <a:rPr lang="en-US" dirty="0"/>
              <a:t>Females at the school </a:t>
            </a:r>
            <a:endParaRPr lang="en-US" b="1" dirty="0"/>
          </a:p>
        </p:txBody>
      </p:sp>
      <p:pic>
        <p:nvPicPr>
          <p:cNvPr id="3" name="Picture 2">
            <a:extLst>
              <a:ext uri="{FF2B5EF4-FFF2-40B4-BE49-F238E27FC236}">
                <a16:creationId xmlns:a16="http://schemas.microsoft.com/office/drawing/2014/main" id="{E6F2084E-6AA1-43AE-8924-3870FEBCF98C}"/>
              </a:ext>
            </a:extLst>
          </p:cNvPr>
          <p:cNvPicPr>
            <a:picLocks noChangeAspect="1"/>
          </p:cNvPicPr>
          <p:nvPr/>
        </p:nvPicPr>
        <p:blipFill>
          <a:blip r:embed="rId2"/>
          <a:stretch>
            <a:fillRect/>
          </a:stretch>
        </p:blipFill>
        <p:spPr>
          <a:xfrm>
            <a:off x="289757" y="1774166"/>
            <a:ext cx="3530777" cy="5083834"/>
          </a:xfrm>
          <a:prstGeom prst="rect">
            <a:avLst/>
          </a:prstGeom>
        </p:spPr>
      </p:pic>
      <p:pic>
        <p:nvPicPr>
          <p:cNvPr id="7" name="Picture 6">
            <a:extLst>
              <a:ext uri="{FF2B5EF4-FFF2-40B4-BE49-F238E27FC236}">
                <a16:creationId xmlns:a16="http://schemas.microsoft.com/office/drawing/2014/main" id="{62D9F972-48E1-48A1-AB95-2AB05ECD8839}"/>
              </a:ext>
            </a:extLst>
          </p:cNvPr>
          <p:cNvPicPr>
            <a:picLocks noChangeAspect="1"/>
          </p:cNvPicPr>
          <p:nvPr/>
        </p:nvPicPr>
        <p:blipFill>
          <a:blip r:embed="rId3"/>
          <a:stretch>
            <a:fillRect/>
          </a:stretch>
        </p:blipFill>
        <p:spPr>
          <a:xfrm>
            <a:off x="3635023" y="2738612"/>
            <a:ext cx="5925688" cy="2939697"/>
          </a:xfrm>
          <a:prstGeom prst="rect">
            <a:avLst/>
          </a:prstGeom>
        </p:spPr>
      </p:pic>
      <p:pic>
        <p:nvPicPr>
          <p:cNvPr id="8" name="Picture 7">
            <a:extLst>
              <a:ext uri="{FF2B5EF4-FFF2-40B4-BE49-F238E27FC236}">
                <a16:creationId xmlns:a16="http://schemas.microsoft.com/office/drawing/2014/main" id="{A204A9FC-EE59-4BF5-AAF1-8D97C43BDE34}"/>
              </a:ext>
            </a:extLst>
          </p:cNvPr>
          <p:cNvPicPr>
            <a:picLocks noChangeAspect="1"/>
          </p:cNvPicPr>
          <p:nvPr/>
        </p:nvPicPr>
        <p:blipFill>
          <a:blip r:embed="rId4"/>
          <a:stretch>
            <a:fillRect/>
          </a:stretch>
        </p:blipFill>
        <p:spPr>
          <a:xfrm>
            <a:off x="6963735" y="142874"/>
            <a:ext cx="4828389" cy="2002015"/>
          </a:xfrm>
          <a:prstGeom prst="rect">
            <a:avLst/>
          </a:prstGeom>
        </p:spPr>
      </p:pic>
    </p:spTree>
    <p:extLst>
      <p:ext uri="{BB962C8B-B14F-4D97-AF65-F5344CB8AC3E}">
        <p14:creationId xmlns:p14="http://schemas.microsoft.com/office/powerpoint/2010/main" val="3419347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013D-B9FB-48F1-8825-4A12FBB15B9B}"/>
              </a:ext>
            </a:extLst>
          </p:cNvPr>
          <p:cNvSpPr>
            <a:spLocks noGrp="1"/>
          </p:cNvSpPr>
          <p:nvPr>
            <p:ph type="title"/>
          </p:nvPr>
        </p:nvSpPr>
        <p:spPr>
          <a:xfrm>
            <a:off x="0" y="0"/>
            <a:ext cx="8596668" cy="1320800"/>
          </a:xfrm>
        </p:spPr>
        <p:txBody>
          <a:bodyPr/>
          <a:lstStyle/>
          <a:p>
            <a:r>
              <a:rPr lang="en-US" dirty="0">
                <a:solidFill>
                  <a:schemeClr val="tx1"/>
                </a:solidFill>
              </a:rPr>
              <a:t>Male and Female Preferred Notifications</a:t>
            </a:r>
          </a:p>
        </p:txBody>
      </p:sp>
      <p:graphicFrame>
        <p:nvGraphicFramePr>
          <p:cNvPr id="7" name="Chart 6">
            <a:extLst>
              <a:ext uri="{FF2B5EF4-FFF2-40B4-BE49-F238E27FC236}">
                <a16:creationId xmlns:a16="http://schemas.microsoft.com/office/drawing/2014/main" id="{300879B5-9CF4-47E9-98A6-2884255C59E7}"/>
              </a:ext>
            </a:extLst>
          </p:cNvPr>
          <p:cNvGraphicFramePr>
            <a:graphicFrameLocks/>
          </p:cNvGraphicFramePr>
          <p:nvPr>
            <p:extLst>
              <p:ext uri="{D42A27DB-BD31-4B8C-83A1-F6EECF244321}">
                <p14:modId xmlns:p14="http://schemas.microsoft.com/office/powerpoint/2010/main" val="472004338"/>
              </p:ext>
            </p:extLst>
          </p:nvPr>
        </p:nvGraphicFramePr>
        <p:xfrm>
          <a:off x="4645730" y="1497365"/>
          <a:ext cx="4628272" cy="38632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7460FC8B-341B-4863-9289-950F5A255BCC}"/>
              </a:ext>
            </a:extLst>
          </p:cNvPr>
          <p:cNvGraphicFramePr>
            <a:graphicFrameLocks noGrp="1"/>
          </p:cNvGraphicFramePr>
          <p:nvPr>
            <p:ph idx="1"/>
            <p:extLst>
              <p:ext uri="{D42A27DB-BD31-4B8C-83A1-F6EECF244321}">
                <p14:modId xmlns:p14="http://schemas.microsoft.com/office/powerpoint/2010/main" val="3721476768"/>
              </p:ext>
            </p:extLst>
          </p:nvPr>
        </p:nvGraphicFramePr>
        <p:xfrm>
          <a:off x="0" y="796974"/>
          <a:ext cx="5875506" cy="6061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300879B5-9CF4-47E9-98A6-2884255C59E7}"/>
              </a:ext>
            </a:extLst>
          </p:cNvPr>
          <p:cNvGraphicFramePr>
            <a:graphicFrameLocks/>
          </p:cNvGraphicFramePr>
          <p:nvPr>
            <p:extLst>
              <p:ext uri="{D42A27DB-BD31-4B8C-83A1-F6EECF244321}">
                <p14:modId xmlns:p14="http://schemas.microsoft.com/office/powerpoint/2010/main" val="2291351424"/>
              </p:ext>
            </p:extLst>
          </p:nvPr>
        </p:nvGraphicFramePr>
        <p:xfrm>
          <a:off x="5875506" y="796974"/>
          <a:ext cx="6316493" cy="60610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37315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6D26-E5B9-4B66-AF54-11BDE070F789}"/>
              </a:ext>
            </a:extLst>
          </p:cNvPr>
          <p:cNvSpPr>
            <a:spLocks noGrp="1"/>
          </p:cNvSpPr>
          <p:nvPr>
            <p:ph type="title"/>
          </p:nvPr>
        </p:nvSpPr>
        <p:spPr/>
        <p:txBody>
          <a:bodyPr/>
          <a:lstStyle/>
          <a:p>
            <a:r>
              <a:rPr lang="en-US" dirty="0"/>
              <a:t>Survey Questions</a:t>
            </a:r>
          </a:p>
        </p:txBody>
      </p:sp>
      <p:sp>
        <p:nvSpPr>
          <p:cNvPr id="3" name="Content Placeholder 2">
            <a:extLst>
              <a:ext uri="{FF2B5EF4-FFF2-40B4-BE49-F238E27FC236}">
                <a16:creationId xmlns:a16="http://schemas.microsoft.com/office/drawing/2014/main" id="{B9E6866F-544E-4247-BD0E-EDED02E1762F}"/>
              </a:ext>
            </a:extLst>
          </p:cNvPr>
          <p:cNvSpPr>
            <a:spLocks noGrp="1"/>
          </p:cNvSpPr>
          <p:nvPr>
            <p:ph idx="1"/>
          </p:nvPr>
        </p:nvSpPr>
        <p:spPr>
          <a:xfrm>
            <a:off x="677334" y="1766306"/>
            <a:ext cx="8596668" cy="3880773"/>
          </a:xfrm>
        </p:spPr>
        <p:txBody>
          <a:bodyPr>
            <a:normAutofit fontScale="85000" lnSpcReduction="10000"/>
          </a:bodyPr>
          <a:lstStyle/>
          <a:p>
            <a:r>
              <a:rPr lang="en-US" dirty="0"/>
              <a:t>1. M/F?</a:t>
            </a:r>
          </a:p>
          <a:p>
            <a:r>
              <a:rPr lang="en-US" dirty="0"/>
              <a:t>2. What is your status at the College this semester?</a:t>
            </a:r>
          </a:p>
          <a:p>
            <a:r>
              <a:rPr lang="en-US" dirty="0"/>
              <a:t>3. Which web conferencing program do you prefer the most?</a:t>
            </a:r>
          </a:p>
          <a:p>
            <a:r>
              <a:rPr lang="en-US" dirty="0"/>
              <a:t>4. Roughly how often do you need to talk with your instructor(s)/Adviser outside of class?</a:t>
            </a:r>
          </a:p>
          <a:p>
            <a:r>
              <a:rPr lang="en-US" dirty="0"/>
              <a:t>5. In what way would you like to be notified about class/appointment sessions the most?</a:t>
            </a:r>
          </a:p>
          <a:p>
            <a:r>
              <a:rPr lang="en-US" dirty="0"/>
              <a:t>6. On a scale of 1 to 10 (1 being the least and 10 being the most) How difficult would it be for you to use web conferencing software to meet with your instructor?</a:t>
            </a:r>
          </a:p>
          <a:p>
            <a:r>
              <a:rPr lang="en-US" dirty="0"/>
              <a:t>7. Would you rather meet your instructor/adviser face to face on campus or online?</a:t>
            </a:r>
          </a:p>
          <a:p>
            <a:r>
              <a:rPr lang="en-US" dirty="0"/>
              <a:t>8. Do you agree or disagree that web conferencing is the future for students at Forsyth Tech?</a:t>
            </a:r>
          </a:p>
          <a:p>
            <a:r>
              <a:rPr lang="en-US" dirty="0"/>
              <a:t>9. What is your biggest concern about using web conferencing software for class and for one on one conferencing with your instructor? </a:t>
            </a:r>
          </a:p>
        </p:txBody>
      </p:sp>
    </p:spTree>
    <p:extLst>
      <p:ext uri="{BB962C8B-B14F-4D97-AF65-F5344CB8AC3E}">
        <p14:creationId xmlns:p14="http://schemas.microsoft.com/office/powerpoint/2010/main" val="2186009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3D58-68B5-44ED-A8EB-7119C42152E5}"/>
              </a:ext>
            </a:extLst>
          </p:cNvPr>
          <p:cNvSpPr>
            <a:spLocks noGrp="1"/>
          </p:cNvSpPr>
          <p:nvPr>
            <p:ph type="title"/>
          </p:nvPr>
        </p:nvSpPr>
        <p:spPr/>
        <p:txBody>
          <a:bodyPr/>
          <a:lstStyle/>
          <a:p>
            <a:r>
              <a:rPr lang="en-US" dirty="0"/>
              <a:t>Students who Preferred Face to Face Meetings and their College Status</a:t>
            </a:r>
          </a:p>
        </p:txBody>
      </p:sp>
      <p:graphicFrame>
        <p:nvGraphicFramePr>
          <p:cNvPr id="5" name="Content Placeholder 3">
            <a:extLst>
              <a:ext uri="{FF2B5EF4-FFF2-40B4-BE49-F238E27FC236}">
                <a16:creationId xmlns:a16="http://schemas.microsoft.com/office/drawing/2014/main" id="{0590474C-345E-4BDF-84B7-5BA0BA839DFA}"/>
              </a:ext>
            </a:extLst>
          </p:cNvPr>
          <p:cNvGraphicFramePr>
            <a:graphicFrameLocks/>
          </p:cNvGraphicFramePr>
          <p:nvPr>
            <p:extLst>
              <p:ext uri="{D42A27DB-BD31-4B8C-83A1-F6EECF244321}">
                <p14:modId xmlns:p14="http://schemas.microsoft.com/office/powerpoint/2010/main" val="2364398454"/>
              </p:ext>
            </p:extLst>
          </p:nvPr>
        </p:nvGraphicFramePr>
        <p:xfrm>
          <a:off x="5495536" y="2160588"/>
          <a:ext cx="4394719" cy="43988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67A3B10-B15F-4886-B22D-614CC741CDF6}"/>
              </a:ext>
            </a:extLst>
          </p:cNvPr>
          <p:cNvGraphicFramePr>
            <a:graphicFrameLocks/>
          </p:cNvGraphicFramePr>
          <p:nvPr>
            <p:extLst>
              <p:ext uri="{D42A27DB-BD31-4B8C-83A1-F6EECF244321}">
                <p14:modId xmlns:p14="http://schemas.microsoft.com/office/powerpoint/2010/main" val="541044483"/>
              </p:ext>
            </p:extLst>
          </p:nvPr>
        </p:nvGraphicFramePr>
        <p:xfrm>
          <a:off x="5570063" y="1930400"/>
          <a:ext cx="4320192" cy="44382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2F4B25B9-F2A6-4916-8850-278AC5E24E04}"/>
              </a:ext>
            </a:extLst>
          </p:cNvPr>
          <p:cNvGraphicFramePr>
            <a:graphicFrameLocks/>
          </p:cNvGraphicFramePr>
          <p:nvPr>
            <p:extLst>
              <p:ext uri="{D42A27DB-BD31-4B8C-83A1-F6EECF244321}">
                <p14:modId xmlns:p14="http://schemas.microsoft.com/office/powerpoint/2010/main" val="1788775461"/>
              </p:ext>
            </p:extLst>
          </p:nvPr>
        </p:nvGraphicFramePr>
        <p:xfrm>
          <a:off x="677333" y="1930400"/>
          <a:ext cx="4594463" cy="44382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61296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8B69-8903-41CE-B8F7-32416B39FD83}"/>
              </a:ext>
            </a:extLst>
          </p:cNvPr>
          <p:cNvSpPr>
            <a:spLocks noGrp="1"/>
          </p:cNvSpPr>
          <p:nvPr>
            <p:ph type="title"/>
          </p:nvPr>
        </p:nvSpPr>
        <p:spPr/>
        <p:txBody>
          <a:bodyPr/>
          <a:lstStyle/>
          <a:p>
            <a:r>
              <a:rPr lang="en-US" dirty="0"/>
              <a:t>Students who Preferred Online Meetings and their College Status</a:t>
            </a:r>
          </a:p>
        </p:txBody>
      </p:sp>
      <p:graphicFrame>
        <p:nvGraphicFramePr>
          <p:cNvPr id="7" name="Chart 6">
            <a:extLst>
              <a:ext uri="{FF2B5EF4-FFF2-40B4-BE49-F238E27FC236}">
                <a16:creationId xmlns:a16="http://schemas.microsoft.com/office/drawing/2014/main" id="{BFDD05FA-1791-44D1-8D4C-004814499DF0}"/>
              </a:ext>
            </a:extLst>
          </p:cNvPr>
          <p:cNvGraphicFramePr>
            <a:graphicFrameLocks/>
          </p:cNvGraphicFramePr>
          <p:nvPr>
            <p:extLst>
              <p:ext uri="{D42A27DB-BD31-4B8C-83A1-F6EECF244321}">
                <p14:modId xmlns:p14="http://schemas.microsoft.com/office/powerpoint/2010/main" val="3010794447"/>
              </p:ext>
            </p:extLst>
          </p:nvPr>
        </p:nvGraphicFramePr>
        <p:xfrm>
          <a:off x="5085184" y="1827730"/>
          <a:ext cx="4907708" cy="44382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0BED5AD6-BC4B-4C42-97CE-D0F45A78F347}"/>
              </a:ext>
            </a:extLst>
          </p:cNvPr>
          <p:cNvGraphicFramePr>
            <a:graphicFrameLocks/>
          </p:cNvGraphicFramePr>
          <p:nvPr>
            <p:extLst>
              <p:ext uri="{D42A27DB-BD31-4B8C-83A1-F6EECF244321}">
                <p14:modId xmlns:p14="http://schemas.microsoft.com/office/powerpoint/2010/main" val="3549058996"/>
              </p:ext>
            </p:extLst>
          </p:nvPr>
        </p:nvGraphicFramePr>
        <p:xfrm>
          <a:off x="-1" y="1930400"/>
          <a:ext cx="5085185" cy="4335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4348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85AA-C686-473C-9B20-38BC9E8DC79A}"/>
              </a:ext>
            </a:extLst>
          </p:cNvPr>
          <p:cNvSpPr>
            <a:spLocks noGrp="1"/>
          </p:cNvSpPr>
          <p:nvPr>
            <p:ph type="title"/>
          </p:nvPr>
        </p:nvSpPr>
        <p:spPr/>
        <p:txBody>
          <a:bodyPr>
            <a:normAutofit/>
          </a:bodyPr>
          <a:lstStyle/>
          <a:p>
            <a:r>
              <a:rPr lang="en-US" sz="3000" dirty="0"/>
              <a:t>College Status and Average Perceived Difficulty</a:t>
            </a:r>
          </a:p>
        </p:txBody>
      </p:sp>
      <p:graphicFrame>
        <p:nvGraphicFramePr>
          <p:cNvPr id="4" name="Content Placeholder 3">
            <a:extLst>
              <a:ext uri="{FF2B5EF4-FFF2-40B4-BE49-F238E27FC236}">
                <a16:creationId xmlns:a16="http://schemas.microsoft.com/office/drawing/2014/main" id="{46D3545A-1DF5-4A7F-A262-65361E0F3CF4}"/>
              </a:ext>
            </a:extLst>
          </p:cNvPr>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319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6279-51E1-4BC1-9082-732FDD063D28}"/>
              </a:ext>
            </a:extLst>
          </p:cNvPr>
          <p:cNvSpPr>
            <a:spLocks noGrp="1"/>
          </p:cNvSpPr>
          <p:nvPr>
            <p:ph type="title"/>
          </p:nvPr>
        </p:nvSpPr>
        <p:spPr>
          <a:xfrm>
            <a:off x="677333" y="609600"/>
            <a:ext cx="8554215" cy="762000"/>
          </a:xfrm>
        </p:spPr>
        <p:txBody>
          <a:bodyPr>
            <a:normAutofit/>
          </a:bodyPr>
          <a:lstStyle/>
          <a:p>
            <a:pPr algn="ctr"/>
            <a:r>
              <a:rPr lang="en-US" dirty="0">
                <a:solidFill>
                  <a:schemeClr val="tx1"/>
                </a:solidFill>
              </a:rPr>
              <a:t>Sample Students Male vs. Female</a:t>
            </a:r>
          </a:p>
        </p:txBody>
      </p:sp>
      <p:graphicFrame>
        <p:nvGraphicFramePr>
          <p:cNvPr id="4" name="Content Placeholder 3">
            <a:extLst>
              <a:ext uri="{FF2B5EF4-FFF2-40B4-BE49-F238E27FC236}">
                <a16:creationId xmlns:a16="http://schemas.microsoft.com/office/drawing/2014/main" id="{6D638882-69B9-4082-B24E-2938186CBC34}"/>
              </a:ext>
            </a:extLst>
          </p:cNvPr>
          <p:cNvGraphicFramePr>
            <a:graphicFrameLocks noGrp="1"/>
          </p:cNvGraphicFramePr>
          <p:nvPr>
            <p:ph idx="1"/>
            <p:extLst>
              <p:ext uri="{D42A27DB-BD31-4B8C-83A1-F6EECF244321}">
                <p14:modId xmlns:p14="http://schemas.microsoft.com/office/powerpoint/2010/main" val="2649653126"/>
              </p:ext>
            </p:extLst>
          </p:nvPr>
        </p:nvGraphicFramePr>
        <p:xfrm>
          <a:off x="1886315" y="1371600"/>
          <a:ext cx="6502662" cy="47478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368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560-B007-49D4-96D7-62F464DC3F61}"/>
              </a:ext>
            </a:extLst>
          </p:cNvPr>
          <p:cNvSpPr>
            <a:spLocks noGrp="1"/>
          </p:cNvSpPr>
          <p:nvPr>
            <p:ph type="title"/>
          </p:nvPr>
        </p:nvSpPr>
        <p:spPr>
          <a:xfrm>
            <a:off x="-301558" y="68094"/>
            <a:ext cx="10107038" cy="606804"/>
          </a:xfrm>
        </p:spPr>
        <p:txBody>
          <a:bodyPr>
            <a:normAutofit fontScale="90000"/>
          </a:bodyPr>
          <a:lstStyle/>
          <a:p>
            <a:pPr algn="ctr"/>
            <a:r>
              <a:rPr lang="en-US" dirty="0">
                <a:solidFill>
                  <a:schemeClr val="tx1"/>
                </a:solidFill>
              </a:rPr>
              <a:t>Sample Student’s College Statuses at Forsyth Tech</a:t>
            </a:r>
          </a:p>
        </p:txBody>
      </p:sp>
      <p:graphicFrame>
        <p:nvGraphicFramePr>
          <p:cNvPr id="5" name="Chart 4">
            <a:extLst>
              <a:ext uri="{FF2B5EF4-FFF2-40B4-BE49-F238E27FC236}">
                <a16:creationId xmlns:a16="http://schemas.microsoft.com/office/drawing/2014/main" id="{67642DE6-86BC-4B3E-8D66-2662A001E47C}"/>
              </a:ext>
            </a:extLst>
          </p:cNvPr>
          <p:cNvGraphicFramePr>
            <a:graphicFrameLocks/>
          </p:cNvGraphicFramePr>
          <p:nvPr>
            <p:extLst>
              <p:ext uri="{D42A27DB-BD31-4B8C-83A1-F6EECF244321}">
                <p14:modId xmlns:p14="http://schemas.microsoft.com/office/powerpoint/2010/main" val="4254240132"/>
              </p:ext>
            </p:extLst>
          </p:nvPr>
        </p:nvGraphicFramePr>
        <p:xfrm>
          <a:off x="7441660" y="719847"/>
          <a:ext cx="4513634" cy="5885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7A2CE74-66D2-4D89-A979-36E6496DD052}"/>
              </a:ext>
            </a:extLst>
          </p:cNvPr>
          <p:cNvGraphicFramePr>
            <a:graphicFrameLocks/>
          </p:cNvGraphicFramePr>
          <p:nvPr>
            <p:extLst>
              <p:ext uri="{D42A27DB-BD31-4B8C-83A1-F6EECF244321}">
                <p14:modId xmlns:p14="http://schemas.microsoft.com/office/powerpoint/2010/main" val="3106900831"/>
              </p:ext>
            </p:extLst>
          </p:nvPr>
        </p:nvGraphicFramePr>
        <p:xfrm>
          <a:off x="476655" y="885217"/>
          <a:ext cx="6293796" cy="58852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853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C666-A4B8-44ED-BEEB-1A244837D72D}"/>
              </a:ext>
            </a:extLst>
          </p:cNvPr>
          <p:cNvSpPr>
            <a:spLocks noGrp="1"/>
          </p:cNvSpPr>
          <p:nvPr>
            <p:ph type="title"/>
          </p:nvPr>
        </p:nvSpPr>
        <p:spPr>
          <a:xfrm>
            <a:off x="-77821" y="0"/>
            <a:ext cx="12752961" cy="924128"/>
          </a:xfrm>
        </p:spPr>
        <p:txBody>
          <a:bodyPr>
            <a:normAutofit fontScale="90000"/>
          </a:bodyPr>
          <a:lstStyle/>
          <a:p>
            <a:r>
              <a:rPr lang="en-US" dirty="0">
                <a:solidFill>
                  <a:schemeClr val="tx1"/>
                </a:solidFill>
              </a:rPr>
              <a:t>Sample Students Preferred Web Conferencing Software</a:t>
            </a:r>
            <a:br>
              <a:rPr lang="en-US" dirty="0">
                <a:solidFill>
                  <a:schemeClr val="tx1"/>
                </a:solidFill>
              </a:rPr>
            </a:br>
            <a:endParaRPr lang="en-US" dirty="0">
              <a:solidFill>
                <a:schemeClr val="tx1"/>
              </a:solidFill>
            </a:endParaRPr>
          </a:p>
        </p:txBody>
      </p:sp>
      <p:graphicFrame>
        <p:nvGraphicFramePr>
          <p:cNvPr id="6" name="Content Placeholder 5">
            <a:extLst>
              <a:ext uri="{FF2B5EF4-FFF2-40B4-BE49-F238E27FC236}">
                <a16:creationId xmlns:a16="http://schemas.microsoft.com/office/drawing/2014/main" id="{3A7B0824-BE81-4683-84B0-887E8AA41AC2}"/>
              </a:ext>
            </a:extLst>
          </p:cNvPr>
          <p:cNvGraphicFramePr>
            <a:graphicFrameLocks noGrp="1"/>
          </p:cNvGraphicFramePr>
          <p:nvPr>
            <p:ph idx="1"/>
            <p:extLst>
              <p:ext uri="{D42A27DB-BD31-4B8C-83A1-F6EECF244321}">
                <p14:modId xmlns:p14="http://schemas.microsoft.com/office/powerpoint/2010/main" val="3890374092"/>
              </p:ext>
            </p:extLst>
          </p:nvPr>
        </p:nvGraphicFramePr>
        <p:xfrm>
          <a:off x="-1" y="612843"/>
          <a:ext cx="11751013" cy="6079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624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1043-95CB-4102-A527-86674FEA672A}"/>
              </a:ext>
            </a:extLst>
          </p:cNvPr>
          <p:cNvSpPr>
            <a:spLocks noGrp="1"/>
          </p:cNvSpPr>
          <p:nvPr>
            <p:ph type="title"/>
          </p:nvPr>
        </p:nvSpPr>
        <p:spPr>
          <a:xfrm>
            <a:off x="-68095" y="0"/>
            <a:ext cx="12169303" cy="933855"/>
          </a:xfrm>
        </p:spPr>
        <p:txBody>
          <a:bodyPr>
            <a:normAutofit fontScale="90000"/>
          </a:bodyPr>
          <a:lstStyle/>
          <a:p>
            <a:r>
              <a:rPr lang="en-US" dirty="0">
                <a:solidFill>
                  <a:schemeClr val="tx1"/>
                </a:solidFill>
              </a:rPr>
              <a:t>Sample Students Number of Visits to Advisor Outside of Class per a Semester</a:t>
            </a:r>
          </a:p>
        </p:txBody>
      </p:sp>
      <p:graphicFrame>
        <p:nvGraphicFramePr>
          <p:cNvPr id="6" name="Content Placeholder 5">
            <a:extLst>
              <a:ext uri="{FF2B5EF4-FFF2-40B4-BE49-F238E27FC236}">
                <a16:creationId xmlns:a16="http://schemas.microsoft.com/office/drawing/2014/main" id="{B13A30FE-970D-4919-AE39-59238B3AC824}"/>
              </a:ext>
            </a:extLst>
          </p:cNvPr>
          <p:cNvGraphicFramePr>
            <a:graphicFrameLocks noGrp="1"/>
          </p:cNvGraphicFramePr>
          <p:nvPr>
            <p:ph idx="1"/>
            <p:extLst>
              <p:ext uri="{D42A27DB-BD31-4B8C-83A1-F6EECF244321}">
                <p14:modId xmlns:p14="http://schemas.microsoft.com/office/powerpoint/2010/main" val="1647316559"/>
              </p:ext>
            </p:extLst>
          </p:nvPr>
        </p:nvGraphicFramePr>
        <p:xfrm>
          <a:off x="90792" y="690664"/>
          <a:ext cx="11767225" cy="6089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228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C5B0-5242-42EC-AF8A-6F169CCAB4CD}"/>
              </a:ext>
            </a:extLst>
          </p:cNvPr>
          <p:cNvSpPr>
            <a:spLocks noGrp="1"/>
          </p:cNvSpPr>
          <p:nvPr>
            <p:ph type="title"/>
          </p:nvPr>
        </p:nvSpPr>
        <p:spPr>
          <a:xfrm>
            <a:off x="0" y="52301"/>
            <a:ext cx="8596668" cy="488875"/>
          </a:xfrm>
        </p:spPr>
        <p:txBody>
          <a:bodyPr>
            <a:normAutofit fontScale="90000"/>
          </a:bodyPr>
          <a:lstStyle/>
          <a:p>
            <a:r>
              <a:rPr lang="en-US" dirty="0">
                <a:solidFill>
                  <a:schemeClr val="tx1"/>
                </a:solidFill>
              </a:rPr>
              <a:t>Sample Students Preferred Notifications</a:t>
            </a:r>
          </a:p>
        </p:txBody>
      </p:sp>
      <p:graphicFrame>
        <p:nvGraphicFramePr>
          <p:cNvPr id="5" name="Content Placeholder 4">
            <a:extLst>
              <a:ext uri="{FF2B5EF4-FFF2-40B4-BE49-F238E27FC236}">
                <a16:creationId xmlns:a16="http://schemas.microsoft.com/office/drawing/2014/main" id="{A8CE0929-1907-4CA1-8D34-AAD320A6D66C}"/>
              </a:ext>
            </a:extLst>
          </p:cNvPr>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C66574E-1B71-4F32-8461-ADF9D68CCF1A}"/>
              </a:ext>
            </a:extLst>
          </p:cNvPr>
          <p:cNvGraphicFramePr>
            <a:graphicFrameLocks/>
          </p:cNvGraphicFramePr>
          <p:nvPr>
            <p:extLst>
              <p:ext uri="{D42A27DB-BD31-4B8C-83A1-F6EECF244321}">
                <p14:modId xmlns:p14="http://schemas.microsoft.com/office/powerpoint/2010/main" val="3733692874"/>
              </p:ext>
            </p:extLst>
          </p:nvPr>
        </p:nvGraphicFramePr>
        <p:xfrm>
          <a:off x="0" y="815975"/>
          <a:ext cx="12101209" cy="59897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887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476E-ED00-459E-B2DD-A42B9D0AA690}"/>
              </a:ext>
            </a:extLst>
          </p:cNvPr>
          <p:cNvSpPr>
            <a:spLocks noGrp="1"/>
          </p:cNvSpPr>
          <p:nvPr>
            <p:ph type="title"/>
          </p:nvPr>
        </p:nvSpPr>
        <p:spPr>
          <a:xfrm>
            <a:off x="-75702" y="-71718"/>
            <a:ext cx="11909113" cy="1320800"/>
          </a:xfrm>
        </p:spPr>
        <p:txBody>
          <a:bodyPr/>
          <a:lstStyle/>
          <a:p>
            <a:r>
              <a:rPr lang="en-US" dirty="0">
                <a:solidFill>
                  <a:schemeClr val="tx1"/>
                </a:solidFill>
              </a:rPr>
              <a:t>Sample Students Perceived Difficulty of Software Tools (One is the easiest, Ten is the hardest)</a:t>
            </a:r>
          </a:p>
        </p:txBody>
      </p:sp>
      <p:graphicFrame>
        <p:nvGraphicFramePr>
          <p:cNvPr id="6" name="Content Placeholder 5">
            <a:extLst>
              <a:ext uri="{FF2B5EF4-FFF2-40B4-BE49-F238E27FC236}">
                <a16:creationId xmlns:a16="http://schemas.microsoft.com/office/drawing/2014/main" id="{A3392E06-ADB0-47D1-B8EB-BB36D5F9665F}"/>
              </a:ext>
            </a:extLst>
          </p:cNvPr>
          <p:cNvGraphicFramePr>
            <a:graphicFrameLocks noGrp="1"/>
          </p:cNvGraphicFramePr>
          <p:nvPr>
            <p:ph idx="1"/>
            <p:extLst>
              <p:ext uri="{D42A27DB-BD31-4B8C-83A1-F6EECF244321}">
                <p14:modId xmlns:p14="http://schemas.microsoft.com/office/powerpoint/2010/main" val="2479175581"/>
              </p:ext>
            </p:extLst>
          </p:nvPr>
        </p:nvGraphicFramePr>
        <p:xfrm>
          <a:off x="223935" y="1129004"/>
          <a:ext cx="9629192" cy="47772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1416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977</TotalTime>
  <Words>1841</Words>
  <Application>Microsoft Office PowerPoint</Application>
  <PresentationFormat>Widescreen</PresentationFormat>
  <Paragraphs>221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Trebuchet MS</vt:lpstr>
      <vt:lpstr>Wingdings 3</vt:lpstr>
      <vt:lpstr>Facet</vt:lpstr>
      <vt:lpstr>Web Conferencing at Forsyth Tech</vt:lpstr>
      <vt:lpstr>What my Project is</vt:lpstr>
      <vt:lpstr>The Sample and Population I was working with </vt:lpstr>
      <vt:lpstr>Sample Students Male vs. Female</vt:lpstr>
      <vt:lpstr>Sample Student’s College Statuses at Forsyth Tech</vt:lpstr>
      <vt:lpstr>Sample Students Preferred Web Conferencing Software </vt:lpstr>
      <vt:lpstr>Sample Students Number of Visits to Advisor Outside of Class per a Semester</vt:lpstr>
      <vt:lpstr>Sample Students Preferred Notifications</vt:lpstr>
      <vt:lpstr>Sample Students Perceived Difficulty of Software Tools (One is the easiest, Ten is the hardest)</vt:lpstr>
      <vt:lpstr>Sample Students Meeting Preferences</vt:lpstr>
      <vt:lpstr>Sample Students Agreeableness to Web Conferencing</vt:lpstr>
      <vt:lpstr>Some of the Free Response Answers (What is your biggest concern about Web Conferencing)</vt:lpstr>
      <vt:lpstr>“1 to 3 Guideline” Repetition of 25 to 75</vt:lpstr>
      <vt:lpstr>Take Aways from the Single Factor Data</vt:lpstr>
      <vt:lpstr>Filtering Data and Cross-Referencing Different Factors for Relationships</vt:lpstr>
      <vt:lpstr>Male and Female Perceived Average Difficulty of Using Web Conferencing Tools</vt:lpstr>
      <vt:lpstr>Does Being Male or Female Affect the perceived difficulty of the software?</vt:lpstr>
      <vt:lpstr>Outcome of the Calculation</vt:lpstr>
      <vt:lpstr>The Upper and Lower Limits of Male and  Female Populations (99% Confidence Intervals)</vt:lpstr>
      <vt:lpstr>Male and Female Preferred Software</vt:lpstr>
      <vt:lpstr>Male and Female College Status</vt:lpstr>
      <vt:lpstr>Male and Female Agreeableness to Web Conferencing </vt:lpstr>
      <vt:lpstr>Male and Female Preferred Meeting Methods</vt:lpstr>
      <vt:lpstr>Take Aways from the Multi Factor Data</vt:lpstr>
      <vt:lpstr>Meeting Preferences of Full Time Students</vt:lpstr>
      <vt:lpstr>Meeting Preferences of Part Time Students</vt:lpstr>
      <vt:lpstr>Take Aways from Face to Face vs Online Meetings for Students</vt:lpstr>
      <vt:lpstr>Final Suggestions for Forsyth Tech  </vt:lpstr>
      <vt:lpstr>Addendum</vt:lpstr>
      <vt:lpstr>Calculating Whether or not the Perceived difference between Males and Females are roughly the same</vt:lpstr>
      <vt:lpstr>Selecting T-Test in Access</vt:lpstr>
      <vt:lpstr>Calculating the Population Of Males at the school </vt:lpstr>
      <vt:lpstr>Calculating the Population Of  Females at the school </vt:lpstr>
      <vt:lpstr>Male and Female Preferred Notifications</vt:lpstr>
      <vt:lpstr>Survey Questions</vt:lpstr>
      <vt:lpstr>Students who Preferred Face to Face Meetings and their College Status</vt:lpstr>
      <vt:lpstr>Students who Preferred Online Meetings and their College Status</vt:lpstr>
      <vt:lpstr>College Status and Average Perceived Difficulty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Conferencing at Forsyth Tech</dc:title>
  <dc:creator>Patrick Burcham</dc:creator>
  <cp:lastModifiedBy>Patrick Burcham</cp:lastModifiedBy>
  <cp:revision>5</cp:revision>
  <dcterms:created xsi:type="dcterms:W3CDTF">2020-04-19T15:49:01Z</dcterms:created>
  <dcterms:modified xsi:type="dcterms:W3CDTF">2020-04-30T16:52:46Z</dcterms:modified>
</cp:coreProperties>
</file>