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5" r:id="rId4"/>
    <p:sldId id="267" r:id="rId5"/>
    <p:sldId id="264" r:id="rId6"/>
    <p:sldId id="258" r:id="rId7"/>
    <p:sldId id="268" r:id="rId8"/>
    <p:sldId id="269" r:id="rId9"/>
    <p:sldId id="270" r:id="rId10"/>
    <p:sldId id="271" r:id="rId11"/>
    <p:sldId id="259" r:id="rId12"/>
    <p:sldId id="273" r:id="rId13"/>
    <p:sldId id="274" r:id="rId14"/>
    <p:sldId id="26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00F7"/>
    <a:srgbClr val="FF81DE"/>
    <a:srgbClr val="37DADF"/>
    <a:srgbClr val="CACA43"/>
    <a:srgbClr val="25AFA0"/>
    <a:srgbClr val="0E647C"/>
    <a:srgbClr val="CCFFFF"/>
    <a:srgbClr val="7F82C3"/>
    <a:srgbClr val="66FFCC"/>
    <a:srgbClr val="FF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B0E51-4662-4E5D-AA91-CD941A773769}" v="339" dt="2022-07-18T16:59:33.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67558" autoAdjust="0"/>
  </p:normalViewPr>
  <p:slideViewPr>
    <p:cSldViewPr snapToGrid="0">
      <p:cViewPr varScale="1">
        <p:scale>
          <a:sx n="57" d="100"/>
          <a:sy n="57" d="100"/>
        </p:scale>
        <p:origin x="90"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A3A20-239A-4971-B2F3-38478B661640}" type="datetimeFigureOut">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87A24-CFEF-403E-AD14-EB4BC004542C}" type="slidenum">
              <a:t>‹#›</a:t>
            </a:fld>
            <a:endParaRPr lang="en-US"/>
          </a:p>
        </p:txBody>
      </p:sp>
    </p:spTree>
    <p:extLst>
      <p:ext uri="{BB962C8B-B14F-4D97-AF65-F5344CB8AC3E}">
        <p14:creationId xmlns:p14="http://schemas.microsoft.com/office/powerpoint/2010/main" val="122296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A887A24-CFEF-403E-AD14-EB4BC004542C}" type="slidenum">
              <a:rPr lang="en-CA" smtClean="0"/>
              <a:t>1</a:t>
            </a:fld>
            <a:endParaRPr lang="en-CA"/>
          </a:p>
        </p:txBody>
      </p:sp>
    </p:spTree>
    <p:extLst>
      <p:ext uri="{BB962C8B-B14F-4D97-AF65-F5344CB8AC3E}">
        <p14:creationId xmlns:p14="http://schemas.microsoft.com/office/powerpoint/2010/main" val="1525867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a:t>
            </a:r>
            <a:r>
              <a:rPr lang="en-US" baseline="0" dirty="0"/>
              <a:t> 8mm:</a:t>
            </a:r>
          </a:p>
          <a:p>
            <a:endParaRPr lang="en-US" baseline="0" dirty="0"/>
          </a:p>
          <a:p>
            <a:endParaRPr lang="en-US" baseline="0" dirty="0"/>
          </a:p>
          <a:p>
            <a:r>
              <a:rPr lang="en-US" baseline="0" dirty="0"/>
              <a:t>From the images it can be seen that the EM tracker is functional in the 50cm distance.</a:t>
            </a:r>
            <a:endParaRPr lang="en-US" dirty="0"/>
          </a:p>
        </p:txBody>
      </p:sp>
      <p:sp>
        <p:nvSpPr>
          <p:cNvPr id="4" name="Slide Number Placeholder 3"/>
          <p:cNvSpPr>
            <a:spLocks noGrp="1"/>
          </p:cNvSpPr>
          <p:nvPr>
            <p:ph type="sldNum" sz="quarter" idx="10"/>
          </p:nvPr>
        </p:nvSpPr>
        <p:spPr/>
        <p:txBody>
          <a:bodyPr/>
          <a:lstStyle/>
          <a:p>
            <a:fld id="{DA887A24-CFEF-403E-AD14-EB4BC004542C}" type="slidenum">
              <a:rPr lang="en-US" smtClean="0"/>
              <a:t>11</a:t>
            </a:fld>
            <a:endParaRPr lang="en-US"/>
          </a:p>
        </p:txBody>
      </p:sp>
    </p:spTree>
    <p:extLst>
      <p:ext uri="{BB962C8B-B14F-4D97-AF65-F5344CB8AC3E}">
        <p14:creationId xmlns:p14="http://schemas.microsoft.com/office/powerpoint/2010/main" val="3068316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87A24-CFEF-403E-AD14-EB4BC004542C}" type="slidenum">
              <a:rPr lang="en-US" smtClean="0"/>
              <a:t>12</a:t>
            </a:fld>
            <a:endParaRPr lang="en-US"/>
          </a:p>
        </p:txBody>
      </p:sp>
    </p:spTree>
    <p:extLst>
      <p:ext uri="{BB962C8B-B14F-4D97-AF65-F5344CB8AC3E}">
        <p14:creationId xmlns:p14="http://schemas.microsoft.com/office/powerpoint/2010/main" val="355926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Sensor</a:t>
            </a:r>
            <a:r>
              <a:rPr lang="en-US" baseline="0" dirty="0"/>
              <a:t> 0.5:</a:t>
            </a:r>
          </a:p>
          <a:p>
            <a:endParaRPr lang="en-US" baseline="0" dirty="0"/>
          </a:p>
          <a:p>
            <a:r>
              <a:rPr lang="en-US" baseline="0" dirty="0"/>
              <a:t>Highly inaccurate when more than 10cm away from the emitter.</a:t>
            </a:r>
          </a:p>
          <a:p>
            <a:endParaRPr lang="en-US" baseline="0" dirty="0"/>
          </a:p>
          <a:p>
            <a:r>
              <a:rPr lang="en-US" baseline="0" dirty="0"/>
              <a:t>Will not properly get a signal.</a:t>
            </a:r>
          </a:p>
          <a:p>
            <a:endParaRPr lang="en-US" baseline="0" dirty="0"/>
          </a:p>
          <a:p>
            <a:r>
              <a:rPr lang="en-US" baseline="0" dirty="0"/>
              <a:t>Very little area for lower than 1,2 and 4 mm of error.</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DA887A24-CFEF-403E-AD14-EB4BC004542C}" type="slidenum">
              <a:rPr lang="en-US" smtClean="0"/>
              <a:t>13</a:t>
            </a:fld>
            <a:endParaRPr lang="en-US"/>
          </a:p>
        </p:txBody>
      </p:sp>
    </p:spTree>
    <p:extLst>
      <p:ext uri="{BB962C8B-B14F-4D97-AF65-F5344CB8AC3E}">
        <p14:creationId xmlns:p14="http://schemas.microsoft.com/office/powerpoint/2010/main" val="2274234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for Future:</a:t>
            </a:r>
          </a:p>
          <a:p>
            <a:endParaRPr lang="en-US" baseline="0" dirty="0"/>
          </a:p>
          <a:p>
            <a:r>
              <a:rPr lang="en-US" baseline="0" dirty="0"/>
              <a:t>This method for EM tracking error can be used to test the compatibility of surgical tools with EM sensors.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A887A24-CFEF-403E-AD14-EB4BC004542C}" type="slidenum">
              <a:rPr lang="en-US" smtClean="0"/>
              <a:t>14</a:t>
            </a:fld>
            <a:endParaRPr lang="en-US"/>
          </a:p>
        </p:txBody>
      </p:sp>
    </p:spTree>
    <p:extLst>
      <p:ext uri="{BB962C8B-B14F-4D97-AF65-F5344CB8AC3E}">
        <p14:creationId xmlns:p14="http://schemas.microsoft.com/office/powerpoint/2010/main" val="341808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Medical Background:</a:t>
            </a:r>
          </a:p>
          <a:p>
            <a:endParaRPr lang="en-US" dirty="0">
              <a:cs typeface="Calibri"/>
            </a:endParaRPr>
          </a:p>
          <a:p>
            <a:r>
              <a:rPr lang="en-US" dirty="0">
                <a:cs typeface="Calibri"/>
              </a:rPr>
              <a:t>Currently with the new medical innovations occurring with </a:t>
            </a:r>
            <a:r>
              <a:rPr lang="en-US" dirty="0" err="1">
                <a:cs typeface="Calibri"/>
              </a:rPr>
              <a:t>LumpNav</a:t>
            </a:r>
            <a:r>
              <a:rPr lang="en-US" dirty="0">
                <a:cs typeface="Calibri"/>
              </a:rPr>
              <a:t> and </a:t>
            </a:r>
            <a:r>
              <a:rPr lang="en-US" dirty="0" err="1">
                <a:cs typeface="Calibri"/>
              </a:rPr>
              <a:t>iKnife</a:t>
            </a:r>
            <a:r>
              <a:rPr lang="en-US" dirty="0">
                <a:cs typeface="Calibri"/>
              </a:rPr>
              <a:t>, tracking tissues and surgical tools in a non-invasive manner while maintaining high accuracy has become significantly more important.</a:t>
            </a:r>
          </a:p>
          <a:p>
            <a:endParaRPr lang="en-US" dirty="0">
              <a:cs typeface="Calibri"/>
            </a:endParaRPr>
          </a:p>
          <a:p>
            <a:r>
              <a:rPr lang="en-US" dirty="0">
                <a:cs typeface="Calibri"/>
              </a:rPr>
              <a:t>While smaller sensors are constantly being developed the effective accuracy areas for these sensors have yet to be fully understood. </a:t>
            </a:r>
          </a:p>
          <a:p>
            <a:endParaRPr lang="en-US" dirty="0">
              <a:cs typeface="Calibri"/>
            </a:endParaRPr>
          </a:p>
          <a:p>
            <a:r>
              <a:rPr lang="en-US" dirty="0">
                <a:cs typeface="Calibri"/>
              </a:rPr>
              <a:t>Pertaining to surgery the accuracy must fall below 1mm of error in a range spanning the operating table to insure viable. </a:t>
            </a:r>
          </a:p>
        </p:txBody>
      </p:sp>
      <p:sp>
        <p:nvSpPr>
          <p:cNvPr id="4" name="Slide Number Placeholder 3"/>
          <p:cNvSpPr>
            <a:spLocks noGrp="1"/>
          </p:cNvSpPr>
          <p:nvPr>
            <p:ph type="sldNum" sz="quarter" idx="5"/>
          </p:nvPr>
        </p:nvSpPr>
        <p:spPr/>
        <p:txBody>
          <a:bodyPr/>
          <a:lstStyle/>
          <a:p>
            <a:fld id="{DA887A24-CFEF-403E-AD14-EB4BC004542C}" type="slidenum">
              <a:t>2</a:t>
            </a:fld>
            <a:endParaRPr lang="en-US"/>
          </a:p>
        </p:txBody>
      </p:sp>
    </p:spTree>
    <p:extLst>
      <p:ext uri="{BB962C8B-B14F-4D97-AF65-F5344CB8AC3E}">
        <p14:creationId xmlns:p14="http://schemas.microsoft.com/office/powerpoint/2010/main" val="256815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The goal of this experiment is to calculate and find the areas which present below 1-2mm of tracking error on an electromagnetically tracked sensor and generate a visualization on a 3D slicer scene.</a:t>
            </a:r>
          </a:p>
          <a:p>
            <a:endParaRPr lang="en-US" dirty="0"/>
          </a:p>
          <a:p>
            <a:r>
              <a:rPr lang="en-US" dirty="0">
                <a:cs typeface="Calibri"/>
              </a:rPr>
              <a:t>The sensors used were NDI sensors of sizes 8mm, 2mm and 0.5mm.</a:t>
            </a:r>
          </a:p>
          <a:p>
            <a:endParaRPr lang="en-CA" dirty="0"/>
          </a:p>
        </p:txBody>
      </p:sp>
      <p:sp>
        <p:nvSpPr>
          <p:cNvPr id="4" name="Slide Number Placeholder 3"/>
          <p:cNvSpPr>
            <a:spLocks noGrp="1"/>
          </p:cNvSpPr>
          <p:nvPr>
            <p:ph type="sldNum" sz="quarter" idx="5"/>
          </p:nvPr>
        </p:nvSpPr>
        <p:spPr/>
        <p:txBody>
          <a:bodyPr/>
          <a:lstStyle/>
          <a:p>
            <a:fld id="{DA887A24-CFEF-403E-AD14-EB4BC004542C}" type="slidenum">
              <a:rPr lang="en-CA" smtClean="0"/>
              <a:t>3</a:t>
            </a:fld>
            <a:endParaRPr lang="en-CA"/>
          </a:p>
        </p:txBody>
      </p:sp>
    </p:spTree>
    <p:extLst>
      <p:ext uri="{BB962C8B-B14F-4D97-AF65-F5344CB8AC3E}">
        <p14:creationId xmlns:p14="http://schemas.microsoft.com/office/powerpoint/2010/main" val="4230407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Theory:</a:t>
            </a:r>
          </a:p>
          <a:p>
            <a:endParaRPr lang="en-US" dirty="0">
              <a:cs typeface="Calibri"/>
            </a:endParaRPr>
          </a:p>
          <a:p>
            <a:r>
              <a:rPr lang="en-US" dirty="0">
                <a:cs typeface="Calibri"/>
              </a:rPr>
              <a:t>To calculate the accuracy of the EM sensor an optical sensor and an EM sensor are attached together on a stylus. The optical sensor is highly accurate when in the view of the optical tracking camera, because of this the Optical tracking is used as a ground truth. Therefor, the calculation of the difference in the EM sensor and the Optical sensor results in EM sensor error. </a:t>
            </a:r>
          </a:p>
          <a:p>
            <a:endParaRPr lang="en-US" dirty="0">
              <a:cs typeface="Calibri"/>
            </a:endParaRPr>
          </a:p>
          <a:p>
            <a:r>
              <a:rPr lang="en-US" dirty="0">
                <a:cs typeface="Calibri"/>
              </a:rPr>
              <a:t>An optical reference is placed on the EM transmitter to </a:t>
            </a:r>
          </a:p>
          <a:p>
            <a:endParaRPr lang="en-US" dirty="0">
              <a:cs typeface="Calibri"/>
            </a:endParaRPr>
          </a:p>
          <a:p>
            <a:r>
              <a:rPr lang="en-US" dirty="0">
                <a:cs typeface="Calibri"/>
              </a:rPr>
              <a:t>After a collection of EM sensor and Optical sensor points in a 3d grid a B-spline transform can be generated and visualized.</a:t>
            </a:r>
          </a:p>
          <a:p>
            <a:endParaRPr lang="en-CA" dirty="0"/>
          </a:p>
        </p:txBody>
      </p:sp>
      <p:sp>
        <p:nvSpPr>
          <p:cNvPr id="4" name="Slide Number Placeholder 3"/>
          <p:cNvSpPr>
            <a:spLocks noGrp="1"/>
          </p:cNvSpPr>
          <p:nvPr>
            <p:ph type="sldNum" sz="quarter" idx="5"/>
          </p:nvPr>
        </p:nvSpPr>
        <p:spPr/>
        <p:txBody>
          <a:bodyPr/>
          <a:lstStyle/>
          <a:p>
            <a:fld id="{DA887A24-CFEF-403E-AD14-EB4BC004542C}" type="slidenum">
              <a:rPr lang="en-CA" smtClean="0"/>
              <a:t>4</a:t>
            </a:fld>
            <a:endParaRPr lang="en-CA"/>
          </a:p>
        </p:txBody>
      </p:sp>
    </p:spTree>
    <p:extLst>
      <p:ext uri="{BB962C8B-B14F-4D97-AF65-F5344CB8AC3E}">
        <p14:creationId xmlns:p14="http://schemas.microsoft.com/office/powerpoint/2010/main" val="1654052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PLUS Server is used a mediator for data acquisition allowing for hardware signals to be sent to 3D Slicer. </a:t>
            </a:r>
          </a:p>
          <a:p>
            <a:endParaRPr lang="en-US" dirty="0">
              <a:ea typeface="Calibri"/>
              <a:cs typeface="Calibri"/>
            </a:endParaRPr>
          </a:p>
          <a:p>
            <a:r>
              <a:rPr lang="en-US" dirty="0">
                <a:ea typeface="Calibri"/>
                <a:cs typeface="Calibri"/>
              </a:rPr>
              <a:t>Because for this experiment the there are 2 types of tracker signals being sent to 3D Slicer the PLUS config file must be configured to allow for both signals to be properly tracked. </a:t>
            </a:r>
          </a:p>
          <a:p>
            <a:endParaRPr lang="en-US" dirty="0">
              <a:ea typeface="Calibri"/>
              <a:cs typeface="Calibri"/>
            </a:endParaRPr>
          </a:p>
          <a:p>
            <a:r>
              <a:rPr lang="en-US" dirty="0"/>
              <a:t>A virtual mixer is then used to combine both tracking signals.</a:t>
            </a:r>
          </a:p>
          <a:p>
            <a:endParaRPr lang="en-CA" dirty="0"/>
          </a:p>
        </p:txBody>
      </p:sp>
      <p:sp>
        <p:nvSpPr>
          <p:cNvPr id="4" name="Slide Number Placeholder 3"/>
          <p:cNvSpPr>
            <a:spLocks noGrp="1"/>
          </p:cNvSpPr>
          <p:nvPr>
            <p:ph type="sldNum" sz="quarter" idx="5"/>
          </p:nvPr>
        </p:nvSpPr>
        <p:spPr/>
        <p:txBody>
          <a:bodyPr/>
          <a:lstStyle/>
          <a:p>
            <a:fld id="{DA887A24-CFEF-403E-AD14-EB4BC004542C}" type="slidenum">
              <a:rPr lang="en-CA" smtClean="0"/>
              <a:t>5</a:t>
            </a:fld>
            <a:endParaRPr lang="en-CA"/>
          </a:p>
        </p:txBody>
      </p:sp>
    </p:spTree>
    <p:extLst>
      <p:ext uri="{BB962C8B-B14F-4D97-AF65-F5344CB8AC3E}">
        <p14:creationId xmlns:p14="http://schemas.microsoft.com/office/powerpoint/2010/main" val="3736570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Once the PLUS server config file has been configured the </a:t>
            </a:r>
            <a:r>
              <a:rPr lang="en-US" dirty="0" err="1"/>
              <a:t>OpenIGTLinkIF</a:t>
            </a:r>
            <a:r>
              <a:rPr lang="en-US" dirty="0"/>
              <a:t> in 3D slicer can be started and activated.</a:t>
            </a:r>
            <a:endParaRPr lang="en-US" dirty="0">
              <a:cs typeface="Calibri"/>
            </a:endParaRPr>
          </a:p>
          <a:p>
            <a:endParaRPr lang="en-US" dirty="0">
              <a:ea typeface="Calibri"/>
              <a:cs typeface="Calibri"/>
            </a:endParaRPr>
          </a:p>
          <a:p>
            <a:r>
              <a:rPr lang="en-US" dirty="0">
                <a:ea typeface="Calibri"/>
                <a:cs typeface="Calibri"/>
              </a:rPr>
              <a:t>Models are created to represent the point tip of the stylus are then organized in the Transform hierarchy.</a:t>
            </a:r>
            <a:endParaRPr lang="en-US" dirty="0"/>
          </a:p>
          <a:p>
            <a:endParaRPr lang="en-US" dirty="0">
              <a:ea typeface="Calibri"/>
              <a:cs typeface="Calibri"/>
            </a:endParaRPr>
          </a:p>
          <a:p>
            <a:r>
              <a:rPr lang="en-US" dirty="0">
                <a:ea typeface="Calibri"/>
                <a:cs typeface="Calibri"/>
              </a:rPr>
              <a:t>The point tips for the EM tracked and OP tracked are then pivot calibrated </a:t>
            </a:r>
          </a:p>
          <a:p>
            <a:endParaRPr lang="en-CA" dirty="0"/>
          </a:p>
        </p:txBody>
      </p:sp>
      <p:sp>
        <p:nvSpPr>
          <p:cNvPr id="4" name="Slide Number Placeholder 3"/>
          <p:cNvSpPr>
            <a:spLocks noGrp="1"/>
          </p:cNvSpPr>
          <p:nvPr>
            <p:ph type="sldNum" sz="quarter" idx="5"/>
          </p:nvPr>
        </p:nvSpPr>
        <p:spPr/>
        <p:txBody>
          <a:bodyPr/>
          <a:lstStyle/>
          <a:p>
            <a:fld id="{DA887A24-CFEF-403E-AD14-EB4BC004542C}" type="slidenum">
              <a:rPr lang="en-CA" smtClean="0"/>
              <a:t>6</a:t>
            </a:fld>
            <a:endParaRPr lang="en-CA"/>
          </a:p>
        </p:txBody>
      </p:sp>
    </p:spTree>
    <p:extLst>
      <p:ext uri="{BB962C8B-B14F-4D97-AF65-F5344CB8AC3E}">
        <p14:creationId xmlns:p14="http://schemas.microsoft.com/office/powerpoint/2010/main" val="672899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Once both EM and Optical sensors are calibrated to the stylus tip. There is still a problem of them having different references therefor the stylus tips in 3D Slicer are not overlapped. </a:t>
            </a:r>
          </a:p>
          <a:p>
            <a:endParaRPr lang="en-CA" dirty="0"/>
          </a:p>
          <a:p>
            <a:r>
              <a:rPr lang="en-CA" dirty="0"/>
              <a:t>The Fiducial Registration Wizard can be used to overcome this issue by creating a transformation between the EM tracker and the optical reference. </a:t>
            </a:r>
          </a:p>
          <a:p>
            <a:endParaRPr lang="en-CA" dirty="0"/>
          </a:p>
          <a:p>
            <a:r>
              <a:rPr lang="en-CA" dirty="0"/>
              <a:t>Points of the EM tip and the Optical tip are collected and a transformation of EmTrackerToOpRef is created</a:t>
            </a:r>
          </a:p>
          <a:p>
            <a:endParaRPr lang="en-CA" dirty="0"/>
          </a:p>
          <a:p>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Another reorganization of the hierarchy is done and the stylus tips are now overlapping</a:t>
            </a:r>
          </a:p>
          <a:p>
            <a:endParaRPr lang="en-CA" dirty="0"/>
          </a:p>
        </p:txBody>
      </p:sp>
      <p:sp>
        <p:nvSpPr>
          <p:cNvPr id="4" name="Slide Number Placeholder 3"/>
          <p:cNvSpPr>
            <a:spLocks noGrp="1"/>
          </p:cNvSpPr>
          <p:nvPr>
            <p:ph type="sldNum" sz="quarter" idx="5"/>
          </p:nvPr>
        </p:nvSpPr>
        <p:spPr/>
        <p:txBody>
          <a:bodyPr/>
          <a:lstStyle/>
          <a:p>
            <a:fld id="{DA887A24-CFEF-403E-AD14-EB4BC004542C}" type="slidenum">
              <a:rPr lang="en-CA" smtClean="0"/>
              <a:t>7</a:t>
            </a:fld>
            <a:endParaRPr lang="en-CA"/>
          </a:p>
        </p:txBody>
      </p:sp>
    </p:spTree>
    <p:extLst>
      <p:ext uri="{BB962C8B-B14F-4D97-AF65-F5344CB8AC3E}">
        <p14:creationId xmlns:p14="http://schemas.microsoft.com/office/powerpoint/2010/main" val="117840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the points can be collected. </a:t>
            </a:r>
          </a:p>
          <a:p>
            <a:endParaRPr lang="en-CA" dirty="0"/>
          </a:p>
          <a:p>
            <a:r>
              <a:rPr lang="en-CA" dirty="0"/>
              <a:t>We used a 50cm by 50cm range by 20 cm high. This is roughly the dimensions used in the OR. So it is important that if these sensors are used they should satisfy the measurements used in the OR.</a:t>
            </a:r>
          </a:p>
          <a:p>
            <a:endParaRPr lang="en-CA" dirty="0"/>
          </a:p>
        </p:txBody>
      </p:sp>
      <p:sp>
        <p:nvSpPr>
          <p:cNvPr id="4" name="Slide Number Placeholder 3"/>
          <p:cNvSpPr>
            <a:spLocks noGrp="1"/>
          </p:cNvSpPr>
          <p:nvPr>
            <p:ph type="sldNum" sz="quarter" idx="5"/>
          </p:nvPr>
        </p:nvSpPr>
        <p:spPr/>
        <p:txBody>
          <a:bodyPr/>
          <a:lstStyle/>
          <a:p>
            <a:fld id="{DA887A24-CFEF-403E-AD14-EB4BC004542C}" type="slidenum">
              <a:rPr lang="en-CA" smtClean="0"/>
              <a:t>8</a:t>
            </a:fld>
            <a:endParaRPr lang="en-CA"/>
          </a:p>
        </p:txBody>
      </p:sp>
    </p:spTree>
    <p:extLst>
      <p:ext uri="{BB962C8B-B14F-4D97-AF65-F5344CB8AC3E}">
        <p14:creationId xmlns:p14="http://schemas.microsoft.com/office/powerpoint/2010/main" val="2867581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Once the point collection is done a B Spline Transform is done on between the EM point and the optical tracked points. This transform can then be contoured to generate a heat map in the slicer scene.</a:t>
            </a:r>
          </a:p>
          <a:p>
            <a:endParaRPr lang="en-CA" dirty="0"/>
          </a:p>
          <a:p>
            <a:r>
              <a:rPr lang="en-CA" dirty="0"/>
              <a:t>The black represents below 1mm of error, green 2mm of error and yellow is bellow 4 mm of error.</a:t>
            </a:r>
          </a:p>
          <a:p>
            <a:endParaRPr lang="en-CA" dirty="0"/>
          </a:p>
          <a:p>
            <a:endParaRPr lang="en-CA" dirty="0"/>
          </a:p>
        </p:txBody>
      </p:sp>
      <p:sp>
        <p:nvSpPr>
          <p:cNvPr id="4" name="Slide Number Placeholder 3"/>
          <p:cNvSpPr>
            <a:spLocks noGrp="1"/>
          </p:cNvSpPr>
          <p:nvPr>
            <p:ph type="sldNum" sz="quarter" idx="5"/>
          </p:nvPr>
        </p:nvSpPr>
        <p:spPr/>
        <p:txBody>
          <a:bodyPr/>
          <a:lstStyle/>
          <a:p>
            <a:fld id="{DA887A24-CFEF-403E-AD14-EB4BC004542C}" type="slidenum">
              <a:rPr lang="en-CA" smtClean="0"/>
              <a:t>9</a:t>
            </a:fld>
            <a:endParaRPr lang="en-CA"/>
          </a:p>
        </p:txBody>
      </p:sp>
    </p:spTree>
    <p:extLst>
      <p:ext uri="{BB962C8B-B14F-4D97-AF65-F5344CB8AC3E}">
        <p14:creationId xmlns:p14="http://schemas.microsoft.com/office/powerpoint/2010/main" val="3006439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80028" y="3376123"/>
            <a:ext cx="4515147" cy="1529232"/>
          </a:xfrm>
        </p:spPr>
        <p:txBody>
          <a:bodyPr>
            <a:normAutofit/>
          </a:bodyPr>
          <a:lstStyle/>
          <a:p>
            <a:pPr algn="r"/>
            <a:r>
              <a:rPr lang="en-US" sz="4400" b="1" dirty="0">
                <a:cs typeface="Calibri Light"/>
              </a:rPr>
              <a:t>EM Sensor Accuracy</a:t>
            </a:r>
          </a:p>
        </p:txBody>
      </p:sp>
      <p:sp>
        <p:nvSpPr>
          <p:cNvPr id="3" name="Subtitle 2"/>
          <p:cNvSpPr>
            <a:spLocks noGrp="1"/>
          </p:cNvSpPr>
          <p:nvPr>
            <p:ph type="subTitle" idx="1"/>
          </p:nvPr>
        </p:nvSpPr>
        <p:spPr>
          <a:xfrm>
            <a:off x="7529886" y="4905356"/>
            <a:ext cx="4165290" cy="617620"/>
          </a:xfrm>
        </p:spPr>
        <p:txBody>
          <a:bodyPr vert="horz" lIns="91440" tIns="45720" rIns="91440" bIns="45720" rtlCol="0">
            <a:normAutofit/>
          </a:bodyPr>
          <a:lstStyle/>
          <a:p>
            <a:pPr algn="r"/>
            <a:r>
              <a:rPr lang="en-US">
                <a:cs typeface="Calibri"/>
              </a:rPr>
              <a:t>Pavel-Dumitru Cernelev</a:t>
            </a:r>
            <a:endParaRPr lang="en-US"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AF87077-8430-5FB8-804F-9261AC258B8F}"/>
              </a:ext>
            </a:extLst>
          </p:cNvPr>
          <p:cNvPicPr>
            <a:picLocks noChangeAspect="1"/>
          </p:cNvPicPr>
          <p:nvPr/>
        </p:nvPicPr>
        <p:blipFill rotWithShape="1">
          <a:blip r:embed="rId2"/>
          <a:srcRect l="17259" t="5358" r="37002" b="3059"/>
          <a:stretch/>
        </p:blipFill>
        <p:spPr>
          <a:xfrm>
            <a:off x="4249818" y="-5904"/>
            <a:ext cx="2782150" cy="3826565"/>
          </a:xfrm>
          <a:prstGeom prst="rect">
            <a:avLst/>
          </a:prstGeom>
        </p:spPr>
      </p:pic>
      <p:pic>
        <p:nvPicPr>
          <p:cNvPr id="26" name="Picture 25">
            <a:extLst>
              <a:ext uri="{FF2B5EF4-FFF2-40B4-BE49-F238E27FC236}">
                <a16:creationId xmlns:a16="http://schemas.microsoft.com/office/drawing/2014/main" id="{16B4CD2D-4BDF-8261-8519-BA6BA007B877}"/>
              </a:ext>
            </a:extLst>
          </p:cNvPr>
          <p:cNvPicPr>
            <a:picLocks noChangeAspect="1"/>
          </p:cNvPicPr>
          <p:nvPr/>
        </p:nvPicPr>
        <p:blipFill rotWithShape="1">
          <a:blip r:embed="rId3"/>
          <a:srcRect l="13242" t="10922" r="12435" b="16639"/>
          <a:stretch/>
        </p:blipFill>
        <p:spPr>
          <a:xfrm>
            <a:off x="-1" y="3792307"/>
            <a:ext cx="4343401" cy="3065693"/>
          </a:xfrm>
          <a:prstGeom prst="rect">
            <a:avLst/>
          </a:prstGeom>
        </p:spPr>
      </p:pic>
      <p:sp>
        <p:nvSpPr>
          <p:cNvPr id="33" name="Flowchart: Process 32">
            <a:extLst>
              <a:ext uri="{FF2B5EF4-FFF2-40B4-BE49-F238E27FC236}">
                <a16:creationId xmlns:a16="http://schemas.microsoft.com/office/drawing/2014/main" id="{3FAC7296-63D1-DE16-A15E-29C58FE6FC9E}"/>
              </a:ext>
            </a:extLst>
          </p:cNvPr>
          <p:cNvSpPr/>
          <p:nvPr/>
        </p:nvSpPr>
        <p:spPr>
          <a:xfrm>
            <a:off x="4249819" y="3792307"/>
            <a:ext cx="2782149" cy="3073090"/>
          </a:xfrm>
          <a:prstGeom prst="flowChartProcess">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endParaRPr lang="en-CA" dirty="0">
              <a:solidFill>
                <a:schemeClr val="bg1"/>
              </a:solidFill>
            </a:endParaRPr>
          </a:p>
          <a:p>
            <a:pPr algn="ctr"/>
            <a:endParaRPr lang="en-CA" dirty="0">
              <a:solidFill>
                <a:schemeClr val="bg1"/>
              </a:solidFill>
            </a:endParaRPr>
          </a:p>
          <a:p>
            <a:pPr algn="ctr"/>
            <a:r>
              <a:rPr lang="en-CA" dirty="0">
                <a:solidFill>
                  <a:schemeClr val="bg1"/>
                </a:solidFill>
              </a:rPr>
              <a:t>Pink points are transformed points. Blue point is the origin points. Purple is average points.</a:t>
            </a:r>
          </a:p>
          <a:p>
            <a:pPr algn="ctr"/>
            <a:endParaRPr lang="en-CA" dirty="0"/>
          </a:p>
        </p:txBody>
      </p:sp>
      <p:sp>
        <p:nvSpPr>
          <p:cNvPr id="2" name="Title 1">
            <a:extLst>
              <a:ext uri="{FF2B5EF4-FFF2-40B4-BE49-F238E27FC236}">
                <a16:creationId xmlns:a16="http://schemas.microsoft.com/office/drawing/2014/main" id="{751C70D6-4DCF-FB88-D16D-ACD5999B3D7A}"/>
              </a:ext>
            </a:extLst>
          </p:cNvPr>
          <p:cNvSpPr>
            <a:spLocks noGrp="1"/>
          </p:cNvSpPr>
          <p:nvPr>
            <p:ph type="title"/>
          </p:nvPr>
        </p:nvSpPr>
        <p:spPr>
          <a:xfrm>
            <a:off x="153075" y="1079416"/>
            <a:ext cx="5258126" cy="1716022"/>
          </a:xfrm>
        </p:spPr>
        <p:txBody>
          <a:bodyPr>
            <a:normAutofit fontScale="90000"/>
          </a:bodyPr>
          <a:lstStyle/>
          <a:p>
            <a:r>
              <a:rPr lang="en-CA" b="1" dirty="0">
                <a:cs typeface="Calibri Light"/>
              </a:rPr>
              <a:t>Averaging Multiple Warped Transform Matrices</a:t>
            </a:r>
          </a:p>
        </p:txBody>
      </p:sp>
      <p:sp>
        <p:nvSpPr>
          <p:cNvPr id="43" name="Flowchart: Connector 42">
            <a:extLst>
              <a:ext uri="{FF2B5EF4-FFF2-40B4-BE49-F238E27FC236}">
                <a16:creationId xmlns:a16="http://schemas.microsoft.com/office/drawing/2014/main" id="{F9AFD165-C692-07AD-9788-C92670C1E5C1}"/>
              </a:ext>
            </a:extLst>
          </p:cNvPr>
          <p:cNvSpPr/>
          <p:nvPr/>
        </p:nvSpPr>
        <p:spPr>
          <a:xfrm>
            <a:off x="5233139" y="4000979"/>
            <a:ext cx="271643" cy="224181"/>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Flowchart: Connector 45">
            <a:extLst>
              <a:ext uri="{FF2B5EF4-FFF2-40B4-BE49-F238E27FC236}">
                <a16:creationId xmlns:a16="http://schemas.microsoft.com/office/drawing/2014/main" id="{FB66D1B5-318E-CEE8-2273-788CDF695FA2}"/>
              </a:ext>
            </a:extLst>
          </p:cNvPr>
          <p:cNvSpPr/>
          <p:nvPr/>
        </p:nvSpPr>
        <p:spPr>
          <a:xfrm>
            <a:off x="5505072" y="4346826"/>
            <a:ext cx="271643" cy="224181"/>
          </a:xfrm>
          <a:prstGeom prst="flowChartConnector">
            <a:avLst/>
          </a:prstGeom>
          <a:solidFill>
            <a:srgbClr val="FF8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Flowchart: Connector 46">
            <a:extLst>
              <a:ext uri="{FF2B5EF4-FFF2-40B4-BE49-F238E27FC236}">
                <a16:creationId xmlns:a16="http://schemas.microsoft.com/office/drawing/2014/main" id="{3610F2CD-A440-65EE-EB22-C2FDE498C42B}"/>
              </a:ext>
            </a:extLst>
          </p:cNvPr>
          <p:cNvSpPr/>
          <p:nvPr/>
        </p:nvSpPr>
        <p:spPr>
          <a:xfrm>
            <a:off x="5811122" y="4692673"/>
            <a:ext cx="271643" cy="224181"/>
          </a:xfrm>
          <a:prstGeom prst="flowChartConnector">
            <a:avLst/>
          </a:prstGeom>
          <a:solidFill>
            <a:srgbClr val="AD0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2" name="Graphic 41" descr="Connected outline">
            <a:extLst>
              <a:ext uri="{FF2B5EF4-FFF2-40B4-BE49-F238E27FC236}">
                <a16:creationId xmlns:a16="http://schemas.microsoft.com/office/drawing/2014/main" id="{CB71510E-D3F8-55B5-6EC2-0A9F19A11D2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08542" y="3826565"/>
            <a:ext cx="1264705" cy="1264705"/>
          </a:xfrm>
          <a:prstGeom prst="rect">
            <a:avLst/>
          </a:prstGeom>
        </p:spPr>
      </p:pic>
    </p:spTree>
    <p:extLst>
      <p:ext uri="{BB962C8B-B14F-4D97-AF65-F5344CB8AC3E}">
        <p14:creationId xmlns:p14="http://schemas.microsoft.com/office/powerpoint/2010/main" val="425536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A940-00D8-4BC1-C546-636F3DDE759C}"/>
              </a:ext>
            </a:extLst>
          </p:cNvPr>
          <p:cNvSpPr>
            <a:spLocks noGrp="1"/>
          </p:cNvSpPr>
          <p:nvPr>
            <p:ph type="title"/>
          </p:nvPr>
        </p:nvSpPr>
        <p:spPr>
          <a:xfrm>
            <a:off x="120901" y="-127719"/>
            <a:ext cx="3296059" cy="1325563"/>
          </a:xfrm>
        </p:spPr>
        <p:txBody>
          <a:bodyPr/>
          <a:lstStyle/>
          <a:p>
            <a:r>
              <a:rPr lang="en-US" b="1" dirty="0">
                <a:cs typeface="Calibri Light"/>
              </a:rPr>
              <a:t>Results: 8mm  </a:t>
            </a:r>
          </a:p>
        </p:txBody>
      </p:sp>
      <p:sp>
        <p:nvSpPr>
          <p:cNvPr id="8" name="TextBox 7">
            <a:extLst>
              <a:ext uri="{FF2B5EF4-FFF2-40B4-BE49-F238E27FC236}">
                <a16:creationId xmlns:a16="http://schemas.microsoft.com/office/drawing/2014/main" id="{E01101F6-0056-3701-6BB0-67734120DA6F}"/>
              </a:ext>
            </a:extLst>
          </p:cNvPr>
          <p:cNvSpPr txBox="1"/>
          <p:nvPr/>
        </p:nvSpPr>
        <p:spPr>
          <a:xfrm>
            <a:off x="459038" y="2251719"/>
            <a:ext cx="3894526" cy="923330"/>
          </a:xfrm>
          <a:prstGeom prst="rect">
            <a:avLst/>
          </a:prstGeom>
          <a:noFill/>
        </p:spPr>
        <p:txBody>
          <a:bodyPr wrap="square" rtlCol="0">
            <a:spAutoFit/>
          </a:bodyPr>
          <a:lstStyle/>
          <a:p>
            <a:r>
              <a:rPr lang="en-CA" dirty="0"/>
              <a:t>The 8mm sensor and the 2mm sensor had similar results on in the </a:t>
            </a:r>
          </a:p>
          <a:p>
            <a:endParaRPr lang="en-CA" dirty="0"/>
          </a:p>
        </p:txBody>
      </p:sp>
      <p:sp>
        <p:nvSpPr>
          <p:cNvPr id="14" name="TextBox 13">
            <a:extLst>
              <a:ext uri="{FF2B5EF4-FFF2-40B4-BE49-F238E27FC236}">
                <a16:creationId xmlns:a16="http://schemas.microsoft.com/office/drawing/2014/main" id="{E01101F6-0056-3701-6BB0-67734120DA6F}"/>
              </a:ext>
            </a:extLst>
          </p:cNvPr>
          <p:cNvSpPr txBox="1"/>
          <p:nvPr/>
        </p:nvSpPr>
        <p:spPr>
          <a:xfrm>
            <a:off x="7827784" y="6050306"/>
            <a:ext cx="3894526" cy="646331"/>
          </a:xfrm>
          <a:prstGeom prst="rect">
            <a:avLst/>
          </a:prstGeom>
          <a:noFill/>
        </p:spPr>
        <p:txBody>
          <a:bodyPr wrap="square" rtlCol="0">
            <a:spAutoFit/>
          </a:bodyPr>
          <a:lstStyle/>
          <a:p>
            <a:r>
              <a:rPr lang="en-CA" dirty="0"/>
              <a:t>Average Contour</a:t>
            </a:r>
          </a:p>
          <a:p>
            <a:endParaRPr lang="en-CA" dirty="0"/>
          </a:p>
        </p:txBody>
      </p:sp>
      <p:pic>
        <p:nvPicPr>
          <p:cNvPr id="9" name="Picture 8">
            <a:extLst>
              <a:ext uri="{FF2B5EF4-FFF2-40B4-BE49-F238E27FC236}">
                <a16:creationId xmlns:a16="http://schemas.microsoft.com/office/drawing/2014/main" id="{CA27ED43-819F-2A59-6B16-3E7D75810E2F}"/>
              </a:ext>
            </a:extLst>
          </p:cNvPr>
          <p:cNvPicPr>
            <a:picLocks noChangeAspect="1"/>
          </p:cNvPicPr>
          <p:nvPr/>
        </p:nvPicPr>
        <p:blipFill>
          <a:blip r:embed="rId3"/>
          <a:stretch>
            <a:fillRect/>
          </a:stretch>
        </p:blipFill>
        <p:spPr>
          <a:xfrm>
            <a:off x="5328591" y="183100"/>
            <a:ext cx="4611276" cy="3129555"/>
          </a:xfrm>
          <a:prstGeom prst="rect">
            <a:avLst/>
          </a:prstGeom>
        </p:spPr>
      </p:pic>
      <p:pic>
        <p:nvPicPr>
          <p:cNvPr id="13" name="Picture 12">
            <a:extLst>
              <a:ext uri="{FF2B5EF4-FFF2-40B4-BE49-F238E27FC236}">
                <a16:creationId xmlns:a16="http://schemas.microsoft.com/office/drawing/2014/main" id="{433258A0-21F2-FAF8-272E-B86AD5991300}"/>
              </a:ext>
            </a:extLst>
          </p:cNvPr>
          <p:cNvPicPr>
            <a:picLocks noChangeAspect="1"/>
          </p:cNvPicPr>
          <p:nvPr/>
        </p:nvPicPr>
        <p:blipFill>
          <a:blip r:embed="rId4"/>
          <a:stretch>
            <a:fillRect/>
          </a:stretch>
        </p:blipFill>
        <p:spPr>
          <a:xfrm>
            <a:off x="584664" y="4140722"/>
            <a:ext cx="3643273" cy="2423278"/>
          </a:xfrm>
          <a:prstGeom prst="rect">
            <a:avLst/>
          </a:prstGeom>
        </p:spPr>
      </p:pic>
      <p:pic>
        <p:nvPicPr>
          <p:cNvPr id="16" name="Picture 15">
            <a:extLst>
              <a:ext uri="{FF2B5EF4-FFF2-40B4-BE49-F238E27FC236}">
                <a16:creationId xmlns:a16="http://schemas.microsoft.com/office/drawing/2014/main" id="{32E8CEEB-004D-FCCA-11A1-A7CF55FBDE10}"/>
              </a:ext>
            </a:extLst>
          </p:cNvPr>
          <p:cNvPicPr>
            <a:picLocks noChangeAspect="1"/>
          </p:cNvPicPr>
          <p:nvPr/>
        </p:nvPicPr>
        <p:blipFill>
          <a:blip r:embed="rId5"/>
          <a:stretch>
            <a:fillRect/>
          </a:stretch>
        </p:blipFill>
        <p:spPr>
          <a:xfrm>
            <a:off x="1197804" y="1052614"/>
            <a:ext cx="3643274" cy="3088108"/>
          </a:xfrm>
          <a:prstGeom prst="rect">
            <a:avLst/>
          </a:prstGeom>
        </p:spPr>
      </p:pic>
      <p:pic>
        <p:nvPicPr>
          <p:cNvPr id="18" name="Picture 17">
            <a:extLst>
              <a:ext uri="{FF2B5EF4-FFF2-40B4-BE49-F238E27FC236}">
                <a16:creationId xmlns:a16="http://schemas.microsoft.com/office/drawing/2014/main" id="{7B517A88-0116-E727-9FD3-89197F9D2D38}"/>
              </a:ext>
            </a:extLst>
          </p:cNvPr>
          <p:cNvPicPr>
            <a:picLocks noChangeAspect="1"/>
          </p:cNvPicPr>
          <p:nvPr/>
        </p:nvPicPr>
        <p:blipFill>
          <a:blip r:embed="rId6"/>
          <a:stretch>
            <a:fillRect/>
          </a:stretch>
        </p:blipFill>
        <p:spPr>
          <a:xfrm>
            <a:off x="5951413" y="3312655"/>
            <a:ext cx="3752742" cy="2779809"/>
          </a:xfrm>
          <a:prstGeom prst="rect">
            <a:avLst/>
          </a:prstGeom>
        </p:spPr>
      </p:pic>
    </p:spTree>
    <p:extLst>
      <p:ext uri="{BB962C8B-B14F-4D97-AF65-F5344CB8AC3E}">
        <p14:creationId xmlns:p14="http://schemas.microsoft.com/office/powerpoint/2010/main" val="342626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2mm</a:t>
            </a:r>
          </a:p>
        </p:txBody>
      </p:sp>
      <p:sp>
        <p:nvSpPr>
          <p:cNvPr id="8" name="TextBox 7"/>
          <p:cNvSpPr txBox="1"/>
          <p:nvPr/>
        </p:nvSpPr>
        <p:spPr>
          <a:xfrm>
            <a:off x="8044249" y="5931243"/>
            <a:ext cx="3484605" cy="369332"/>
          </a:xfrm>
          <a:prstGeom prst="rect">
            <a:avLst/>
          </a:prstGeom>
          <a:noFill/>
        </p:spPr>
        <p:txBody>
          <a:bodyPr wrap="square" rtlCol="0">
            <a:spAutoFit/>
          </a:bodyPr>
          <a:lstStyle/>
          <a:p>
            <a:r>
              <a:rPr lang="en-US" dirty="0"/>
              <a:t>Average Contour </a:t>
            </a:r>
          </a:p>
        </p:txBody>
      </p:sp>
      <p:pic>
        <p:nvPicPr>
          <p:cNvPr id="11" name="Picture 10">
            <a:extLst>
              <a:ext uri="{FF2B5EF4-FFF2-40B4-BE49-F238E27FC236}">
                <a16:creationId xmlns:a16="http://schemas.microsoft.com/office/drawing/2014/main" id="{902F2CFA-7028-F6FA-2CA5-A81C4DD0C97A}"/>
              </a:ext>
            </a:extLst>
          </p:cNvPr>
          <p:cNvPicPr>
            <a:picLocks noChangeAspect="1"/>
          </p:cNvPicPr>
          <p:nvPr/>
        </p:nvPicPr>
        <p:blipFill>
          <a:blip r:embed="rId3"/>
          <a:stretch>
            <a:fillRect/>
          </a:stretch>
        </p:blipFill>
        <p:spPr>
          <a:xfrm>
            <a:off x="240471" y="1328966"/>
            <a:ext cx="3493558" cy="3155249"/>
          </a:xfrm>
          <a:prstGeom prst="rect">
            <a:avLst/>
          </a:prstGeom>
        </p:spPr>
      </p:pic>
      <p:pic>
        <p:nvPicPr>
          <p:cNvPr id="13" name="Picture 12">
            <a:extLst>
              <a:ext uri="{FF2B5EF4-FFF2-40B4-BE49-F238E27FC236}">
                <a16:creationId xmlns:a16="http://schemas.microsoft.com/office/drawing/2014/main" id="{35EF0648-7876-4E22-6446-F0E3191B4554}"/>
              </a:ext>
            </a:extLst>
          </p:cNvPr>
          <p:cNvPicPr>
            <a:picLocks noChangeAspect="1"/>
          </p:cNvPicPr>
          <p:nvPr/>
        </p:nvPicPr>
        <p:blipFill>
          <a:blip r:embed="rId4"/>
          <a:stretch>
            <a:fillRect/>
          </a:stretch>
        </p:blipFill>
        <p:spPr>
          <a:xfrm>
            <a:off x="3130557" y="2055813"/>
            <a:ext cx="3803968" cy="2957148"/>
          </a:xfrm>
          <a:prstGeom prst="rect">
            <a:avLst/>
          </a:prstGeom>
        </p:spPr>
      </p:pic>
      <p:pic>
        <p:nvPicPr>
          <p:cNvPr id="15" name="Picture 14">
            <a:extLst>
              <a:ext uri="{FF2B5EF4-FFF2-40B4-BE49-F238E27FC236}">
                <a16:creationId xmlns:a16="http://schemas.microsoft.com/office/drawing/2014/main" id="{5552B4F7-E445-FC01-172E-2D79C2709555}"/>
              </a:ext>
            </a:extLst>
          </p:cNvPr>
          <p:cNvPicPr>
            <a:picLocks noChangeAspect="1"/>
          </p:cNvPicPr>
          <p:nvPr/>
        </p:nvPicPr>
        <p:blipFill>
          <a:blip r:embed="rId5"/>
          <a:stretch>
            <a:fillRect/>
          </a:stretch>
        </p:blipFill>
        <p:spPr>
          <a:xfrm>
            <a:off x="6096000" y="0"/>
            <a:ext cx="3184958" cy="2957148"/>
          </a:xfrm>
          <a:prstGeom prst="rect">
            <a:avLst/>
          </a:prstGeom>
        </p:spPr>
      </p:pic>
      <p:pic>
        <p:nvPicPr>
          <p:cNvPr id="17" name="Picture 16">
            <a:extLst>
              <a:ext uri="{FF2B5EF4-FFF2-40B4-BE49-F238E27FC236}">
                <a16:creationId xmlns:a16="http://schemas.microsoft.com/office/drawing/2014/main" id="{4F0D38F9-607C-14B1-48F1-1E54FC92D50B}"/>
              </a:ext>
            </a:extLst>
          </p:cNvPr>
          <p:cNvPicPr>
            <a:picLocks noChangeAspect="1"/>
          </p:cNvPicPr>
          <p:nvPr/>
        </p:nvPicPr>
        <p:blipFill>
          <a:blip r:embed="rId6"/>
          <a:stretch>
            <a:fillRect/>
          </a:stretch>
        </p:blipFill>
        <p:spPr>
          <a:xfrm>
            <a:off x="7105383" y="3602251"/>
            <a:ext cx="3493558" cy="2513658"/>
          </a:xfrm>
          <a:prstGeom prst="rect">
            <a:avLst/>
          </a:prstGeom>
        </p:spPr>
      </p:pic>
    </p:spTree>
    <p:extLst>
      <p:ext uri="{BB962C8B-B14F-4D97-AF65-F5344CB8AC3E}">
        <p14:creationId xmlns:p14="http://schemas.microsoft.com/office/powerpoint/2010/main" val="33509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925"/>
            <a:ext cx="10515600" cy="1325563"/>
          </a:xfrm>
        </p:spPr>
        <p:txBody>
          <a:bodyPr/>
          <a:lstStyle/>
          <a:p>
            <a:r>
              <a:rPr lang="en-US" dirty="0"/>
              <a:t>Results: 0.5mm </a:t>
            </a:r>
          </a:p>
        </p:txBody>
      </p:sp>
      <p:sp>
        <p:nvSpPr>
          <p:cNvPr id="4" name="TextBox 3"/>
          <p:cNvSpPr txBox="1"/>
          <p:nvPr/>
        </p:nvSpPr>
        <p:spPr>
          <a:xfrm>
            <a:off x="4694221" y="6054811"/>
            <a:ext cx="2682763" cy="369332"/>
          </a:xfrm>
          <a:prstGeom prst="rect">
            <a:avLst/>
          </a:prstGeom>
          <a:noFill/>
        </p:spPr>
        <p:txBody>
          <a:bodyPr wrap="square" rtlCol="0">
            <a:spAutoFit/>
          </a:bodyPr>
          <a:lstStyle/>
          <a:p>
            <a:r>
              <a:rPr lang="en-US" dirty="0"/>
              <a:t>Average Contour</a:t>
            </a:r>
          </a:p>
        </p:txBody>
      </p:sp>
      <p:pic>
        <p:nvPicPr>
          <p:cNvPr id="9" name="Picture 8">
            <a:extLst>
              <a:ext uri="{FF2B5EF4-FFF2-40B4-BE49-F238E27FC236}">
                <a16:creationId xmlns:a16="http://schemas.microsoft.com/office/drawing/2014/main" id="{57D4F56A-6439-FC54-0AB7-FF6DF8573208}"/>
              </a:ext>
            </a:extLst>
          </p:cNvPr>
          <p:cNvPicPr>
            <a:picLocks noChangeAspect="1"/>
          </p:cNvPicPr>
          <p:nvPr/>
        </p:nvPicPr>
        <p:blipFill>
          <a:blip r:embed="rId3"/>
          <a:stretch>
            <a:fillRect/>
          </a:stretch>
        </p:blipFill>
        <p:spPr>
          <a:xfrm>
            <a:off x="369684" y="818726"/>
            <a:ext cx="3805553" cy="3102989"/>
          </a:xfrm>
          <a:prstGeom prst="rect">
            <a:avLst/>
          </a:prstGeom>
        </p:spPr>
      </p:pic>
      <p:pic>
        <p:nvPicPr>
          <p:cNvPr id="11" name="Picture 10">
            <a:extLst>
              <a:ext uri="{FF2B5EF4-FFF2-40B4-BE49-F238E27FC236}">
                <a16:creationId xmlns:a16="http://schemas.microsoft.com/office/drawing/2014/main" id="{11ADDA42-CDF5-7419-05FF-1F7616BFB5CF}"/>
              </a:ext>
            </a:extLst>
          </p:cNvPr>
          <p:cNvPicPr>
            <a:picLocks noChangeAspect="1"/>
          </p:cNvPicPr>
          <p:nvPr/>
        </p:nvPicPr>
        <p:blipFill>
          <a:blip r:embed="rId4"/>
          <a:stretch>
            <a:fillRect/>
          </a:stretch>
        </p:blipFill>
        <p:spPr>
          <a:xfrm>
            <a:off x="3445797" y="822887"/>
            <a:ext cx="3624006" cy="3218938"/>
          </a:xfrm>
          <a:prstGeom prst="rect">
            <a:avLst/>
          </a:prstGeom>
        </p:spPr>
      </p:pic>
      <p:pic>
        <p:nvPicPr>
          <p:cNvPr id="13" name="Picture 12">
            <a:extLst>
              <a:ext uri="{FF2B5EF4-FFF2-40B4-BE49-F238E27FC236}">
                <a16:creationId xmlns:a16="http://schemas.microsoft.com/office/drawing/2014/main" id="{42B1ABC6-6503-F178-7130-06844350C824}"/>
              </a:ext>
            </a:extLst>
          </p:cNvPr>
          <p:cNvPicPr>
            <a:picLocks noChangeAspect="1"/>
          </p:cNvPicPr>
          <p:nvPr/>
        </p:nvPicPr>
        <p:blipFill>
          <a:blip r:embed="rId5"/>
          <a:stretch>
            <a:fillRect/>
          </a:stretch>
        </p:blipFill>
        <p:spPr>
          <a:xfrm>
            <a:off x="6746670" y="906146"/>
            <a:ext cx="3399246" cy="3015569"/>
          </a:xfrm>
          <a:prstGeom prst="rect">
            <a:avLst/>
          </a:prstGeom>
        </p:spPr>
      </p:pic>
      <p:pic>
        <p:nvPicPr>
          <p:cNvPr id="15" name="Picture 14">
            <a:extLst>
              <a:ext uri="{FF2B5EF4-FFF2-40B4-BE49-F238E27FC236}">
                <a16:creationId xmlns:a16="http://schemas.microsoft.com/office/drawing/2014/main" id="{1889D246-EA17-F92A-9828-36DE7533C5CE}"/>
              </a:ext>
            </a:extLst>
          </p:cNvPr>
          <p:cNvPicPr>
            <a:picLocks noChangeAspect="1"/>
          </p:cNvPicPr>
          <p:nvPr/>
        </p:nvPicPr>
        <p:blipFill>
          <a:blip r:embed="rId6"/>
          <a:stretch>
            <a:fillRect/>
          </a:stretch>
        </p:blipFill>
        <p:spPr>
          <a:xfrm>
            <a:off x="4221775" y="3921715"/>
            <a:ext cx="2682763" cy="2100767"/>
          </a:xfrm>
          <a:prstGeom prst="rect">
            <a:avLst/>
          </a:prstGeom>
        </p:spPr>
      </p:pic>
    </p:spTree>
    <p:extLst>
      <p:ext uri="{BB962C8B-B14F-4D97-AF65-F5344CB8AC3E}">
        <p14:creationId xmlns:p14="http://schemas.microsoft.com/office/powerpoint/2010/main" val="109892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C3B1-EA96-CC5F-D424-F9F7D67C1EBD}"/>
              </a:ext>
            </a:extLst>
          </p:cNvPr>
          <p:cNvSpPr>
            <a:spLocks noGrp="1"/>
          </p:cNvSpPr>
          <p:nvPr>
            <p:ph type="title"/>
          </p:nvPr>
        </p:nvSpPr>
        <p:spPr>
          <a:xfrm>
            <a:off x="3382068" y="407576"/>
            <a:ext cx="5397347" cy="1325563"/>
          </a:xfrm>
        </p:spPr>
        <p:txBody>
          <a:bodyPr>
            <a:normAutofit/>
          </a:bodyPr>
          <a:lstStyle/>
          <a:p>
            <a:r>
              <a:rPr lang="en-US" b="1" dirty="0">
                <a:cs typeface="Calibri Light"/>
              </a:rPr>
              <a:t>Application For Future</a:t>
            </a:r>
          </a:p>
        </p:txBody>
      </p:sp>
      <p:sp>
        <p:nvSpPr>
          <p:cNvPr id="4" name="Partial Circle 3">
            <a:extLst>
              <a:ext uri="{FF2B5EF4-FFF2-40B4-BE49-F238E27FC236}">
                <a16:creationId xmlns:a16="http://schemas.microsoft.com/office/drawing/2014/main" id="{C3A5B23C-DC2D-F73D-0D84-592EBFB3F96B}"/>
              </a:ext>
            </a:extLst>
          </p:cNvPr>
          <p:cNvSpPr/>
          <p:nvPr/>
        </p:nvSpPr>
        <p:spPr>
          <a:xfrm rot="16200000">
            <a:off x="8568888" y="2340455"/>
            <a:ext cx="1766454" cy="1773371"/>
          </a:xfrm>
          <a:prstGeom prst="pie">
            <a:avLst>
              <a:gd name="adj1" fmla="val 5400000"/>
              <a:gd name="adj2" fmla="val 162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Partial Circle 4">
            <a:extLst>
              <a:ext uri="{FF2B5EF4-FFF2-40B4-BE49-F238E27FC236}">
                <a16:creationId xmlns:a16="http://schemas.microsoft.com/office/drawing/2014/main" id="{7B69BBF5-3317-5AA6-6858-4F86DA67C7D2}"/>
              </a:ext>
            </a:extLst>
          </p:cNvPr>
          <p:cNvSpPr/>
          <p:nvPr/>
        </p:nvSpPr>
        <p:spPr>
          <a:xfrm rot="5400000" flipV="1">
            <a:off x="6870040" y="2340462"/>
            <a:ext cx="1766454" cy="1773371"/>
          </a:xfrm>
          <a:prstGeom prst="pie">
            <a:avLst>
              <a:gd name="adj1" fmla="val 5400000"/>
              <a:gd name="adj2" fmla="val 162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Partial Circle 5">
            <a:extLst>
              <a:ext uri="{FF2B5EF4-FFF2-40B4-BE49-F238E27FC236}">
                <a16:creationId xmlns:a16="http://schemas.microsoft.com/office/drawing/2014/main" id="{8C2ADEC9-44E2-A9FC-6092-64026118D2B7}"/>
              </a:ext>
            </a:extLst>
          </p:cNvPr>
          <p:cNvSpPr/>
          <p:nvPr/>
        </p:nvSpPr>
        <p:spPr>
          <a:xfrm rot="16200000">
            <a:off x="5148877" y="2340461"/>
            <a:ext cx="1766454" cy="1773371"/>
          </a:xfrm>
          <a:prstGeom prst="pie">
            <a:avLst>
              <a:gd name="adj1" fmla="val 5400000"/>
              <a:gd name="adj2" fmla="val 162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Partial Circle 6">
            <a:extLst>
              <a:ext uri="{FF2B5EF4-FFF2-40B4-BE49-F238E27FC236}">
                <a16:creationId xmlns:a16="http://schemas.microsoft.com/office/drawing/2014/main" id="{CF756CFE-687E-FD95-D62E-2A34A992123F}"/>
              </a:ext>
            </a:extLst>
          </p:cNvPr>
          <p:cNvSpPr/>
          <p:nvPr/>
        </p:nvSpPr>
        <p:spPr>
          <a:xfrm rot="5400000" flipV="1">
            <a:off x="3468967" y="2340462"/>
            <a:ext cx="1766454" cy="1773371"/>
          </a:xfrm>
          <a:prstGeom prst="pie">
            <a:avLst>
              <a:gd name="adj1" fmla="val 5400000"/>
              <a:gd name="adj2" fmla="val 162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Partial Circle 7">
            <a:extLst>
              <a:ext uri="{FF2B5EF4-FFF2-40B4-BE49-F238E27FC236}">
                <a16:creationId xmlns:a16="http://schemas.microsoft.com/office/drawing/2014/main" id="{B514D847-B58C-4CC9-FC5F-7895AEB5BCAE}"/>
              </a:ext>
            </a:extLst>
          </p:cNvPr>
          <p:cNvSpPr/>
          <p:nvPr/>
        </p:nvSpPr>
        <p:spPr>
          <a:xfrm rot="5400000">
            <a:off x="1809867" y="2340456"/>
            <a:ext cx="1766454" cy="1773370"/>
          </a:xfrm>
          <a:prstGeom prst="pie">
            <a:avLst>
              <a:gd name="adj1" fmla="val 5400000"/>
              <a:gd name="adj2" fmla="val 16200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Partial Circle 8">
            <a:extLst>
              <a:ext uri="{FF2B5EF4-FFF2-40B4-BE49-F238E27FC236}">
                <a16:creationId xmlns:a16="http://schemas.microsoft.com/office/drawing/2014/main" id="{F130BD94-BAB5-FFC8-B4FE-F30E118A80CE}"/>
              </a:ext>
            </a:extLst>
          </p:cNvPr>
          <p:cNvSpPr/>
          <p:nvPr/>
        </p:nvSpPr>
        <p:spPr>
          <a:xfrm rot="16200000">
            <a:off x="1809868" y="2340466"/>
            <a:ext cx="1766454" cy="1773370"/>
          </a:xfrm>
          <a:prstGeom prst="pie">
            <a:avLst>
              <a:gd name="adj1" fmla="val 5400000"/>
              <a:gd name="adj2" fmla="val 162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Partial Circle 9">
            <a:extLst>
              <a:ext uri="{FF2B5EF4-FFF2-40B4-BE49-F238E27FC236}">
                <a16:creationId xmlns:a16="http://schemas.microsoft.com/office/drawing/2014/main" id="{64D743CB-AA1D-BE4D-0B4D-0F7DB8ED43BA}"/>
              </a:ext>
            </a:extLst>
          </p:cNvPr>
          <p:cNvSpPr/>
          <p:nvPr/>
        </p:nvSpPr>
        <p:spPr>
          <a:xfrm rot="16200000" flipV="1">
            <a:off x="3479372" y="2340461"/>
            <a:ext cx="1766454" cy="1773371"/>
          </a:xfrm>
          <a:prstGeom prst="pie">
            <a:avLst>
              <a:gd name="adj1" fmla="val 5400000"/>
              <a:gd name="adj2" fmla="val 16200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Partial Circle 10">
            <a:extLst>
              <a:ext uri="{FF2B5EF4-FFF2-40B4-BE49-F238E27FC236}">
                <a16:creationId xmlns:a16="http://schemas.microsoft.com/office/drawing/2014/main" id="{5AF59086-A68E-D512-5D52-86B86A1ABEEC}"/>
              </a:ext>
            </a:extLst>
          </p:cNvPr>
          <p:cNvSpPr/>
          <p:nvPr/>
        </p:nvSpPr>
        <p:spPr>
          <a:xfrm rot="5400000">
            <a:off x="5178220" y="2340462"/>
            <a:ext cx="1766454" cy="1773371"/>
          </a:xfrm>
          <a:prstGeom prst="pie">
            <a:avLst>
              <a:gd name="adj1" fmla="val 5400000"/>
              <a:gd name="adj2" fmla="val 16200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Partial Circle 11">
            <a:extLst>
              <a:ext uri="{FF2B5EF4-FFF2-40B4-BE49-F238E27FC236}">
                <a16:creationId xmlns:a16="http://schemas.microsoft.com/office/drawing/2014/main" id="{21C16845-3E8B-29F5-5D84-2EE8274DFFBE}"/>
              </a:ext>
            </a:extLst>
          </p:cNvPr>
          <p:cNvSpPr/>
          <p:nvPr/>
        </p:nvSpPr>
        <p:spPr>
          <a:xfrm rot="16200000" flipV="1">
            <a:off x="6851095" y="2340461"/>
            <a:ext cx="1766454" cy="1773371"/>
          </a:xfrm>
          <a:prstGeom prst="pie">
            <a:avLst>
              <a:gd name="adj1" fmla="val 5400000"/>
              <a:gd name="adj2" fmla="val 16200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Partial Circle 12">
            <a:extLst>
              <a:ext uri="{FF2B5EF4-FFF2-40B4-BE49-F238E27FC236}">
                <a16:creationId xmlns:a16="http://schemas.microsoft.com/office/drawing/2014/main" id="{2E6040C7-2655-0301-9658-FE7E699C616D}"/>
              </a:ext>
            </a:extLst>
          </p:cNvPr>
          <p:cNvSpPr/>
          <p:nvPr/>
        </p:nvSpPr>
        <p:spPr>
          <a:xfrm rot="5400000">
            <a:off x="8539544" y="2340462"/>
            <a:ext cx="1766454" cy="1773371"/>
          </a:xfrm>
          <a:prstGeom prst="pie">
            <a:avLst>
              <a:gd name="adj1" fmla="val 5400000"/>
              <a:gd name="adj2" fmla="val 16200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Flowchart: Connector 13">
            <a:extLst>
              <a:ext uri="{FF2B5EF4-FFF2-40B4-BE49-F238E27FC236}">
                <a16:creationId xmlns:a16="http://schemas.microsoft.com/office/drawing/2014/main" id="{F09D251D-F745-951C-1193-B9850F9B9282}"/>
              </a:ext>
            </a:extLst>
          </p:cNvPr>
          <p:cNvSpPr/>
          <p:nvPr/>
        </p:nvSpPr>
        <p:spPr>
          <a:xfrm>
            <a:off x="1903384" y="2484196"/>
            <a:ext cx="1579418" cy="14859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Flowchart: Connector 14">
            <a:extLst>
              <a:ext uri="{FF2B5EF4-FFF2-40B4-BE49-F238E27FC236}">
                <a16:creationId xmlns:a16="http://schemas.microsoft.com/office/drawing/2014/main" id="{0B6CA483-D63E-6885-35EE-D130D4B03AC1}"/>
              </a:ext>
            </a:extLst>
          </p:cNvPr>
          <p:cNvSpPr/>
          <p:nvPr/>
        </p:nvSpPr>
        <p:spPr>
          <a:xfrm>
            <a:off x="3591926" y="2484191"/>
            <a:ext cx="1579418" cy="14859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Flowchart: Connector 15">
            <a:extLst>
              <a:ext uri="{FF2B5EF4-FFF2-40B4-BE49-F238E27FC236}">
                <a16:creationId xmlns:a16="http://schemas.microsoft.com/office/drawing/2014/main" id="{402CDB94-F607-04B0-09AD-E94D53594398}"/>
              </a:ext>
            </a:extLst>
          </p:cNvPr>
          <p:cNvSpPr/>
          <p:nvPr/>
        </p:nvSpPr>
        <p:spPr>
          <a:xfrm>
            <a:off x="5268224" y="2494582"/>
            <a:ext cx="1579418" cy="14859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Flowchart: Connector 16">
            <a:extLst>
              <a:ext uri="{FF2B5EF4-FFF2-40B4-BE49-F238E27FC236}">
                <a16:creationId xmlns:a16="http://schemas.microsoft.com/office/drawing/2014/main" id="{EEDD5D14-B6D1-7D4C-214B-1469131F0B15}"/>
              </a:ext>
            </a:extLst>
          </p:cNvPr>
          <p:cNvSpPr/>
          <p:nvPr/>
        </p:nvSpPr>
        <p:spPr>
          <a:xfrm>
            <a:off x="6958629" y="2484191"/>
            <a:ext cx="1579418" cy="14859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lowchart: Connector 17">
            <a:extLst>
              <a:ext uri="{FF2B5EF4-FFF2-40B4-BE49-F238E27FC236}">
                <a16:creationId xmlns:a16="http://schemas.microsoft.com/office/drawing/2014/main" id="{82DE716F-6B99-C14C-24F0-092BC8FE58B3}"/>
              </a:ext>
            </a:extLst>
          </p:cNvPr>
          <p:cNvSpPr/>
          <p:nvPr/>
        </p:nvSpPr>
        <p:spPr>
          <a:xfrm>
            <a:off x="8646981" y="2484191"/>
            <a:ext cx="1579418" cy="14859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8423D4CF-20D0-3D73-4A72-C197B014A172}"/>
              </a:ext>
            </a:extLst>
          </p:cNvPr>
          <p:cNvSpPr txBox="1"/>
          <p:nvPr/>
        </p:nvSpPr>
        <p:spPr>
          <a:xfrm>
            <a:off x="2374453" y="4117874"/>
            <a:ext cx="693538" cy="400110"/>
          </a:xfrm>
          <a:prstGeom prst="rect">
            <a:avLst/>
          </a:prstGeom>
          <a:noFill/>
        </p:spPr>
        <p:txBody>
          <a:bodyPr wrap="square" rtlCol="0">
            <a:spAutoFit/>
          </a:bodyPr>
          <a:lstStyle/>
          <a:p>
            <a:r>
              <a:rPr lang="en-CA" sz="2000" dirty="0"/>
              <a:t>Title</a:t>
            </a:r>
          </a:p>
        </p:txBody>
      </p:sp>
      <p:sp>
        <p:nvSpPr>
          <p:cNvPr id="26" name="TextBox 25">
            <a:extLst>
              <a:ext uri="{FF2B5EF4-FFF2-40B4-BE49-F238E27FC236}">
                <a16:creationId xmlns:a16="http://schemas.microsoft.com/office/drawing/2014/main" id="{6E786E06-B0FA-30B5-DCFE-D3668504D886}"/>
              </a:ext>
            </a:extLst>
          </p:cNvPr>
          <p:cNvSpPr txBox="1"/>
          <p:nvPr/>
        </p:nvSpPr>
        <p:spPr>
          <a:xfrm>
            <a:off x="2101823" y="4577793"/>
            <a:ext cx="1238797" cy="1200329"/>
          </a:xfrm>
          <a:prstGeom prst="rect">
            <a:avLst/>
          </a:prstGeom>
          <a:noFill/>
        </p:spPr>
        <p:txBody>
          <a:bodyPr wrap="square" rtlCol="0">
            <a:spAutoFit/>
          </a:bodyPr>
          <a:lstStyle/>
          <a:p>
            <a:pPr algn="ctr"/>
            <a:r>
              <a:rPr lang="en-CA" b="1" dirty="0" err="1"/>
              <a:t>Tjklafjkl;jkl;asjfkdla;fffdffdfj</a:t>
            </a:r>
            <a:endParaRPr lang="en-CA" b="1" dirty="0"/>
          </a:p>
          <a:p>
            <a:endParaRPr lang="en-CA" dirty="0"/>
          </a:p>
        </p:txBody>
      </p:sp>
      <p:sp>
        <p:nvSpPr>
          <p:cNvPr id="29" name="TextBox 28">
            <a:extLst>
              <a:ext uri="{FF2B5EF4-FFF2-40B4-BE49-F238E27FC236}">
                <a16:creationId xmlns:a16="http://schemas.microsoft.com/office/drawing/2014/main" id="{03D9326B-E593-CEA5-E002-8EB53142FB16}"/>
              </a:ext>
            </a:extLst>
          </p:cNvPr>
          <p:cNvSpPr txBox="1"/>
          <p:nvPr/>
        </p:nvSpPr>
        <p:spPr>
          <a:xfrm>
            <a:off x="4071370" y="4117874"/>
            <a:ext cx="693538" cy="400110"/>
          </a:xfrm>
          <a:prstGeom prst="rect">
            <a:avLst/>
          </a:prstGeom>
          <a:noFill/>
        </p:spPr>
        <p:txBody>
          <a:bodyPr wrap="square" rtlCol="0">
            <a:spAutoFit/>
          </a:bodyPr>
          <a:lstStyle/>
          <a:p>
            <a:r>
              <a:rPr lang="en-CA" sz="2000" dirty="0"/>
              <a:t>Title</a:t>
            </a:r>
          </a:p>
        </p:txBody>
      </p:sp>
      <p:sp>
        <p:nvSpPr>
          <p:cNvPr id="30" name="TextBox 29">
            <a:extLst>
              <a:ext uri="{FF2B5EF4-FFF2-40B4-BE49-F238E27FC236}">
                <a16:creationId xmlns:a16="http://schemas.microsoft.com/office/drawing/2014/main" id="{90AD8996-BB48-137B-F0CF-11A3A410BAA3}"/>
              </a:ext>
            </a:extLst>
          </p:cNvPr>
          <p:cNvSpPr txBox="1"/>
          <p:nvPr/>
        </p:nvSpPr>
        <p:spPr>
          <a:xfrm>
            <a:off x="3798740" y="4577793"/>
            <a:ext cx="1238797" cy="1200329"/>
          </a:xfrm>
          <a:prstGeom prst="rect">
            <a:avLst/>
          </a:prstGeom>
          <a:noFill/>
        </p:spPr>
        <p:txBody>
          <a:bodyPr wrap="square" rtlCol="0">
            <a:spAutoFit/>
          </a:bodyPr>
          <a:lstStyle/>
          <a:p>
            <a:pPr algn="ctr"/>
            <a:r>
              <a:rPr lang="en-CA" b="1" dirty="0" err="1"/>
              <a:t>Tjklafjkl;jkl;asjfkdla;fffdffdfj</a:t>
            </a:r>
            <a:endParaRPr lang="en-CA" b="1" dirty="0"/>
          </a:p>
          <a:p>
            <a:endParaRPr lang="en-CA" dirty="0"/>
          </a:p>
        </p:txBody>
      </p:sp>
      <p:sp>
        <p:nvSpPr>
          <p:cNvPr id="31" name="TextBox 30">
            <a:extLst>
              <a:ext uri="{FF2B5EF4-FFF2-40B4-BE49-F238E27FC236}">
                <a16:creationId xmlns:a16="http://schemas.microsoft.com/office/drawing/2014/main" id="{84AB0DD8-91B4-6C91-5066-A78296308E18}"/>
              </a:ext>
            </a:extLst>
          </p:cNvPr>
          <p:cNvSpPr txBox="1"/>
          <p:nvPr/>
        </p:nvSpPr>
        <p:spPr>
          <a:xfrm>
            <a:off x="5773268" y="4131144"/>
            <a:ext cx="693538" cy="400110"/>
          </a:xfrm>
          <a:prstGeom prst="rect">
            <a:avLst/>
          </a:prstGeom>
          <a:noFill/>
        </p:spPr>
        <p:txBody>
          <a:bodyPr wrap="square" rtlCol="0">
            <a:spAutoFit/>
          </a:bodyPr>
          <a:lstStyle/>
          <a:p>
            <a:r>
              <a:rPr lang="en-CA" sz="2000" dirty="0"/>
              <a:t>Title</a:t>
            </a:r>
          </a:p>
        </p:txBody>
      </p:sp>
      <p:sp>
        <p:nvSpPr>
          <p:cNvPr id="32" name="TextBox 31">
            <a:extLst>
              <a:ext uri="{FF2B5EF4-FFF2-40B4-BE49-F238E27FC236}">
                <a16:creationId xmlns:a16="http://schemas.microsoft.com/office/drawing/2014/main" id="{09906B4E-33BE-C8FA-9116-8EB7108D24F2}"/>
              </a:ext>
            </a:extLst>
          </p:cNvPr>
          <p:cNvSpPr txBox="1"/>
          <p:nvPr/>
        </p:nvSpPr>
        <p:spPr>
          <a:xfrm>
            <a:off x="5500638" y="4591063"/>
            <a:ext cx="1238797" cy="1200329"/>
          </a:xfrm>
          <a:prstGeom prst="rect">
            <a:avLst/>
          </a:prstGeom>
          <a:noFill/>
        </p:spPr>
        <p:txBody>
          <a:bodyPr wrap="square" rtlCol="0">
            <a:spAutoFit/>
          </a:bodyPr>
          <a:lstStyle/>
          <a:p>
            <a:pPr algn="ctr"/>
            <a:r>
              <a:rPr lang="en-CA" b="1" dirty="0" err="1"/>
              <a:t>Tjklafjkl;jkl;asjfkdla;fffdffdfj</a:t>
            </a:r>
            <a:endParaRPr lang="en-CA" b="1" dirty="0"/>
          </a:p>
          <a:p>
            <a:endParaRPr lang="en-CA" dirty="0"/>
          </a:p>
        </p:txBody>
      </p:sp>
      <p:sp>
        <p:nvSpPr>
          <p:cNvPr id="33" name="TextBox 32">
            <a:extLst>
              <a:ext uri="{FF2B5EF4-FFF2-40B4-BE49-F238E27FC236}">
                <a16:creationId xmlns:a16="http://schemas.microsoft.com/office/drawing/2014/main" id="{9366B9A0-B4CE-8067-C202-DEC36571CA99}"/>
              </a:ext>
            </a:extLst>
          </p:cNvPr>
          <p:cNvSpPr txBox="1"/>
          <p:nvPr/>
        </p:nvSpPr>
        <p:spPr>
          <a:xfrm>
            <a:off x="7453019" y="4117874"/>
            <a:ext cx="693538" cy="400110"/>
          </a:xfrm>
          <a:prstGeom prst="rect">
            <a:avLst/>
          </a:prstGeom>
          <a:noFill/>
        </p:spPr>
        <p:txBody>
          <a:bodyPr wrap="square" rtlCol="0">
            <a:spAutoFit/>
          </a:bodyPr>
          <a:lstStyle/>
          <a:p>
            <a:r>
              <a:rPr lang="en-CA" sz="2000" dirty="0"/>
              <a:t>Title</a:t>
            </a:r>
          </a:p>
        </p:txBody>
      </p:sp>
      <p:sp>
        <p:nvSpPr>
          <p:cNvPr id="34" name="TextBox 33">
            <a:extLst>
              <a:ext uri="{FF2B5EF4-FFF2-40B4-BE49-F238E27FC236}">
                <a16:creationId xmlns:a16="http://schemas.microsoft.com/office/drawing/2014/main" id="{60A62700-14C8-212B-2CBF-7E2E712CFC28}"/>
              </a:ext>
            </a:extLst>
          </p:cNvPr>
          <p:cNvSpPr txBox="1"/>
          <p:nvPr/>
        </p:nvSpPr>
        <p:spPr>
          <a:xfrm>
            <a:off x="7180389" y="4577793"/>
            <a:ext cx="1238797" cy="1200329"/>
          </a:xfrm>
          <a:prstGeom prst="rect">
            <a:avLst/>
          </a:prstGeom>
          <a:noFill/>
        </p:spPr>
        <p:txBody>
          <a:bodyPr wrap="square" rtlCol="0">
            <a:spAutoFit/>
          </a:bodyPr>
          <a:lstStyle/>
          <a:p>
            <a:pPr algn="ctr"/>
            <a:r>
              <a:rPr lang="en-CA" b="1" dirty="0" err="1"/>
              <a:t>Tjklafjkl;jkl;asjfkdla;fffdffdfj</a:t>
            </a:r>
            <a:endParaRPr lang="en-CA" b="1" dirty="0"/>
          </a:p>
          <a:p>
            <a:endParaRPr lang="en-CA" dirty="0"/>
          </a:p>
        </p:txBody>
      </p:sp>
      <p:sp>
        <p:nvSpPr>
          <p:cNvPr id="35" name="TextBox 34">
            <a:extLst>
              <a:ext uri="{FF2B5EF4-FFF2-40B4-BE49-F238E27FC236}">
                <a16:creationId xmlns:a16="http://schemas.microsoft.com/office/drawing/2014/main" id="{81E052BA-6CFA-E88E-865C-A54D84144822}"/>
              </a:ext>
            </a:extLst>
          </p:cNvPr>
          <p:cNvSpPr txBox="1"/>
          <p:nvPr/>
        </p:nvSpPr>
        <p:spPr>
          <a:xfrm>
            <a:off x="9190590" y="4110362"/>
            <a:ext cx="693538" cy="400110"/>
          </a:xfrm>
          <a:prstGeom prst="rect">
            <a:avLst/>
          </a:prstGeom>
          <a:noFill/>
        </p:spPr>
        <p:txBody>
          <a:bodyPr wrap="square" rtlCol="0">
            <a:spAutoFit/>
          </a:bodyPr>
          <a:lstStyle/>
          <a:p>
            <a:r>
              <a:rPr lang="en-CA" sz="2000" dirty="0"/>
              <a:t>Title</a:t>
            </a:r>
          </a:p>
        </p:txBody>
      </p:sp>
      <p:sp>
        <p:nvSpPr>
          <p:cNvPr id="36" name="TextBox 35">
            <a:extLst>
              <a:ext uri="{FF2B5EF4-FFF2-40B4-BE49-F238E27FC236}">
                <a16:creationId xmlns:a16="http://schemas.microsoft.com/office/drawing/2014/main" id="{8BDD81BB-1BB8-B874-52CE-0DFFCD043A3F}"/>
              </a:ext>
            </a:extLst>
          </p:cNvPr>
          <p:cNvSpPr txBox="1"/>
          <p:nvPr/>
        </p:nvSpPr>
        <p:spPr>
          <a:xfrm>
            <a:off x="8917960" y="4570281"/>
            <a:ext cx="1238797" cy="1200329"/>
          </a:xfrm>
          <a:prstGeom prst="rect">
            <a:avLst/>
          </a:prstGeom>
          <a:noFill/>
        </p:spPr>
        <p:txBody>
          <a:bodyPr wrap="square" rtlCol="0">
            <a:spAutoFit/>
          </a:bodyPr>
          <a:lstStyle/>
          <a:p>
            <a:pPr algn="ctr"/>
            <a:r>
              <a:rPr lang="en-CA" b="1" dirty="0" err="1"/>
              <a:t>Tjklafjkl;jkl;asjfkdla;fffdffdfj</a:t>
            </a:r>
            <a:endParaRPr lang="en-CA" b="1" dirty="0"/>
          </a:p>
          <a:p>
            <a:endParaRPr lang="en-CA" dirty="0"/>
          </a:p>
        </p:txBody>
      </p:sp>
    </p:spTree>
    <p:extLst>
      <p:ext uri="{BB962C8B-B14F-4D97-AF65-F5344CB8AC3E}">
        <p14:creationId xmlns:p14="http://schemas.microsoft.com/office/powerpoint/2010/main" val="12324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71DB-8958-25E2-8BF1-502BA472F9FD}"/>
              </a:ext>
            </a:extLst>
          </p:cNvPr>
          <p:cNvSpPr>
            <a:spLocks noGrp="1"/>
          </p:cNvSpPr>
          <p:nvPr>
            <p:ph type="title"/>
          </p:nvPr>
        </p:nvSpPr>
        <p:spPr/>
        <p:txBody>
          <a:bodyPr/>
          <a:lstStyle/>
          <a:p>
            <a:r>
              <a:rPr lang="en-US" b="1" dirty="0">
                <a:cs typeface="Calibri Light"/>
              </a:rPr>
              <a:t>Questions</a:t>
            </a:r>
          </a:p>
        </p:txBody>
      </p:sp>
    </p:spTree>
    <p:extLst>
      <p:ext uri="{BB962C8B-B14F-4D97-AF65-F5344CB8AC3E}">
        <p14:creationId xmlns:p14="http://schemas.microsoft.com/office/powerpoint/2010/main" val="89814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FCA652-CD93-DB93-C7A4-88237E2F32D2}"/>
              </a:ext>
            </a:extLst>
          </p:cNvPr>
          <p:cNvSpPr>
            <a:spLocks noGrp="1"/>
          </p:cNvSpPr>
          <p:nvPr>
            <p:ph type="title"/>
          </p:nvPr>
        </p:nvSpPr>
        <p:spPr>
          <a:xfrm>
            <a:off x="345944" y="889180"/>
            <a:ext cx="4452869" cy="1457002"/>
          </a:xfrm>
        </p:spPr>
        <p:txBody>
          <a:bodyPr anchor="b">
            <a:normAutofit/>
          </a:bodyPr>
          <a:lstStyle/>
          <a:p>
            <a:pPr algn="ctr"/>
            <a:r>
              <a:rPr lang="en-US" b="1" dirty="0">
                <a:cs typeface="Calibri Light"/>
              </a:rPr>
              <a:t>Medical Background</a:t>
            </a:r>
          </a:p>
        </p:txBody>
      </p:sp>
      <p:grpSp>
        <p:nvGrpSpPr>
          <p:cNvPr id="91" name="Group 84">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86"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8" name="Picture 4" descr="A picture containing text, person, indoor, hospital room&#10;&#10;Description automatically generated">
            <a:extLst>
              <a:ext uri="{FF2B5EF4-FFF2-40B4-BE49-F238E27FC236}">
                <a16:creationId xmlns:a16="http://schemas.microsoft.com/office/drawing/2014/main" id="{507B048A-2BC6-788B-5269-416104D8E6F2}"/>
              </a:ext>
            </a:extLst>
          </p:cNvPr>
          <p:cNvPicPr>
            <a:picLocks noChangeAspect="1"/>
          </p:cNvPicPr>
          <p:nvPr/>
        </p:nvPicPr>
        <p:blipFill rotWithShape="1">
          <a:blip r:embed="rId3"/>
          <a:srcRect l="12817" t="1242" r="12333"/>
          <a:stretch/>
        </p:blipFill>
        <p:spPr>
          <a:xfrm>
            <a:off x="5144756" y="-22855"/>
            <a:ext cx="3727939" cy="3406135"/>
          </a:xfrm>
          <a:prstGeom prst="rect">
            <a:avLst/>
          </a:prstGeom>
        </p:spPr>
      </p:pic>
      <p:pic>
        <p:nvPicPr>
          <p:cNvPr id="6" name="Picture 6" descr="A person holding a syringe&#10;&#10;Description automatically generated with low confidence">
            <a:extLst>
              <a:ext uri="{FF2B5EF4-FFF2-40B4-BE49-F238E27FC236}">
                <a16:creationId xmlns:a16="http://schemas.microsoft.com/office/drawing/2014/main" id="{5E9F23B6-360F-4A57-8035-6E174352254A}"/>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8600"/>
                    </a14:imgEffect>
                  </a14:imgLayer>
                </a14:imgProps>
              </a:ext>
            </a:extLst>
          </a:blip>
          <a:srcRect l="14554" t="9340" r="-5" b="-5"/>
          <a:stretch/>
        </p:blipFill>
        <p:spPr>
          <a:xfrm>
            <a:off x="9003323" y="10"/>
            <a:ext cx="3188677" cy="3383270"/>
          </a:xfrm>
          <a:prstGeom prst="rect">
            <a:avLst/>
          </a:prstGeom>
        </p:spPr>
      </p:pic>
      <p:pic>
        <p:nvPicPr>
          <p:cNvPr id="5" name="Picture 5" descr="A picture containing text, indoor, cluttered, desk&#10;&#10;Description automatically generated">
            <a:extLst>
              <a:ext uri="{FF2B5EF4-FFF2-40B4-BE49-F238E27FC236}">
                <a16:creationId xmlns:a16="http://schemas.microsoft.com/office/drawing/2014/main" id="{7D529D16-C39C-B4E8-C026-E355919C8D84}"/>
              </a:ext>
            </a:extLst>
          </p:cNvPr>
          <p:cNvPicPr>
            <a:picLocks noChangeAspect="1"/>
          </p:cNvPicPr>
          <p:nvPr/>
        </p:nvPicPr>
        <p:blipFill rotWithShape="1">
          <a:blip r:embed="rId6"/>
          <a:srcRect l="6696" t="19524" r="-2" b="20749"/>
          <a:stretch/>
        </p:blipFill>
        <p:spPr>
          <a:xfrm>
            <a:off x="5144756" y="3474720"/>
            <a:ext cx="7047244" cy="3383270"/>
          </a:xfrm>
          <a:prstGeom prst="rect">
            <a:avLst/>
          </a:prstGeom>
        </p:spPr>
      </p:pic>
      <p:sp>
        <p:nvSpPr>
          <p:cNvPr id="11" name="TextBox 10">
            <a:extLst>
              <a:ext uri="{FF2B5EF4-FFF2-40B4-BE49-F238E27FC236}">
                <a16:creationId xmlns:a16="http://schemas.microsoft.com/office/drawing/2014/main" id="{EDE04174-BC00-D614-8331-5246439F7A5C}"/>
              </a:ext>
            </a:extLst>
          </p:cNvPr>
          <p:cNvSpPr txBox="1"/>
          <p:nvPr/>
        </p:nvSpPr>
        <p:spPr>
          <a:xfrm>
            <a:off x="407255" y="2745467"/>
            <a:ext cx="4239466" cy="2031325"/>
          </a:xfrm>
          <a:prstGeom prst="rect">
            <a:avLst/>
          </a:prstGeom>
          <a:noFill/>
        </p:spPr>
        <p:txBody>
          <a:bodyPr wrap="square" rtlCol="0">
            <a:spAutoFit/>
          </a:bodyPr>
          <a:lstStyle/>
          <a:p>
            <a:pPr marL="285750" indent="-285750">
              <a:buFontTx/>
              <a:buChar char="-"/>
            </a:pPr>
            <a:r>
              <a:rPr lang="en-US" dirty="0">
                <a:solidFill>
                  <a:schemeClr val="accent1">
                    <a:lumMod val="75000"/>
                  </a:schemeClr>
                </a:solidFill>
                <a:cs typeface="Calibri"/>
              </a:rPr>
              <a:t>high accuracy</a:t>
            </a:r>
            <a:r>
              <a:rPr lang="en-US" dirty="0">
                <a:cs typeface="Calibri"/>
              </a:rPr>
              <a:t> and </a:t>
            </a:r>
            <a:r>
              <a:rPr lang="en-US" dirty="0">
                <a:solidFill>
                  <a:schemeClr val="accent1">
                    <a:lumMod val="75000"/>
                  </a:schemeClr>
                </a:solidFill>
                <a:cs typeface="Calibri"/>
              </a:rPr>
              <a:t>non-invasive</a:t>
            </a:r>
            <a:endParaRPr lang="en-US" dirty="0">
              <a:cs typeface="Calibri"/>
            </a:endParaRPr>
          </a:p>
          <a:p>
            <a:pPr marL="285750" indent="-285750">
              <a:buFontTx/>
              <a:buChar char="-"/>
            </a:pPr>
            <a:endParaRPr lang="en-US" dirty="0">
              <a:cs typeface="Calibri"/>
            </a:endParaRPr>
          </a:p>
          <a:p>
            <a:pPr marL="285750" indent="-285750">
              <a:buFontTx/>
              <a:buChar char="-"/>
            </a:pPr>
            <a:r>
              <a:rPr lang="en-US" dirty="0">
                <a:cs typeface="Calibri"/>
              </a:rPr>
              <a:t>Effective accuracy areas for sensors have yet to be fully understood</a:t>
            </a:r>
          </a:p>
          <a:p>
            <a:endParaRPr lang="en-US" dirty="0">
              <a:cs typeface="Calibri"/>
            </a:endParaRPr>
          </a:p>
          <a:p>
            <a:pPr marL="285750" indent="-285750">
              <a:buFontTx/>
              <a:buChar char="-"/>
            </a:pPr>
            <a:r>
              <a:rPr lang="en-US" dirty="0">
                <a:cs typeface="Calibri"/>
              </a:rPr>
              <a:t>In surgery the accuracy must fall </a:t>
            </a:r>
            <a:r>
              <a:rPr lang="en-US" dirty="0">
                <a:solidFill>
                  <a:schemeClr val="accent1">
                    <a:lumMod val="75000"/>
                  </a:schemeClr>
                </a:solidFill>
                <a:cs typeface="Calibri"/>
              </a:rPr>
              <a:t>below</a:t>
            </a:r>
            <a:r>
              <a:rPr lang="en-US" dirty="0">
                <a:cs typeface="Calibri"/>
              </a:rPr>
              <a:t> 1mm of error</a:t>
            </a:r>
            <a:endParaRPr lang="en-CA" dirty="0"/>
          </a:p>
        </p:txBody>
      </p:sp>
    </p:spTree>
    <p:extLst>
      <p:ext uri="{BB962C8B-B14F-4D97-AF65-F5344CB8AC3E}">
        <p14:creationId xmlns:p14="http://schemas.microsoft.com/office/powerpoint/2010/main" val="310242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accessory, umbrella, vector graphics&#10;&#10;Description automatically generated">
            <a:extLst>
              <a:ext uri="{FF2B5EF4-FFF2-40B4-BE49-F238E27FC236}">
                <a16:creationId xmlns:a16="http://schemas.microsoft.com/office/drawing/2014/main" id="{4208972B-D704-93FF-191D-C318017B37A4}"/>
              </a:ext>
            </a:extLst>
          </p:cNvPr>
          <p:cNvPicPr>
            <a:picLocks noChangeAspect="1"/>
          </p:cNvPicPr>
          <p:nvPr/>
        </p:nvPicPr>
        <p:blipFill rotWithShape="1">
          <a:blip r:embed="rId3"/>
          <a:srcRect l="2763" r="6183"/>
          <a:stretch/>
        </p:blipFill>
        <p:spPr>
          <a:xfrm>
            <a:off x="7096125" y="3705226"/>
            <a:ext cx="5095875" cy="3184796"/>
          </a:xfrm>
          <a:prstGeom prst="rect">
            <a:avLst/>
          </a:prstGeom>
        </p:spPr>
      </p:pic>
      <p:pic>
        <p:nvPicPr>
          <p:cNvPr id="5" name="Picture 4" descr="A picture containing person, indoor, blue&#10;&#10;Description automatically generated">
            <a:extLst>
              <a:ext uri="{FF2B5EF4-FFF2-40B4-BE49-F238E27FC236}">
                <a16:creationId xmlns:a16="http://schemas.microsoft.com/office/drawing/2014/main" id="{93EE50A2-A02A-33F5-F5B2-2197C791BBE5}"/>
              </a:ext>
            </a:extLst>
          </p:cNvPr>
          <p:cNvPicPr>
            <a:picLocks noGrp="1" noChangeAspect="1"/>
          </p:cNvPicPr>
          <p:nvPr/>
        </p:nvPicPr>
        <p:blipFill>
          <a:blip r:embed="rId4"/>
          <a:stretch>
            <a:fillRect/>
          </a:stretch>
        </p:blipFill>
        <p:spPr>
          <a:xfrm>
            <a:off x="10342976" y="-22855"/>
            <a:ext cx="1849023" cy="1858268"/>
          </a:xfrm>
          <a:prstGeom prst="rect">
            <a:avLst/>
          </a:prstGeom>
        </p:spPr>
      </p:pic>
      <p:pic>
        <p:nvPicPr>
          <p:cNvPr id="6" name="Picture 5">
            <a:extLst>
              <a:ext uri="{FF2B5EF4-FFF2-40B4-BE49-F238E27FC236}">
                <a16:creationId xmlns:a16="http://schemas.microsoft.com/office/drawing/2014/main" id="{1B852265-E619-F705-8BA3-665713131383}"/>
              </a:ext>
            </a:extLst>
          </p:cNvPr>
          <p:cNvPicPr>
            <a:picLocks noChangeAspect="1"/>
          </p:cNvPicPr>
          <p:nvPr/>
        </p:nvPicPr>
        <p:blipFill rotWithShape="1">
          <a:blip r:embed="rId5"/>
          <a:srcRect l="12463"/>
          <a:stretch/>
        </p:blipFill>
        <p:spPr>
          <a:xfrm>
            <a:off x="7091470" y="-22855"/>
            <a:ext cx="3211258" cy="3680149"/>
          </a:xfrm>
          <a:prstGeom prst="rect">
            <a:avLst/>
          </a:prstGeom>
        </p:spPr>
      </p:pic>
      <p:pic>
        <p:nvPicPr>
          <p:cNvPr id="7" name="Picture 6">
            <a:extLst>
              <a:ext uri="{FF2B5EF4-FFF2-40B4-BE49-F238E27FC236}">
                <a16:creationId xmlns:a16="http://schemas.microsoft.com/office/drawing/2014/main" id="{EDA1CEAE-DFB8-182A-E6F7-6B12E0F08CC1}"/>
              </a:ext>
            </a:extLst>
          </p:cNvPr>
          <p:cNvPicPr>
            <a:picLocks noChangeAspect="1"/>
          </p:cNvPicPr>
          <p:nvPr/>
        </p:nvPicPr>
        <p:blipFill>
          <a:blip r:embed="rId6"/>
          <a:stretch>
            <a:fillRect/>
          </a:stretch>
        </p:blipFill>
        <p:spPr>
          <a:xfrm>
            <a:off x="10342977" y="1835413"/>
            <a:ext cx="1849023" cy="1821880"/>
          </a:xfrm>
          <a:prstGeom prst="rect">
            <a:avLst/>
          </a:prstGeom>
        </p:spPr>
      </p:pic>
      <p:sp>
        <p:nvSpPr>
          <p:cNvPr id="24" name="Title 1">
            <a:extLst>
              <a:ext uri="{FF2B5EF4-FFF2-40B4-BE49-F238E27FC236}">
                <a16:creationId xmlns:a16="http://schemas.microsoft.com/office/drawing/2014/main" id="{D509EB3F-B7C8-64C1-EFC6-B6BA76AD1DB5}"/>
              </a:ext>
            </a:extLst>
          </p:cNvPr>
          <p:cNvSpPr>
            <a:spLocks noGrp="1"/>
          </p:cNvSpPr>
          <p:nvPr>
            <p:ph type="title"/>
          </p:nvPr>
        </p:nvSpPr>
        <p:spPr>
          <a:xfrm>
            <a:off x="435777" y="698793"/>
            <a:ext cx="6000352" cy="830998"/>
          </a:xfrm>
        </p:spPr>
        <p:txBody>
          <a:bodyPr>
            <a:normAutofit/>
          </a:bodyPr>
          <a:lstStyle/>
          <a:p>
            <a:pPr algn="ctr"/>
            <a:r>
              <a:rPr lang="en-US" b="1" dirty="0">
                <a:cs typeface="Calibri Light"/>
              </a:rPr>
              <a:t>Goal of Experiments</a:t>
            </a:r>
            <a:endParaRPr lang="en-CA" b="1" dirty="0"/>
          </a:p>
        </p:txBody>
      </p:sp>
      <p:sp>
        <p:nvSpPr>
          <p:cNvPr id="27" name="TextBox 26">
            <a:extLst>
              <a:ext uri="{FF2B5EF4-FFF2-40B4-BE49-F238E27FC236}">
                <a16:creationId xmlns:a16="http://schemas.microsoft.com/office/drawing/2014/main" id="{EB8954E6-66FE-D98A-21B2-5C1DB7105F60}"/>
              </a:ext>
            </a:extLst>
          </p:cNvPr>
          <p:cNvSpPr txBox="1"/>
          <p:nvPr/>
        </p:nvSpPr>
        <p:spPr>
          <a:xfrm>
            <a:off x="821330" y="1989204"/>
            <a:ext cx="5229245" cy="830997"/>
          </a:xfrm>
          <a:prstGeom prst="rect">
            <a:avLst/>
          </a:prstGeom>
          <a:noFill/>
        </p:spPr>
        <p:txBody>
          <a:bodyPr wrap="square" rtlCol="0">
            <a:spAutoFit/>
          </a:bodyPr>
          <a:lstStyle/>
          <a:p>
            <a:pPr algn="ctr"/>
            <a:r>
              <a:rPr lang="en-US" sz="2400" dirty="0">
                <a:cs typeface="Calibri"/>
              </a:rPr>
              <a:t>Calculate and find the areas which present below 1-2mm of tracking error</a:t>
            </a:r>
            <a:endParaRPr lang="en-CA" sz="2400" dirty="0"/>
          </a:p>
        </p:txBody>
      </p:sp>
      <p:cxnSp>
        <p:nvCxnSpPr>
          <p:cNvPr id="3" name="Straight Connector 2">
            <a:extLst>
              <a:ext uri="{FF2B5EF4-FFF2-40B4-BE49-F238E27FC236}">
                <a16:creationId xmlns:a16="http://schemas.microsoft.com/office/drawing/2014/main" id="{DF5AFC08-E279-E19A-3D49-328D955E86BF}"/>
              </a:ext>
            </a:extLst>
          </p:cNvPr>
          <p:cNvCxnSpPr>
            <a:cxnSpLocks/>
          </p:cNvCxnSpPr>
          <p:nvPr/>
        </p:nvCxnSpPr>
        <p:spPr>
          <a:xfrm>
            <a:off x="0" y="3779746"/>
            <a:ext cx="384772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08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 wall&#10;&#10;Description automatically generated">
            <a:extLst>
              <a:ext uri="{FF2B5EF4-FFF2-40B4-BE49-F238E27FC236}">
                <a16:creationId xmlns:a16="http://schemas.microsoft.com/office/drawing/2014/main" id="{9D0EA852-5989-E0D0-7C2D-88154C996D79}"/>
              </a:ext>
            </a:extLst>
          </p:cNvPr>
          <p:cNvPicPr>
            <a:picLocks noGrp="1" noChangeAspect="1"/>
          </p:cNvPicPr>
          <p:nvPr/>
        </p:nvPicPr>
        <p:blipFill>
          <a:blip r:embed="rId3"/>
          <a:stretch>
            <a:fillRect/>
          </a:stretch>
        </p:blipFill>
        <p:spPr>
          <a:xfrm>
            <a:off x="3183590" y="835452"/>
            <a:ext cx="3574813" cy="2667073"/>
          </a:xfrm>
          <a:prstGeom prst="rect">
            <a:avLst/>
          </a:prstGeom>
        </p:spPr>
      </p:pic>
      <p:pic>
        <p:nvPicPr>
          <p:cNvPr id="5" name="Picture 4" descr="A picture containing text, indoor, computer, electronics&#10;&#10;Description automatically generated">
            <a:extLst>
              <a:ext uri="{FF2B5EF4-FFF2-40B4-BE49-F238E27FC236}">
                <a16:creationId xmlns:a16="http://schemas.microsoft.com/office/drawing/2014/main" id="{1A50ECDF-FF5F-A8D6-CC94-824FE807D4C4}"/>
              </a:ext>
            </a:extLst>
          </p:cNvPr>
          <p:cNvPicPr>
            <a:picLocks noChangeAspect="1"/>
          </p:cNvPicPr>
          <p:nvPr/>
        </p:nvPicPr>
        <p:blipFill>
          <a:blip r:embed="rId4"/>
          <a:stretch>
            <a:fillRect/>
          </a:stretch>
        </p:blipFill>
        <p:spPr>
          <a:xfrm>
            <a:off x="173258" y="3620652"/>
            <a:ext cx="6602203" cy="3119222"/>
          </a:xfrm>
          <a:prstGeom prst="rect">
            <a:avLst/>
          </a:prstGeom>
        </p:spPr>
      </p:pic>
      <p:pic>
        <p:nvPicPr>
          <p:cNvPr id="6" name="Picture 5" descr="Diagram&#10;&#10;Description automatically generated">
            <a:extLst>
              <a:ext uri="{FF2B5EF4-FFF2-40B4-BE49-F238E27FC236}">
                <a16:creationId xmlns:a16="http://schemas.microsoft.com/office/drawing/2014/main" id="{7FDB481F-5679-FA4E-A37C-C63AD3FDF3E6}"/>
              </a:ext>
            </a:extLst>
          </p:cNvPr>
          <p:cNvPicPr>
            <a:picLocks noChangeAspect="1"/>
          </p:cNvPicPr>
          <p:nvPr/>
        </p:nvPicPr>
        <p:blipFill>
          <a:blip r:embed="rId5"/>
          <a:stretch>
            <a:fillRect/>
          </a:stretch>
        </p:blipFill>
        <p:spPr>
          <a:xfrm>
            <a:off x="8606142" y="1072572"/>
            <a:ext cx="3490857" cy="2192832"/>
          </a:xfrm>
          <a:prstGeom prst="rect">
            <a:avLst/>
          </a:prstGeom>
        </p:spPr>
      </p:pic>
      <p:sp>
        <p:nvSpPr>
          <p:cNvPr id="17" name="Rectangle 16">
            <a:extLst>
              <a:ext uri="{FF2B5EF4-FFF2-40B4-BE49-F238E27FC236}">
                <a16:creationId xmlns:a16="http://schemas.microsoft.com/office/drawing/2014/main" id="{68FF78DE-8615-C15C-8791-CB35714FD906}"/>
              </a:ext>
            </a:extLst>
          </p:cNvPr>
          <p:cNvSpPr/>
          <p:nvPr/>
        </p:nvSpPr>
        <p:spPr>
          <a:xfrm>
            <a:off x="6893132" y="835451"/>
            <a:ext cx="1728349" cy="266707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gn="ctr"/>
            <a:r>
              <a:rPr lang="en-US" dirty="0">
                <a:solidFill>
                  <a:schemeClr val="bg1"/>
                </a:solidFill>
                <a:cs typeface="Calibri"/>
              </a:rPr>
              <a:t>An optical reference is placed on </a:t>
            </a:r>
            <a:br>
              <a:rPr lang="en-US" dirty="0">
                <a:solidFill>
                  <a:schemeClr val="bg1"/>
                </a:solidFill>
                <a:cs typeface="Calibri"/>
              </a:rPr>
            </a:br>
            <a:r>
              <a:rPr lang="en-US" dirty="0">
                <a:solidFill>
                  <a:schemeClr val="bg1"/>
                </a:solidFill>
                <a:cs typeface="Calibri"/>
              </a:rPr>
              <a:t>the EM transmitter </a:t>
            </a:r>
          </a:p>
          <a:p>
            <a:pPr algn="ctr"/>
            <a:endParaRPr lang="en-CA" dirty="0">
              <a:solidFill>
                <a:schemeClr val="bg1"/>
              </a:solidFill>
            </a:endParaRPr>
          </a:p>
        </p:txBody>
      </p:sp>
      <p:sp>
        <p:nvSpPr>
          <p:cNvPr id="18" name="Rectangle 17">
            <a:extLst>
              <a:ext uri="{FF2B5EF4-FFF2-40B4-BE49-F238E27FC236}">
                <a16:creationId xmlns:a16="http://schemas.microsoft.com/office/drawing/2014/main" id="{CF1A896D-FD73-0022-CEC5-4414D597743D}"/>
              </a:ext>
            </a:extLst>
          </p:cNvPr>
          <p:cNvSpPr/>
          <p:nvPr/>
        </p:nvSpPr>
        <p:spPr>
          <a:xfrm>
            <a:off x="185133" y="835453"/>
            <a:ext cx="2863728" cy="266707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gn="ctr"/>
            <a:r>
              <a:rPr lang="en-US" dirty="0">
                <a:solidFill>
                  <a:schemeClr val="bg1"/>
                </a:solidFill>
                <a:cs typeface="Calibri"/>
              </a:rPr>
              <a:t>To </a:t>
            </a:r>
            <a:r>
              <a:rPr lang="en-US" dirty="0">
                <a:solidFill>
                  <a:srgbClr val="66FFCC"/>
                </a:solidFill>
                <a:cs typeface="Calibri"/>
              </a:rPr>
              <a:t>calculate</a:t>
            </a:r>
            <a:r>
              <a:rPr lang="en-US" dirty="0">
                <a:solidFill>
                  <a:schemeClr val="bg1"/>
                </a:solidFill>
                <a:cs typeface="Calibri"/>
              </a:rPr>
              <a:t> the </a:t>
            </a:r>
            <a:r>
              <a:rPr lang="en-US" dirty="0">
                <a:solidFill>
                  <a:srgbClr val="66FFCC"/>
                </a:solidFill>
                <a:cs typeface="Calibri"/>
              </a:rPr>
              <a:t>accuracy </a:t>
            </a:r>
            <a:r>
              <a:rPr lang="en-US" dirty="0">
                <a:solidFill>
                  <a:schemeClr val="bg1"/>
                </a:solidFill>
                <a:cs typeface="Calibri"/>
              </a:rPr>
              <a:t>of the EM sensor</a:t>
            </a:r>
            <a:endParaRPr lang="en-CA" dirty="0">
              <a:solidFill>
                <a:schemeClr val="bg1"/>
              </a:solidFill>
            </a:endParaRPr>
          </a:p>
        </p:txBody>
      </p:sp>
      <p:sp>
        <p:nvSpPr>
          <p:cNvPr id="19" name="Rectangle 18">
            <a:extLst>
              <a:ext uri="{FF2B5EF4-FFF2-40B4-BE49-F238E27FC236}">
                <a16:creationId xmlns:a16="http://schemas.microsoft.com/office/drawing/2014/main" id="{EEB8C652-AF15-B188-07E9-B4E7EC33FB1B}"/>
              </a:ext>
            </a:extLst>
          </p:cNvPr>
          <p:cNvSpPr/>
          <p:nvPr/>
        </p:nvSpPr>
        <p:spPr>
          <a:xfrm>
            <a:off x="6899563" y="3620652"/>
            <a:ext cx="5095428" cy="31192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cs typeface="Calibri"/>
              </a:rPr>
              <a:t>After a collection of EM sensor and Optical sensor point</a:t>
            </a:r>
          </a:p>
          <a:p>
            <a:pPr algn="ctr"/>
            <a:endParaRPr lang="en-CA" dirty="0"/>
          </a:p>
        </p:txBody>
      </p:sp>
      <p:sp>
        <p:nvSpPr>
          <p:cNvPr id="11" name="Title 1">
            <a:extLst>
              <a:ext uri="{FF2B5EF4-FFF2-40B4-BE49-F238E27FC236}">
                <a16:creationId xmlns:a16="http://schemas.microsoft.com/office/drawing/2014/main" id="{AE552FD2-5C74-FB0E-3834-F8FA46E4B55A}"/>
              </a:ext>
            </a:extLst>
          </p:cNvPr>
          <p:cNvSpPr>
            <a:spLocks noGrp="1"/>
          </p:cNvSpPr>
          <p:nvPr>
            <p:ph type="title"/>
          </p:nvPr>
        </p:nvSpPr>
        <p:spPr>
          <a:xfrm>
            <a:off x="173258" y="118126"/>
            <a:ext cx="6214778" cy="611988"/>
          </a:xfrm>
          <a:solidFill>
            <a:schemeClr val="bg1"/>
          </a:solidFill>
        </p:spPr>
        <p:txBody>
          <a:bodyPr>
            <a:noAutofit/>
          </a:bodyPr>
          <a:lstStyle/>
          <a:p>
            <a:r>
              <a:rPr lang="en-US" b="1" dirty="0">
                <a:cs typeface="Calibri Light"/>
              </a:rPr>
              <a:t> Theory</a:t>
            </a:r>
            <a:endParaRPr lang="en-CA" b="1" dirty="0">
              <a:cs typeface="Calibri Light"/>
            </a:endParaRPr>
          </a:p>
        </p:txBody>
      </p:sp>
    </p:spTree>
    <p:extLst>
      <p:ext uri="{BB962C8B-B14F-4D97-AF65-F5344CB8AC3E}">
        <p14:creationId xmlns:p14="http://schemas.microsoft.com/office/powerpoint/2010/main" val="303306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1FBDFC48-C607-CD30-886F-A939A1FC4A65}"/>
              </a:ext>
            </a:extLst>
          </p:cNvPr>
          <p:cNvPicPr>
            <a:picLocks noGrp="1" noChangeAspect="1"/>
          </p:cNvPicPr>
          <p:nvPr/>
        </p:nvPicPr>
        <p:blipFill rotWithShape="1">
          <a:blip r:embed="rId3"/>
          <a:srcRect l="1631" r="12447"/>
          <a:stretch/>
        </p:blipFill>
        <p:spPr>
          <a:xfrm>
            <a:off x="0" y="742277"/>
            <a:ext cx="5166660" cy="4987158"/>
          </a:xfrm>
          <a:prstGeom prst="rect">
            <a:avLst/>
          </a:prstGeom>
        </p:spPr>
      </p:pic>
      <p:sp>
        <p:nvSpPr>
          <p:cNvPr id="2" name="Title 1">
            <a:extLst>
              <a:ext uri="{FF2B5EF4-FFF2-40B4-BE49-F238E27FC236}">
                <a16:creationId xmlns:a16="http://schemas.microsoft.com/office/drawing/2014/main" id="{87A3ED53-97C5-CC90-7832-76D4717C20EE}"/>
              </a:ext>
            </a:extLst>
          </p:cNvPr>
          <p:cNvSpPr>
            <a:spLocks noGrp="1"/>
          </p:cNvSpPr>
          <p:nvPr>
            <p:ph type="title"/>
          </p:nvPr>
        </p:nvSpPr>
        <p:spPr>
          <a:xfrm>
            <a:off x="7163406" y="230033"/>
            <a:ext cx="3047548" cy="1325563"/>
          </a:xfrm>
        </p:spPr>
        <p:txBody>
          <a:bodyPr/>
          <a:lstStyle/>
          <a:p>
            <a:r>
              <a:rPr lang="en-US" sz="4400" b="1" dirty="0">
                <a:cs typeface="Calibri Light"/>
              </a:rPr>
              <a:t>PLUS Server </a:t>
            </a:r>
            <a:endParaRPr lang="en-CA" b="1" dirty="0"/>
          </a:p>
        </p:txBody>
      </p:sp>
      <p:sp>
        <p:nvSpPr>
          <p:cNvPr id="33" name="TextBox 32">
            <a:extLst>
              <a:ext uri="{FF2B5EF4-FFF2-40B4-BE49-F238E27FC236}">
                <a16:creationId xmlns:a16="http://schemas.microsoft.com/office/drawing/2014/main" id="{95AF7C22-428B-87B9-80CC-5E58291FEB47}"/>
              </a:ext>
            </a:extLst>
          </p:cNvPr>
          <p:cNvSpPr txBox="1"/>
          <p:nvPr/>
        </p:nvSpPr>
        <p:spPr>
          <a:xfrm>
            <a:off x="5911251" y="4269970"/>
            <a:ext cx="1519049" cy="73866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ea typeface="Calibri"/>
                <a:cs typeface="Calibri"/>
              </a:rPr>
              <a:t>EM Tracked through Ascension 300</a:t>
            </a:r>
          </a:p>
        </p:txBody>
      </p:sp>
      <p:sp>
        <p:nvSpPr>
          <p:cNvPr id="34" name="TextBox 33">
            <a:extLst>
              <a:ext uri="{FF2B5EF4-FFF2-40B4-BE49-F238E27FC236}">
                <a16:creationId xmlns:a16="http://schemas.microsoft.com/office/drawing/2014/main" id="{241338A2-729B-EEA6-C030-6C50FE81FA9A}"/>
              </a:ext>
            </a:extLst>
          </p:cNvPr>
          <p:cNvSpPr txBox="1"/>
          <p:nvPr/>
        </p:nvSpPr>
        <p:spPr>
          <a:xfrm>
            <a:off x="7900467" y="4230248"/>
            <a:ext cx="154623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Optical Tracked through OptiTrack</a:t>
            </a:r>
          </a:p>
        </p:txBody>
      </p:sp>
      <p:sp>
        <p:nvSpPr>
          <p:cNvPr id="35" name="TextBox 34">
            <a:extLst>
              <a:ext uri="{FF2B5EF4-FFF2-40B4-BE49-F238E27FC236}">
                <a16:creationId xmlns:a16="http://schemas.microsoft.com/office/drawing/2014/main" id="{1E94FA68-EC81-3ACC-97E8-DD2FC77D8651}"/>
              </a:ext>
            </a:extLst>
          </p:cNvPr>
          <p:cNvSpPr txBox="1"/>
          <p:nvPr/>
        </p:nvSpPr>
        <p:spPr>
          <a:xfrm>
            <a:off x="9916872" y="4226405"/>
            <a:ext cx="1546238"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A virtual mixer is used to combine both tracking signals </a:t>
            </a:r>
          </a:p>
        </p:txBody>
      </p:sp>
      <p:sp>
        <p:nvSpPr>
          <p:cNvPr id="36" name="Rectangle 35">
            <a:extLst>
              <a:ext uri="{FF2B5EF4-FFF2-40B4-BE49-F238E27FC236}">
                <a16:creationId xmlns:a16="http://schemas.microsoft.com/office/drawing/2014/main" id="{792696D8-0D3D-A7C4-2C07-6A6EB15AF508}"/>
              </a:ext>
            </a:extLst>
          </p:cNvPr>
          <p:cNvSpPr/>
          <p:nvPr/>
        </p:nvSpPr>
        <p:spPr>
          <a:xfrm>
            <a:off x="5914233" y="2752998"/>
            <a:ext cx="1519049" cy="137724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3D Slicer</a:t>
            </a:r>
          </a:p>
        </p:txBody>
      </p:sp>
      <p:sp>
        <p:nvSpPr>
          <p:cNvPr id="37" name="Rectangle 36">
            <a:extLst>
              <a:ext uri="{FF2B5EF4-FFF2-40B4-BE49-F238E27FC236}">
                <a16:creationId xmlns:a16="http://schemas.microsoft.com/office/drawing/2014/main" id="{8561DBDC-DDE8-3EF0-B698-E55919886288}"/>
              </a:ext>
            </a:extLst>
          </p:cNvPr>
          <p:cNvSpPr/>
          <p:nvPr/>
        </p:nvSpPr>
        <p:spPr>
          <a:xfrm>
            <a:off x="7927655" y="2752998"/>
            <a:ext cx="1519049" cy="137724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PLUS</a:t>
            </a:r>
          </a:p>
        </p:txBody>
      </p:sp>
      <p:sp>
        <p:nvSpPr>
          <p:cNvPr id="38" name="Rectangle 37">
            <a:extLst>
              <a:ext uri="{FF2B5EF4-FFF2-40B4-BE49-F238E27FC236}">
                <a16:creationId xmlns:a16="http://schemas.microsoft.com/office/drawing/2014/main" id="{54EFF82F-0738-0E86-E4D7-1655CEB82ECF}"/>
              </a:ext>
            </a:extLst>
          </p:cNvPr>
          <p:cNvSpPr/>
          <p:nvPr/>
        </p:nvSpPr>
        <p:spPr>
          <a:xfrm>
            <a:off x="9930205" y="2752998"/>
            <a:ext cx="1519049" cy="137724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Hardware (tracker and/or image scanner )</a:t>
            </a:r>
          </a:p>
        </p:txBody>
      </p:sp>
      <p:sp>
        <p:nvSpPr>
          <p:cNvPr id="39" name="TextBox 38">
            <a:extLst>
              <a:ext uri="{FF2B5EF4-FFF2-40B4-BE49-F238E27FC236}">
                <a16:creationId xmlns:a16="http://schemas.microsoft.com/office/drawing/2014/main" id="{B747CCF8-8C7C-ED28-C5BF-871E86B2F2E2}"/>
              </a:ext>
            </a:extLst>
          </p:cNvPr>
          <p:cNvSpPr txBox="1"/>
          <p:nvPr/>
        </p:nvSpPr>
        <p:spPr>
          <a:xfrm>
            <a:off x="9439777" y="3236942"/>
            <a:ext cx="622379" cy="830997"/>
          </a:xfrm>
          <a:prstGeom prst="rect">
            <a:avLst/>
          </a:prstGeom>
          <a:noFill/>
        </p:spPr>
        <p:txBody>
          <a:bodyPr wrap="square" rtlCol="0">
            <a:spAutoFit/>
          </a:bodyPr>
          <a:lstStyle/>
          <a:p>
            <a:r>
              <a:rPr lang="en-CA" sz="2400" dirty="0"/>
              <a:t> </a:t>
            </a:r>
          </a:p>
          <a:p>
            <a:r>
              <a:rPr lang="en-CA" sz="2400" dirty="0">
                <a:sym typeface="Wingdings" panose="05000000000000000000" pitchFamily="2" charset="2"/>
              </a:rPr>
              <a:t> </a:t>
            </a:r>
            <a:r>
              <a:rPr lang="en-CA" sz="2400" dirty="0"/>
              <a:t>  </a:t>
            </a:r>
            <a:endParaRPr lang="en-CA" dirty="0"/>
          </a:p>
        </p:txBody>
      </p:sp>
      <p:sp>
        <p:nvSpPr>
          <p:cNvPr id="40" name="TextBox 39">
            <a:extLst>
              <a:ext uri="{FF2B5EF4-FFF2-40B4-BE49-F238E27FC236}">
                <a16:creationId xmlns:a16="http://schemas.microsoft.com/office/drawing/2014/main" id="{92E189DB-6FCB-5879-2FA0-6E4BB9828BCE}"/>
              </a:ext>
            </a:extLst>
          </p:cNvPr>
          <p:cNvSpPr txBox="1"/>
          <p:nvPr/>
        </p:nvSpPr>
        <p:spPr>
          <a:xfrm>
            <a:off x="7430300" y="3259521"/>
            <a:ext cx="622379" cy="830997"/>
          </a:xfrm>
          <a:prstGeom prst="rect">
            <a:avLst/>
          </a:prstGeom>
          <a:noFill/>
        </p:spPr>
        <p:txBody>
          <a:bodyPr wrap="square" rtlCol="0">
            <a:spAutoFit/>
          </a:bodyPr>
          <a:lstStyle/>
          <a:p>
            <a:r>
              <a:rPr lang="en-CA" sz="2400" dirty="0"/>
              <a:t> </a:t>
            </a:r>
          </a:p>
          <a:p>
            <a:r>
              <a:rPr lang="en-CA" sz="2400" dirty="0">
                <a:sym typeface="Wingdings" panose="05000000000000000000" pitchFamily="2" charset="2"/>
              </a:rPr>
              <a:t> </a:t>
            </a:r>
            <a:r>
              <a:rPr lang="en-CA" sz="2400" dirty="0"/>
              <a:t>  </a:t>
            </a:r>
            <a:endParaRPr lang="en-CA" dirty="0"/>
          </a:p>
        </p:txBody>
      </p:sp>
      <p:sp>
        <p:nvSpPr>
          <p:cNvPr id="41" name="TextBox 40">
            <a:extLst>
              <a:ext uri="{FF2B5EF4-FFF2-40B4-BE49-F238E27FC236}">
                <a16:creationId xmlns:a16="http://schemas.microsoft.com/office/drawing/2014/main" id="{573D5410-F90D-CA13-BB22-976E79C6196E}"/>
              </a:ext>
            </a:extLst>
          </p:cNvPr>
          <p:cNvSpPr txBox="1"/>
          <p:nvPr/>
        </p:nvSpPr>
        <p:spPr>
          <a:xfrm rot="10800000">
            <a:off x="7278088" y="3026120"/>
            <a:ext cx="622379" cy="830997"/>
          </a:xfrm>
          <a:prstGeom prst="rect">
            <a:avLst/>
          </a:prstGeom>
          <a:noFill/>
        </p:spPr>
        <p:txBody>
          <a:bodyPr wrap="square" rtlCol="0">
            <a:spAutoFit/>
          </a:bodyPr>
          <a:lstStyle/>
          <a:p>
            <a:r>
              <a:rPr lang="en-CA" sz="2400" dirty="0"/>
              <a:t> </a:t>
            </a:r>
          </a:p>
          <a:p>
            <a:r>
              <a:rPr lang="en-CA" sz="2400" dirty="0">
                <a:sym typeface="Wingdings" panose="05000000000000000000" pitchFamily="2" charset="2"/>
              </a:rPr>
              <a:t> </a:t>
            </a:r>
            <a:r>
              <a:rPr lang="en-CA" sz="2400" dirty="0"/>
              <a:t>  </a:t>
            </a:r>
            <a:endParaRPr lang="en-CA" dirty="0"/>
          </a:p>
        </p:txBody>
      </p:sp>
      <p:sp>
        <p:nvSpPr>
          <p:cNvPr id="42" name="TextBox 41">
            <a:extLst>
              <a:ext uri="{FF2B5EF4-FFF2-40B4-BE49-F238E27FC236}">
                <a16:creationId xmlns:a16="http://schemas.microsoft.com/office/drawing/2014/main" id="{7D308B16-3935-8A48-1570-2662B14EF212}"/>
              </a:ext>
            </a:extLst>
          </p:cNvPr>
          <p:cNvSpPr txBox="1"/>
          <p:nvPr/>
        </p:nvSpPr>
        <p:spPr>
          <a:xfrm rot="10800000">
            <a:off x="9318698" y="3026121"/>
            <a:ext cx="622379" cy="830997"/>
          </a:xfrm>
          <a:prstGeom prst="rect">
            <a:avLst/>
          </a:prstGeom>
          <a:noFill/>
        </p:spPr>
        <p:txBody>
          <a:bodyPr wrap="square" rtlCol="0">
            <a:spAutoFit/>
          </a:bodyPr>
          <a:lstStyle/>
          <a:p>
            <a:r>
              <a:rPr lang="en-CA" sz="2400" dirty="0"/>
              <a:t> </a:t>
            </a:r>
          </a:p>
          <a:p>
            <a:r>
              <a:rPr lang="en-CA" sz="2400" dirty="0">
                <a:sym typeface="Wingdings" panose="05000000000000000000" pitchFamily="2" charset="2"/>
              </a:rPr>
              <a:t> </a:t>
            </a:r>
            <a:r>
              <a:rPr lang="en-CA" sz="2400" dirty="0"/>
              <a:t>  </a:t>
            </a:r>
            <a:endParaRPr lang="en-CA" dirty="0"/>
          </a:p>
        </p:txBody>
      </p:sp>
      <p:sp>
        <p:nvSpPr>
          <p:cNvPr id="43" name="Rectangle 42">
            <a:extLst>
              <a:ext uri="{FF2B5EF4-FFF2-40B4-BE49-F238E27FC236}">
                <a16:creationId xmlns:a16="http://schemas.microsoft.com/office/drawing/2014/main" id="{037DE2C7-7202-8E19-3AB2-1270C02DC50F}"/>
              </a:ext>
            </a:extLst>
          </p:cNvPr>
          <p:cNvSpPr/>
          <p:nvPr/>
        </p:nvSpPr>
        <p:spPr>
          <a:xfrm>
            <a:off x="-5258" y="12619"/>
            <a:ext cx="5199106" cy="6858000"/>
          </a:xfrm>
          <a:prstGeom prst="rect">
            <a:avLst/>
          </a:prstGeom>
          <a:solidFill>
            <a:schemeClr val="bg2">
              <a:lumMod val="25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3425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6EE6-C2FC-B83F-BD06-F5AC092BE2A4}"/>
              </a:ext>
            </a:extLst>
          </p:cNvPr>
          <p:cNvSpPr>
            <a:spLocks noGrp="1"/>
          </p:cNvSpPr>
          <p:nvPr>
            <p:ph type="title"/>
          </p:nvPr>
        </p:nvSpPr>
        <p:spPr>
          <a:xfrm>
            <a:off x="4031640" y="379002"/>
            <a:ext cx="4385590" cy="873260"/>
          </a:xfrm>
        </p:spPr>
        <p:txBody>
          <a:bodyPr>
            <a:normAutofit/>
          </a:bodyPr>
          <a:lstStyle/>
          <a:p>
            <a:r>
              <a:rPr lang="en-US" b="1" dirty="0">
                <a:cs typeface="Calibri Light"/>
              </a:rPr>
              <a:t>Pivot Calibration</a:t>
            </a:r>
          </a:p>
        </p:txBody>
      </p:sp>
      <p:sp>
        <p:nvSpPr>
          <p:cNvPr id="39" name="Arrow: Chevron 38">
            <a:extLst>
              <a:ext uri="{FF2B5EF4-FFF2-40B4-BE49-F238E27FC236}">
                <a16:creationId xmlns:a16="http://schemas.microsoft.com/office/drawing/2014/main" id="{6F474E3D-9595-033D-AB3E-07FB39E38733}"/>
              </a:ext>
            </a:extLst>
          </p:cNvPr>
          <p:cNvSpPr/>
          <p:nvPr/>
        </p:nvSpPr>
        <p:spPr>
          <a:xfrm>
            <a:off x="889903" y="1725958"/>
            <a:ext cx="2554432" cy="2092729"/>
          </a:xfrm>
          <a:prstGeom prst="chevron">
            <a:avLst>
              <a:gd name="adj" fmla="val 173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40" name="Arrow: Chevron 39">
            <a:extLst>
              <a:ext uri="{FF2B5EF4-FFF2-40B4-BE49-F238E27FC236}">
                <a16:creationId xmlns:a16="http://schemas.microsoft.com/office/drawing/2014/main" id="{D15D01C5-BEB5-2FFB-D199-5EF450ECE675}"/>
              </a:ext>
            </a:extLst>
          </p:cNvPr>
          <p:cNvSpPr/>
          <p:nvPr/>
        </p:nvSpPr>
        <p:spPr>
          <a:xfrm>
            <a:off x="3349085" y="1736336"/>
            <a:ext cx="2554432" cy="2092729"/>
          </a:xfrm>
          <a:prstGeom prst="chevron">
            <a:avLst>
              <a:gd name="adj" fmla="val 173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41" name="Arrow: Chevron 40">
            <a:extLst>
              <a:ext uri="{FF2B5EF4-FFF2-40B4-BE49-F238E27FC236}">
                <a16:creationId xmlns:a16="http://schemas.microsoft.com/office/drawing/2014/main" id="{A9AA3B5D-C258-3487-26DD-293BF6356CF0}"/>
              </a:ext>
            </a:extLst>
          </p:cNvPr>
          <p:cNvSpPr/>
          <p:nvPr/>
        </p:nvSpPr>
        <p:spPr>
          <a:xfrm>
            <a:off x="5862798" y="1723711"/>
            <a:ext cx="2554432" cy="2092729"/>
          </a:xfrm>
          <a:prstGeom prst="chevron">
            <a:avLst>
              <a:gd name="adj" fmla="val 173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2" name="Arrow: Chevron 41">
            <a:extLst>
              <a:ext uri="{FF2B5EF4-FFF2-40B4-BE49-F238E27FC236}">
                <a16:creationId xmlns:a16="http://schemas.microsoft.com/office/drawing/2014/main" id="{0FFBDFFE-D503-29CE-DE7F-B7A23FAE5C2D}"/>
              </a:ext>
            </a:extLst>
          </p:cNvPr>
          <p:cNvSpPr/>
          <p:nvPr/>
        </p:nvSpPr>
        <p:spPr>
          <a:xfrm>
            <a:off x="8359251" y="1711086"/>
            <a:ext cx="2554432" cy="2092729"/>
          </a:xfrm>
          <a:prstGeom prst="chevron">
            <a:avLst>
              <a:gd name="adj" fmla="val 173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3" name="Flowchart: Connector 42">
            <a:extLst>
              <a:ext uri="{FF2B5EF4-FFF2-40B4-BE49-F238E27FC236}">
                <a16:creationId xmlns:a16="http://schemas.microsoft.com/office/drawing/2014/main" id="{F895EE2D-128A-A02C-1D8E-AE522C8316A3}"/>
              </a:ext>
            </a:extLst>
          </p:cNvPr>
          <p:cNvSpPr/>
          <p:nvPr/>
        </p:nvSpPr>
        <p:spPr>
          <a:xfrm>
            <a:off x="3051209" y="2299533"/>
            <a:ext cx="966355" cy="945572"/>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solidFill>
                  <a:sysClr val="windowText" lastClr="000000"/>
                </a:solidFill>
              </a:rPr>
              <a:t>&gt;</a:t>
            </a:r>
          </a:p>
        </p:txBody>
      </p:sp>
      <p:sp>
        <p:nvSpPr>
          <p:cNvPr id="44" name="Flowchart: Connector 43">
            <a:extLst>
              <a:ext uri="{FF2B5EF4-FFF2-40B4-BE49-F238E27FC236}">
                <a16:creationId xmlns:a16="http://schemas.microsoft.com/office/drawing/2014/main" id="{FFACE7B9-3CC1-FA9D-6247-37140681628B}"/>
              </a:ext>
            </a:extLst>
          </p:cNvPr>
          <p:cNvSpPr/>
          <p:nvPr/>
        </p:nvSpPr>
        <p:spPr>
          <a:xfrm>
            <a:off x="5509514" y="2299533"/>
            <a:ext cx="966355" cy="945572"/>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solidFill>
                  <a:sysClr val="windowText" lastClr="000000"/>
                </a:solidFill>
              </a:rPr>
              <a:t>&gt;</a:t>
            </a:r>
            <a:endParaRPr lang="en-CA" dirty="0">
              <a:solidFill>
                <a:sysClr val="windowText" lastClr="000000"/>
              </a:solidFill>
            </a:endParaRPr>
          </a:p>
        </p:txBody>
      </p:sp>
      <p:sp>
        <p:nvSpPr>
          <p:cNvPr id="45" name="Flowchart: Connector 44">
            <a:extLst>
              <a:ext uri="{FF2B5EF4-FFF2-40B4-BE49-F238E27FC236}">
                <a16:creationId xmlns:a16="http://schemas.microsoft.com/office/drawing/2014/main" id="{59A71D49-9FD2-56AB-31D4-0B81A62D1A7D}"/>
              </a:ext>
            </a:extLst>
          </p:cNvPr>
          <p:cNvSpPr/>
          <p:nvPr/>
        </p:nvSpPr>
        <p:spPr>
          <a:xfrm>
            <a:off x="7934053" y="2299533"/>
            <a:ext cx="966355" cy="945572"/>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solidFill>
                  <a:sysClr val="windowText" lastClr="000000"/>
                </a:solidFill>
              </a:rPr>
              <a:t>&gt;</a:t>
            </a:r>
          </a:p>
        </p:txBody>
      </p:sp>
      <p:sp>
        <p:nvSpPr>
          <p:cNvPr id="47" name="TextBox 46">
            <a:extLst>
              <a:ext uri="{FF2B5EF4-FFF2-40B4-BE49-F238E27FC236}">
                <a16:creationId xmlns:a16="http://schemas.microsoft.com/office/drawing/2014/main" id="{E634091D-0F45-78F9-2BC2-BE1853790C61}"/>
              </a:ext>
            </a:extLst>
          </p:cNvPr>
          <p:cNvSpPr txBox="1"/>
          <p:nvPr/>
        </p:nvSpPr>
        <p:spPr>
          <a:xfrm>
            <a:off x="1374624" y="2113839"/>
            <a:ext cx="1664248" cy="1477328"/>
          </a:xfrm>
          <a:prstGeom prst="rect">
            <a:avLst/>
          </a:prstGeom>
          <a:noFill/>
        </p:spPr>
        <p:txBody>
          <a:bodyPr wrap="square" rtlCol="0">
            <a:spAutoFit/>
          </a:bodyPr>
          <a:lstStyle/>
          <a:p>
            <a:pPr algn="ctr"/>
            <a:r>
              <a:rPr lang="en-US" dirty="0">
                <a:solidFill>
                  <a:schemeClr val="bg1"/>
                </a:solidFill>
                <a:cs typeface="Calibri"/>
              </a:rPr>
              <a:t>Activated when PLUS server config file has configured</a:t>
            </a:r>
          </a:p>
          <a:p>
            <a:endParaRPr lang="en-CA" dirty="0"/>
          </a:p>
        </p:txBody>
      </p:sp>
      <p:sp>
        <p:nvSpPr>
          <p:cNvPr id="50" name="TextBox 49">
            <a:extLst>
              <a:ext uri="{FF2B5EF4-FFF2-40B4-BE49-F238E27FC236}">
                <a16:creationId xmlns:a16="http://schemas.microsoft.com/office/drawing/2014/main" id="{C3410F02-8F1A-7D57-F999-59BC78C7E25E}"/>
              </a:ext>
            </a:extLst>
          </p:cNvPr>
          <p:cNvSpPr txBox="1"/>
          <p:nvPr/>
        </p:nvSpPr>
        <p:spPr>
          <a:xfrm>
            <a:off x="3984013" y="2044036"/>
            <a:ext cx="1434357" cy="1477328"/>
          </a:xfrm>
          <a:prstGeom prst="rect">
            <a:avLst/>
          </a:prstGeom>
          <a:noFill/>
        </p:spPr>
        <p:txBody>
          <a:bodyPr wrap="square" rtlCol="0">
            <a:spAutoFit/>
          </a:bodyPr>
          <a:lstStyle/>
          <a:p>
            <a:pPr algn="ctr"/>
            <a:r>
              <a:rPr lang="en-CA" dirty="0">
                <a:solidFill>
                  <a:schemeClr val="bg1"/>
                </a:solidFill>
              </a:rPr>
              <a:t>Models are created to represent the point tip of the stylus </a:t>
            </a:r>
          </a:p>
        </p:txBody>
      </p:sp>
      <p:sp>
        <p:nvSpPr>
          <p:cNvPr id="52" name="TextBox 51">
            <a:extLst>
              <a:ext uri="{FF2B5EF4-FFF2-40B4-BE49-F238E27FC236}">
                <a16:creationId xmlns:a16="http://schemas.microsoft.com/office/drawing/2014/main" id="{6F310759-469E-6B4A-2416-0AD9A609D8CD}"/>
              </a:ext>
            </a:extLst>
          </p:cNvPr>
          <p:cNvSpPr txBox="1"/>
          <p:nvPr/>
        </p:nvSpPr>
        <p:spPr>
          <a:xfrm>
            <a:off x="6573621" y="2113839"/>
            <a:ext cx="1205345" cy="1477328"/>
          </a:xfrm>
          <a:prstGeom prst="rect">
            <a:avLst/>
          </a:prstGeom>
          <a:noFill/>
        </p:spPr>
        <p:txBody>
          <a:bodyPr wrap="square" rtlCol="0">
            <a:spAutoFit/>
          </a:bodyPr>
          <a:lstStyle/>
          <a:p>
            <a:pPr algn="ctr"/>
            <a:r>
              <a:rPr lang="en-CA" dirty="0">
                <a:solidFill>
                  <a:schemeClr val="bg1"/>
                </a:solidFill>
              </a:rPr>
              <a:t>Organized in the transform hierarchy </a:t>
            </a:r>
          </a:p>
          <a:p>
            <a:endParaRPr lang="en-CA" dirty="0"/>
          </a:p>
        </p:txBody>
      </p:sp>
      <p:sp>
        <p:nvSpPr>
          <p:cNvPr id="53" name="TextBox 52">
            <a:extLst>
              <a:ext uri="{FF2B5EF4-FFF2-40B4-BE49-F238E27FC236}">
                <a16:creationId xmlns:a16="http://schemas.microsoft.com/office/drawing/2014/main" id="{675A2E43-4D14-2411-3E5D-934379D4FE8F}"/>
              </a:ext>
            </a:extLst>
          </p:cNvPr>
          <p:cNvSpPr txBox="1"/>
          <p:nvPr/>
        </p:nvSpPr>
        <p:spPr>
          <a:xfrm>
            <a:off x="8894332" y="2157285"/>
            <a:ext cx="1776927" cy="1200329"/>
          </a:xfrm>
          <a:prstGeom prst="rect">
            <a:avLst/>
          </a:prstGeom>
          <a:noFill/>
        </p:spPr>
        <p:txBody>
          <a:bodyPr wrap="square" rtlCol="0">
            <a:spAutoFit/>
          </a:bodyPr>
          <a:lstStyle/>
          <a:p>
            <a:pPr algn="ctr"/>
            <a:r>
              <a:rPr lang="en-CA" dirty="0">
                <a:solidFill>
                  <a:schemeClr val="bg1"/>
                </a:solidFill>
              </a:rPr>
              <a:t>Point tip for EM and OP tracked are then pivot calibrated</a:t>
            </a:r>
          </a:p>
        </p:txBody>
      </p:sp>
      <p:pic>
        <p:nvPicPr>
          <p:cNvPr id="15" name="Picture 14" descr="Graphical user interface, text, application&#10;&#10;Description automatically generated">
            <a:extLst>
              <a:ext uri="{FF2B5EF4-FFF2-40B4-BE49-F238E27FC236}">
                <a16:creationId xmlns:a16="http://schemas.microsoft.com/office/drawing/2014/main" id="{F002390D-D95D-5A1B-B376-FE3D017AC29D}"/>
              </a:ext>
            </a:extLst>
          </p:cNvPr>
          <p:cNvPicPr>
            <a:picLocks noChangeAspect="1"/>
          </p:cNvPicPr>
          <p:nvPr/>
        </p:nvPicPr>
        <p:blipFill>
          <a:blip r:embed="rId3"/>
          <a:stretch>
            <a:fillRect/>
          </a:stretch>
        </p:blipFill>
        <p:spPr>
          <a:xfrm>
            <a:off x="2667703" y="4275264"/>
            <a:ext cx="6226629" cy="2328261"/>
          </a:xfrm>
          <a:prstGeom prst="rect">
            <a:avLst/>
          </a:prstGeom>
          <a:ln w="19050">
            <a:solidFill>
              <a:schemeClr val="accent1">
                <a:lumMod val="75000"/>
              </a:schemeClr>
            </a:solidFill>
          </a:ln>
        </p:spPr>
      </p:pic>
    </p:spTree>
    <p:extLst>
      <p:ext uri="{BB962C8B-B14F-4D97-AF65-F5344CB8AC3E}">
        <p14:creationId xmlns:p14="http://schemas.microsoft.com/office/powerpoint/2010/main" val="310441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AD3BDB-E1D1-39FA-1FD7-4495C63ED925}"/>
              </a:ext>
            </a:extLst>
          </p:cNvPr>
          <p:cNvSpPr/>
          <p:nvPr/>
        </p:nvSpPr>
        <p:spPr>
          <a:xfrm>
            <a:off x="0" y="4309110"/>
            <a:ext cx="12192000" cy="2548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97E64A7-ABB6-D6C5-9E7C-F1BD4A7F6957}"/>
              </a:ext>
            </a:extLst>
          </p:cNvPr>
          <p:cNvSpPr>
            <a:spLocks noGrp="1"/>
          </p:cNvSpPr>
          <p:nvPr>
            <p:ph type="title"/>
          </p:nvPr>
        </p:nvSpPr>
        <p:spPr>
          <a:xfrm>
            <a:off x="2529840" y="262911"/>
            <a:ext cx="6591300" cy="1325563"/>
          </a:xfrm>
        </p:spPr>
        <p:txBody>
          <a:bodyPr/>
          <a:lstStyle/>
          <a:p>
            <a:r>
              <a:rPr lang="en-CA" b="1" dirty="0">
                <a:cs typeface="Calibri Light"/>
              </a:rPr>
              <a:t>Transformation Generation</a:t>
            </a:r>
          </a:p>
        </p:txBody>
      </p:sp>
      <p:pic>
        <p:nvPicPr>
          <p:cNvPr id="4" name="Picture 3" descr="Image preview">
            <a:extLst>
              <a:ext uri="{FF2B5EF4-FFF2-40B4-BE49-F238E27FC236}">
                <a16:creationId xmlns:a16="http://schemas.microsoft.com/office/drawing/2014/main" id="{FF6A4B8E-BECC-4396-8634-4F68FA57E0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865" y="4650743"/>
            <a:ext cx="3454400" cy="2089604"/>
          </a:xfrm>
          <a:prstGeom prst="roundRect">
            <a:avLst/>
          </a:prstGeom>
          <a:noFill/>
          <a:extLst>
            <a:ext uri="{909E8E84-426E-40DD-AFC4-6F175D3DCCD1}">
              <a14:hiddenFill xmlns:a14="http://schemas.microsoft.com/office/drawing/2010/main">
                <a:solidFill>
                  <a:srgbClr val="FFFFFF"/>
                </a:solidFill>
              </a14:hiddenFill>
            </a:ext>
          </a:extLst>
        </p:spPr>
      </p:pic>
      <p:pic>
        <p:nvPicPr>
          <p:cNvPr id="5" name="Picture 4" descr="Image preview">
            <a:extLst>
              <a:ext uri="{FF2B5EF4-FFF2-40B4-BE49-F238E27FC236}">
                <a16:creationId xmlns:a16="http://schemas.microsoft.com/office/drawing/2014/main" id="{36F27C4B-7B70-2E03-E0EF-E8DC0F1B3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7892" y="4650743"/>
            <a:ext cx="2645752" cy="2089604"/>
          </a:xfrm>
          <a:prstGeom prst="roundRect">
            <a:avLst/>
          </a:prstGeom>
          <a:noFill/>
          <a:extLst>
            <a:ext uri="{909E8E84-426E-40DD-AFC4-6F175D3DCCD1}">
              <a14:hiddenFill xmlns:a14="http://schemas.microsoft.com/office/drawing/2010/main">
                <a:solidFill>
                  <a:srgbClr val="FFFFFF"/>
                </a:solidFill>
              </a14:hiddenFill>
            </a:ext>
          </a:extLst>
        </p:spPr>
      </p:pic>
      <p:pic>
        <p:nvPicPr>
          <p:cNvPr id="6" name="Picture 5" descr="Image preview">
            <a:extLst>
              <a:ext uri="{FF2B5EF4-FFF2-40B4-BE49-F238E27FC236}">
                <a16:creationId xmlns:a16="http://schemas.microsoft.com/office/drawing/2014/main" id="{549BBF73-2E30-F1CE-7793-7899A80794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5928"/>
          <a:stretch/>
        </p:blipFill>
        <p:spPr bwMode="auto">
          <a:xfrm>
            <a:off x="8359271" y="4612093"/>
            <a:ext cx="3454400" cy="2128254"/>
          </a:xfrm>
          <a:prstGeom prst="round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1B9F0F8-4F54-9A78-7F70-B72E05777B2F}"/>
              </a:ext>
            </a:extLst>
          </p:cNvPr>
          <p:cNvSpPr txBox="1"/>
          <p:nvPr/>
        </p:nvSpPr>
        <p:spPr>
          <a:xfrm>
            <a:off x="1413043" y="1747504"/>
            <a:ext cx="9315450" cy="2062103"/>
          </a:xfrm>
          <a:prstGeom prst="rect">
            <a:avLst/>
          </a:prstGeom>
          <a:noFill/>
        </p:spPr>
        <p:txBody>
          <a:bodyPr wrap="square" rtlCol="0">
            <a:spAutoFit/>
          </a:bodyPr>
          <a:lstStyle/>
          <a:p>
            <a:pPr marL="285750" indent="-285750">
              <a:spcBef>
                <a:spcPts val="600"/>
              </a:spcBef>
              <a:spcAft>
                <a:spcPts val="600"/>
              </a:spcAft>
              <a:buFontTx/>
              <a:buChar char="-"/>
            </a:pPr>
            <a:r>
              <a:rPr lang="en-CA" dirty="0">
                <a:cs typeface="Calibri"/>
              </a:rPr>
              <a:t>Once EM and Optical sensors are calibrated to the stylus tip there is still a problem of them having different references.</a:t>
            </a:r>
          </a:p>
          <a:p>
            <a:pPr marL="285750" indent="-285750">
              <a:spcBef>
                <a:spcPts val="600"/>
              </a:spcBef>
              <a:spcAft>
                <a:spcPts val="600"/>
              </a:spcAft>
              <a:buFontTx/>
              <a:buChar char="-"/>
            </a:pPr>
            <a:r>
              <a:rPr lang="en-CA" dirty="0">
                <a:cs typeface="Calibri"/>
              </a:rPr>
              <a:t>The Fiducial Registration Wizard can be used to overcome this issue by creating a transformation between the EM tracker and the optical reference. </a:t>
            </a:r>
          </a:p>
          <a:p>
            <a:pPr marL="285750" indent="-285750">
              <a:spcBef>
                <a:spcPts val="600"/>
              </a:spcBef>
              <a:spcAft>
                <a:spcPts val="600"/>
              </a:spcAft>
              <a:buFontTx/>
              <a:buChar char="-"/>
            </a:pPr>
            <a:r>
              <a:rPr lang="en-CA" dirty="0">
                <a:cs typeface="Calibri"/>
              </a:rPr>
              <a:t>Points of the EM and Optical tip are collected and a transformation of EmTrackerToOpRef is created. </a:t>
            </a:r>
          </a:p>
        </p:txBody>
      </p:sp>
      <p:sp>
        <p:nvSpPr>
          <p:cNvPr id="18" name="Flowchart: Connector 17">
            <a:extLst>
              <a:ext uri="{FF2B5EF4-FFF2-40B4-BE49-F238E27FC236}">
                <a16:creationId xmlns:a16="http://schemas.microsoft.com/office/drawing/2014/main" id="{C21D7C09-0E4F-14D7-0E77-0A74B77569F6}"/>
              </a:ext>
            </a:extLst>
          </p:cNvPr>
          <p:cNvSpPr/>
          <p:nvPr/>
        </p:nvSpPr>
        <p:spPr>
          <a:xfrm>
            <a:off x="3782265" y="5203434"/>
            <a:ext cx="966355" cy="945572"/>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solidFill>
                  <a:sysClr val="windowText" lastClr="000000"/>
                </a:solidFill>
              </a:rPr>
              <a:t>&gt;</a:t>
            </a:r>
          </a:p>
        </p:txBody>
      </p:sp>
      <p:sp>
        <p:nvSpPr>
          <p:cNvPr id="19" name="Flowchart: Connector 18">
            <a:extLst>
              <a:ext uri="{FF2B5EF4-FFF2-40B4-BE49-F238E27FC236}">
                <a16:creationId xmlns:a16="http://schemas.microsoft.com/office/drawing/2014/main" id="{8988230F-F326-2D77-A016-17ABA0A3D0BA}"/>
              </a:ext>
            </a:extLst>
          </p:cNvPr>
          <p:cNvSpPr/>
          <p:nvPr/>
        </p:nvSpPr>
        <p:spPr>
          <a:xfrm>
            <a:off x="7392916" y="5222759"/>
            <a:ext cx="966355" cy="945572"/>
          </a:xfrm>
          <a:prstGeom prst="flowChartConnector">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solidFill>
                  <a:sysClr val="windowText" lastClr="000000"/>
                </a:solidFill>
              </a:rPr>
              <a:t>&gt;</a:t>
            </a:r>
          </a:p>
        </p:txBody>
      </p:sp>
    </p:spTree>
    <p:extLst>
      <p:ext uri="{BB962C8B-B14F-4D97-AF65-F5344CB8AC3E}">
        <p14:creationId xmlns:p14="http://schemas.microsoft.com/office/powerpoint/2010/main" val="412998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537E-81B1-2EC6-A87F-2F68329BCE83}"/>
              </a:ext>
            </a:extLst>
          </p:cNvPr>
          <p:cNvSpPr>
            <a:spLocks noGrp="1"/>
          </p:cNvSpPr>
          <p:nvPr>
            <p:ph type="title"/>
          </p:nvPr>
        </p:nvSpPr>
        <p:spPr>
          <a:xfrm>
            <a:off x="7722870" y="1869371"/>
            <a:ext cx="3707130" cy="1325563"/>
          </a:xfrm>
        </p:spPr>
        <p:txBody>
          <a:bodyPr/>
          <a:lstStyle/>
          <a:p>
            <a:r>
              <a:rPr lang="en-CA" b="1" dirty="0">
                <a:cs typeface="Calibri Light"/>
              </a:rPr>
              <a:t>Point Collection </a:t>
            </a:r>
          </a:p>
        </p:txBody>
      </p:sp>
      <p:pic>
        <p:nvPicPr>
          <p:cNvPr id="4" name="Picture 3" descr="Image preview">
            <a:extLst>
              <a:ext uri="{FF2B5EF4-FFF2-40B4-BE49-F238E27FC236}">
                <a16:creationId xmlns:a16="http://schemas.microsoft.com/office/drawing/2014/main" id="{A5EB9DFD-682C-CA7E-4193-F1FB4F8E49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75" r="14503" b="2225"/>
          <a:stretch/>
        </p:blipFill>
        <p:spPr bwMode="auto">
          <a:xfrm>
            <a:off x="346710" y="776843"/>
            <a:ext cx="6957060" cy="53043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4CB7E4-20BC-4332-1F63-0A44E1F3ECBE}"/>
              </a:ext>
            </a:extLst>
          </p:cNvPr>
          <p:cNvSpPr txBox="1"/>
          <p:nvPr/>
        </p:nvSpPr>
        <p:spPr>
          <a:xfrm>
            <a:off x="7828211" y="3014948"/>
            <a:ext cx="3787140" cy="1231106"/>
          </a:xfrm>
          <a:prstGeom prst="rect">
            <a:avLst/>
          </a:prstGeom>
          <a:noFill/>
        </p:spPr>
        <p:txBody>
          <a:bodyPr wrap="square" rtlCol="0">
            <a:spAutoFit/>
          </a:bodyPr>
          <a:lstStyle/>
          <a:p>
            <a:pPr marL="285750" indent="-285750" algn="ctr">
              <a:spcBef>
                <a:spcPts val="600"/>
              </a:spcBef>
              <a:spcAft>
                <a:spcPts val="600"/>
              </a:spcAft>
              <a:buFont typeface="Arial" panose="020B0604020202020204" pitchFamily="34" charset="0"/>
              <a:buChar char="•"/>
            </a:pPr>
            <a:r>
              <a:rPr lang="en-CA" dirty="0">
                <a:cs typeface="Calibri"/>
              </a:rPr>
              <a:t>50cm by 50cm range by 20 cm high</a:t>
            </a:r>
          </a:p>
          <a:p>
            <a:pPr algn="ctr">
              <a:spcBef>
                <a:spcPts val="600"/>
              </a:spcBef>
              <a:spcAft>
                <a:spcPts val="600"/>
              </a:spcAft>
            </a:pPr>
            <a:endParaRPr lang="en-CA" dirty="0">
              <a:cs typeface="Calibri"/>
            </a:endParaRPr>
          </a:p>
          <a:p>
            <a:pPr algn="ctr">
              <a:spcBef>
                <a:spcPts val="600"/>
              </a:spcBef>
              <a:spcAft>
                <a:spcPts val="600"/>
              </a:spcAft>
            </a:pPr>
            <a:endParaRPr lang="en-CA" dirty="0"/>
          </a:p>
        </p:txBody>
      </p:sp>
      <p:pic>
        <p:nvPicPr>
          <p:cNvPr id="11" name="Picture 10">
            <a:extLst>
              <a:ext uri="{FF2B5EF4-FFF2-40B4-BE49-F238E27FC236}">
                <a16:creationId xmlns:a16="http://schemas.microsoft.com/office/drawing/2014/main" id="{F3BAC38C-B641-F43D-BBF0-26A69BFB2630}"/>
              </a:ext>
            </a:extLst>
          </p:cNvPr>
          <p:cNvPicPr>
            <a:picLocks noChangeAspect="1"/>
          </p:cNvPicPr>
          <p:nvPr/>
        </p:nvPicPr>
        <p:blipFill>
          <a:blip r:embed="rId4"/>
          <a:stretch>
            <a:fillRect/>
          </a:stretch>
        </p:blipFill>
        <p:spPr>
          <a:xfrm>
            <a:off x="10136353" y="995222"/>
            <a:ext cx="1385087" cy="1119150"/>
          </a:xfrm>
          <a:prstGeom prst="rect">
            <a:avLst/>
          </a:prstGeom>
        </p:spPr>
      </p:pic>
    </p:spTree>
    <p:extLst>
      <p:ext uri="{BB962C8B-B14F-4D97-AF65-F5344CB8AC3E}">
        <p14:creationId xmlns:p14="http://schemas.microsoft.com/office/powerpoint/2010/main" val="7671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36DD-F779-601B-8AC5-95A8B9380899}"/>
              </a:ext>
            </a:extLst>
          </p:cNvPr>
          <p:cNvSpPr>
            <a:spLocks noGrp="1"/>
          </p:cNvSpPr>
          <p:nvPr>
            <p:ph type="title"/>
          </p:nvPr>
        </p:nvSpPr>
        <p:spPr>
          <a:xfrm>
            <a:off x="610884" y="472311"/>
            <a:ext cx="4783550" cy="2221193"/>
          </a:xfrm>
        </p:spPr>
        <p:txBody>
          <a:bodyPr>
            <a:normAutofit/>
          </a:bodyPr>
          <a:lstStyle/>
          <a:p>
            <a:r>
              <a:rPr lang="en-CA" b="1" dirty="0">
                <a:cs typeface="Calibri Light"/>
              </a:rPr>
              <a:t>Error Visualization Generation </a:t>
            </a:r>
          </a:p>
        </p:txBody>
      </p:sp>
      <p:sp>
        <p:nvSpPr>
          <p:cNvPr id="6" name="TextBox 5">
            <a:extLst>
              <a:ext uri="{FF2B5EF4-FFF2-40B4-BE49-F238E27FC236}">
                <a16:creationId xmlns:a16="http://schemas.microsoft.com/office/drawing/2014/main" id="{F5A6F9BF-BF56-0104-655A-53009A33A7F8}"/>
              </a:ext>
            </a:extLst>
          </p:cNvPr>
          <p:cNvSpPr txBox="1"/>
          <p:nvPr/>
        </p:nvSpPr>
        <p:spPr>
          <a:xfrm>
            <a:off x="395880" y="2693504"/>
            <a:ext cx="4352367" cy="3693319"/>
          </a:xfrm>
          <a:prstGeom prst="rect">
            <a:avLst/>
          </a:prstGeom>
          <a:noFill/>
        </p:spPr>
        <p:txBody>
          <a:bodyPr wrap="square" rtlCol="0">
            <a:spAutoFit/>
          </a:bodyPr>
          <a:lstStyle/>
          <a:p>
            <a:pPr marL="285750" indent="-285750">
              <a:buFontTx/>
              <a:buChar char="-"/>
            </a:pPr>
            <a:r>
              <a:rPr lang="en-CA" dirty="0"/>
              <a:t>When the point collection is done a B Spline Transform is done. </a:t>
            </a:r>
          </a:p>
          <a:p>
            <a:endParaRPr lang="en-CA" dirty="0"/>
          </a:p>
          <a:p>
            <a:pPr marL="285750" indent="-285750">
              <a:buFontTx/>
              <a:buChar char="-"/>
            </a:pPr>
            <a:r>
              <a:rPr lang="en-CA" dirty="0"/>
              <a:t>This transform can be contoured to generate a heat map in the slicer scene.</a:t>
            </a:r>
          </a:p>
          <a:p>
            <a:endParaRPr lang="en-CA" dirty="0"/>
          </a:p>
          <a:p>
            <a:pPr marL="285750" indent="-285750">
              <a:buFontTx/>
              <a:buChar char="-"/>
            </a:pPr>
            <a:r>
              <a:rPr lang="en-CA" dirty="0"/>
              <a:t>Black represents below 1mm of error.</a:t>
            </a:r>
          </a:p>
          <a:p>
            <a:endParaRPr lang="en-CA" dirty="0"/>
          </a:p>
          <a:p>
            <a:pPr marL="285750" indent="-285750">
              <a:buFontTx/>
              <a:buChar char="-"/>
            </a:pPr>
            <a:r>
              <a:rPr lang="en-CA" dirty="0"/>
              <a:t>Green 2mm of error. </a:t>
            </a:r>
          </a:p>
          <a:p>
            <a:endParaRPr lang="en-CA" dirty="0"/>
          </a:p>
          <a:p>
            <a:pPr marL="285750" indent="-285750">
              <a:buFontTx/>
              <a:buChar char="-"/>
            </a:pPr>
            <a:r>
              <a:rPr lang="en-CA" dirty="0"/>
              <a:t>Yellow is bellow 4 mm of error.</a:t>
            </a:r>
          </a:p>
          <a:p>
            <a:endParaRPr lang="en-CA" dirty="0"/>
          </a:p>
          <a:p>
            <a:endParaRPr lang="en-CA" dirty="0"/>
          </a:p>
        </p:txBody>
      </p:sp>
      <p:pic>
        <p:nvPicPr>
          <p:cNvPr id="17" name="Picture 16">
            <a:extLst>
              <a:ext uri="{FF2B5EF4-FFF2-40B4-BE49-F238E27FC236}">
                <a16:creationId xmlns:a16="http://schemas.microsoft.com/office/drawing/2014/main" id="{6D06522B-7F19-3817-1F87-176B8D8123B9}"/>
              </a:ext>
            </a:extLst>
          </p:cNvPr>
          <p:cNvPicPr>
            <a:picLocks noChangeAspect="1"/>
          </p:cNvPicPr>
          <p:nvPr/>
        </p:nvPicPr>
        <p:blipFill rotWithShape="1">
          <a:blip r:embed="rId3"/>
          <a:srcRect l="16863" r="23521" b="9084"/>
          <a:stretch/>
        </p:blipFill>
        <p:spPr>
          <a:xfrm>
            <a:off x="5257800" y="0"/>
            <a:ext cx="6934200" cy="6858000"/>
          </a:xfrm>
          <a:prstGeom prst="rect">
            <a:avLst/>
          </a:prstGeom>
        </p:spPr>
      </p:pic>
    </p:spTree>
    <p:extLst>
      <p:ext uri="{BB962C8B-B14F-4D97-AF65-F5344CB8AC3E}">
        <p14:creationId xmlns:p14="http://schemas.microsoft.com/office/powerpoint/2010/main" val="741860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5505</TotalTime>
  <Words>1024</Words>
  <Application>Microsoft Office PowerPoint</Application>
  <PresentationFormat>Widescreen</PresentationFormat>
  <Paragraphs>149</Paragraphs>
  <Slides>15</Slides>
  <Notes>13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EM Sensor Accuracy</vt:lpstr>
      <vt:lpstr>Medical Background</vt:lpstr>
      <vt:lpstr>Goal of Experiments</vt:lpstr>
      <vt:lpstr> Theory</vt:lpstr>
      <vt:lpstr>PLUS Server </vt:lpstr>
      <vt:lpstr>Pivot Calibration</vt:lpstr>
      <vt:lpstr>Transformation Generation</vt:lpstr>
      <vt:lpstr>Point Collection </vt:lpstr>
      <vt:lpstr>Error Visualization Generation </vt:lpstr>
      <vt:lpstr>Averaging Multiple Warped Transform Matrices</vt:lpstr>
      <vt:lpstr>Results: 8mm  </vt:lpstr>
      <vt:lpstr>Results: 2mm</vt:lpstr>
      <vt:lpstr>Results: 0.5mm </vt:lpstr>
      <vt:lpstr>Application For Future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Dumitru Cernelev</dc:creator>
  <cp:lastModifiedBy>Dumi Cernelev</cp:lastModifiedBy>
  <cp:revision>102</cp:revision>
  <dcterms:created xsi:type="dcterms:W3CDTF">2022-07-11T21:52:15Z</dcterms:created>
  <dcterms:modified xsi:type="dcterms:W3CDTF">2022-07-21T16:38:51Z</dcterms:modified>
</cp:coreProperties>
</file>