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  <p:sldMasterId id="2147483685" r:id="rId3"/>
    <p:sldMasterId id="2147483697" r:id="rId4"/>
  </p:sldMasterIdLst>
  <p:notesMasterIdLst>
    <p:notesMasterId r:id="rId15"/>
  </p:notesMasterIdLst>
  <p:sldIdLst>
    <p:sldId id="257" r:id="rId5"/>
    <p:sldId id="388" r:id="rId6"/>
    <p:sldId id="401" r:id="rId7"/>
    <p:sldId id="389" r:id="rId8"/>
    <p:sldId id="390" r:id="rId9"/>
    <p:sldId id="399" r:id="rId10"/>
    <p:sldId id="391" r:id="rId11"/>
    <p:sldId id="393" r:id="rId12"/>
    <p:sldId id="400" r:id="rId13"/>
    <p:sldId id="381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1">
          <p15:clr>
            <a:srgbClr val="A4A3A4"/>
          </p15:clr>
        </p15:guide>
        <p15:guide id="2" orient="horz" pos="152">
          <p15:clr>
            <a:srgbClr val="A4A3A4"/>
          </p15:clr>
        </p15:guide>
        <p15:guide id="3" orient="horz" pos="245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pos="146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6BCA"/>
    <a:srgbClr val="1D64C9"/>
    <a:srgbClr val="FFFFFF"/>
    <a:srgbClr val="1759B9"/>
    <a:srgbClr val="1D5DB6"/>
    <a:srgbClr val="1F5EB4"/>
    <a:srgbClr val="60ABF9"/>
    <a:srgbClr val="EAEAEA"/>
    <a:srgbClr val="508DCA"/>
    <a:srgbClr val="3F7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1" autoAdjust="0"/>
    <p:restoredTop sz="91003"/>
  </p:normalViewPr>
  <p:slideViewPr>
    <p:cSldViewPr snapToGrid="0" snapToObjects="1" showGuides="1">
      <p:cViewPr varScale="1">
        <p:scale>
          <a:sx n="90" d="100"/>
          <a:sy n="90" d="100"/>
        </p:scale>
        <p:origin x="624" y="56"/>
      </p:cViewPr>
      <p:guideLst>
        <p:guide orient="horz" pos="2451"/>
        <p:guide orient="horz" pos="152"/>
        <p:guide orient="horz" pos="245"/>
        <p:guide orient="horz" pos="1620"/>
        <p:guide pos="146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9D225-1EE2-E84B-92CB-0E288B8A9D1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92CE6-CE42-9E46-BCAA-3B057DD4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70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1 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08062" y="318248"/>
            <a:ext cx="4842672" cy="3038409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5968" y="4727448"/>
            <a:ext cx="1809432" cy="201168"/>
          </a:xfrm>
        </p:spPr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9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9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4727448"/>
            <a:ext cx="210312" cy="201168"/>
          </a:xfrm>
        </p:spPr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2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8 Title/Text only (standard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5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9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2286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64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86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v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9388"/>
            <a:ext cx="2194560" cy="1600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971" y="4727448"/>
            <a:ext cx="21031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5968" y="472744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A226C6E4-E877-DF44-9A69-96937F20FF2F}" type="datetime1">
              <a:rPr lang="en-US" noProof="0" smtClean="0"/>
              <a:pPr/>
              <a:t>4/3/2018</a:t>
            </a:fld>
            <a:endParaRPr lang="en-US" noProof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1" name="Picture 90" descr="ibm_gr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4795547"/>
            <a:ext cx="294382" cy="119353"/>
          </a:xfrm>
          <a:prstGeom prst="rect">
            <a:avLst/>
          </a:prstGeom>
        </p:spPr>
      </p:pic>
      <p:pic>
        <p:nvPicPr>
          <p:cNvPr id="9" name="Picture 8" descr="watson_logo_gr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2368296"/>
            <a:ext cx="910126" cy="1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28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320496"/>
            <a:ext cx="3853233" cy="3948545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61589" y="4727448"/>
            <a:ext cx="1809432" cy="201168"/>
          </a:xfrm>
        </p:spPr>
        <p:txBody>
          <a:bodyPr/>
          <a:lstStyle/>
          <a:p>
            <a:fld id="{BCFE5051-8846-074F-85CE-9E52CFC1E815}" type="datetime1">
              <a:rPr lang="en-US" noProof="0" smtClean="0"/>
              <a:t>4/3/2018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755" y="4727448"/>
            <a:ext cx="210312" cy="201168"/>
          </a:xfrm>
        </p:spPr>
        <p:txBody>
          <a:bodyPr/>
          <a:lstStyle/>
          <a:p>
            <a:fld id="{E4DBDE34-E9B5-E04F-B662-69720E4BCB5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24701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320497"/>
            <a:ext cx="6965403" cy="545778"/>
          </a:xfrm>
        </p:spPr>
        <p:txBody>
          <a:bodyPr/>
          <a:lstStyle>
            <a:lvl1pPr>
              <a:defRPr sz="2000" b="1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61589" y="4727448"/>
            <a:ext cx="1809432" cy="201168"/>
          </a:xfrm>
        </p:spPr>
        <p:txBody>
          <a:bodyPr/>
          <a:lstStyle>
            <a:lvl1pPr>
              <a:defRPr sz="5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BCFE5051-8846-074F-85CE-9E52CFC1E815}" type="datetime1">
              <a:rPr lang="en-US" smtClean="0"/>
              <a:pPr/>
              <a:t>4/3/2018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755" y="4727448"/>
            <a:ext cx="210312" cy="201168"/>
          </a:xfrm>
        </p:spPr>
        <p:txBody>
          <a:bodyPr/>
          <a:lstStyle>
            <a:lvl1pPr>
              <a:defRPr sz="5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33754" y="1187117"/>
            <a:ext cx="5489529" cy="3368842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796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320497"/>
            <a:ext cx="6965403" cy="545778"/>
          </a:xfrm>
        </p:spPr>
        <p:txBody>
          <a:bodyPr/>
          <a:lstStyle>
            <a:lvl1pPr>
              <a:defRPr sz="2000" b="1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61589" y="4727448"/>
            <a:ext cx="1809432" cy="201168"/>
          </a:xfrm>
        </p:spPr>
        <p:txBody>
          <a:bodyPr/>
          <a:lstStyle>
            <a:lvl1pPr>
              <a:defRPr sz="5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BCFE5051-8846-074F-85CE-9E52CFC1E815}" type="datetime1">
              <a:rPr lang="en-US" smtClean="0"/>
              <a:pPr/>
              <a:t>4/3/2018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755" y="4727448"/>
            <a:ext cx="210312" cy="201168"/>
          </a:xfrm>
        </p:spPr>
        <p:txBody>
          <a:bodyPr/>
          <a:lstStyle>
            <a:lvl1pPr>
              <a:defRPr sz="5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33754" y="1825644"/>
            <a:ext cx="5489529" cy="2901803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553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Title and Content (ab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8595360" cy="3429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70D9-6E3C-7942-8F22-FC1D6FD304D4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37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2011680" cy="4343400"/>
          </a:xfrm>
          <a:prstGeom prst="rect">
            <a:avLst/>
          </a:prstGeo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B0D5-1AF4-C749-B569-5BC6E1D37418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43400" y="179388"/>
            <a:ext cx="2011680" cy="4343400"/>
          </a:xfrm>
          <a:prstGeom prst="rect">
            <a:avLst/>
          </a:prstGeo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629400" y="179388"/>
            <a:ext cx="2011680" cy="4343400"/>
          </a:xfrm>
          <a:prstGeom prst="rect">
            <a:avLst/>
          </a:prstGeo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91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79388"/>
            <a:ext cx="338328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62BE-2518-6744-AD34-1B54A5137D21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489588" y="179388"/>
            <a:ext cx="338328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1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 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9388"/>
            <a:ext cx="2194560" cy="16002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971" y="4545068"/>
            <a:ext cx="400982" cy="38354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228599" y="4690281"/>
            <a:ext cx="554269" cy="224619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1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3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4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1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3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5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7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9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455613" y="4727448"/>
            <a:ext cx="2895600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5968" y="472744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0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Titl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012" y="164592"/>
            <a:ext cx="4297680" cy="4343400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15695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Quot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79388"/>
            <a:ext cx="4297680" cy="4343400"/>
          </a:xfrm>
        </p:spPr>
        <p:txBody>
          <a:bodyPr/>
          <a:lstStyle>
            <a:lvl1pPr marL="109728" indent="-109728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47111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Text only (big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6938-DD87-B240-B17C-3E23465A691A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012" y="98108"/>
            <a:ext cx="8571547" cy="43434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451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Title/Text only (standard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5815-CA17-0F4A-A81F-F2562A11B465}" type="datetime1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2663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91A-485C-F749-B5B6-5224CEF3E8D5}" type="datetime1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2286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897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E46D-6D7E-E545-B14F-488BEF96B357}" type="datetime1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514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9388"/>
            <a:ext cx="2194560" cy="16002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971" y="4727448"/>
            <a:ext cx="21031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50" name="Group 49"/>
          <p:cNvGrpSpPr>
            <a:grpSpLocks noChangeAspect="1"/>
          </p:cNvGrpSpPr>
          <p:nvPr userDrawn="1"/>
        </p:nvGrpSpPr>
        <p:grpSpPr>
          <a:xfrm>
            <a:off x="228600" y="4797089"/>
            <a:ext cx="290710" cy="117811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1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3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4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1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3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5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7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9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455613" y="4727448"/>
            <a:ext cx="2895600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Watson / Presentation Title / Date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5968" y="472744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A226C6E4-E877-DF44-9A69-96937F20FF2F}" type="datetime1">
              <a:rPr lang="en-US" noProof="0" smtClean="0"/>
              <a:pPr/>
              <a:t>4/3/2018</a:t>
            </a:fld>
            <a:endParaRPr lang="en-US" noProof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49" name="Picture 48" descr="watso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2372270"/>
            <a:ext cx="932222" cy="19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606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676656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5051-8846-074F-85CE-9E52CFC1E815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662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Title and Content (ab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859536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70D9-6E3C-7942-8F22-FC1D6FD304D4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7012" y="179388"/>
            <a:ext cx="402336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522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B0D5-1AF4-C749-B569-5BC6E1D37418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43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629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5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061" y="376816"/>
            <a:ext cx="8418843" cy="39485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204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79388"/>
            <a:ext cx="33832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62BE-2518-6744-AD34-1B54A5137D21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489588" y="179388"/>
            <a:ext cx="33832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381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Titl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10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Quot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79388"/>
            <a:ext cx="4297680" cy="4343400"/>
          </a:xfrm>
        </p:spPr>
        <p:txBody>
          <a:bodyPr/>
          <a:lstStyle>
            <a:lvl1pPr marL="109728" indent="-109728"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6121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Text only (big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6938-DD87-B240-B17C-3E23465A691A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012" y="98108"/>
            <a:ext cx="8571547" cy="43434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4413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Title/Text only (standard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5815-CA17-0F4A-A81F-F2562A11B465}" type="datetime1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02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91A-485C-F749-B5B6-5224CEF3E8D5}" type="datetime1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2286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678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E46D-6D7E-E545-B14F-488BEF96B357}" type="datetime1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558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9388"/>
            <a:ext cx="2194560" cy="16002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971" y="4727448"/>
            <a:ext cx="21031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50" name="Group 49"/>
          <p:cNvGrpSpPr>
            <a:grpSpLocks noChangeAspect="1"/>
          </p:cNvGrpSpPr>
          <p:nvPr userDrawn="1"/>
        </p:nvGrpSpPr>
        <p:grpSpPr>
          <a:xfrm>
            <a:off x="228600" y="4797089"/>
            <a:ext cx="290710" cy="117811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1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3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4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1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3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5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7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9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455613" y="4727448"/>
            <a:ext cx="2895600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Watson / Presentation Title / Date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5968" y="472744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A226C6E4-E877-DF44-9A69-96937F20FF2F}" type="datetime1">
              <a:rPr lang="en-US" noProof="0" smtClean="0"/>
              <a:pPr/>
              <a:t>4/3/2018</a:t>
            </a:fld>
            <a:endParaRPr lang="en-US" noProof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49" name="Picture 48" descr="watso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2372270"/>
            <a:ext cx="932222" cy="19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003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676656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5051-8846-074F-85CE-9E52CFC1E815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85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Title and Content (ab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859536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70D9-6E3C-7942-8F22-FC1D6FD304D4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7012" y="179388"/>
            <a:ext cx="402336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3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3 Title and Content (ab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859536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7012" y="179388"/>
            <a:ext cx="402336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249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B0D5-1AF4-C749-B569-5BC6E1D37418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43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629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790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79388"/>
            <a:ext cx="33832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62BE-2518-6744-AD34-1B54A5137D21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489588" y="179388"/>
            <a:ext cx="33832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398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Titl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19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Quot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79388"/>
            <a:ext cx="4297680" cy="4343400"/>
          </a:xfrm>
        </p:spPr>
        <p:txBody>
          <a:bodyPr/>
          <a:lstStyle>
            <a:lvl1pPr marL="109728" indent="-109728"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27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Text only (big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6938-DD87-B240-B17C-3E23465A691A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012" y="98108"/>
            <a:ext cx="8571547" cy="43434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65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Title/Text only (standard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5815-CA17-0F4A-A81F-F2562A11B465}" type="datetime1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1015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91A-485C-F749-B5B6-5224CEF3E8D5}" type="datetime1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2286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284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E46D-6D7E-E545-B14F-488BEF96B357}" type="datetime1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2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4 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43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629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2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5 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79388"/>
            <a:ext cx="3200400" cy="4343400"/>
          </a:xfrm>
        </p:spPr>
        <p:txBody>
          <a:bodyPr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489588" y="179388"/>
            <a:ext cx="3200400" cy="4343400"/>
          </a:xfrm>
        </p:spPr>
        <p:txBody>
          <a:bodyPr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9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 Titl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82880"/>
            <a:ext cx="41148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012" y="164592"/>
            <a:ext cx="4114800" cy="4343400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6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 Quot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1148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64592"/>
            <a:ext cx="4114800" cy="4343400"/>
          </a:xfrm>
        </p:spPr>
        <p:txBody>
          <a:bodyPr/>
          <a:lstStyle>
            <a:lvl1pPr marL="109728" indent="-109728"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7 Text only (big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012" y="98108"/>
            <a:ext cx="8571547" cy="43434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182880"/>
            <a:ext cx="219456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5968" y="4727448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727448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0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160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1600" kern="1200">
          <a:solidFill>
            <a:schemeClr val="bg1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8912" y="380307"/>
            <a:ext cx="1620982" cy="394854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5968" y="4727448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429274-D375-B94C-A105-658EF2ABA8F0}" type="datetime1">
              <a:rPr lang="en-US" noProof="0" smtClean="0"/>
              <a:pPr/>
              <a:t>4/3/2018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727448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5845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710" r:id="rId3"/>
    <p:sldLayoutId id="2147483711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60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1600" kern="1200">
          <a:solidFill>
            <a:schemeClr val="bg1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182880"/>
            <a:ext cx="219456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5968" y="4727448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5429274-D375-B94C-A105-658EF2ABA8F0}" type="datetime1">
              <a:rPr lang="en-US" noProof="0" smtClean="0"/>
              <a:pPr/>
              <a:t>4/3/2018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noProof="0"/>
              <a:t>Watson / Presentation Title / 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727448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302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6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1600" kern="1200">
          <a:solidFill>
            <a:srgbClr val="FFFFFF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FFFFFF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182880"/>
            <a:ext cx="219456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5968" y="4727448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5429274-D375-B94C-A105-658EF2ABA8F0}" type="datetime1">
              <a:rPr lang="en-US" noProof="0" smtClean="0"/>
              <a:pPr/>
              <a:t>4/3/2018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noProof="0"/>
              <a:t>Watson / Presentation Title / 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727448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7822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6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1600" kern="1200">
          <a:solidFill>
            <a:srgbClr val="FFFFFF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FFFFFF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bluemix.net/docs/services/visual-recognition/getting-started.html#getting-started-tutorial" TargetMode="External"/><Relationship Id="rId2" Type="http://schemas.openxmlformats.org/officeDocument/2006/relationships/hyperlink" Target="https://console.bluemix.net/docs/services/visual-recognition/index.html#about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.ibm.com/watson/developercloud/visual-recognition/api/v3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pdcacit/visual-recognition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ibm.com/watson/developercloud/visual-recognition/api/v3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vatar_crops_CS6_cv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1" r="23620" b="24331"/>
          <a:stretch/>
        </p:blipFill>
        <p:spPr>
          <a:xfrm>
            <a:off x="3276038" y="18967"/>
            <a:ext cx="5867962" cy="514350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33755" y="192506"/>
            <a:ext cx="3853233" cy="407653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500" b="1" dirty="0">
                <a:solidFill>
                  <a:srgbClr val="FFFFFF"/>
                </a:solidFill>
                <a:latin typeface="Helvetica Neue"/>
                <a:ea typeface="HelvNeue Roman for IBM" charset="0"/>
                <a:cs typeface="Helvetica Neue"/>
              </a:rPr>
              <a:t>Watson</a:t>
            </a:r>
          </a:p>
          <a:p>
            <a:r>
              <a:rPr lang="en-US" sz="3500" b="1" dirty="0">
                <a:solidFill>
                  <a:srgbClr val="FFFFFF"/>
                </a:solidFill>
                <a:latin typeface="Helvetica Neue"/>
                <a:ea typeface="HelvNeue Roman for IBM" charset="0"/>
                <a:cs typeface="Helvetica Neue"/>
              </a:rPr>
              <a:t>Visual</a:t>
            </a:r>
          </a:p>
          <a:p>
            <a:r>
              <a:rPr lang="en-US" sz="3500" b="1" dirty="0">
                <a:solidFill>
                  <a:srgbClr val="FFFFFF"/>
                </a:solidFill>
                <a:latin typeface="Helvetica Neue"/>
                <a:ea typeface="HelvNeue Roman for IBM" charset="0"/>
                <a:cs typeface="Helvetica Neue"/>
              </a:rPr>
              <a:t>Recognition</a:t>
            </a:r>
          </a:p>
        </p:txBody>
      </p:sp>
    </p:spTree>
    <p:extLst>
      <p:ext uri="{BB962C8B-B14F-4D97-AF65-F5344CB8AC3E}">
        <p14:creationId xmlns:p14="http://schemas.microsoft.com/office/powerpoint/2010/main" val="225123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Recognition 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33754" y="1187117"/>
            <a:ext cx="8347108" cy="3266130"/>
          </a:xfrm>
        </p:spPr>
        <p:txBody>
          <a:bodyPr/>
          <a:lstStyle/>
          <a:p>
            <a:r>
              <a:rPr lang="en-US" dirty="0"/>
              <a:t>About Visual Recognition:</a:t>
            </a:r>
          </a:p>
          <a:p>
            <a:r>
              <a:rPr lang="en-US" dirty="0">
                <a:hlinkClick r:id="rId2"/>
              </a:rPr>
              <a:t>https://console.bluemix.net/docs/services/visual-recognition/index.html#about</a:t>
            </a:r>
            <a:r>
              <a:rPr lang="en-US" dirty="0"/>
              <a:t> </a:t>
            </a:r>
          </a:p>
          <a:p>
            <a:r>
              <a:rPr lang="en-US" dirty="0"/>
              <a:t>Getting Started Tutorial:</a:t>
            </a:r>
          </a:p>
          <a:p>
            <a:r>
              <a:rPr lang="en-US" dirty="0">
                <a:hlinkClick r:id="rId3"/>
              </a:rPr>
              <a:t>https://console.bluemix.net/docs/services/visual-recognition/getting-started.html#getting-started-tutorial</a:t>
            </a:r>
            <a:r>
              <a:rPr lang="en-US" dirty="0"/>
              <a:t>  </a:t>
            </a:r>
          </a:p>
          <a:p>
            <a:r>
              <a:rPr lang="en-US" dirty="0"/>
              <a:t>API:</a:t>
            </a:r>
          </a:p>
          <a:p>
            <a:r>
              <a:rPr lang="en-US" dirty="0">
                <a:hlinkClick r:id="rId4"/>
              </a:rPr>
              <a:t>https://www.ibm.com/watson/developercloud/visual-recognition/api/v3/</a:t>
            </a:r>
            <a:r>
              <a:rPr lang="en-US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Recognition Hands 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1200" b="1" dirty="0"/>
              <a:t>1.) Create instance of the service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dirty="0"/>
              <a:t>	Login to IBM Cloud. Go to Catalog. Select Watson under Platform. Then Select Visual Recognition.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dirty="0"/>
              <a:t>	Give a service name, select region, org and space. Then click Create.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2.) Copy the credentials to authenticate your service instance.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dirty="0"/>
              <a:t>	From your project in the Developer Console, add a new credential, give a credential name then click on Add. Copy the </a:t>
            </a:r>
            <a:r>
              <a:rPr lang="en-US" sz="1200" b="1" dirty="0"/>
              <a:t>username</a:t>
            </a:r>
            <a:r>
              <a:rPr lang="en-US" sz="1200" dirty="0"/>
              <a:t>, </a:t>
            </a:r>
            <a:r>
              <a:rPr lang="en-US" sz="1200" b="1" dirty="0"/>
              <a:t>password</a:t>
            </a:r>
            <a:r>
              <a:rPr lang="en-US" sz="1200" dirty="0"/>
              <a:t>, and </a:t>
            </a:r>
            <a:r>
              <a:rPr lang="en-US" sz="1200" b="1" dirty="0" err="1"/>
              <a:t>url</a:t>
            </a:r>
            <a:r>
              <a:rPr lang="en-US" sz="1200" dirty="0"/>
              <a:t> values from the credential you created.</a:t>
            </a: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00324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Recognition Hands 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1200" b="1" dirty="0"/>
              <a:t>3.) Clone and open project in eclipse the project: git clone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https://github.com/pdcacit/visual-recognition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Open project in eclipse: File &gt; Import &gt; Type in search box: Existing Maven Projects</a:t>
            </a: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Browse on your project directory / workspace &gt; Select all projects &gt; Click on finish </a:t>
            </a: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D95B6-6ECB-4998-8B2B-C16811A31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5" y="1392230"/>
            <a:ext cx="3913667" cy="24597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F2A52A-745C-41E0-813C-A8CFB54F6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952" y="1392230"/>
            <a:ext cx="3261060" cy="293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9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Recognition Hands 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4.) Go to the API Reference: </a:t>
            </a:r>
            <a:r>
              <a:rPr lang="en-US" sz="1200" b="1" dirty="0">
                <a:hlinkClick r:id="rId2"/>
              </a:rPr>
              <a:t>https://www.ibm.com/watson/developercloud/visual-recognition/api/v3</a:t>
            </a:r>
            <a:r>
              <a:rPr lang="en-US" sz="1200" b="1" dirty="0"/>
              <a:t> </a:t>
            </a:r>
          </a:p>
          <a:p>
            <a:r>
              <a:rPr lang="en-US" sz="1200" b="1" dirty="0"/>
              <a:t>5.) Copy Maven dependency in pom.xml, Then update the </a:t>
            </a:r>
            <a:r>
              <a:rPr lang="en-US" sz="1200" b="1" dirty="0" err="1"/>
              <a:t>pom</a:t>
            </a:r>
            <a:r>
              <a:rPr lang="en-US" sz="1200" b="1" dirty="0"/>
              <a:t> dependency: Right click on project &gt; Maven &gt; Update Project</a:t>
            </a: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6.) On the </a:t>
            </a:r>
            <a:r>
              <a:rPr lang="en-US" sz="1200" b="1" dirty="0" err="1"/>
              <a:t>api</a:t>
            </a:r>
            <a:r>
              <a:rPr lang="en-US" sz="1200" b="1" dirty="0"/>
              <a:t> website &gt; Click Classify images under General / Click Detect faces in images under Face</a:t>
            </a: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19ACE4-DAB3-4FBF-BA54-D51C45DD1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67" y="1491973"/>
            <a:ext cx="3264971" cy="12447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119387-08F2-4761-86C8-EA46959DE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965501"/>
            <a:ext cx="1423987" cy="79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2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6" y="230053"/>
            <a:ext cx="8151026" cy="545778"/>
          </a:xfrm>
        </p:spPr>
        <p:txBody>
          <a:bodyPr/>
          <a:lstStyle/>
          <a:p>
            <a:r>
              <a:rPr lang="en-US" dirty="0"/>
              <a:t>Visual Recognition Hands On (ClassifyImage.java class)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33756" y="4727448"/>
            <a:ext cx="210312" cy="201168"/>
          </a:xfrm>
        </p:spPr>
        <p:txBody>
          <a:bodyPr/>
          <a:lstStyle/>
          <a:p>
            <a:fld id="{E4DBDE34-E9B5-E04F-B662-69720E4BCB5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5" y="745958"/>
            <a:ext cx="8204603" cy="39814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1200" b="1" dirty="0"/>
              <a:t>7.) Copy the code in the main method:</a:t>
            </a: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Note: change “me” to “IBM” to use the default classifier.</a:t>
            </a: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E06DF2-B9C8-44DB-BE22-7B5E0C301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176" y="775831"/>
            <a:ext cx="5350970" cy="25577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142C528-854E-4DD8-8A5D-C76388DE1DBE}"/>
              </a:ext>
            </a:extLst>
          </p:cNvPr>
          <p:cNvSpPr/>
          <p:nvPr/>
        </p:nvSpPr>
        <p:spPr>
          <a:xfrm>
            <a:off x="3480392" y="2339163"/>
            <a:ext cx="2091069" cy="177209"/>
          </a:xfrm>
          <a:prstGeom prst="rect">
            <a:avLst/>
          </a:prstGeom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543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4" y="169581"/>
            <a:ext cx="8696831" cy="545778"/>
          </a:xfrm>
        </p:spPr>
        <p:txBody>
          <a:bodyPr/>
          <a:lstStyle/>
          <a:p>
            <a:r>
              <a:rPr lang="en-US" dirty="0"/>
              <a:t>Visual Recognition Hands On (DetectFace.java class)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1200" b="1" dirty="0"/>
              <a:t>8.) Copy the code in the main method:</a:t>
            </a: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8F188-DC4B-493B-8842-6ECF88ABE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83" y="1022404"/>
            <a:ext cx="6280264" cy="194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52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Recognition Hands 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1200" b="1" dirty="0"/>
              <a:t>9.) Import all necessary libraries 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10.) Copy and change the </a:t>
            </a:r>
            <a:r>
              <a:rPr lang="en-US" sz="1200" b="1" dirty="0" err="1"/>
              <a:t>api</a:t>
            </a:r>
            <a:r>
              <a:rPr lang="en-US" sz="1200" b="1" dirty="0"/>
              <a:t>-key based on your visual recognition service credentials.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Sample credentials:</a:t>
            </a: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r>
              <a:rPr lang="en-US" sz="1200" b="1"/>
              <a:t>11.) </a:t>
            </a:r>
            <a:r>
              <a:rPr lang="en-US" sz="1200" b="1" dirty="0"/>
              <a:t>Right click on your project then run as java application.</a:t>
            </a: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5AAB7E-188D-4E47-A2F3-BAADA4EF8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084" y="1557666"/>
            <a:ext cx="6305659" cy="15420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C999B2-EB2A-49F4-A5C5-79EF4D833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084" y="3312904"/>
            <a:ext cx="5932398" cy="59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01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Recognition Hands 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 numCol="2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1000" b="1" dirty="0"/>
              <a:t>Console:</a:t>
            </a:r>
          </a:p>
          <a:p>
            <a:pPr marL="385763" indent="-385763">
              <a:spcBef>
                <a:spcPts val="450"/>
              </a:spcBef>
            </a:pPr>
            <a:r>
              <a:rPr lang="en-US" sz="1000" b="1" dirty="0"/>
              <a:t>Classify Image Output:</a:t>
            </a:r>
          </a:p>
          <a:p>
            <a:pPr marL="385763" indent="-385763">
              <a:spcBef>
                <a:spcPts val="450"/>
              </a:spcBef>
            </a:pPr>
            <a:endParaRPr lang="en-US" sz="1000" b="1" dirty="0"/>
          </a:p>
          <a:p>
            <a:pPr marL="385763" indent="-385763">
              <a:spcBef>
                <a:spcPts val="450"/>
              </a:spcBef>
            </a:pPr>
            <a:endParaRPr lang="en-US" sz="1000" b="1" dirty="0"/>
          </a:p>
          <a:p>
            <a:pPr marL="385763" indent="-385763">
              <a:spcBef>
                <a:spcPts val="450"/>
              </a:spcBef>
            </a:pPr>
            <a:endParaRPr lang="en-US" sz="1000" b="1" dirty="0"/>
          </a:p>
          <a:p>
            <a:pPr marL="385763" indent="-385763">
              <a:spcBef>
                <a:spcPts val="450"/>
              </a:spcBef>
            </a:pPr>
            <a:endParaRPr lang="en-US" sz="1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6069AE-0848-4624-8FBB-4A52DB3E4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854" y="1064032"/>
            <a:ext cx="6896903" cy="346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6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Recognition Hands 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 numCol="2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1000" b="1" dirty="0"/>
              <a:t>Console:</a:t>
            </a:r>
          </a:p>
          <a:p>
            <a:pPr marL="385763" indent="-385763">
              <a:spcBef>
                <a:spcPts val="450"/>
              </a:spcBef>
            </a:pPr>
            <a:r>
              <a:rPr lang="en-US" sz="1000" b="1" dirty="0"/>
              <a:t>Detect Face Output:</a:t>
            </a:r>
          </a:p>
          <a:p>
            <a:pPr marL="385763" indent="-385763">
              <a:spcBef>
                <a:spcPts val="450"/>
              </a:spcBef>
            </a:pPr>
            <a:endParaRPr lang="en-US" sz="1000" b="1" dirty="0"/>
          </a:p>
          <a:p>
            <a:pPr marL="385763" indent="-385763">
              <a:spcBef>
                <a:spcPts val="450"/>
              </a:spcBef>
            </a:pPr>
            <a:endParaRPr lang="en-US" sz="1000" b="1" dirty="0"/>
          </a:p>
          <a:p>
            <a:pPr marL="385763" indent="-385763">
              <a:spcBef>
                <a:spcPts val="450"/>
              </a:spcBef>
            </a:pPr>
            <a:endParaRPr lang="en-US" sz="1000" b="1" dirty="0"/>
          </a:p>
          <a:p>
            <a:pPr marL="385763" indent="-385763">
              <a:spcBef>
                <a:spcPts val="450"/>
              </a:spcBef>
            </a:pPr>
            <a:endParaRPr lang="en-US" sz="1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B7F73-ED49-4BE1-9A45-3DDDB6FCF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149" y="1097851"/>
            <a:ext cx="4379462" cy="389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73746"/>
      </p:ext>
    </p:extLst>
  </p:cSld>
  <p:clrMapOvr>
    <a:masterClrMapping/>
  </p:clrMapOvr>
</p:sld>
</file>

<file path=ppt/theme/theme1.xml><?xml version="1.0" encoding="utf-8"?>
<a:theme xmlns:a="http://schemas.openxmlformats.org/drawingml/2006/main" name="Watson Interim: Grey 60">
  <a:themeElements>
    <a:clrScheme name="Group1, Dark Grey Backgrounds">
      <a:dk1>
        <a:srgbClr val="AEAEAE"/>
      </a:dk1>
      <a:lt1>
        <a:srgbClr val="E0E0E0"/>
      </a:lt1>
      <a:dk2>
        <a:srgbClr val="323232"/>
      </a:dk2>
      <a:lt2>
        <a:srgbClr val="5A5A5A"/>
      </a:lt2>
      <a:accent1>
        <a:srgbClr val="00B4A0"/>
      </a:accent1>
      <a:accent2>
        <a:srgbClr val="41D6C3"/>
      </a:accent2>
      <a:accent3>
        <a:srgbClr val="6EEDD8"/>
      </a:accent3>
      <a:accent4>
        <a:srgbClr val="AF6EE8"/>
      </a:accent4>
      <a:accent5>
        <a:srgbClr val="BA8FF7"/>
      </a:accent5>
      <a:accent6>
        <a:srgbClr val="D7AAFF"/>
      </a:accent6>
      <a:hlink>
        <a:srgbClr val="B3B3B3"/>
      </a:hlink>
      <a:folHlink>
        <a:srgbClr val="E0E0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Watson Interim: White 4">
  <a:themeElements>
    <a:clrScheme name="Custom 9">
      <a:dk1>
        <a:srgbClr val="121212"/>
      </a:dk1>
      <a:lt1>
        <a:srgbClr val="464646"/>
      </a:lt1>
      <a:dk2>
        <a:srgbClr val="C7C7C7"/>
      </a:dk2>
      <a:lt2>
        <a:srgbClr val="ECECEC"/>
      </a:lt2>
      <a:accent1>
        <a:srgbClr val="00B4A0"/>
      </a:accent1>
      <a:accent2>
        <a:srgbClr val="41D6C3"/>
      </a:accent2>
      <a:accent3>
        <a:srgbClr val="6EEDD8"/>
      </a:accent3>
      <a:accent4>
        <a:srgbClr val="AF6EE8"/>
      </a:accent4>
      <a:accent5>
        <a:srgbClr val="BA8FF7"/>
      </a:accent5>
      <a:accent6>
        <a:srgbClr val="D7AAFF"/>
      </a:accent6>
      <a:hlink>
        <a:srgbClr val="B3B3B3"/>
      </a:hlink>
      <a:folHlink>
        <a:srgbClr val="E0E0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chemeClr val="bg1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 anchorCtr="0">
        <a:noAutofit/>
      </a:bodyPr>
      <a:lstStyle>
        <a:defPPr>
          <a:defRPr sz="14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Watson Interim: Purple 70">
  <a:themeElements>
    <a:clrScheme name="Custom 10">
      <a:dk1>
        <a:srgbClr val="A7FAE6"/>
      </a:dk1>
      <a:lt1>
        <a:srgbClr val="EED2FF"/>
      </a:lt1>
      <a:dk2>
        <a:srgbClr val="311A41"/>
      </a:dk2>
      <a:lt2>
        <a:srgbClr val="562F72"/>
      </a:lt2>
      <a:accent1>
        <a:srgbClr val="00B4A0"/>
      </a:accent1>
      <a:accent2>
        <a:srgbClr val="41D6C3"/>
      </a:accent2>
      <a:accent3>
        <a:srgbClr val="6EEDD8"/>
      </a:accent3>
      <a:accent4>
        <a:srgbClr val="AF6EE8"/>
      </a:accent4>
      <a:accent5>
        <a:srgbClr val="BA8FF7"/>
      </a:accent5>
      <a:accent6>
        <a:srgbClr val="D7AAFF"/>
      </a:accent6>
      <a:hlink>
        <a:srgbClr val="B3B3B3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Watson Interim: Teal 70">
  <a:themeElements>
    <a:clrScheme name="Custom 12">
      <a:dk1>
        <a:srgbClr val="A7FAE6"/>
      </a:dk1>
      <a:lt1>
        <a:srgbClr val="EED2FF"/>
      </a:lt1>
      <a:dk2>
        <a:srgbClr val="012B22"/>
      </a:dk2>
      <a:lt2>
        <a:srgbClr val="005448"/>
      </a:lt2>
      <a:accent1>
        <a:srgbClr val="00B4A0"/>
      </a:accent1>
      <a:accent2>
        <a:srgbClr val="41D6C3"/>
      </a:accent2>
      <a:accent3>
        <a:srgbClr val="6EEDD8"/>
      </a:accent3>
      <a:accent4>
        <a:srgbClr val="AF6EE8"/>
      </a:accent4>
      <a:accent5>
        <a:srgbClr val="BA8FF7"/>
      </a:accent5>
      <a:accent6>
        <a:srgbClr val="D7AAFF"/>
      </a:accent6>
      <a:hlink>
        <a:srgbClr val="B3B3B3"/>
      </a:hlink>
      <a:folHlink>
        <a:srgbClr val="E0E0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Watson_Presentation_16x9_INTERIM</Template>
  <TotalTime>21099</TotalTime>
  <Words>342</Words>
  <Application>Microsoft Office PowerPoint</Application>
  <PresentationFormat>On-screen Show (16:9)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Helvetica Neue</vt:lpstr>
      <vt:lpstr>HelvNeue Roman for IBM</vt:lpstr>
      <vt:lpstr>Watson Interim: Grey 60</vt:lpstr>
      <vt:lpstr>Watson Interim: White 4</vt:lpstr>
      <vt:lpstr>Watson Interim: Purple 70</vt:lpstr>
      <vt:lpstr>Watson Interim: Teal 70</vt:lpstr>
      <vt:lpstr>PowerPoint Presentation</vt:lpstr>
      <vt:lpstr>Visual Recognition Hands On</vt:lpstr>
      <vt:lpstr>Visual Recognition Hands On</vt:lpstr>
      <vt:lpstr>Visual Recognition Hands On</vt:lpstr>
      <vt:lpstr>Visual Recognition Hands On (ClassifyImage.java class)</vt:lpstr>
      <vt:lpstr>Visual Recognition Hands On (DetectFace.java class)</vt:lpstr>
      <vt:lpstr>Visual Recognition Hands On</vt:lpstr>
      <vt:lpstr>Visual Recognition Hands On</vt:lpstr>
      <vt:lpstr>Visual Recognition Hands On</vt:lpstr>
      <vt:lpstr>Visual Recognition 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subject/>
  <dc:creator>Ben-Baruch</dc:creator>
  <cp:keywords/>
  <dc:description/>
  <cp:lastModifiedBy>Hizon, Fatima H. C.</cp:lastModifiedBy>
  <cp:revision>477</cp:revision>
  <dcterms:created xsi:type="dcterms:W3CDTF">2016-11-03T17:32:41Z</dcterms:created>
  <dcterms:modified xsi:type="dcterms:W3CDTF">2018-04-03T09:32:53Z</dcterms:modified>
  <cp:category/>
</cp:coreProperties>
</file>