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298" r:id="rId5"/>
    <p:sldId id="303" r:id="rId6"/>
    <p:sldId id="302" r:id="rId7"/>
    <p:sldId id="304" r:id="rId8"/>
    <p:sldId id="305" r:id="rId9"/>
    <p:sldId id="306" r:id="rId10"/>
    <p:sldId id="310" r:id="rId11"/>
    <p:sldId id="313" r:id="rId12"/>
    <p:sldId id="312" r:id="rId13"/>
    <p:sldId id="315" r:id="rId14"/>
    <p:sldId id="316" r:id="rId15"/>
    <p:sldId id="314" r:id="rId16"/>
    <p:sldId id="311" r:id="rId17"/>
    <p:sldId id="318" r:id="rId18"/>
    <p:sldId id="319" r:id="rId19"/>
    <p:sldId id="320" r:id="rId20"/>
    <p:sldId id="317"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92AABD-B4C1-FBB4-ED12-A533079A3F87}" name="meimay00@qq.com" initials="m" userId="bb722adfccb29d5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2" d="100"/>
          <a:sy n="82" d="100"/>
        </p:scale>
        <p:origin x="300" y="-28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375B1A-6DB7-4CED-A54B-377FE5577673}" type="datetime1">
              <a:rPr lang="en-GB" smtClean="0"/>
              <a:t>15/10/2025</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6EA438-8B65-4D13-AA42-BA57E155A6C9}" type="slidenum">
              <a:rPr lang="en-GB" smtClean="0"/>
              <a:t>‹#›</a:t>
            </a:fld>
            <a:endParaRPr lang="en-GB" dirty="0"/>
          </a:p>
        </p:txBody>
      </p:sp>
    </p:spTree>
    <p:extLst>
      <p:ext uri="{BB962C8B-B14F-4D97-AF65-F5344CB8AC3E}">
        <p14:creationId xmlns:p14="http://schemas.microsoft.com/office/powerpoint/2010/main" val="4907088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58DBC-65F2-4BD2-9AD8-2B73EA439260}" type="datetime1">
              <a:rPr lang="en-GB" noProof="0" smtClean="0"/>
              <a:t>15/10/2025</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F151F-66B2-4EE0-8956-9F20DBE8F1A8}" type="slidenum">
              <a:rPr lang="en-GB" noProof="0" smtClean="0"/>
              <a:t>‹#›</a:t>
            </a:fld>
            <a:endParaRPr lang="en-GB" noProof="0" dirty="0"/>
          </a:p>
        </p:txBody>
      </p:sp>
    </p:spTree>
    <p:extLst>
      <p:ext uri="{BB962C8B-B14F-4D97-AF65-F5344CB8AC3E}">
        <p14:creationId xmlns:p14="http://schemas.microsoft.com/office/powerpoint/2010/main" val="18015483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DF151F-66B2-4EE0-8956-9F20DBE8F1A8}" type="slidenum">
              <a:rPr lang="en-GB" smtClean="0"/>
              <a:t>1</a:t>
            </a:fld>
            <a:endParaRPr lang="en-GB" dirty="0"/>
          </a:p>
        </p:txBody>
      </p:sp>
    </p:spTree>
    <p:extLst>
      <p:ext uri="{BB962C8B-B14F-4D97-AF65-F5344CB8AC3E}">
        <p14:creationId xmlns:p14="http://schemas.microsoft.com/office/powerpoint/2010/main" val="147762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a:t>Click to edit Master subtitle style</a:t>
            </a:r>
            <a:endParaRPr lang="en-GB" noProof="0"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4B47CC9-938B-4541-B481-E31574CB0C96}" type="datetime1">
              <a:rPr lang="en-GB" noProof="0" smtClean="0"/>
              <a:t>15/10/2025</a:t>
            </a:fld>
            <a:endParaRPr lang="en-GB"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GB"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CBB0E3E-2D44-4E62-B790-FEF74818D1B8}" type="datetime1">
              <a:rPr lang="en-GB" noProof="0" smtClean="0"/>
              <a:t>15/10/2025</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5007FCF-E8BA-43A0-91CA-069142741CF2}" type="datetime1">
              <a:rPr lang="en-GB" noProof="0" smtClean="0"/>
              <a:t>15/10/2025</a:t>
            </a:fld>
            <a:endParaRPr lang="en-GB"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GB" noProof="0"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097280" y="2120900"/>
            <a:ext cx="4639736" cy="374819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515944" y="2120900"/>
            <a:ext cx="4639736" cy="374819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7C5FAB88-1B1E-4CCF-800A-E8B8F70870E9}" type="datetime1">
              <a:rPr lang="en-GB" noProof="0" smtClean="0"/>
              <a:t>15/10/2025</a:t>
            </a:fld>
            <a:endParaRPr lang="en-GB" noProof="0"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GB" noProof="0"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rtlCol="0"/>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097280" y="2958274"/>
            <a:ext cx="4639736" cy="291082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515944" y="2958273"/>
            <a:ext cx="4639736" cy="291082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6AAE631-BA18-4136-9A30-D5746C437046}" type="datetime1">
              <a:rPr lang="en-GB" noProof="0" smtClean="0"/>
              <a:t>15/10/2025</a:t>
            </a:fld>
            <a:endParaRPr lang="en-GB"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GB"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390DF7EE-89B0-4ED7-A169-C9E278BFC4F8}" type="datetime1">
              <a:rPr lang="en-GB" noProof="0" smtClean="0"/>
              <a:t>15/10/2025</a:t>
            </a:fld>
            <a:endParaRPr lang="en-GB"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GB"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35C22B9-AE40-46D1-95EF-6F38A3213529}" type="datetime1">
              <a:rPr lang="en-GB" noProof="0" smtClean="0"/>
              <a:t>15/10/2025</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458984" y="812799"/>
            <a:ext cx="5928344" cy="52947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a:xfrm>
            <a:off x="643464" y="6446520"/>
            <a:ext cx="3517568" cy="365125"/>
          </a:xfrm>
        </p:spPr>
        <p:txBody>
          <a:bodyPr rtlCol="0"/>
          <a:lstStyle>
            <a:lvl1pPr algn="l">
              <a:defRPr/>
            </a:lvl1pPr>
          </a:lstStyle>
          <a:p>
            <a:pPr rtl="0"/>
            <a:fld id="{D3DED581-478E-49B3-AFA7-E4919570B281}" type="datetime1">
              <a:rPr lang="en-GB" noProof="0" smtClean="0"/>
              <a:t>15/10/2025</a:t>
            </a:fld>
            <a:endParaRPr lang="en-GB" noProof="0" dirty="0"/>
          </a:p>
        </p:txBody>
      </p:sp>
      <p:sp>
        <p:nvSpPr>
          <p:cNvPr id="6" name="Footer Placehold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GB" noProof="0" dirty="0"/>
          </a:p>
        </p:txBody>
      </p:sp>
      <p:sp>
        <p:nvSpPr>
          <p:cNvPr id="7" name="Slide Number Placehold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GB" noProof="0" smtClean="0"/>
              <a:pPr/>
              <a:t>‹#›</a:t>
            </a:fld>
            <a:endParaRPr lang="en-GB"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2" name="Titl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GB" noProof="0"/>
              <a:t>Click to edit Master title style</a:t>
            </a:r>
            <a:endParaRPr lang="en-GB" noProof="0" dirty="0"/>
          </a:p>
        </p:txBody>
      </p:sp>
      <p:sp>
        <p:nvSpPr>
          <p:cNvPr id="4" name="Text Placehold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pPr rtl="0"/>
            <a:fld id="{245F460F-C71D-4649-9D64-5BFD37510D02}" type="datetime1">
              <a:rPr lang="en-GB" noProof="0" smtClean="0"/>
              <a:t>15/10/2025</a:t>
            </a:fld>
            <a:endParaRPr lang="en-GB" noProof="0" dirty="0"/>
          </a:p>
        </p:txBody>
      </p:sp>
      <p:sp>
        <p:nvSpPr>
          <p:cNvPr id="6" name="Footer Placeholder 5"/>
          <p:cNvSpPr>
            <a:spLocks noGrp="1"/>
          </p:cNvSpPr>
          <p:nvPr>
            <p:ph type="ftr" sz="quarter" idx="11"/>
          </p:nvPr>
        </p:nvSpPr>
        <p:spPr>
          <a:xfrm>
            <a:off x="1097279" y="6446838"/>
            <a:ext cx="6818262" cy="365125"/>
          </a:xfrm>
        </p:spPr>
        <p:txBody>
          <a:bodyPr rtlCol="0"/>
          <a:lstStyle/>
          <a:p>
            <a:pPr algn="l" rtl="0"/>
            <a:endParaRPr lang="en-GB" noProof="0" dirty="0"/>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Quarter level</a:t>
            </a:r>
          </a:p>
          <a:p>
            <a:pPr lvl="4" rtl="0"/>
            <a:r>
              <a:rPr lang="en-GB" noProof="0"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4BDF0783-7615-4503-8DA8-A0B2AC7FF7D1}" type="datetime1">
              <a:rPr lang="en-GB" noProof="0" smtClean="0"/>
              <a:t>15/10/2025</a:t>
            </a:fld>
            <a:endParaRPr lang="en-GB"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GB"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GB" noProof="0" smtClean="0"/>
              <a:t>‹#›</a:t>
            </a:fld>
            <a:endParaRPr lang="en-GB" noProof="0"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Autofit/>
          </a:bodyPr>
          <a:lstStyle/>
          <a:p>
            <a:pPr rtl="0"/>
            <a:r>
              <a:rPr lang="en-GB" sz="3200" dirty="0">
                <a:solidFill>
                  <a:schemeClr val="tx1"/>
                </a:solidFill>
              </a:rPr>
              <a:t> How has AI development influenced the job market for recent graduates?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en-GB" sz="1600" dirty="0"/>
              <a:t>YJ</a:t>
            </a:r>
          </a:p>
          <a:p>
            <a:pPr rtl="0">
              <a:lnSpc>
                <a:spcPct val="100000"/>
              </a:lnSpc>
            </a:pPr>
            <a:r>
              <a:rPr lang="en-GB" sz="1600" dirty="0"/>
              <a:t>10/2025</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1518-EDD1-5A74-1CF4-78A8FDA7A66D}"/>
              </a:ext>
            </a:extLst>
          </p:cNvPr>
          <p:cNvSpPr>
            <a:spLocks noGrp="1"/>
          </p:cNvSpPr>
          <p:nvPr>
            <p:ph type="title"/>
          </p:nvPr>
        </p:nvSpPr>
        <p:spPr>
          <a:xfrm>
            <a:off x="1020368" y="438451"/>
            <a:ext cx="10588536" cy="1450757"/>
          </a:xfrm>
        </p:spPr>
        <p:txBody>
          <a:bodyPr>
            <a:noAutofit/>
          </a:bodyPr>
          <a:lstStyle/>
          <a:p>
            <a:r>
              <a:rPr lang="en-GB" sz="4000" dirty="0"/>
              <a:t>ANNUAL SALARIES FOR DATA-RELATED AND AI-DISRUPTED JOBS BY EXPERIECE LEVEL.</a:t>
            </a:r>
          </a:p>
        </p:txBody>
      </p:sp>
      <p:pic>
        <p:nvPicPr>
          <p:cNvPr id="17" name="Picture 16">
            <a:extLst>
              <a:ext uri="{FF2B5EF4-FFF2-40B4-BE49-F238E27FC236}">
                <a16:creationId xmlns:a16="http://schemas.microsoft.com/office/drawing/2014/main" id="{CFF4EC80-10DC-2032-A10F-5312CCA5186C}"/>
              </a:ext>
            </a:extLst>
          </p:cNvPr>
          <p:cNvPicPr>
            <a:picLocks noChangeAspect="1"/>
          </p:cNvPicPr>
          <p:nvPr/>
        </p:nvPicPr>
        <p:blipFill>
          <a:blip r:embed="rId2"/>
          <a:srcRect l="558"/>
          <a:stretch/>
        </p:blipFill>
        <p:spPr>
          <a:xfrm>
            <a:off x="6138685" y="2143038"/>
            <a:ext cx="6080300" cy="3611675"/>
          </a:xfrm>
          <a:prstGeom prst="rect">
            <a:avLst/>
          </a:prstGeom>
        </p:spPr>
      </p:pic>
      <p:pic>
        <p:nvPicPr>
          <p:cNvPr id="15" name="Content Placeholder 14">
            <a:extLst>
              <a:ext uri="{FF2B5EF4-FFF2-40B4-BE49-F238E27FC236}">
                <a16:creationId xmlns:a16="http://schemas.microsoft.com/office/drawing/2014/main" id="{E6978175-CD10-DBE3-0269-0796C7B7A835}"/>
              </a:ext>
            </a:extLst>
          </p:cNvPr>
          <p:cNvPicPr>
            <a:picLocks noGrp="1" noChangeAspect="1"/>
          </p:cNvPicPr>
          <p:nvPr>
            <p:ph idx="1"/>
          </p:nvPr>
        </p:nvPicPr>
        <p:blipFill>
          <a:blip r:embed="rId3"/>
          <a:stretch>
            <a:fillRect/>
          </a:stretch>
        </p:blipFill>
        <p:spPr>
          <a:xfrm>
            <a:off x="119641" y="2154762"/>
            <a:ext cx="6183742" cy="3611675"/>
          </a:xfrm>
        </p:spPr>
      </p:pic>
    </p:spTree>
    <p:extLst>
      <p:ext uri="{BB962C8B-B14F-4D97-AF65-F5344CB8AC3E}">
        <p14:creationId xmlns:p14="http://schemas.microsoft.com/office/powerpoint/2010/main" val="184773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97D-8E8F-1058-D22E-79AAE157393B}"/>
              </a:ext>
            </a:extLst>
          </p:cNvPr>
          <p:cNvSpPr>
            <a:spLocks noGrp="1"/>
          </p:cNvSpPr>
          <p:nvPr>
            <p:ph type="title"/>
          </p:nvPr>
        </p:nvSpPr>
        <p:spPr/>
        <p:txBody>
          <a:bodyPr>
            <a:noAutofit/>
          </a:bodyPr>
          <a:lstStyle/>
          <a:p>
            <a:r>
              <a:rPr lang="en-GB" sz="4000" dirty="0"/>
              <a:t>SALARY TRENDS SHOW STRONG GROWTH IN AI-RESISTANT CAREERS</a:t>
            </a:r>
          </a:p>
        </p:txBody>
      </p:sp>
      <p:sp>
        <p:nvSpPr>
          <p:cNvPr id="4" name="Content Placeholder 2">
            <a:extLst>
              <a:ext uri="{FF2B5EF4-FFF2-40B4-BE49-F238E27FC236}">
                <a16:creationId xmlns:a16="http://schemas.microsoft.com/office/drawing/2014/main" id="{F520E1C4-318F-30F9-E95E-B5ACB861A1AB}"/>
              </a:ext>
            </a:extLst>
          </p:cNvPr>
          <p:cNvSpPr txBox="1">
            <a:spLocks/>
          </p:cNvSpPr>
          <p:nvPr/>
        </p:nvSpPr>
        <p:spPr>
          <a:xfrm>
            <a:off x="1097280" y="1943223"/>
            <a:ext cx="4739498" cy="4167020"/>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400" dirty="0"/>
              <a:t>The bar charts illustrates the mean annual salaries for entry and mid-senior level for data-related and AI-disrupted jobs.</a:t>
            </a:r>
          </a:p>
          <a:p>
            <a:pPr>
              <a:buFont typeface="Arial" panose="020B0604020202020204" pitchFamily="34" charset="0"/>
              <a:buChar char="•"/>
            </a:pPr>
            <a:r>
              <a:rPr lang="en-GB" sz="1400" dirty="0"/>
              <a:t>Overall, data-related positions experience the strongest salary growth, reflecting the high value of technical expertise. Salaries in data-focused roles rise notably from Entry/Associate to Mid-Senior levels. Data Management and Security shows the largest gain, climbing from </a:t>
            </a:r>
            <a:r>
              <a:rPr lang="en-GB" sz="1400" b="1" dirty="0"/>
              <a:t>$75K </a:t>
            </a:r>
            <a:r>
              <a:rPr lang="en-GB" sz="1400" dirty="0"/>
              <a:t>to around </a:t>
            </a:r>
            <a:r>
              <a:rPr lang="en-GB" sz="1400" b="1" dirty="0"/>
              <a:t>$110K</a:t>
            </a:r>
            <a:r>
              <a:rPr lang="en-GB" sz="1400" dirty="0"/>
              <a:t>. Data Analysis sees pay jump from </a:t>
            </a:r>
            <a:r>
              <a:rPr lang="en-GB" sz="1400" b="1" dirty="0"/>
              <a:t>$80K </a:t>
            </a:r>
            <a:r>
              <a:rPr lang="en-GB" sz="1400" dirty="0"/>
              <a:t>to </a:t>
            </a:r>
            <a:r>
              <a:rPr lang="en-GB" sz="1400" b="1" dirty="0"/>
              <a:t>$95K</a:t>
            </a:r>
            <a:r>
              <a:rPr lang="en-GB" sz="1400" dirty="0"/>
              <a:t>. Data Science and AI increase from about </a:t>
            </a:r>
            <a:r>
              <a:rPr lang="en-GB" sz="1400" b="1" dirty="0"/>
              <a:t>$130K </a:t>
            </a:r>
            <a:r>
              <a:rPr lang="en-GB" sz="1400" dirty="0"/>
              <a:t>to over $140K, while Data Infrastructure grows from </a:t>
            </a:r>
            <a:r>
              <a:rPr lang="en-GB" sz="1400" b="1" dirty="0"/>
              <a:t>$125K </a:t>
            </a:r>
            <a:r>
              <a:rPr lang="en-GB" sz="1400" dirty="0"/>
              <a:t>to nearly </a:t>
            </a:r>
            <a:r>
              <a:rPr lang="en-GB" sz="1400" b="1" dirty="0"/>
              <a:t>$130K</a:t>
            </a:r>
            <a:r>
              <a:rPr lang="en-GB" sz="1400" dirty="0"/>
              <a:t>.</a:t>
            </a:r>
          </a:p>
          <a:p>
            <a:pPr>
              <a:buFont typeface="Arial" panose="020B0604020202020204" pitchFamily="34" charset="0"/>
              <a:buChar char="•"/>
            </a:pPr>
            <a:r>
              <a:rPr lang="en-GB" sz="1400" dirty="0"/>
              <a:t>AI-disrupted roles also see upward movement. Underwriters’ pay grows from </a:t>
            </a:r>
            <a:r>
              <a:rPr lang="en-GB" sz="1400" b="1" dirty="0"/>
              <a:t>$70K</a:t>
            </a:r>
            <a:r>
              <a:rPr lang="en-GB" sz="1400" dirty="0"/>
              <a:t> to </a:t>
            </a:r>
            <a:r>
              <a:rPr lang="en-GB" sz="1400" b="1" dirty="0"/>
              <a:t>$105K</a:t>
            </a:r>
            <a:r>
              <a:rPr lang="en-GB" sz="1400" dirty="0"/>
              <a:t>, and HR salaries rise from </a:t>
            </a:r>
            <a:r>
              <a:rPr lang="en-GB" sz="1400" b="1" dirty="0"/>
              <a:t>$85K</a:t>
            </a:r>
            <a:r>
              <a:rPr lang="en-GB" sz="1400" dirty="0"/>
              <a:t> to </a:t>
            </a:r>
            <a:r>
              <a:rPr lang="en-GB" sz="1400" b="1" dirty="0"/>
              <a:t>$110K</a:t>
            </a:r>
            <a:r>
              <a:rPr lang="en-GB" sz="1400" dirty="0"/>
              <a:t>. In contrast, Accounting Clerks and Customer Service roles show smaller increases—from </a:t>
            </a:r>
            <a:r>
              <a:rPr lang="en-GB" sz="1400" b="1" dirty="0"/>
              <a:t>$50K</a:t>
            </a:r>
            <a:r>
              <a:rPr lang="en-GB" sz="1400" dirty="0"/>
              <a:t> to </a:t>
            </a:r>
            <a:r>
              <a:rPr lang="en-GB" sz="1400" b="1" dirty="0"/>
              <a:t>$55K</a:t>
            </a:r>
            <a:r>
              <a:rPr lang="en-GB" sz="1400" dirty="0"/>
              <a:t> and </a:t>
            </a:r>
            <a:r>
              <a:rPr lang="en-GB" sz="1400" b="1" dirty="0"/>
              <a:t>$40K</a:t>
            </a:r>
            <a:r>
              <a:rPr lang="en-GB" sz="1400" dirty="0"/>
              <a:t> to </a:t>
            </a:r>
            <a:r>
              <a:rPr lang="en-GB" sz="1400" b="1" dirty="0"/>
              <a:t>$55K</a:t>
            </a:r>
            <a:r>
              <a:rPr lang="en-GB" sz="1400" dirty="0"/>
              <a:t>, respectively. </a:t>
            </a:r>
            <a:endParaRPr lang="en-GB" sz="1400" b="0" i="0" dirty="0">
              <a:solidFill>
                <a:srgbClr val="000000"/>
              </a:solidFill>
              <a:effectLst/>
              <a:latin typeface="Inter"/>
            </a:endParaRPr>
          </a:p>
        </p:txBody>
      </p:sp>
      <p:sp>
        <p:nvSpPr>
          <p:cNvPr id="7" name="Content Placeholder 6">
            <a:extLst>
              <a:ext uri="{FF2B5EF4-FFF2-40B4-BE49-F238E27FC236}">
                <a16:creationId xmlns:a16="http://schemas.microsoft.com/office/drawing/2014/main" id="{B8532F1C-E9EF-2002-F84D-EEF78C495553}"/>
              </a:ext>
            </a:extLst>
          </p:cNvPr>
          <p:cNvSpPr>
            <a:spLocks noGrp="1"/>
          </p:cNvSpPr>
          <p:nvPr>
            <p:ph idx="1"/>
          </p:nvPr>
        </p:nvSpPr>
        <p:spPr>
          <a:xfrm>
            <a:off x="5956419" y="2039835"/>
            <a:ext cx="5199261" cy="3942221"/>
          </a:xfrm>
        </p:spPr>
        <p:txBody>
          <a:bodyPr>
            <a:normAutofit/>
          </a:bodyPr>
          <a:lstStyle/>
          <a:p>
            <a:pPr>
              <a:buFont typeface="Arial" panose="020B0604020202020204" pitchFamily="34" charset="0"/>
              <a:buChar char="•"/>
            </a:pPr>
            <a:r>
              <a:rPr lang="en-GB" sz="1400" dirty="0">
                <a:solidFill>
                  <a:schemeClr val="accent2"/>
                </a:solidFill>
              </a:rPr>
              <a:t>Implications</a:t>
            </a:r>
            <a:r>
              <a:rPr lang="en-GB" sz="1400" dirty="0"/>
              <a:t>:</a:t>
            </a:r>
          </a:p>
          <a:p>
            <a:pPr>
              <a:buFont typeface="Arial" panose="020B0604020202020204" pitchFamily="34" charset="0"/>
              <a:buChar char="•"/>
            </a:pPr>
            <a:r>
              <a:rPr lang="en-GB" sz="1400" dirty="0"/>
              <a:t>For university students and recent graduates, they should choose career based on the entry-level salaries and further career progression, especially those with skills which cannot by replaced by AI.</a:t>
            </a:r>
          </a:p>
          <a:p>
            <a:pPr>
              <a:buFont typeface="Arial" panose="020B0604020202020204" pitchFamily="34" charset="0"/>
              <a:buChar char="•"/>
            </a:pPr>
            <a:r>
              <a:rPr lang="en-GB" sz="1400" b="1" dirty="0"/>
              <a:t>Data Science, AI, and Data Management</a:t>
            </a:r>
            <a:r>
              <a:rPr lang="en-GB" sz="1400" dirty="0"/>
              <a:t>: not only start with high entry-level salaries but also show the steepest growth as professionals gain experience.</a:t>
            </a:r>
          </a:p>
          <a:p>
            <a:pPr>
              <a:buFont typeface="Arial" panose="020B0604020202020204" pitchFamily="34" charset="0"/>
              <a:buChar char="•"/>
            </a:pPr>
            <a:r>
              <a:rPr lang="en-GB" sz="1400" b="1" dirty="0"/>
              <a:t>HR and Underwriting</a:t>
            </a:r>
            <a:r>
              <a:rPr lang="en-GB" sz="1400" dirty="0"/>
              <a:t>: solid career progression, although tasks at entry-level can be disrupted by AI.</a:t>
            </a:r>
          </a:p>
          <a:p>
            <a:pPr>
              <a:buFont typeface="Arial" panose="020B0604020202020204" pitchFamily="34" charset="0"/>
              <a:buChar char="•"/>
            </a:pPr>
            <a:r>
              <a:rPr lang="en-GB" sz="1400" b="1" dirty="0"/>
              <a:t>Accounting and Customer Service</a:t>
            </a:r>
            <a:r>
              <a:rPr lang="en-GB" sz="1400" dirty="0"/>
              <a:t>: slower salary growth, suggesting more limited financial returns over time.</a:t>
            </a:r>
          </a:p>
          <a:p>
            <a:pPr marL="0" indent="0">
              <a:buNone/>
            </a:pPr>
            <a:endParaRPr lang="en-GB" sz="1200" dirty="0"/>
          </a:p>
          <a:p>
            <a:pPr marL="0" indent="0">
              <a:buNone/>
            </a:pPr>
            <a:endParaRPr lang="en-GB" sz="1200" dirty="0"/>
          </a:p>
        </p:txBody>
      </p:sp>
    </p:spTree>
    <p:extLst>
      <p:ext uri="{BB962C8B-B14F-4D97-AF65-F5344CB8AC3E}">
        <p14:creationId xmlns:p14="http://schemas.microsoft.com/office/powerpoint/2010/main" val="351906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1518-EDD1-5A74-1CF4-78A8FDA7A66D}"/>
              </a:ext>
            </a:extLst>
          </p:cNvPr>
          <p:cNvSpPr>
            <a:spLocks noGrp="1"/>
          </p:cNvSpPr>
          <p:nvPr>
            <p:ph type="title"/>
          </p:nvPr>
        </p:nvSpPr>
        <p:spPr>
          <a:xfrm>
            <a:off x="1020368" y="263529"/>
            <a:ext cx="10260081" cy="1450757"/>
          </a:xfrm>
        </p:spPr>
        <p:txBody>
          <a:bodyPr>
            <a:normAutofit/>
          </a:bodyPr>
          <a:lstStyle/>
          <a:p>
            <a:r>
              <a:rPr lang="en-GB" dirty="0"/>
              <a:t>MOST REQUIRED SKILLS IN DATA-RELATED JOBS</a:t>
            </a:r>
          </a:p>
        </p:txBody>
      </p:sp>
      <p:pic>
        <p:nvPicPr>
          <p:cNvPr id="8" name="Content Placeholder 7">
            <a:extLst>
              <a:ext uri="{FF2B5EF4-FFF2-40B4-BE49-F238E27FC236}">
                <a16:creationId xmlns:a16="http://schemas.microsoft.com/office/drawing/2014/main" id="{F3BFA7F7-E906-89DB-9E2E-B9FDB4376101}"/>
              </a:ext>
            </a:extLst>
          </p:cNvPr>
          <p:cNvPicPr>
            <a:picLocks noGrp="1" noChangeAspect="1"/>
          </p:cNvPicPr>
          <p:nvPr>
            <p:ph idx="1"/>
          </p:nvPr>
        </p:nvPicPr>
        <p:blipFill>
          <a:blip r:embed="rId2"/>
          <a:srcRect b="10855"/>
          <a:stretch/>
        </p:blipFill>
        <p:spPr>
          <a:xfrm>
            <a:off x="206839" y="2805538"/>
            <a:ext cx="3616010" cy="2468086"/>
          </a:xfrm>
        </p:spPr>
      </p:pic>
      <p:pic>
        <p:nvPicPr>
          <p:cNvPr id="10" name="Picture 9">
            <a:extLst>
              <a:ext uri="{FF2B5EF4-FFF2-40B4-BE49-F238E27FC236}">
                <a16:creationId xmlns:a16="http://schemas.microsoft.com/office/drawing/2014/main" id="{EFF91D64-FE1D-C5F6-7A9B-B8600BCB746C}"/>
              </a:ext>
            </a:extLst>
          </p:cNvPr>
          <p:cNvPicPr>
            <a:picLocks noChangeAspect="1"/>
          </p:cNvPicPr>
          <p:nvPr/>
        </p:nvPicPr>
        <p:blipFill>
          <a:blip r:embed="rId3"/>
          <a:stretch>
            <a:fillRect/>
          </a:stretch>
        </p:blipFill>
        <p:spPr>
          <a:xfrm>
            <a:off x="8148174" y="2650850"/>
            <a:ext cx="4067272" cy="2529287"/>
          </a:xfrm>
          <a:prstGeom prst="rect">
            <a:avLst/>
          </a:prstGeom>
        </p:spPr>
      </p:pic>
      <p:pic>
        <p:nvPicPr>
          <p:cNvPr id="12" name="Picture 11">
            <a:extLst>
              <a:ext uri="{FF2B5EF4-FFF2-40B4-BE49-F238E27FC236}">
                <a16:creationId xmlns:a16="http://schemas.microsoft.com/office/drawing/2014/main" id="{5657490B-BEA6-040B-4801-385388147886}"/>
              </a:ext>
            </a:extLst>
          </p:cNvPr>
          <p:cNvPicPr>
            <a:picLocks noChangeAspect="1"/>
          </p:cNvPicPr>
          <p:nvPr/>
        </p:nvPicPr>
        <p:blipFill>
          <a:blip r:embed="rId4"/>
          <a:stretch>
            <a:fillRect/>
          </a:stretch>
        </p:blipFill>
        <p:spPr>
          <a:xfrm>
            <a:off x="3787680" y="2697742"/>
            <a:ext cx="4455471" cy="2468086"/>
          </a:xfrm>
          <a:prstGeom prst="rect">
            <a:avLst/>
          </a:prstGeom>
        </p:spPr>
      </p:pic>
    </p:spTree>
    <p:extLst>
      <p:ext uri="{BB962C8B-B14F-4D97-AF65-F5344CB8AC3E}">
        <p14:creationId xmlns:p14="http://schemas.microsoft.com/office/powerpoint/2010/main" val="200222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97D-8E8F-1058-D22E-79AAE157393B}"/>
              </a:ext>
            </a:extLst>
          </p:cNvPr>
          <p:cNvSpPr>
            <a:spLocks noGrp="1"/>
          </p:cNvSpPr>
          <p:nvPr>
            <p:ph type="title"/>
          </p:nvPr>
        </p:nvSpPr>
        <p:spPr/>
        <p:txBody>
          <a:bodyPr>
            <a:normAutofit/>
          </a:bodyPr>
          <a:lstStyle/>
          <a:p>
            <a:r>
              <a:rPr lang="en-GB" dirty="0"/>
              <a:t>MOST REQUIRED SKILLS IN DATA-RELATED JOBS</a:t>
            </a:r>
          </a:p>
        </p:txBody>
      </p:sp>
      <p:sp>
        <p:nvSpPr>
          <p:cNvPr id="4" name="Content Placeholder 2">
            <a:extLst>
              <a:ext uri="{FF2B5EF4-FFF2-40B4-BE49-F238E27FC236}">
                <a16:creationId xmlns:a16="http://schemas.microsoft.com/office/drawing/2014/main" id="{F520E1C4-318F-30F9-E95E-B5ACB861A1AB}"/>
              </a:ext>
            </a:extLst>
          </p:cNvPr>
          <p:cNvSpPr txBox="1">
            <a:spLocks/>
          </p:cNvSpPr>
          <p:nvPr/>
        </p:nvSpPr>
        <p:spPr>
          <a:xfrm>
            <a:off x="1097280" y="1943223"/>
            <a:ext cx="4739498" cy="4167020"/>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GB" sz="1400" dirty="0"/>
              <a:t>For data-related jobs, the most frequently required programming languages are </a:t>
            </a:r>
            <a:r>
              <a:rPr lang="en-GB" sz="1400" b="1" dirty="0"/>
              <a:t>SQL</a:t>
            </a:r>
            <a:r>
              <a:rPr lang="en-GB" sz="1400" dirty="0"/>
              <a:t> and </a:t>
            </a:r>
            <a:r>
              <a:rPr lang="en-GB" sz="1400" b="1" dirty="0"/>
              <a:t>Python</a:t>
            </a:r>
            <a:r>
              <a:rPr lang="en-GB" sz="1400" dirty="0"/>
              <a:t>, while the most commonly requested cloud platforms are </a:t>
            </a:r>
            <a:r>
              <a:rPr lang="en-GB" sz="1400" b="1" dirty="0"/>
              <a:t>Azure</a:t>
            </a:r>
            <a:r>
              <a:rPr lang="en-GB" sz="1400" dirty="0"/>
              <a:t>, </a:t>
            </a:r>
            <a:r>
              <a:rPr lang="en-GB" sz="1400" b="1" dirty="0"/>
              <a:t>AWS</a:t>
            </a:r>
            <a:r>
              <a:rPr lang="en-GB" sz="1400" dirty="0"/>
              <a:t>, and </a:t>
            </a:r>
            <a:r>
              <a:rPr lang="en-GB" sz="1400" b="1" dirty="0"/>
              <a:t>Git</a:t>
            </a:r>
            <a:r>
              <a:rPr lang="en-GB" sz="1400" dirty="0"/>
              <a:t>. </a:t>
            </a:r>
            <a:r>
              <a:rPr lang="en-GB" sz="1400" b="1" dirty="0"/>
              <a:t>JavaScript</a:t>
            </a:r>
            <a:r>
              <a:rPr lang="en-GB" sz="1400" dirty="0"/>
              <a:t> is also required, particularly for certain data analysis or data engineering positions.</a:t>
            </a:r>
          </a:p>
          <a:p>
            <a:pPr>
              <a:buFont typeface="Arial" panose="020B0604020202020204" pitchFamily="34" charset="0"/>
              <a:buChar char="•"/>
            </a:pPr>
            <a:r>
              <a:rPr lang="en-GB" sz="1400" dirty="0"/>
              <a:t>The most commonly used databases include </a:t>
            </a:r>
            <a:r>
              <a:rPr lang="en-GB" sz="1400" b="1" dirty="0"/>
              <a:t>Oracle</a:t>
            </a:r>
            <a:r>
              <a:rPr lang="en-GB" sz="1400" dirty="0"/>
              <a:t>, </a:t>
            </a:r>
            <a:r>
              <a:rPr lang="en-GB" sz="1400" b="1" dirty="0"/>
              <a:t>MongoDB</a:t>
            </a:r>
            <a:r>
              <a:rPr lang="en-GB" sz="1400" dirty="0"/>
              <a:t>, and other SQL-based systems such as </a:t>
            </a:r>
            <a:r>
              <a:rPr lang="en-GB" sz="1400" b="1" dirty="0"/>
              <a:t>MySQL</a:t>
            </a:r>
            <a:r>
              <a:rPr lang="en-GB" sz="1400" dirty="0"/>
              <a:t>, </a:t>
            </a:r>
            <a:r>
              <a:rPr lang="en-GB" sz="1400" b="1" dirty="0"/>
              <a:t>PostgreSQL</a:t>
            </a:r>
            <a:r>
              <a:rPr lang="en-GB" sz="1400" dirty="0"/>
              <a:t>, and </a:t>
            </a:r>
            <a:r>
              <a:rPr lang="en-GB" sz="1400" b="1" dirty="0"/>
              <a:t>Microsoft SQL Server</a:t>
            </a:r>
            <a:r>
              <a:rPr lang="en-GB" sz="1400" dirty="0"/>
              <a:t>.</a:t>
            </a:r>
          </a:p>
          <a:p>
            <a:pPr>
              <a:buFont typeface="Arial" panose="020B0604020202020204" pitchFamily="34" charset="0"/>
              <a:buChar char="•"/>
            </a:pPr>
            <a:r>
              <a:rPr lang="en-GB" sz="1400" dirty="0"/>
              <a:t>In terms of soft skills, </a:t>
            </a:r>
            <a:r>
              <a:rPr lang="en-GB" sz="1400" b="1" dirty="0"/>
              <a:t>communication</a:t>
            </a:r>
            <a:r>
              <a:rPr lang="en-GB" sz="1400" dirty="0"/>
              <a:t> and </a:t>
            </a:r>
            <a:r>
              <a:rPr lang="en-GB" sz="1400" b="1" dirty="0"/>
              <a:t>problem-solving</a:t>
            </a:r>
            <a:r>
              <a:rPr lang="en-GB" sz="1400" dirty="0"/>
              <a:t> are universally important. </a:t>
            </a:r>
            <a:r>
              <a:rPr lang="en-GB" sz="1400" b="1" dirty="0"/>
              <a:t>Analytical and critical thinking</a:t>
            </a:r>
            <a:r>
              <a:rPr lang="en-GB" sz="1400" dirty="0"/>
              <a:t> are especially emphasized in data analysis and data science roles. </a:t>
            </a:r>
            <a:r>
              <a:rPr lang="en-GB" sz="1400" b="1" dirty="0"/>
              <a:t>Adaptability</a:t>
            </a:r>
            <a:r>
              <a:rPr lang="en-GB" sz="1400" dirty="0"/>
              <a:t> reflects the expectation for professionals to continuously learn new technologies and skills within the industry.</a:t>
            </a:r>
          </a:p>
          <a:p>
            <a:pPr>
              <a:buFont typeface="Arial" panose="020B0604020202020204" pitchFamily="34" charset="0"/>
              <a:buChar char="•"/>
            </a:pPr>
            <a:endParaRPr lang="en-GB" sz="1600" dirty="0"/>
          </a:p>
        </p:txBody>
      </p:sp>
      <p:sp>
        <p:nvSpPr>
          <p:cNvPr id="7" name="Content Placeholder 6">
            <a:extLst>
              <a:ext uri="{FF2B5EF4-FFF2-40B4-BE49-F238E27FC236}">
                <a16:creationId xmlns:a16="http://schemas.microsoft.com/office/drawing/2014/main" id="{B8532F1C-E9EF-2002-F84D-EEF78C495553}"/>
              </a:ext>
            </a:extLst>
          </p:cNvPr>
          <p:cNvSpPr>
            <a:spLocks noGrp="1"/>
          </p:cNvSpPr>
          <p:nvPr>
            <p:ph idx="1"/>
          </p:nvPr>
        </p:nvSpPr>
        <p:spPr>
          <a:xfrm>
            <a:off x="5956419" y="2039835"/>
            <a:ext cx="5199261" cy="3942221"/>
          </a:xfrm>
        </p:spPr>
        <p:txBody>
          <a:bodyPr>
            <a:normAutofit/>
          </a:bodyPr>
          <a:lstStyle/>
          <a:p>
            <a:pPr>
              <a:buFont typeface="Arial" panose="020B0604020202020204" pitchFamily="34" charset="0"/>
              <a:buChar char="•"/>
            </a:pPr>
            <a:r>
              <a:rPr lang="en-GB" sz="1400" dirty="0">
                <a:solidFill>
                  <a:schemeClr val="accent3"/>
                </a:solidFill>
              </a:rPr>
              <a:t>Implications</a:t>
            </a:r>
            <a:r>
              <a:rPr lang="en-GB" sz="1400" dirty="0"/>
              <a:t>:</a:t>
            </a:r>
          </a:p>
          <a:p>
            <a:pPr>
              <a:buFont typeface="Arial" panose="020B0604020202020204" pitchFamily="34" charset="0"/>
              <a:buChar char="•"/>
            </a:pPr>
            <a:r>
              <a:rPr lang="en-GB" sz="1400" dirty="0"/>
              <a:t>With the requirement in cloud platforms, this implies that data field has been shifting towards s</a:t>
            </a:r>
            <a:r>
              <a:rPr lang="en-GB" sz="1400" b="1" i="0" dirty="0">
                <a:solidFill>
                  <a:srgbClr val="000000"/>
                </a:solidFill>
                <a:effectLst/>
              </a:rPr>
              <a:t>calable, collaborative, and agile workflows</a:t>
            </a:r>
            <a:r>
              <a:rPr lang="en-GB" sz="1400" b="0" i="0" dirty="0">
                <a:effectLst/>
              </a:rPr>
              <a:t>.</a:t>
            </a:r>
          </a:p>
          <a:p>
            <a:pPr>
              <a:buFont typeface="Arial" panose="020B0604020202020204" pitchFamily="34" charset="0"/>
              <a:buChar char="•"/>
            </a:pPr>
            <a:r>
              <a:rPr lang="en-GB" sz="1400" dirty="0"/>
              <a:t>For university students and graduates considering a data career path, this suggests that prioritising in developing </a:t>
            </a:r>
            <a:r>
              <a:rPr lang="en-GB" sz="1400" b="1" dirty="0"/>
              <a:t>technical proficiencies </a:t>
            </a:r>
            <a:r>
              <a:rPr lang="en-GB" sz="1400" dirty="0"/>
              <a:t>in SQL and Python (the most in-demand programming languages), cloud platforms like Azure and AWS, and a mix of relational (MySQL, PostgreSQL, Oracle) and non-relational (MongoDB) databases. </a:t>
            </a:r>
          </a:p>
          <a:p>
            <a:pPr>
              <a:buFont typeface="Arial" panose="020B0604020202020204" pitchFamily="34" charset="0"/>
              <a:buChar char="•"/>
            </a:pPr>
            <a:r>
              <a:rPr lang="en-GB" sz="1400" dirty="0"/>
              <a:t>Additionally, investing in </a:t>
            </a:r>
            <a:r>
              <a:rPr lang="en-GB" sz="1400" b="1" dirty="0"/>
              <a:t>soft skills </a:t>
            </a:r>
            <a:r>
              <a:rPr lang="en-GB" sz="1400" dirty="0"/>
              <a:t>such as communication, problem-solving, analytical thinking, and adaptability are critical for translating data insights to stakeholders and thriving in a rapidly evolving industry.</a:t>
            </a:r>
          </a:p>
        </p:txBody>
      </p:sp>
    </p:spTree>
    <p:extLst>
      <p:ext uri="{BB962C8B-B14F-4D97-AF65-F5344CB8AC3E}">
        <p14:creationId xmlns:p14="http://schemas.microsoft.com/office/powerpoint/2010/main" val="63311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6B2B-CFF3-CEE9-47F0-436AAAB35A79}"/>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444E723E-E5AB-A4F1-A66D-277EB0E3DAA8}"/>
              </a:ext>
            </a:extLst>
          </p:cNvPr>
          <p:cNvSpPr>
            <a:spLocks noGrp="1"/>
          </p:cNvSpPr>
          <p:nvPr>
            <p:ph idx="1"/>
          </p:nvPr>
        </p:nvSpPr>
        <p:spPr>
          <a:xfrm>
            <a:off x="3649054" y="2108201"/>
            <a:ext cx="7506626" cy="3760891"/>
          </a:xfrm>
        </p:spPr>
        <p:txBody>
          <a:bodyPr>
            <a:normAutofit/>
          </a:bodyPr>
          <a:lstStyle/>
          <a:p>
            <a:pPr>
              <a:buFont typeface="Arial" panose="020B0604020202020204" pitchFamily="34" charset="0"/>
              <a:buChar char="•"/>
            </a:pPr>
            <a:endParaRPr lang="en-GB" dirty="0"/>
          </a:p>
          <a:p>
            <a:pPr>
              <a:buFont typeface="Arial" panose="020B0604020202020204" pitchFamily="34" charset="0"/>
              <a:buChar char="•"/>
            </a:pPr>
            <a:endParaRPr lang="en-GB" dirty="0"/>
          </a:p>
        </p:txBody>
      </p:sp>
      <p:pic>
        <p:nvPicPr>
          <p:cNvPr id="5" name="Graphic 4" descr="Open book with solid fill">
            <a:extLst>
              <a:ext uri="{FF2B5EF4-FFF2-40B4-BE49-F238E27FC236}">
                <a16:creationId xmlns:a16="http://schemas.microsoft.com/office/drawing/2014/main" id="{A798BEED-E216-AD84-5311-68599011CA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280" y="2612875"/>
            <a:ext cx="2206239" cy="2206239"/>
          </a:xfrm>
          <a:prstGeom prst="rect">
            <a:avLst/>
          </a:prstGeom>
        </p:spPr>
      </p:pic>
      <p:sp>
        <p:nvSpPr>
          <p:cNvPr id="4" name="TextBox 3">
            <a:extLst>
              <a:ext uri="{FF2B5EF4-FFF2-40B4-BE49-F238E27FC236}">
                <a16:creationId xmlns:a16="http://schemas.microsoft.com/office/drawing/2014/main" id="{9910F92B-4767-32D3-CC5A-BA0D07D79B7E}"/>
              </a:ext>
            </a:extLst>
          </p:cNvPr>
          <p:cNvSpPr txBox="1"/>
          <p:nvPr/>
        </p:nvSpPr>
        <p:spPr>
          <a:xfrm>
            <a:off x="3717421" y="2204815"/>
            <a:ext cx="7187013" cy="4524315"/>
          </a:xfrm>
          <a:prstGeom prst="rect">
            <a:avLst/>
          </a:prstGeom>
          <a:noFill/>
        </p:spPr>
        <p:txBody>
          <a:bodyPr wrap="square" rtlCol="0">
            <a:spAutoFit/>
          </a:bodyPr>
          <a:lstStyle/>
          <a:p>
            <a:r>
              <a:rPr lang="en-GB" dirty="0"/>
              <a:t>Overall, the analysis reveals that, while AI has increased the demand for analytical and technical expertise, many entry-level jobs might be replaced.</a:t>
            </a:r>
          </a:p>
          <a:p>
            <a:r>
              <a:rPr lang="en-GB" dirty="0"/>
              <a:t>There is a clear divide in salary progression between AI-resistant and AI –replacement jobs. </a:t>
            </a:r>
          </a:p>
          <a:p>
            <a:pPr marL="285750" indent="-285750">
              <a:buClr>
                <a:schemeClr val="accent2"/>
              </a:buClr>
              <a:buFont typeface="Arial" panose="020B0604020202020204" pitchFamily="34" charset="0"/>
              <a:buChar char="•"/>
            </a:pPr>
            <a:r>
              <a:rPr lang="en-GB" dirty="0"/>
              <a:t>Positions in Data Science, AI, and Data Management not only begin with higher starting salaries but also demonstrate stronger growth into senior levels.</a:t>
            </a:r>
          </a:p>
          <a:p>
            <a:pPr marL="285750" indent="-285750">
              <a:buClr>
                <a:schemeClr val="accent2"/>
              </a:buClr>
              <a:buFont typeface="Arial" panose="020B0604020202020204" pitchFamily="34" charset="0"/>
              <a:buChar char="•"/>
            </a:pPr>
            <a:r>
              <a:rPr lang="en-GB" dirty="0"/>
              <a:t>HR and Underwriting start with lower entry level salaries and with pay rise in mid-senior level with AI-resistant skills.</a:t>
            </a:r>
          </a:p>
          <a:p>
            <a:pPr marL="285750" indent="-285750">
              <a:buClr>
                <a:schemeClr val="accent2"/>
              </a:buClr>
              <a:buFont typeface="Arial" panose="020B0604020202020204" pitchFamily="34" charset="0"/>
              <a:buChar char="•"/>
            </a:pPr>
            <a:r>
              <a:rPr lang="en-GB" dirty="0"/>
              <a:t>Accounting and Customer Service show more modest salary development, indicating slower financial advancement over time.</a:t>
            </a:r>
          </a:p>
          <a:p>
            <a:r>
              <a:rPr lang="en-GB" dirty="0"/>
              <a:t>These patterns suggest that as technology continues to shape the job market, investing in data-driven skills offers graduates the better short- and long-term career growth and competitive earnings.</a:t>
            </a:r>
          </a:p>
          <a:p>
            <a:endParaRPr lang="en-GB" dirty="0"/>
          </a:p>
        </p:txBody>
      </p:sp>
    </p:spTree>
    <p:extLst>
      <p:ext uri="{BB962C8B-B14F-4D97-AF65-F5344CB8AC3E}">
        <p14:creationId xmlns:p14="http://schemas.microsoft.com/office/powerpoint/2010/main" val="156075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6B2B-CFF3-CEE9-47F0-436AAAB35A79}"/>
              </a:ext>
            </a:extLst>
          </p:cNvPr>
          <p:cNvSpPr>
            <a:spLocks noGrp="1"/>
          </p:cNvSpPr>
          <p:nvPr>
            <p:ph type="title"/>
          </p:nvPr>
        </p:nvSpPr>
        <p:spPr/>
        <p:txBody>
          <a:bodyPr/>
          <a:lstStyle/>
          <a:p>
            <a:r>
              <a:rPr lang="en-US" dirty="0"/>
              <a:t>APPENDIX</a:t>
            </a:r>
            <a:endParaRPr lang="en-GB" dirty="0"/>
          </a:p>
        </p:txBody>
      </p:sp>
      <p:sp>
        <p:nvSpPr>
          <p:cNvPr id="3" name="Content Placeholder 2">
            <a:extLst>
              <a:ext uri="{FF2B5EF4-FFF2-40B4-BE49-F238E27FC236}">
                <a16:creationId xmlns:a16="http://schemas.microsoft.com/office/drawing/2014/main" id="{444E723E-E5AB-A4F1-A66D-277EB0E3DAA8}"/>
              </a:ext>
            </a:extLst>
          </p:cNvPr>
          <p:cNvSpPr>
            <a:spLocks noGrp="1"/>
          </p:cNvSpPr>
          <p:nvPr>
            <p:ph idx="1"/>
          </p:nvPr>
        </p:nvSpPr>
        <p:spPr>
          <a:xfrm>
            <a:off x="3649054" y="2108201"/>
            <a:ext cx="7506626" cy="3760891"/>
          </a:xfrm>
        </p:spPr>
        <p:txBody>
          <a:bodyPr>
            <a:normAutofit/>
          </a:bodyPr>
          <a:lstStyle/>
          <a:p>
            <a:pPr>
              <a:buFont typeface="Arial" panose="020B0604020202020204" pitchFamily="34" charset="0"/>
              <a:buChar char="•"/>
            </a:pPr>
            <a:r>
              <a:rPr lang="en-GB" dirty="0"/>
              <a:t> The first one is a dashboard, including the pie charts for job categories and the annual salaries.</a:t>
            </a:r>
          </a:p>
          <a:p>
            <a:pPr>
              <a:buFont typeface="Arial" panose="020B0604020202020204" pitchFamily="34" charset="0"/>
              <a:buChar char="•"/>
            </a:pPr>
            <a:r>
              <a:rPr lang="en-GB" dirty="0"/>
              <a:t>The second one shows the correlation between jobs postings and the number of views or applies made to each posting, by experience level.</a:t>
            </a:r>
          </a:p>
          <a:p>
            <a:pPr>
              <a:buFont typeface="Arial" panose="020B0604020202020204" pitchFamily="34" charset="0"/>
              <a:buChar char="•"/>
            </a:pPr>
            <a:endParaRPr lang="en-GB" dirty="0"/>
          </a:p>
        </p:txBody>
      </p:sp>
      <p:pic>
        <p:nvPicPr>
          <p:cNvPr id="5" name="Graphic 4" descr="Open book with solid fill">
            <a:extLst>
              <a:ext uri="{FF2B5EF4-FFF2-40B4-BE49-F238E27FC236}">
                <a16:creationId xmlns:a16="http://schemas.microsoft.com/office/drawing/2014/main" id="{A798BEED-E216-AD84-5311-68599011CA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280" y="2612875"/>
            <a:ext cx="2206239" cy="2206239"/>
          </a:xfrm>
          <a:prstGeom prst="rect">
            <a:avLst/>
          </a:prstGeom>
        </p:spPr>
      </p:pic>
    </p:spTree>
    <p:extLst>
      <p:ext uri="{BB962C8B-B14F-4D97-AF65-F5344CB8AC3E}">
        <p14:creationId xmlns:p14="http://schemas.microsoft.com/office/powerpoint/2010/main" val="302208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786-5DE9-B214-F651-F052971A689C}"/>
              </a:ext>
            </a:extLst>
          </p:cNvPr>
          <p:cNvSpPr>
            <a:spLocks noGrp="1"/>
          </p:cNvSpPr>
          <p:nvPr>
            <p:ph type="title"/>
          </p:nvPr>
        </p:nvSpPr>
        <p:spPr/>
        <p:txBody>
          <a:bodyPr/>
          <a:lstStyle/>
          <a:p>
            <a:r>
              <a:rPr lang="en-US" dirty="0"/>
              <a:t>APPENDIX</a:t>
            </a:r>
            <a:endParaRPr lang="en-GB" dirty="0"/>
          </a:p>
        </p:txBody>
      </p:sp>
      <p:sp>
        <p:nvSpPr>
          <p:cNvPr id="7" name="Content Placeholder 6">
            <a:extLst>
              <a:ext uri="{FF2B5EF4-FFF2-40B4-BE49-F238E27FC236}">
                <a16:creationId xmlns:a16="http://schemas.microsoft.com/office/drawing/2014/main" id="{ADCE5D22-E7C6-6863-4EEF-DE13B5FA4171}"/>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5CCBDC7E-B264-A1BB-D2F0-AB3342D84434}"/>
              </a:ext>
            </a:extLst>
          </p:cNvPr>
          <p:cNvPicPr>
            <a:picLocks noChangeAspect="1"/>
          </p:cNvPicPr>
          <p:nvPr/>
        </p:nvPicPr>
        <p:blipFill>
          <a:blip r:embed="rId2"/>
          <a:stretch>
            <a:fillRect/>
          </a:stretch>
        </p:blipFill>
        <p:spPr>
          <a:xfrm>
            <a:off x="2907324" y="1927282"/>
            <a:ext cx="6007242" cy="4421375"/>
          </a:xfrm>
          <a:prstGeom prst="rect">
            <a:avLst/>
          </a:prstGeom>
        </p:spPr>
      </p:pic>
    </p:spTree>
    <p:extLst>
      <p:ext uri="{BB962C8B-B14F-4D97-AF65-F5344CB8AC3E}">
        <p14:creationId xmlns:p14="http://schemas.microsoft.com/office/powerpoint/2010/main" val="276032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1518-EDD1-5A74-1CF4-78A8FDA7A66D}"/>
              </a:ext>
            </a:extLst>
          </p:cNvPr>
          <p:cNvSpPr>
            <a:spLocks noGrp="1"/>
          </p:cNvSpPr>
          <p:nvPr>
            <p:ph type="title"/>
          </p:nvPr>
        </p:nvSpPr>
        <p:spPr>
          <a:xfrm>
            <a:off x="1020368" y="263529"/>
            <a:ext cx="10260081" cy="1450757"/>
          </a:xfrm>
        </p:spPr>
        <p:txBody>
          <a:bodyPr>
            <a:normAutofit/>
          </a:bodyPr>
          <a:lstStyle/>
          <a:p>
            <a:r>
              <a:rPr lang="en-GB" dirty="0"/>
              <a:t>APPENDIX</a:t>
            </a:r>
          </a:p>
        </p:txBody>
      </p:sp>
      <p:sp>
        <p:nvSpPr>
          <p:cNvPr id="4" name="Content Placeholder 3">
            <a:extLst>
              <a:ext uri="{FF2B5EF4-FFF2-40B4-BE49-F238E27FC236}">
                <a16:creationId xmlns:a16="http://schemas.microsoft.com/office/drawing/2014/main" id="{882CE06A-21B5-36A0-E9DC-B830FBBCA0A8}"/>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8C01FD19-C7D2-46BB-10EB-786589FD6973}"/>
              </a:ext>
            </a:extLst>
          </p:cNvPr>
          <p:cNvPicPr>
            <a:picLocks noChangeAspect="1"/>
          </p:cNvPicPr>
          <p:nvPr/>
        </p:nvPicPr>
        <p:blipFill>
          <a:blip r:embed="rId2"/>
          <a:stretch>
            <a:fillRect/>
          </a:stretch>
        </p:blipFill>
        <p:spPr>
          <a:xfrm>
            <a:off x="976983" y="2021231"/>
            <a:ext cx="5119017" cy="3977916"/>
          </a:xfrm>
          <a:prstGeom prst="rect">
            <a:avLst/>
          </a:prstGeom>
        </p:spPr>
      </p:pic>
      <p:pic>
        <p:nvPicPr>
          <p:cNvPr id="7" name="Picture 6">
            <a:extLst>
              <a:ext uri="{FF2B5EF4-FFF2-40B4-BE49-F238E27FC236}">
                <a16:creationId xmlns:a16="http://schemas.microsoft.com/office/drawing/2014/main" id="{7238D0C5-CD88-A050-F47A-33E285125922}"/>
              </a:ext>
            </a:extLst>
          </p:cNvPr>
          <p:cNvPicPr>
            <a:picLocks noChangeAspect="1"/>
          </p:cNvPicPr>
          <p:nvPr/>
        </p:nvPicPr>
        <p:blipFill>
          <a:blip r:embed="rId3"/>
          <a:stretch>
            <a:fillRect/>
          </a:stretch>
        </p:blipFill>
        <p:spPr>
          <a:xfrm>
            <a:off x="6106639" y="1999688"/>
            <a:ext cx="4988081" cy="3977916"/>
          </a:xfrm>
          <a:prstGeom prst="rect">
            <a:avLst/>
          </a:prstGeom>
        </p:spPr>
      </p:pic>
    </p:spTree>
    <p:extLst>
      <p:ext uri="{BB962C8B-B14F-4D97-AF65-F5344CB8AC3E}">
        <p14:creationId xmlns:p14="http://schemas.microsoft.com/office/powerpoint/2010/main" val="95214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C6AA0-B476-AFC2-27D1-864F25530B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71A0BE36-9A15-A081-AC01-863DD41FC6DD}"/>
              </a:ext>
            </a:extLst>
          </p:cNvPr>
          <p:cNvSpPr>
            <a:spLocks noGrp="1"/>
          </p:cNvSpPr>
          <p:nvPr>
            <p:ph idx="1"/>
          </p:nvPr>
        </p:nvSpPr>
        <p:spPr>
          <a:xfrm>
            <a:off x="5306938" y="2022743"/>
            <a:ext cx="5848742" cy="3760891"/>
          </a:xfrm>
        </p:spPr>
        <p:txBody>
          <a:bodyPr>
            <a:normAutofit fontScale="77500" lnSpcReduction="2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err="1"/>
              <a:t>Visualisation</a:t>
            </a:r>
            <a:r>
              <a:rPr lang="en-US" sz="1800" dirty="0"/>
              <a:t>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a:p>
            <a:endParaRPr lang="en-GB" dirty="0"/>
          </a:p>
        </p:txBody>
      </p:sp>
      <p:pic>
        <p:nvPicPr>
          <p:cNvPr id="5" name="Graphic 4" descr="Meeting with solid fill">
            <a:extLst>
              <a:ext uri="{FF2B5EF4-FFF2-40B4-BE49-F238E27FC236}">
                <a16:creationId xmlns:a16="http://schemas.microsoft.com/office/drawing/2014/main" id="{FA6AAA76-B921-4D9D-9ED3-7C923DB059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1898" y="2258943"/>
            <a:ext cx="3244549" cy="3244549"/>
          </a:xfrm>
          <a:prstGeom prst="rect">
            <a:avLst/>
          </a:prstGeom>
        </p:spPr>
      </p:pic>
    </p:spTree>
    <p:extLst>
      <p:ext uri="{BB962C8B-B14F-4D97-AF65-F5344CB8AC3E}">
        <p14:creationId xmlns:p14="http://schemas.microsoft.com/office/powerpoint/2010/main" val="206547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F585-4E0D-BA7B-4281-5CDC3F4B23AB}"/>
              </a:ext>
            </a:extLst>
          </p:cNvPr>
          <p:cNvSpPr>
            <a:spLocks noGrp="1"/>
          </p:cNvSpPr>
          <p:nvPr>
            <p:ph type="title"/>
          </p:nvPr>
        </p:nvSpPr>
        <p:spPr/>
        <p:txBody>
          <a:bodyPr/>
          <a:lstStyle/>
          <a:p>
            <a:r>
              <a:rPr lang="en-US" dirty="0"/>
              <a:t>EXECUTIVE SUMMARY</a:t>
            </a:r>
            <a:endParaRPr lang="en-GB" dirty="0"/>
          </a:p>
        </p:txBody>
      </p:sp>
      <p:pic>
        <p:nvPicPr>
          <p:cNvPr id="5" name="Content Placeholder 4" descr="Bullseye with solid fill">
            <a:extLst>
              <a:ext uri="{FF2B5EF4-FFF2-40B4-BE49-F238E27FC236}">
                <a16:creationId xmlns:a16="http://schemas.microsoft.com/office/drawing/2014/main" id="{6B13D2A4-69B9-F831-B647-1EB8D9A3985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97280" y="2452142"/>
            <a:ext cx="2171133" cy="2171133"/>
          </a:xfrm>
        </p:spPr>
      </p:pic>
      <p:sp>
        <p:nvSpPr>
          <p:cNvPr id="6" name="TextBox 5">
            <a:extLst>
              <a:ext uri="{FF2B5EF4-FFF2-40B4-BE49-F238E27FC236}">
                <a16:creationId xmlns:a16="http://schemas.microsoft.com/office/drawing/2014/main" id="{948D1772-B7AB-81FA-E0F7-22408209AE56}"/>
              </a:ext>
            </a:extLst>
          </p:cNvPr>
          <p:cNvSpPr txBox="1"/>
          <p:nvPr/>
        </p:nvSpPr>
        <p:spPr>
          <a:xfrm>
            <a:off x="3268413" y="2153540"/>
            <a:ext cx="8037673" cy="3970318"/>
          </a:xfrm>
          <a:prstGeom prst="rect">
            <a:avLst/>
          </a:prstGeom>
          <a:noFill/>
        </p:spPr>
        <p:txBody>
          <a:bodyPr wrap="square" rtlCol="0">
            <a:spAutoFit/>
          </a:bodyPr>
          <a:lstStyle/>
          <a:p>
            <a:r>
              <a:rPr lang="en-GB" dirty="0"/>
              <a:t>This reports analyses employment trends under the context of rapid AI development to understand patterns of job postings, career progression in terms of salaries and required skills for data-related roles.</a:t>
            </a:r>
          </a:p>
          <a:p>
            <a:r>
              <a:rPr lang="en-GB" dirty="0"/>
              <a:t>The analysis found that AI development has increased the demand </a:t>
            </a:r>
            <a:r>
              <a:rPr lang="en-GB" sz="1800" dirty="0"/>
              <a:t>for jobs in data infrastructure, data analysis, data science and data management and security. </a:t>
            </a:r>
            <a:r>
              <a:rPr lang="en-GB" dirty="0"/>
              <a:t>Other </a:t>
            </a:r>
            <a:r>
              <a:rPr lang="en-GB" b="1" dirty="0"/>
              <a:t>entry-level</a:t>
            </a:r>
            <a:r>
              <a:rPr lang="en-GB" dirty="0"/>
              <a:t> jobs are also directly disrupted by AI, or require augmentation and skill shift. For better career progression, AI-resistant skills such as communication, problem-solving, analytical thinking, and adaptability are high valued by employers. </a:t>
            </a:r>
            <a:endParaRPr lang="en-GB" sz="1800" dirty="0"/>
          </a:p>
          <a:p>
            <a:r>
              <a:rPr lang="en-GB" dirty="0"/>
              <a:t>For students who want to enter a data-related career, they should develop proficiencies in mostly used programming languages, cloud platforms, and databases.</a:t>
            </a:r>
          </a:p>
          <a:p>
            <a:endParaRPr lang="en-GB" dirty="0"/>
          </a:p>
          <a:p>
            <a:endParaRPr lang="en-GB" dirty="0"/>
          </a:p>
        </p:txBody>
      </p:sp>
    </p:spTree>
    <p:extLst>
      <p:ext uri="{BB962C8B-B14F-4D97-AF65-F5344CB8AC3E}">
        <p14:creationId xmlns:p14="http://schemas.microsoft.com/office/powerpoint/2010/main" val="386686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6B2B-CFF3-CEE9-47F0-436AAAB35A79}"/>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444E723E-E5AB-A4F1-A66D-277EB0E3DAA8}"/>
              </a:ext>
            </a:extLst>
          </p:cNvPr>
          <p:cNvSpPr>
            <a:spLocks noGrp="1"/>
          </p:cNvSpPr>
          <p:nvPr>
            <p:ph idx="1"/>
          </p:nvPr>
        </p:nvSpPr>
        <p:spPr>
          <a:xfrm>
            <a:off x="3649054" y="2108201"/>
            <a:ext cx="7506626" cy="4226611"/>
          </a:xfrm>
        </p:spPr>
        <p:txBody>
          <a:bodyPr>
            <a:normAutofit fontScale="70000" lnSpcReduction="20000"/>
          </a:bodyPr>
          <a:lstStyle/>
          <a:p>
            <a:pPr>
              <a:buFont typeface="Arial" panose="020B0604020202020204" pitchFamily="34" charset="0"/>
              <a:buChar char="•"/>
            </a:pPr>
            <a:r>
              <a:rPr lang="en-GB" dirty="0"/>
              <a:t>With the rapid development of AI and increasing investment in data centres, the AI technology has influenced the job market. While AI technology leads to the creation of data-related jobs, it can also replace the work, such as customer services, underwriters, junior lawyers and so on.</a:t>
            </a:r>
          </a:p>
          <a:p>
            <a:pPr>
              <a:buFont typeface="Arial" panose="020B0604020202020204" pitchFamily="34" charset="0"/>
              <a:buChar char="•"/>
            </a:pPr>
            <a:r>
              <a:rPr lang="en-GB" dirty="0"/>
              <a:t>Hence, it is essential for job-seekers, especially university students or recent graduates to understand the potential opportunities in recent job markets and career progression.</a:t>
            </a:r>
          </a:p>
          <a:p>
            <a:pPr>
              <a:buFont typeface="Arial" panose="020B0604020202020204" pitchFamily="34" charset="0"/>
              <a:buChar char="•"/>
            </a:pPr>
            <a:r>
              <a:rPr lang="en-GB" dirty="0"/>
              <a:t>This analysis uses job postings scraped from various platforms such as LinkedIn, Indeed and etc. for 2024 and 2025 (April to June). </a:t>
            </a:r>
          </a:p>
          <a:p>
            <a:pPr>
              <a:buFont typeface="Arial" panose="020B0604020202020204" pitchFamily="34" charset="0"/>
              <a:buChar char="•"/>
            </a:pPr>
            <a:r>
              <a:rPr lang="en-GB" dirty="0"/>
              <a:t>The main findings:</a:t>
            </a:r>
          </a:p>
          <a:p>
            <a:pPr>
              <a:buFont typeface="Arial" panose="020B0604020202020204" pitchFamily="34" charset="0"/>
              <a:buChar char="•"/>
            </a:pPr>
            <a:r>
              <a:rPr lang="en-GB" dirty="0"/>
              <a:t>AI development has led to growing demand in date-related jobs.</a:t>
            </a:r>
          </a:p>
          <a:p>
            <a:pPr>
              <a:buFont typeface="Arial" panose="020B0604020202020204" pitchFamily="34" charset="0"/>
              <a:buChar char="•"/>
            </a:pPr>
            <a:r>
              <a:rPr lang="en-GB" dirty="0"/>
              <a:t>Developing AI-resistant skills offer sustainable career opportunities, such as communication, problem-solving, analytical thinking, and adaptability.</a:t>
            </a:r>
          </a:p>
          <a:p>
            <a:pPr>
              <a:buFont typeface="Arial" panose="020B0604020202020204" pitchFamily="34" charset="0"/>
              <a:buChar char="•"/>
            </a:pPr>
            <a:r>
              <a:rPr lang="en-GB" dirty="0"/>
              <a:t>For data-related jobs, students should prioritise in developing technical proficiencies in SQL and Python (the most in-demand programming languages), cloud platforms like Azure and AWS, and a mix of relational (MySQL, PostgreSQL, Oracle) and non-relational (MongoDB) databases.</a:t>
            </a:r>
          </a:p>
          <a:p>
            <a:pPr marL="0" indent="0">
              <a:buNone/>
            </a:pPr>
            <a:endParaRPr lang="en-GB" dirty="0"/>
          </a:p>
          <a:p>
            <a:pPr>
              <a:buFont typeface="Arial" panose="020B0604020202020204" pitchFamily="34" charset="0"/>
              <a:buChar char="•"/>
            </a:pPr>
            <a:endParaRPr lang="en-GB" dirty="0"/>
          </a:p>
        </p:txBody>
      </p:sp>
      <p:pic>
        <p:nvPicPr>
          <p:cNvPr id="5" name="Graphic 4" descr="Open book with solid fill">
            <a:extLst>
              <a:ext uri="{FF2B5EF4-FFF2-40B4-BE49-F238E27FC236}">
                <a16:creationId xmlns:a16="http://schemas.microsoft.com/office/drawing/2014/main" id="{A798BEED-E216-AD84-5311-68599011CA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7280" y="2612875"/>
            <a:ext cx="2206239" cy="2206239"/>
          </a:xfrm>
          <a:prstGeom prst="rect">
            <a:avLst/>
          </a:prstGeom>
        </p:spPr>
      </p:pic>
    </p:spTree>
    <p:extLst>
      <p:ext uri="{BB962C8B-B14F-4D97-AF65-F5344CB8AC3E}">
        <p14:creationId xmlns:p14="http://schemas.microsoft.com/office/powerpoint/2010/main" val="365547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C2D8-FC56-10F7-CC66-4C873851C46E}"/>
              </a:ext>
            </a:extLst>
          </p:cNvPr>
          <p:cNvSpPr>
            <a:spLocks noGrp="1"/>
          </p:cNvSpPr>
          <p:nvPr>
            <p:ph type="title"/>
          </p:nvPr>
        </p:nvSpPr>
        <p:spPr/>
        <p:txBody>
          <a:bodyPr/>
          <a:lstStyle/>
          <a:p>
            <a:r>
              <a:rPr lang="en-US" dirty="0"/>
              <a:t>METHODOLOGY</a:t>
            </a:r>
            <a:endParaRPr lang="en-GB" dirty="0"/>
          </a:p>
        </p:txBody>
      </p:sp>
      <p:sp>
        <p:nvSpPr>
          <p:cNvPr id="3" name="Content Placeholder 2">
            <a:extLst>
              <a:ext uri="{FF2B5EF4-FFF2-40B4-BE49-F238E27FC236}">
                <a16:creationId xmlns:a16="http://schemas.microsoft.com/office/drawing/2014/main" id="{2932E222-5B8C-5206-CB86-B34ED244443B}"/>
              </a:ext>
            </a:extLst>
          </p:cNvPr>
          <p:cNvSpPr>
            <a:spLocks noGrp="1"/>
          </p:cNvSpPr>
          <p:nvPr>
            <p:ph idx="1"/>
          </p:nvPr>
        </p:nvSpPr>
        <p:spPr>
          <a:xfrm>
            <a:off x="3794332" y="2108201"/>
            <a:ext cx="7361347" cy="3760891"/>
          </a:xfrm>
        </p:spPr>
        <p:txBody>
          <a:bodyPr>
            <a:normAutofit fontScale="92500" lnSpcReduction="20000"/>
          </a:bodyPr>
          <a:lstStyle/>
          <a:p>
            <a:r>
              <a:rPr lang="en-GB" dirty="0"/>
              <a:t>Data sources: Job postings data from Kaggle and Hugging Face.</a:t>
            </a:r>
          </a:p>
          <a:p>
            <a:r>
              <a:rPr lang="en-GB" dirty="0"/>
              <a:t>Collection method: The postings data are already web-scraped and saved in the Hugging Face and Kaggle. Job recruitment websites include LinkedIn, Indeed, Glassdoor and etc. </a:t>
            </a:r>
          </a:p>
          <a:p>
            <a:r>
              <a:rPr lang="en-GB" dirty="0"/>
              <a:t>Data wrangling for this datasets includes importing into Databricks, running SQL to clean the jobs descriptions, posting date and grouping jobs into four main categories: data-related, augmentation and skill shit, directly disrupted and other.</a:t>
            </a:r>
          </a:p>
          <a:p>
            <a:r>
              <a:rPr lang="en-GB" dirty="0"/>
              <a:t>Data visualisation includes a stacked bar chart showing the number of posting by category, pie charts showing the specific postings within the categories, annual average salaries for jobs postings, and the mostly required skills from data-related job descriptions.</a:t>
            </a:r>
          </a:p>
        </p:txBody>
      </p:sp>
      <p:pic>
        <p:nvPicPr>
          <p:cNvPr id="5" name="Graphic 4" descr="Document with solid fill">
            <a:extLst>
              <a:ext uri="{FF2B5EF4-FFF2-40B4-BE49-F238E27FC236}">
                <a16:creationId xmlns:a16="http://schemas.microsoft.com/office/drawing/2014/main" id="{27D57F23-E6F2-0272-0E85-7ABBB8886B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2077" y="2512195"/>
            <a:ext cx="2315378" cy="2315378"/>
          </a:xfrm>
          <a:prstGeom prst="rect">
            <a:avLst/>
          </a:prstGeom>
        </p:spPr>
      </p:pic>
    </p:spTree>
    <p:extLst>
      <p:ext uri="{BB962C8B-B14F-4D97-AF65-F5344CB8AC3E}">
        <p14:creationId xmlns:p14="http://schemas.microsoft.com/office/powerpoint/2010/main" val="155490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1518-EDD1-5A74-1CF4-78A8FDA7A66D}"/>
              </a:ext>
            </a:extLst>
          </p:cNvPr>
          <p:cNvSpPr>
            <a:spLocks noGrp="1"/>
          </p:cNvSpPr>
          <p:nvPr>
            <p:ph type="title"/>
          </p:nvPr>
        </p:nvSpPr>
        <p:spPr/>
        <p:txBody>
          <a:bodyPr/>
          <a:lstStyle/>
          <a:p>
            <a:r>
              <a:rPr lang="en-GB" dirty="0"/>
              <a:t>AN OVERVIEW OF JOB POSTINGS</a:t>
            </a:r>
          </a:p>
        </p:txBody>
      </p:sp>
      <p:sp>
        <p:nvSpPr>
          <p:cNvPr id="7" name="Content Placeholder 6">
            <a:extLst>
              <a:ext uri="{FF2B5EF4-FFF2-40B4-BE49-F238E27FC236}">
                <a16:creationId xmlns:a16="http://schemas.microsoft.com/office/drawing/2014/main" id="{577D4320-50A2-6B7E-572A-F273DE47D9A6}"/>
              </a:ext>
            </a:extLst>
          </p:cNvPr>
          <p:cNvSpPr>
            <a:spLocks noGrp="1"/>
          </p:cNvSpPr>
          <p:nvPr>
            <p:ph idx="1"/>
          </p:nvPr>
        </p:nvSpPr>
        <p:spPr/>
        <p:txBody>
          <a:bodyPr/>
          <a:lstStyle/>
          <a:p>
            <a:endParaRPr lang="en-GB"/>
          </a:p>
        </p:txBody>
      </p:sp>
      <p:pic>
        <p:nvPicPr>
          <p:cNvPr id="9" name="Picture 8">
            <a:extLst>
              <a:ext uri="{FF2B5EF4-FFF2-40B4-BE49-F238E27FC236}">
                <a16:creationId xmlns:a16="http://schemas.microsoft.com/office/drawing/2014/main" id="{E95FBEC2-7493-8691-A4F2-5288220FC0EA}"/>
              </a:ext>
            </a:extLst>
          </p:cNvPr>
          <p:cNvPicPr>
            <a:picLocks noChangeAspect="1"/>
          </p:cNvPicPr>
          <p:nvPr/>
        </p:nvPicPr>
        <p:blipFill>
          <a:blip r:embed="rId2"/>
          <a:stretch>
            <a:fillRect/>
          </a:stretch>
        </p:blipFill>
        <p:spPr>
          <a:xfrm>
            <a:off x="1930132" y="1944304"/>
            <a:ext cx="8392696" cy="4439270"/>
          </a:xfrm>
          <a:prstGeom prst="rect">
            <a:avLst/>
          </a:prstGeom>
        </p:spPr>
      </p:pic>
    </p:spTree>
    <p:extLst>
      <p:ext uri="{BB962C8B-B14F-4D97-AF65-F5344CB8AC3E}">
        <p14:creationId xmlns:p14="http://schemas.microsoft.com/office/powerpoint/2010/main" val="75439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97D-8E8F-1058-D22E-79AAE157393B}"/>
              </a:ext>
            </a:extLst>
          </p:cNvPr>
          <p:cNvSpPr>
            <a:spLocks noGrp="1"/>
          </p:cNvSpPr>
          <p:nvPr>
            <p:ph type="title"/>
          </p:nvPr>
        </p:nvSpPr>
        <p:spPr>
          <a:xfrm>
            <a:off x="1097280" y="68367"/>
            <a:ext cx="10225898" cy="1668994"/>
          </a:xfrm>
        </p:spPr>
        <p:txBody>
          <a:bodyPr>
            <a:noAutofit/>
          </a:bodyPr>
          <a:lstStyle/>
          <a:p>
            <a:r>
              <a:rPr lang="en-GB" sz="3200" dirty="0"/>
              <a:t>AI IS RESHAPING THE JOB MARKET, DEVELOPING REQUIRED SKILLS OR UPSKILLING AND TRANSITIONING IS IMPORTANT.</a:t>
            </a:r>
          </a:p>
        </p:txBody>
      </p:sp>
      <p:sp>
        <p:nvSpPr>
          <p:cNvPr id="3" name="Content Placeholder 2">
            <a:extLst>
              <a:ext uri="{FF2B5EF4-FFF2-40B4-BE49-F238E27FC236}">
                <a16:creationId xmlns:a16="http://schemas.microsoft.com/office/drawing/2014/main" id="{492843D4-EC02-697D-C635-D3E511504492}"/>
              </a:ext>
            </a:extLst>
          </p:cNvPr>
          <p:cNvSpPr>
            <a:spLocks noGrp="1"/>
          </p:cNvSpPr>
          <p:nvPr>
            <p:ph idx="1"/>
          </p:nvPr>
        </p:nvSpPr>
        <p:spPr>
          <a:xfrm>
            <a:off x="1097280" y="1943223"/>
            <a:ext cx="4887626" cy="4167020"/>
          </a:xfrm>
        </p:spPr>
        <p:txBody>
          <a:bodyPr>
            <a:noAutofit/>
          </a:bodyPr>
          <a:lstStyle/>
          <a:p>
            <a:pPr>
              <a:buFont typeface="Arial" panose="020B0604020202020204" pitchFamily="34" charset="0"/>
              <a:buChar char="•"/>
            </a:pPr>
            <a:r>
              <a:rPr lang="en-GB" sz="1200" dirty="0"/>
              <a:t>The job categories are defined based on how jobs are affected by AI.</a:t>
            </a:r>
          </a:p>
          <a:p>
            <a:pPr lvl="1">
              <a:buFont typeface="Arial" panose="020B0604020202020204" pitchFamily="34" charset="0"/>
              <a:buChar char="•"/>
            </a:pPr>
            <a:r>
              <a:rPr lang="en-GB" sz="1100" dirty="0"/>
              <a:t>Data-related: AI leads to the creation and rise in demand for jobs in data infrastructure, data analysis, data science and data management and security.</a:t>
            </a:r>
          </a:p>
          <a:p>
            <a:pPr lvl="1">
              <a:buFont typeface="Arial" panose="020B0604020202020204" pitchFamily="34" charset="0"/>
              <a:buChar char="•"/>
            </a:pPr>
            <a:r>
              <a:rPr lang="en-GB" sz="1100" dirty="0"/>
              <a:t>Directly-disrupted: these jobs can be replaced by AI – data entry, bookkeeping and accounting clerk and basic customer service.</a:t>
            </a:r>
          </a:p>
          <a:p>
            <a:pPr lvl="1">
              <a:buFont typeface="Arial" panose="020B0604020202020204" pitchFamily="34" charset="0"/>
              <a:buChar char="•"/>
            </a:pPr>
            <a:r>
              <a:rPr lang="en-GB" sz="1100" dirty="0"/>
              <a:t>Augmentation and skill shift: tasks in these job can be done by AI – financial and insurance underwriter, entry-level lawyers, solicitors and HR recruiters.</a:t>
            </a:r>
          </a:p>
          <a:p>
            <a:pPr>
              <a:buFont typeface="Arial" panose="020B0604020202020204" pitchFamily="34" charset="0"/>
              <a:buChar char="•"/>
            </a:pPr>
            <a:r>
              <a:rPr lang="en-GB" sz="1200" dirty="0"/>
              <a:t>Since the 2025 dataset only covers job postings from April to June and excludes roles negatively affected by AI, a full year-on-year comparison cannot be made for all categories. Therefore, only </a:t>
            </a:r>
            <a:r>
              <a:rPr lang="en-GB" sz="1200" b="1" dirty="0"/>
              <a:t>data-related jobs</a:t>
            </a:r>
            <a:r>
              <a:rPr lang="en-GB" sz="1200" dirty="0"/>
              <a:t>, which appear in both years, allow for meaningful comparison.</a:t>
            </a:r>
          </a:p>
          <a:p>
            <a:pPr marL="285750" indent="-285750">
              <a:buFont typeface="Arial" panose="020B0604020202020204" pitchFamily="34" charset="0"/>
              <a:buChar char="•"/>
            </a:pPr>
            <a:r>
              <a:rPr lang="en-GB" sz="1200" dirty="0"/>
              <a:t>In 2024, the majority of job postings fell under the </a:t>
            </a:r>
            <a:r>
              <a:rPr lang="en-GB" sz="1200" b="1" dirty="0"/>
              <a:t>directly disrupted</a:t>
            </a:r>
            <a:r>
              <a:rPr lang="en-GB" sz="1200" dirty="0"/>
              <a:t> category, followed by </a:t>
            </a:r>
            <a:r>
              <a:rPr lang="en-GB" sz="1200" b="1" dirty="0"/>
              <a:t>data-related</a:t>
            </a:r>
            <a:r>
              <a:rPr lang="en-GB" sz="1200" dirty="0"/>
              <a:t> and </a:t>
            </a:r>
            <a:r>
              <a:rPr lang="en-GB" sz="1200" b="1" dirty="0"/>
              <a:t>augmentation and skill-shift</a:t>
            </a:r>
            <a:r>
              <a:rPr lang="en-GB" sz="1200" dirty="0"/>
              <a:t> roles.</a:t>
            </a:r>
          </a:p>
          <a:p>
            <a:pPr marL="285750" indent="-285750">
              <a:buFont typeface="Arial" panose="020B0604020202020204" pitchFamily="34" charset="0"/>
              <a:buChar char="•"/>
            </a:pPr>
            <a:r>
              <a:rPr lang="en-GB" sz="1200" dirty="0"/>
              <a:t>In 2025, </a:t>
            </a:r>
            <a:r>
              <a:rPr lang="en-GB" sz="1200" b="1" dirty="0"/>
              <a:t>data-related jobs</a:t>
            </a:r>
            <a:r>
              <a:rPr lang="en-GB" sz="1200" dirty="0"/>
              <a:t> might actually increased. Only within two months, the number of postings is similar to the whole year in 2024.</a:t>
            </a:r>
          </a:p>
        </p:txBody>
      </p:sp>
      <p:sp>
        <p:nvSpPr>
          <p:cNvPr id="4" name="Content Placeholder 2">
            <a:extLst>
              <a:ext uri="{FF2B5EF4-FFF2-40B4-BE49-F238E27FC236}">
                <a16:creationId xmlns:a16="http://schemas.microsoft.com/office/drawing/2014/main" id="{29ED4CD4-D555-ADE5-B85B-338F732E7386}"/>
              </a:ext>
            </a:extLst>
          </p:cNvPr>
          <p:cNvSpPr txBox="1">
            <a:spLocks/>
          </p:cNvSpPr>
          <p:nvPr/>
        </p:nvSpPr>
        <p:spPr>
          <a:xfrm>
            <a:off x="5984906" y="1883402"/>
            <a:ext cx="4887626" cy="4167020"/>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GB" sz="1400" dirty="0">
                <a:solidFill>
                  <a:schemeClr val="accent3"/>
                </a:solidFill>
              </a:rPr>
              <a:t>Implications</a:t>
            </a:r>
            <a:r>
              <a:rPr lang="en-GB" sz="1400" dirty="0"/>
              <a:t>: </a:t>
            </a:r>
          </a:p>
          <a:p>
            <a:pPr marL="285750" indent="-285750">
              <a:buFont typeface="Arial" panose="020B0604020202020204" pitchFamily="34" charset="0"/>
              <a:buChar char="•"/>
            </a:pPr>
            <a:r>
              <a:rPr lang="en-GB" sz="1400" dirty="0"/>
              <a:t>AI is both reshaping and redefining employment. </a:t>
            </a:r>
          </a:p>
          <a:p>
            <a:pPr marL="578358" lvl="1" indent="-285750">
              <a:buFont typeface="Arial" panose="020B0604020202020204" pitchFamily="34" charset="0"/>
              <a:buChar char="•"/>
            </a:pPr>
            <a:r>
              <a:rPr lang="en-GB" sz="1200" dirty="0"/>
              <a:t>Jobs which are directly disrupted were still in demand despite being risk of automation.</a:t>
            </a:r>
          </a:p>
          <a:p>
            <a:pPr marL="578358" lvl="1" indent="-285750">
              <a:buFont typeface="Arial" panose="020B0604020202020204" pitchFamily="34" charset="0"/>
              <a:buChar char="•"/>
            </a:pPr>
            <a:r>
              <a:rPr lang="en-GB" sz="1200" dirty="0"/>
              <a:t>The smaller share of augmentation and skill-shift indicated the transformation of professional roles.</a:t>
            </a:r>
          </a:p>
          <a:p>
            <a:pPr marL="578358" lvl="1" indent="-285750">
              <a:buFont typeface="Arial" panose="020B0604020202020204" pitchFamily="34" charset="0"/>
              <a:buChar char="•"/>
            </a:pPr>
            <a:r>
              <a:rPr lang="en-GB" sz="1200" dirty="0"/>
              <a:t>Data-related roles has been continuously growing, indicating the increasing dependence of organisations on data expertise, even as automation reduces opportunities in other job categories.</a:t>
            </a:r>
          </a:p>
          <a:p>
            <a:pPr marL="285750" indent="-285750">
              <a:buFont typeface="Arial" panose="020B0604020202020204" pitchFamily="34" charset="0"/>
              <a:buChar char="•"/>
            </a:pPr>
            <a:r>
              <a:rPr lang="en-GB" sz="1400" dirty="0"/>
              <a:t>For university students and recent graduates, </a:t>
            </a:r>
            <a:r>
              <a:rPr lang="en-GB" sz="1400" b="1" dirty="0"/>
              <a:t>developing skills in data analysis, programming, and AI integration</a:t>
            </a:r>
            <a:r>
              <a:rPr lang="en-GB" sz="1400" dirty="0"/>
              <a:t> will provide stronger career prospects. In contrast, workers in routine or administrative roles may need to </a:t>
            </a:r>
            <a:r>
              <a:rPr lang="en-GB" sz="1400" b="1" dirty="0"/>
              <a:t>upskill or transition toward data- and technology-related fields</a:t>
            </a:r>
            <a:r>
              <a:rPr lang="en-GB" sz="1400" dirty="0"/>
              <a:t> to remain competitive in the evolving job market.</a:t>
            </a:r>
          </a:p>
        </p:txBody>
      </p:sp>
    </p:spTree>
    <p:extLst>
      <p:ext uri="{BB962C8B-B14F-4D97-AF65-F5344CB8AC3E}">
        <p14:creationId xmlns:p14="http://schemas.microsoft.com/office/powerpoint/2010/main" val="238010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1518-EDD1-5A74-1CF4-78A8FDA7A66D}"/>
              </a:ext>
            </a:extLst>
          </p:cNvPr>
          <p:cNvSpPr>
            <a:spLocks noGrp="1"/>
          </p:cNvSpPr>
          <p:nvPr>
            <p:ph type="title"/>
          </p:nvPr>
        </p:nvSpPr>
        <p:spPr>
          <a:xfrm>
            <a:off x="1020368" y="263529"/>
            <a:ext cx="10260081" cy="1450757"/>
          </a:xfrm>
        </p:spPr>
        <p:txBody>
          <a:bodyPr>
            <a:normAutofit/>
          </a:bodyPr>
          <a:lstStyle/>
          <a:p>
            <a:r>
              <a:rPr lang="en-GB" dirty="0"/>
              <a:t>POSTINGS IN DATA-RELATED AND AI-DISRUPTED JOBS (2024)</a:t>
            </a:r>
          </a:p>
        </p:txBody>
      </p:sp>
      <p:pic>
        <p:nvPicPr>
          <p:cNvPr id="6" name="Content Placeholder 5">
            <a:extLst>
              <a:ext uri="{FF2B5EF4-FFF2-40B4-BE49-F238E27FC236}">
                <a16:creationId xmlns:a16="http://schemas.microsoft.com/office/drawing/2014/main" id="{50D50427-1AB3-128D-1BB0-5CFC6AEA7591}"/>
              </a:ext>
            </a:extLst>
          </p:cNvPr>
          <p:cNvPicPr>
            <a:picLocks noGrp="1" noChangeAspect="1"/>
          </p:cNvPicPr>
          <p:nvPr>
            <p:ph idx="1"/>
          </p:nvPr>
        </p:nvPicPr>
        <p:blipFill>
          <a:blip r:embed="rId2"/>
          <a:srcRect t="1581"/>
          <a:stretch/>
        </p:blipFill>
        <p:spPr>
          <a:xfrm>
            <a:off x="6150408" y="1948766"/>
            <a:ext cx="4873667" cy="4204559"/>
          </a:xfrm>
        </p:spPr>
      </p:pic>
      <p:pic>
        <p:nvPicPr>
          <p:cNvPr id="4" name="Picture 3">
            <a:extLst>
              <a:ext uri="{FF2B5EF4-FFF2-40B4-BE49-F238E27FC236}">
                <a16:creationId xmlns:a16="http://schemas.microsoft.com/office/drawing/2014/main" id="{5DB35875-0CD0-8B81-0348-95784546A01C}"/>
              </a:ext>
            </a:extLst>
          </p:cNvPr>
          <p:cNvPicPr>
            <a:picLocks noChangeAspect="1"/>
          </p:cNvPicPr>
          <p:nvPr/>
        </p:nvPicPr>
        <p:blipFill>
          <a:blip r:embed="rId3"/>
          <a:stretch>
            <a:fillRect/>
          </a:stretch>
        </p:blipFill>
        <p:spPr>
          <a:xfrm>
            <a:off x="1036320" y="1959026"/>
            <a:ext cx="4945611" cy="4059240"/>
          </a:xfrm>
          <a:prstGeom prst="rect">
            <a:avLst/>
          </a:prstGeom>
        </p:spPr>
      </p:pic>
    </p:spTree>
    <p:extLst>
      <p:ext uri="{BB962C8B-B14F-4D97-AF65-F5344CB8AC3E}">
        <p14:creationId xmlns:p14="http://schemas.microsoft.com/office/powerpoint/2010/main" val="36514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997D-8E8F-1058-D22E-79AAE157393B}"/>
              </a:ext>
            </a:extLst>
          </p:cNvPr>
          <p:cNvSpPr>
            <a:spLocks noGrp="1"/>
          </p:cNvSpPr>
          <p:nvPr>
            <p:ph type="title"/>
          </p:nvPr>
        </p:nvSpPr>
        <p:spPr>
          <a:xfrm>
            <a:off x="1097280" y="119641"/>
            <a:ext cx="10200260" cy="1617719"/>
          </a:xfrm>
        </p:spPr>
        <p:txBody>
          <a:bodyPr>
            <a:noAutofit/>
          </a:bodyPr>
          <a:lstStyle/>
          <a:p>
            <a:r>
              <a:rPr lang="en-GB" sz="3200" dirty="0"/>
              <a:t>AI IS RESHAPING THE JOB MARKET, DEVELOPING REQUIRED SKILLS OR UPSKILLING AND TRANSITIONING IS IMPORTANT.</a:t>
            </a:r>
          </a:p>
        </p:txBody>
      </p:sp>
      <p:sp>
        <p:nvSpPr>
          <p:cNvPr id="3" name="Content Placeholder 2">
            <a:extLst>
              <a:ext uri="{FF2B5EF4-FFF2-40B4-BE49-F238E27FC236}">
                <a16:creationId xmlns:a16="http://schemas.microsoft.com/office/drawing/2014/main" id="{492843D4-EC02-697D-C635-D3E511504492}"/>
              </a:ext>
            </a:extLst>
          </p:cNvPr>
          <p:cNvSpPr>
            <a:spLocks noGrp="1"/>
          </p:cNvSpPr>
          <p:nvPr>
            <p:ph idx="1"/>
          </p:nvPr>
        </p:nvSpPr>
        <p:spPr>
          <a:xfrm>
            <a:off x="1097280" y="1943223"/>
            <a:ext cx="4887626" cy="4167020"/>
          </a:xfrm>
        </p:spPr>
        <p:txBody>
          <a:bodyPr>
            <a:noAutofit/>
          </a:bodyPr>
          <a:lstStyle/>
          <a:p>
            <a:pPr>
              <a:buFont typeface="Arial" panose="020B0604020202020204" pitchFamily="34" charset="0"/>
              <a:buChar char="•"/>
            </a:pPr>
            <a:r>
              <a:rPr lang="en-GB" sz="1600" dirty="0"/>
              <a:t>The two charts illustrate the distribution of job postings in 2024, divided into </a:t>
            </a:r>
            <a:r>
              <a:rPr lang="en-GB" sz="1600" b="1" dirty="0"/>
              <a:t>data-related jobs</a:t>
            </a:r>
            <a:r>
              <a:rPr lang="en-GB" sz="1600" dirty="0"/>
              <a:t> and </a:t>
            </a:r>
            <a:r>
              <a:rPr lang="en-GB" sz="1600" b="1" dirty="0"/>
              <a:t>disrupted or augmentation/skill-shift jobs</a:t>
            </a:r>
            <a:r>
              <a:rPr lang="en-GB" sz="1600" dirty="0"/>
              <a:t>, based on how they are affected by AI.</a:t>
            </a:r>
          </a:p>
          <a:p>
            <a:pPr>
              <a:buFont typeface="Arial" panose="020B0604020202020204" pitchFamily="34" charset="0"/>
              <a:buChar char="•"/>
            </a:pPr>
            <a:r>
              <a:rPr lang="en-GB" sz="1200" dirty="0"/>
              <a:t>Most postings were for </a:t>
            </a:r>
            <a:r>
              <a:rPr lang="en-GB" sz="1200" b="1" dirty="0"/>
              <a:t>Data Analysts (36%)</a:t>
            </a:r>
            <a:r>
              <a:rPr lang="en-GB" sz="1200" dirty="0"/>
              <a:t> and </a:t>
            </a:r>
            <a:r>
              <a:rPr lang="en-GB" sz="1200" b="1" dirty="0"/>
              <a:t>Data Engineers (27.5%). Data Scientists (18.3%)</a:t>
            </a:r>
            <a:r>
              <a:rPr lang="en-GB" sz="1200" dirty="0"/>
              <a:t> also made up a notable share, indicating growing reliance on advanced analytics. Other roles, such as </a:t>
            </a:r>
            <a:r>
              <a:rPr lang="en-GB" sz="1200" b="1" dirty="0"/>
              <a:t>Database Administrators</a:t>
            </a:r>
            <a:r>
              <a:rPr lang="en-GB" sz="1200" dirty="0"/>
              <a:t>, </a:t>
            </a:r>
            <a:r>
              <a:rPr lang="en-GB" sz="1200" b="1" dirty="0"/>
              <a:t>Data Architects</a:t>
            </a:r>
            <a:r>
              <a:rPr lang="en-GB" sz="1200" dirty="0"/>
              <a:t>, and </a:t>
            </a:r>
            <a:r>
              <a:rPr lang="en-GB" sz="1200" b="1" dirty="0"/>
              <a:t>Machine Learning Engineers</a:t>
            </a:r>
            <a:r>
              <a:rPr lang="en-GB" sz="1200" dirty="0"/>
              <a:t>, appeared less frequently but signal steady expansion in technical data infrastructure and AI development. </a:t>
            </a:r>
          </a:p>
          <a:p>
            <a:pPr>
              <a:buFont typeface="Arial" panose="020B0604020202020204" pitchFamily="34" charset="0"/>
              <a:buChar char="•"/>
            </a:pPr>
            <a:r>
              <a:rPr lang="en-GB" sz="1200" dirty="0"/>
              <a:t>Among roles most influenced by AI, </a:t>
            </a:r>
            <a:r>
              <a:rPr lang="en-GB" sz="1200" b="1" dirty="0"/>
              <a:t>Customer Service (79.3%)</a:t>
            </a:r>
            <a:r>
              <a:rPr lang="en-GB" sz="1200" dirty="0"/>
              <a:t> dominated, highlighting the high potential for automation. Smaller shares of </a:t>
            </a:r>
            <a:r>
              <a:rPr lang="en-GB" sz="1200" b="1" dirty="0"/>
              <a:t>HR (9.8%)</a:t>
            </a:r>
            <a:r>
              <a:rPr lang="en-GB" sz="1200" dirty="0"/>
              <a:t> and </a:t>
            </a:r>
            <a:r>
              <a:rPr lang="en-GB" sz="1200" b="1" dirty="0"/>
              <a:t>Underwriters (6.7%)</a:t>
            </a:r>
            <a:r>
              <a:rPr lang="en-GB" sz="1200" dirty="0"/>
              <a:t> suggest partial automation rather than full replacement, while roles like </a:t>
            </a:r>
            <a:r>
              <a:rPr lang="en-GB" sz="1200" b="1" dirty="0"/>
              <a:t>Bookkeeping</a:t>
            </a:r>
            <a:r>
              <a:rPr lang="en-GB" sz="1200" dirty="0"/>
              <a:t> and </a:t>
            </a:r>
            <a:r>
              <a:rPr lang="en-GB" sz="1200" b="1" dirty="0"/>
              <a:t>Legal</a:t>
            </a:r>
            <a:r>
              <a:rPr lang="en-GB" sz="1200" dirty="0"/>
              <a:t> positions appeared minimally, indicating that automation and AI-assisted tools may already be reducing recruitment needs in these areas.</a:t>
            </a:r>
          </a:p>
        </p:txBody>
      </p:sp>
      <p:sp>
        <p:nvSpPr>
          <p:cNvPr id="4" name="Content Placeholder 2">
            <a:extLst>
              <a:ext uri="{FF2B5EF4-FFF2-40B4-BE49-F238E27FC236}">
                <a16:creationId xmlns:a16="http://schemas.microsoft.com/office/drawing/2014/main" id="{29ED4CD4-D555-ADE5-B85B-338F732E7386}"/>
              </a:ext>
            </a:extLst>
          </p:cNvPr>
          <p:cNvSpPr txBox="1">
            <a:spLocks/>
          </p:cNvSpPr>
          <p:nvPr/>
        </p:nvSpPr>
        <p:spPr>
          <a:xfrm>
            <a:off x="5984906" y="1883402"/>
            <a:ext cx="5235722" cy="4337936"/>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GB" sz="1400" dirty="0">
                <a:solidFill>
                  <a:schemeClr val="accent3"/>
                </a:solidFill>
              </a:rPr>
              <a:t>Implications</a:t>
            </a:r>
            <a:r>
              <a:rPr lang="en-GB" sz="1400" dirty="0"/>
              <a:t>:</a:t>
            </a:r>
          </a:p>
          <a:p>
            <a:pPr marL="285750" indent="-285750">
              <a:buFont typeface="Arial" panose="020B0604020202020204" pitchFamily="34" charset="0"/>
              <a:buChar char="•"/>
            </a:pPr>
            <a:r>
              <a:rPr lang="en-GB" sz="1300" dirty="0"/>
              <a:t>There is strong and growing need for roles that manage, process, and interpret large datasets. Companies had also increased reliance on advanced analytics and predictive modelling.</a:t>
            </a:r>
          </a:p>
          <a:p>
            <a:pPr marL="285750" indent="-285750">
              <a:buFont typeface="Arial" panose="020B0604020202020204" pitchFamily="34" charset="0"/>
              <a:buChar char="•"/>
            </a:pPr>
            <a:r>
              <a:rPr lang="en-GB" sz="1300" dirty="0"/>
              <a:t>There were also ongoing but smaller-scale needs for data infrastructure management and highly technical or AI-specialist positions.</a:t>
            </a:r>
          </a:p>
          <a:p>
            <a:pPr marL="285750" indent="-285750">
              <a:buFont typeface="Arial" panose="020B0604020202020204" pitchFamily="34" charset="0"/>
              <a:buChar char="•"/>
            </a:pPr>
            <a:r>
              <a:rPr lang="en-GB" sz="1300" dirty="0"/>
              <a:t>AI chatbots and virtual assistants has been widely adopted, and AI has been increasing supporting decision-making and repetitive tasks. However, human expertise remains essential in </a:t>
            </a:r>
            <a:r>
              <a:rPr lang="en-GB" sz="1300" b="1" dirty="0"/>
              <a:t>HR roles</a:t>
            </a:r>
            <a:r>
              <a:rPr lang="en-GB" sz="1300" dirty="0"/>
              <a:t> and </a:t>
            </a:r>
            <a:r>
              <a:rPr lang="en-GB" sz="1300" b="1" dirty="0"/>
              <a:t>Underwriters.</a:t>
            </a:r>
          </a:p>
          <a:p>
            <a:pPr marL="285750" indent="-285750">
              <a:buFont typeface="Arial" panose="020B0604020202020204" pitchFamily="34" charset="0"/>
              <a:buChar char="•"/>
            </a:pPr>
            <a:r>
              <a:rPr lang="en-GB" sz="1400" dirty="0"/>
              <a:t>For university students and graduates, this indicates that students with STEM-related degrees can consider data-related jobs. For other degrees such as humanities and social sciences, students should be aware of the AI adoption in the career they are interested in, and prepare for upskilling or transitioning their skills.</a:t>
            </a:r>
            <a:endParaRPr lang="en-GB" sz="1400" b="1" dirty="0"/>
          </a:p>
          <a:p>
            <a:pPr marL="285750" indent="-285750">
              <a:buFont typeface="Arial" panose="020B0604020202020204" pitchFamily="34" charset="0"/>
              <a:buChar char="•"/>
            </a:pPr>
            <a:endParaRPr lang="en-GB" sz="1200" b="1" dirty="0"/>
          </a:p>
          <a:p>
            <a:pPr marL="285750" indent="-285750">
              <a:buFont typeface="Arial" panose="020B0604020202020204" pitchFamily="34" charset="0"/>
              <a:buChar char="•"/>
            </a:pPr>
            <a:endParaRPr lang="en-GB" sz="1200" dirty="0"/>
          </a:p>
        </p:txBody>
      </p:sp>
    </p:spTree>
    <p:extLst>
      <p:ext uri="{BB962C8B-B14F-4D97-AF65-F5344CB8AC3E}">
        <p14:creationId xmlns:p14="http://schemas.microsoft.com/office/powerpoint/2010/main" val="13247940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9_TF22712842.potx" id="{66207373-B99E-4885-8182-B73EA986FCBA}" vid="{BA3EABD1-0925-4BFC-B6D5-F3CE9D9640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{407FBAC1-1C4B-4C82-AFD2-726EFBE44012}tf22712842_win32</Template>
  <TotalTime>1188</TotalTime>
  <Words>1839</Words>
  <Application>Microsoft Office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Inter</vt:lpstr>
      <vt:lpstr>Arial</vt:lpstr>
      <vt:lpstr>Bookman Old Style</vt:lpstr>
      <vt:lpstr>Calibri</vt:lpstr>
      <vt:lpstr>Franklin Gothic Book</vt:lpstr>
      <vt:lpstr>1_RetrospectVTI</vt:lpstr>
      <vt:lpstr> How has AI development influenced the job market for recent graduates?</vt:lpstr>
      <vt:lpstr>Outline</vt:lpstr>
      <vt:lpstr>EXECUTIVE SUMMARY</vt:lpstr>
      <vt:lpstr>INTRODUCTION</vt:lpstr>
      <vt:lpstr>METHODOLOGY</vt:lpstr>
      <vt:lpstr>AN OVERVIEW OF JOB POSTINGS</vt:lpstr>
      <vt:lpstr>AI IS RESHAPING THE JOB MARKET, DEVELOPING REQUIRED SKILLS OR UPSKILLING AND TRANSITIONING IS IMPORTANT.</vt:lpstr>
      <vt:lpstr>POSTINGS IN DATA-RELATED AND AI-DISRUPTED JOBS (2024)</vt:lpstr>
      <vt:lpstr>AI IS RESHAPING THE JOB MARKET, DEVELOPING REQUIRED SKILLS OR UPSKILLING AND TRANSITIONING IS IMPORTANT.</vt:lpstr>
      <vt:lpstr>ANNUAL SALARIES FOR DATA-RELATED AND AI-DISRUPTED JOBS BY EXPERIECE LEVEL.</vt:lpstr>
      <vt:lpstr>SALARY TRENDS SHOW STRONG GROWTH IN AI-RESISTANT CAREERS</vt:lpstr>
      <vt:lpstr>MOST REQUIRED SKILLS IN DATA-RELATED JOBS</vt:lpstr>
      <vt:lpstr>MOST REQUIRED SKILLS IN DATA-RELATED JOBS</vt:lpstr>
      <vt:lpstr>CONCLUSION</vt:lpstr>
      <vt:lpstr>APPENDIX</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meimay00@qq.com</dc:creator>
  <cp:lastModifiedBy>meimay00@qq.com</cp:lastModifiedBy>
  <cp:revision>10</cp:revision>
  <dcterms:created xsi:type="dcterms:W3CDTF">2025-10-09T11:39:32Z</dcterms:created>
  <dcterms:modified xsi:type="dcterms:W3CDTF">2025-10-15T18:42:33Z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