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82" r:id="rId2"/>
    <p:sldId id="297" r:id="rId3"/>
    <p:sldId id="287" r:id="rId4"/>
    <p:sldId id="309" r:id="rId5"/>
    <p:sldId id="371" r:id="rId6"/>
    <p:sldId id="373" r:id="rId7"/>
    <p:sldId id="374" r:id="rId8"/>
    <p:sldId id="372" r:id="rId9"/>
    <p:sldId id="375" r:id="rId10"/>
    <p:sldId id="310" r:id="rId11"/>
    <p:sldId id="311" r:id="rId12"/>
    <p:sldId id="312" r:id="rId13"/>
    <p:sldId id="376" r:id="rId14"/>
    <p:sldId id="377" r:id="rId15"/>
    <p:sldId id="313" r:id="rId16"/>
    <p:sldId id="378" r:id="rId17"/>
    <p:sldId id="314" r:id="rId18"/>
    <p:sldId id="379" r:id="rId19"/>
    <p:sldId id="380" r:id="rId20"/>
    <p:sldId id="315" r:id="rId21"/>
    <p:sldId id="381" r:id="rId22"/>
    <p:sldId id="317" r:id="rId23"/>
    <p:sldId id="319" r:id="rId24"/>
    <p:sldId id="318" r:id="rId25"/>
    <p:sldId id="295" r:id="rId26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瑜" initials="周" lastIdx="2" clrIdx="0">
    <p:extLst>
      <p:ext uri="{19B8F6BF-5375-455C-9EA6-DF929625EA0E}">
        <p15:presenceInfo xmlns:p15="http://schemas.microsoft.com/office/powerpoint/2012/main" userId="c856bb4c595784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6700"/>
    <a:srgbClr val="FFEA9C"/>
    <a:srgbClr val="253C8E"/>
    <a:srgbClr val="0066FF"/>
    <a:srgbClr val="D94E60"/>
    <a:srgbClr val="E7242D"/>
    <a:srgbClr val="E78D98"/>
    <a:srgbClr val="A51E28"/>
    <a:srgbClr val="F7F7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AECB4-73B5-4170-98ED-83D0C6F8527B}" v="1" dt="2024-03-11T09:44:33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6252" autoAdjust="0"/>
  </p:normalViewPr>
  <p:slideViewPr>
    <p:cSldViewPr>
      <p:cViewPr varScale="1">
        <p:scale>
          <a:sx n="112" d="100"/>
          <a:sy n="112" d="100"/>
        </p:scale>
        <p:origin x="80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dcxs" userId="f53f700a-6709-4045-8975-3edaa594be1c" providerId="ADAL" clId="{E12AECB4-73B5-4170-98ED-83D0C6F8527B}"/>
    <pc:docChg chg="undo custSel modSld">
      <pc:chgData name="pdcxs" userId="f53f700a-6709-4045-8975-3edaa594be1c" providerId="ADAL" clId="{E12AECB4-73B5-4170-98ED-83D0C6F8527B}" dt="2024-03-11T10:10:25.984" v="251" actId="20577"/>
      <pc:docMkLst>
        <pc:docMk/>
      </pc:docMkLst>
      <pc:sldChg chg="modSp mod">
        <pc:chgData name="pdcxs" userId="f53f700a-6709-4045-8975-3edaa594be1c" providerId="ADAL" clId="{E12AECB4-73B5-4170-98ED-83D0C6F8527B}" dt="2024-03-11T10:04:20.439" v="207" actId="20577"/>
        <pc:sldMkLst>
          <pc:docMk/>
          <pc:sldMk cId="2593404306" sldId="315"/>
        </pc:sldMkLst>
        <pc:spChg chg="mod">
          <ac:chgData name="pdcxs" userId="f53f700a-6709-4045-8975-3edaa594be1c" providerId="ADAL" clId="{E12AECB4-73B5-4170-98ED-83D0C6F8527B}" dt="2024-03-11T09:57:06.924" v="181" actId="20577"/>
          <ac:spMkLst>
            <pc:docMk/>
            <pc:sldMk cId="2593404306" sldId="315"/>
            <ac:spMk id="13" creationId="{4DF76A38-F477-4006-910C-BD05FFB97AD7}"/>
          </ac:spMkLst>
        </pc:spChg>
        <pc:spChg chg="mod">
          <ac:chgData name="pdcxs" userId="f53f700a-6709-4045-8975-3edaa594be1c" providerId="ADAL" clId="{E12AECB4-73B5-4170-98ED-83D0C6F8527B}" dt="2024-03-11T10:04:20.439" v="207" actId="20577"/>
          <ac:spMkLst>
            <pc:docMk/>
            <pc:sldMk cId="2593404306" sldId="315"/>
            <ac:spMk id="17" creationId="{B8C7C9D8-AD12-4736-B842-4ED276AE920E}"/>
          </ac:spMkLst>
        </pc:spChg>
      </pc:sldChg>
      <pc:sldChg chg="modSp mod">
        <pc:chgData name="pdcxs" userId="f53f700a-6709-4045-8975-3edaa594be1c" providerId="ADAL" clId="{E12AECB4-73B5-4170-98ED-83D0C6F8527B}" dt="2024-03-11T09:45:05.638" v="86" actId="20577"/>
        <pc:sldMkLst>
          <pc:docMk/>
          <pc:sldMk cId="3458102598" sldId="377"/>
        </pc:sldMkLst>
        <pc:spChg chg="mod">
          <ac:chgData name="pdcxs" userId="f53f700a-6709-4045-8975-3edaa594be1c" providerId="ADAL" clId="{E12AECB4-73B5-4170-98ED-83D0C6F8527B}" dt="2024-03-11T09:45:05.638" v="86" actId="20577"/>
          <ac:spMkLst>
            <pc:docMk/>
            <pc:sldMk cId="3458102598" sldId="377"/>
            <ac:spMk id="18" creationId="{CAA93D4C-42E2-486B-9692-90F3AC9AB381}"/>
          </ac:spMkLst>
        </pc:spChg>
      </pc:sldChg>
      <pc:sldChg chg="modSp mod">
        <pc:chgData name="pdcxs" userId="f53f700a-6709-4045-8975-3edaa594be1c" providerId="ADAL" clId="{E12AECB4-73B5-4170-98ED-83D0C6F8527B}" dt="2024-03-11T09:44:47.530" v="85" actId="20577"/>
        <pc:sldMkLst>
          <pc:docMk/>
          <pc:sldMk cId="2173657928" sldId="378"/>
        </pc:sldMkLst>
        <pc:spChg chg="mod">
          <ac:chgData name="pdcxs" userId="f53f700a-6709-4045-8975-3edaa594be1c" providerId="ADAL" clId="{E12AECB4-73B5-4170-98ED-83D0C6F8527B}" dt="2024-03-11T09:44:47.530" v="85" actId="20577"/>
          <ac:spMkLst>
            <pc:docMk/>
            <pc:sldMk cId="2173657928" sldId="378"/>
            <ac:spMk id="20" creationId="{E0E4C664-592E-43A2-8E25-35D18F4A8C26}"/>
          </ac:spMkLst>
        </pc:spChg>
        <pc:spChg chg="mod">
          <ac:chgData name="pdcxs" userId="f53f700a-6709-4045-8975-3edaa594be1c" providerId="ADAL" clId="{E12AECB4-73B5-4170-98ED-83D0C6F8527B}" dt="2024-03-11T09:44:19.601" v="39" actId="20577"/>
          <ac:spMkLst>
            <pc:docMk/>
            <pc:sldMk cId="2173657928" sldId="378"/>
            <ac:spMk id="21" creationId="{D0C1091A-799F-4EC6-938B-736E4BBAAD0D}"/>
          </ac:spMkLst>
        </pc:spChg>
      </pc:sldChg>
      <pc:sldChg chg="modSp mod">
        <pc:chgData name="pdcxs" userId="f53f700a-6709-4045-8975-3edaa594be1c" providerId="ADAL" clId="{E12AECB4-73B5-4170-98ED-83D0C6F8527B}" dt="2024-03-11T09:53:03.537" v="157" actId="20577"/>
        <pc:sldMkLst>
          <pc:docMk/>
          <pc:sldMk cId="2578556573" sldId="379"/>
        </pc:sldMkLst>
        <pc:spChg chg="mod">
          <ac:chgData name="pdcxs" userId="f53f700a-6709-4045-8975-3edaa594be1c" providerId="ADAL" clId="{E12AECB4-73B5-4170-98ED-83D0C6F8527B}" dt="2024-03-11T09:52:40.481" v="118" actId="20577"/>
          <ac:spMkLst>
            <pc:docMk/>
            <pc:sldMk cId="2578556573" sldId="379"/>
            <ac:spMk id="15" creationId="{891A3AD1-0EBE-4BA9-97F3-AFC1E9ADC288}"/>
          </ac:spMkLst>
        </pc:spChg>
        <pc:spChg chg="mod">
          <ac:chgData name="pdcxs" userId="f53f700a-6709-4045-8975-3edaa594be1c" providerId="ADAL" clId="{E12AECB4-73B5-4170-98ED-83D0C6F8527B}" dt="2024-03-11T09:53:03.537" v="157" actId="20577"/>
          <ac:spMkLst>
            <pc:docMk/>
            <pc:sldMk cId="2578556573" sldId="379"/>
            <ac:spMk id="17" creationId="{99AEF668-7057-489B-9AFC-ABC082CFD8EA}"/>
          </ac:spMkLst>
        </pc:spChg>
      </pc:sldChg>
      <pc:sldChg chg="modSp mod">
        <pc:chgData name="pdcxs" userId="f53f700a-6709-4045-8975-3edaa594be1c" providerId="ADAL" clId="{E12AECB4-73B5-4170-98ED-83D0C6F8527B}" dt="2024-03-11T10:10:25.984" v="251" actId="20577"/>
        <pc:sldMkLst>
          <pc:docMk/>
          <pc:sldMk cId="1139352134" sldId="381"/>
        </pc:sldMkLst>
        <pc:spChg chg="mod">
          <ac:chgData name="pdcxs" userId="f53f700a-6709-4045-8975-3edaa594be1c" providerId="ADAL" clId="{E12AECB4-73B5-4170-98ED-83D0C6F8527B}" dt="2024-03-11T10:10:25.984" v="251" actId="20577"/>
          <ac:spMkLst>
            <pc:docMk/>
            <pc:sldMk cId="1139352134" sldId="381"/>
            <ac:spMk id="13" creationId="{4DF76A38-F477-4006-910C-BD05FFB97AD7}"/>
          </ac:spMkLst>
        </pc:spChg>
        <pc:spChg chg="mod">
          <ac:chgData name="pdcxs" userId="f53f700a-6709-4045-8975-3edaa594be1c" providerId="ADAL" clId="{E12AECB4-73B5-4170-98ED-83D0C6F8527B}" dt="2024-03-11T10:04:38.252" v="218" actId="20577"/>
          <ac:spMkLst>
            <pc:docMk/>
            <pc:sldMk cId="1139352134" sldId="381"/>
            <ac:spMk id="16" creationId="{EC988F3A-38C2-4A67-9B9A-F09E9E6A26D6}"/>
          </ac:spMkLst>
        </pc:spChg>
      </pc:sldChg>
    </pc:docChg>
  </pc:docChgLst>
  <pc:docChgLst>
    <pc:chgData name="pdcxs" userId="f53f700a-6709-4045-8975-3edaa594be1c" providerId="ADAL" clId="{A75D0FD1-D074-4F4A-9DF2-B254D2D6ED3A}"/>
    <pc:docChg chg="addSld delSld modSld">
      <pc:chgData name="pdcxs" userId="f53f700a-6709-4045-8975-3edaa594be1c" providerId="ADAL" clId="{A75D0FD1-D074-4F4A-9DF2-B254D2D6ED3A}" dt="2024-02-28T05:41:57.694" v="1" actId="47"/>
      <pc:docMkLst>
        <pc:docMk/>
      </pc:docMkLst>
      <pc:sldChg chg="del">
        <pc:chgData name="pdcxs" userId="f53f700a-6709-4045-8975-3edaa594be1c" providerId="ADAL" clId="{A75D0FD1-D074-4F4A-9DF2-B254D2D6ED3A}" dt="2024-02-28T05:41:57.694" v="1" actId="47"/>
        <pc:sldMkLst>
          <pc:docMk/>
          <pc:sldMk cId="753176371" sldId="306"/>
        </pc:sldMkLst>
      </pc:sldChg>
      <pc:sldChg chg="add">
        <pc:chgData name="pdcxs" userId="f53f700a-6709-4045-8975-3edaa594be1c" providerId="ADAL" clId="{A75D0FD1-D074-4F4A-9DF2-B254D2D6ED3A}" dt="2024-02-28T05:41:56.129" v="0"/>
        <pc:sldMkLst>
          <pc:docMk/>
          <pc:sldMk cId="1441024700" sldId="382"/>
        </pc:sldMkLst>
      </pc:sldChg>
    </pc:docChg>
  </pc:docChgLst>
  <pc:docChgLst>
    <pc:chgData name="pdcxs" userId="f53f700a-6709-4045-8975-3edaa594be1c" providerId="ADAL" clId="{7113C123-ABDB-4B5F-8453-7617D675FEF7}"/>
    <pc:docChg chg="modSld">
      <pc:chgData name="pdcxs" userId="f53f700a-6709-4045-8975-3edaa594be1c" providerId="ADAL" clId="{7113C123-ABDB-4B5F-8453-7617D675FEF7}" dt="2023-02-23T07:29:39.835" v="6" actId="20577"/>
      <pc:docMkLst>
        <pc:docMk/>
      </pc:docMkLst>
      <pc:sldChg chg="modSp mod">
        <pc:chgData name="pdcxs" userId="f53f700a-6709-4045-8975-3edaa594be1c" providerId="ADAL" clId="{7113C123-ABDB-4B5F-8453-7617D675FEF7}" dt="2023-02-23T07:29:39.835" v="6" actId="20577"/>
        <pc:sldMkLst>
          <pc:docMk/>
          <pc:sldMk cId="753176371" sldId="306"/>
        </pc:sldMkLst>
        <pc:spChg chg="mod">
          <ac:chgData name="pdcxs" userId="f53f700a-6709-4045-8975-3edaa594be1c" providerId="ADAL" clId="{7113C123-ABDB-4B5F-8453-7617D675FEF7}" dt="2023-02-23T07:29:39.835" v="6" actId="20577"/>
          <ac:spMkLst>
            <pc:docMk/>
            <pc:sldMk cId="753176371" sldId="306"/>
            <ac:spMk id="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452BF8-090B-45BA-BEBC-12E4A68B66AF}" type="datetimeFigureOut">
              <a:rPr lang="zh-CN" altLang="en-US"/>
              <a:pPr>
                <a:defRPr/>
              </a:pPr>
              <a:t>2024/3/12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483595-0F15-485D-B89F-C1EC33C285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3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201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49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67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24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581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590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40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27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08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1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5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14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616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11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67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070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2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50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11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91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84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64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7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942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  <a:pPr>
                <a:defRPr/>
              </a:pPr>
              <a:t>2024/3/12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994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  <a:pPr>
                <a:defRPr/>
              </a:pPr>
              <a:t>2024/3/12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778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  <a:pPr>
                <a:defRPr/>
              </a:pPr>
              <a:t>2024/3/12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51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  <a:pPr>
                <a:defRPr/>
              </a:pPr>
              <a:t>2024/3/12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92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005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569870"/>
      </p:ext>
    </p:extLst>
  </p:cSld>
  <p:clrMapOvr>
    <a:masterClrMapping/>
  </p:clrMapOvr>
  <p:transition spd="slow" advClick="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27B9DD9-119C-4B8D-B3AB-3CFC6AE69930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896A742-B894-4524-9C20-3C168B22A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504074">
            <a:off x="8420870" y="272680"/>
            <a:ext cx="1446260" cy="1410847"/>
            <a:chOff x="1438274" y="1657351"/>
            <a:chExt cx="1072401" cy="747122"/>
          </a:xfrm>
        </p:grpSpPr>
        <p:sp>
          <p:nvSpPr>
            <p:cNvPr id="3" name="任意多边形 2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2956835">
            <a:off x="7871462" y="4098720"/>
            <a:ext cx="1446260" cy="1410847"/>
            <a:chOff x="1438274" y="1657351"/>
            <a:chExt cx="1072401" cy="747122"/>
          </a:xfrm>
        </p:grpSpPr>
        <p:sp>
          <p:nvSpPr>
            <p:cNvPr id="7" name="任意多边形 6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6504074">
            <a:off x="-929201" y="-101486"/>
            <a:ext cx="1446260" cy="1410847"/>
            <a:chOff x="1438274" y="1657351"/>
            <a:chExt cx="1072401" cy="747122"/>
          </a:xfrm>
        </p:grpSpPr>
        <p:sp>
          <p:nvSpPr>
            <p:cNvPr id="11" name="任意多边形 10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802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3814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5198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3349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  <a:pPr>
                <a:defRPr/>
              </a:pPr>
              <a:t>2024/3/12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637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  <a:pPr>
                <a:defRPr/>
              </a:pPr>
              <a:t>2024/3/12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5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  <a:pPr>
                <a:defRPr/>
              </a:pPr>
              <a:t>2024/3/12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94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  <a:pPr>
                <a:defRPr/>
              </a:pPr>
              <a:t>2024/3/12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579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3" r:id="rId3"/>
    <p:sldLayoutId id="2147483674" r:id="rId4"/>
    <p:sldLayoutId id="214748367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72" r:id="rId14"/>
    <p:sldLayoutId id="2147483685" r:id="rId15"/>
    <p:sldLayoutId id="2147483686" r:id="rId16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30227" y="3583212"/>
            <a:ext cx="1417637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讲授人：陈笑沙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087" y="2247366"/>
            <a:ext cx="4855823" cy="7615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68551" tIns="34276" rIns="68551" bIns="34276">
            <a:spAutoFit/>
          </a:bodyPr>
          <a:lstStyle/>
          <a:p>
            <a:pPr algn="ctr"/>
            <a:r>
              <a:rPr lang="en-US" altLang="zh-CN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4307104" y="3583212"/>
            <a:ext cx="3793288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学院：计算机科学与技术学院（大数据学院）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06A63-BFE2-4696-8540-8182C4D8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933172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2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属性的语法格式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定义属性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语法格式：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修饰符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属性类型 属性名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[=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修饰符包括：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属性类型可以是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引用数据类型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属性名遵守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驼峰规则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第一个单词首字母小写，后面每个单词首字母大写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默认值可以是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基本数据类型字面值，也可以是对象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修饰的属性被称为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，否则被称为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实例属性 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7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方法的语法格式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14118DB6-9844-40FE-B4B0-234382B128E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91679"/>
            <a:ext cx="8928992" cy="432834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语法格式：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修饰符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 方法名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方法体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方法的修饰符可以是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推荐用驼峰规则（同属性）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返回值类型可以是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基本类型或引用类型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。如果无返回值，要用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来声明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形参列表，可以由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零个或多个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组成，彼此用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“,”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关键字修饰的方法被称为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，否则被称为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606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179512" y="169893"/>
            <a:ext cx="3012516" cy="415370"/>
            <a:chOff x="264586" y="255969"/>
            <a:chExt cx="301251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60840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构造方法的语法格式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25E46502-42DD-47AE-AA89-18533E9A95C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9401"/>
            <a:ext cx="8928992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语法格式：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修饰符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构造方法体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修饰符可以是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构造方法名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必须和类名相同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没有返回值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457200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如果程序员没有为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类提供任何构造方法，则系统会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默认为这个类提供一个无参的构造方法</a:t>
            </a:r>
          </a:p>
          <a:p>
            <a:pPr marL="514350" indent="-457200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一旦程序员提供了自定义的构造方法，则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系统不再提供默认的构造器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5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定义圆柱体类型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1336D8B-CD0B-452A-8D14-69C1374576F9}"/>
              </a:ext>
            </a:extLst>
          </p:cNvPr>
          <p:cNvSpPr/>
          <p:nvPr/>
        </p:nvSpPr>
        <p:spPr>
          <a:xfrm>
            <a:off x="324920" y="671338"/>
            <a:ext cx="8501063" cy="4269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 Cylinder{                            //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定义圆柱体类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Cylinder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private double radius;            //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radius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private double height;           //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height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private double pi=3.14;         //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 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并赋初值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public Cylinder(){                   //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构造方法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radius = 1.0;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height = 1.0;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public double area( ) {               //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定义方法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area()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，用来计算底面积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return pi*radius* radius;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public double volume( ) {         //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定义方法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volume()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，用来计算体积</a:t>
            </a:r>
          </a:p>
          <a:p>
            <a:pPr eaLnBrk="1" hangingPunct="1"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return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(pi*radius* radius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)*height;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99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500885" cy="415370"/>
            <a:chOff x="264586" y="255969"/>
            <a:chExt cx="15008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0967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UML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图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8CAEA16-D345-46AB-B390-A128AF3820E5}"/>
              </a:ext>
            </a:extLst>
          </p:cNvPr>
          <p:cNvSpPr txBox="1"/>
          <p:nvPr/>
        </p:nvSpPr>
        <p:spPr>
          <a:xfrm>
            <a:off x="107504" y="611429"/>
            <a:ext cx="89289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UML </a:t>
            </a:r>
            <a:r>
              <a:rPr lang="zh-CN" altLang="en-US" sz="2800" dirty="0"/>
              <a:t>图 </a:t>
            </a:r>
            <a:r>
              <a:rPr lang="en-US" altLang="zh-CN" sz="2800" dirty="0"/>
              <a:t>(Unified Modeling Language Diagram</a:t>
            </a:r>
            <a:r>
              <a:rPr lang="zh-CN" altLang="zh-CN" sz="2800" dirty="0"/>
              <a:t>，</a:t>
            </a:r>
            <a:r>
              <a:rPr lang="en-US" altLang="zh-CN" sz="2800" dirty="0"/>
              <a:t>UML) </a:t>
            </a:r>
            <a:r>
              <a:rPr lang="zh-CN" altLang="zh-CN" sz="2800" dirty="0"/>
              <a:t>称为统一建模语言或标准建模语言，是一个支持模型化和软件系统开发的图形化语言</a:t>
            </a:r>
            <a:endParaRPr lang="zh-CN" altLang="en-US" sz="28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63E3DB6-FFC0-4E53-A617-9BEB4F2EFCE9}"/>
              </a:ext>
            </a:extLst>
          </p:cNvPr>
          <p:cNvGrpSpPr/>
          <p:nvPr/>
        </p:nvGrpSpPr>
        <p:grpSpPr>
          <a:xfrm>
            <a:off x="3491880" y="1932223"/>
            <a:ext cx="1944216" cy="2160240"/>
            <a:chOff x="3275856" y="2409370"/>
            <a:chExt cx="1944216" cy="21602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F61319E-FD76-4475-82DE-48903F6022BE}"/>
                </a:ext>
              </a:extLst>
            </p:cNvPr>
            <p:cNvSpPr/>
            <p:nvPr/>
          </p:nvSpPr>
          <p:spPr>
            <a:xfrm>
              <a:off x="3275856" y="2409370"/>
              <a:ext cx="194421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Cylinder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6858C85-CFC2-4AB9-8C23-BD4D18EEF5FD}"/>
                </a:ext>
              </a:extLst>
            </p:cNvPr>
            <p:cNvSpPr/>
            <p:nvPr/>
          </p:nvSpPr>
          <p:spPr>
            <a:xfrm>
              <a:off x="3275856" y="2769410"/>
              <a:ext cx="1944216" cy="10081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pi: double</a:t>
              </a:r>
            </a:p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adius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double</a:t>
              </a:r>
            </a:p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height: int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4455E4F-9401-4218-AEBC-4AC8DA8233A0}"/>
                </a:ext>
              </a:extLst>
            </p:cNvPr>
            <p:cNvSpPr/>
            <p:nvPr/>
          </p:nvSpPr>
          <p:spPr>
            <a:xfrm>
              <a:off x="3275856" y="3777522"/>
              <a:ext cx="1944216" cy="7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area(): double</a:t>
              </a:r>
            </a:p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volume(): double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AA93D4C-42E2-486B-9692-90F3AC9AB381}"/>
              </a:ext>
            </a:extLst>
          </p:cNvPr>
          <p:cNvSpPr txBox="1"/>
          <p:nvPr/>
        </p:nvSpPr>
        <p:spPr>
          <a:xfrm>
            <a:off x="107504" y="449680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demo/classes/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/CylinderApp.java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902689-6DCE-4060-97BD-7D5D5B3D94CC}"/>
              </a:ext>
            </a:extLst>
          </p:cNvPr>
          <p:cNvSpPr txBox="1"/>
          <p:nvPr/>
        </p:nvSpPr>
        <p:spPr>
          <a:xfrm>
            <a:off x="107504" y="4127470"/>
            <a:ext cx="8480207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定义一个圆柱体类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Cylinder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，并创建相应对象，然后计算圆柱体的底面积和体积</a:t>
            </a:r>
          </a:p>
        </p:txBody>
      </p:sp>
    </p:spTree>
    <p:extLst>
      <p:ext uri="{BB962C8B-B14F-4D97-AF65-F5344CB8AC3E}">
        <p14:creationId xmlns:p14="http://schemas.microsoft.com/office/powerpoint/2010/main" val="345810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对象的产生和使用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3D1FF490-2A93-452F-9218-1F237695BC1E}"/>
              </a:ext>
            </a:extLst>
          </p:cNvPr>
          <p:cNvSpPr txBox="1">
            <a:spLocks noChangeArrowheads="1"/>
          </p:cNvSpPr>
          <p:nvPr/>
        </p:nvSpPr>
        <p:spPr>
          <a:xfrm>
            <a:off x="103970" y="521150"/>
            <a:ext cx="8928992" cy="449887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对象（实例）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语法格式：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 new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indent="-342900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是一个引用，关联到对象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实参列表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对于实例属性和实例方法，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只能通过对象来调用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调用方式：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实例属性名，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对于静态属性和静态方法，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即可以通过类调用，也可以通过对象调用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静态属性名，类名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静态属性名，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791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对象的产生和使用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B6DCEC0-5324-4883-8547-C383400B9B7F}"/>
              </a:ext>
            </a:extLst>
          </p:cNvPr>
          <p:cNvGrpSpPr/>
          <p:nvPr/>
        </p:nvGrpSpPr>
        <p:grpSpPr>
          <a:xfrm>
            <a:off x="2267744" y="771550"/>
            <a:ext cx="4875758" cy="2520280"/>
            <a:chOff x="3944714" y="1131590"/>
            <a:chExt cx="4875758" cy="252028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AF584FC-8956-4A4D-ABE1-9442E02F5269}"/>
                </a:ext>
              </a:extLst>
            </p:cNvPr>
            <p:cNvSpPr/>
            <p:nvPr/>
          </p:nvSpPr>
          <p:spPr>
            <a:xfrm>
              <a:off x="5655654" y="1131590"/>
              <a:ext cx="3164818" cy="25202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4256B6E-0459-459B-895B-F0E5B579C47B}"/>
                </a:ext>
              </a:extLst>
            </p:cNvPr>
            <p:cNvSpPr txBox="1"/>
            <p:nvPr/>
          </p:nvSpPr>
          <p:spPr>
            <a:xfrm>
              <a:off x="6799481" y="309787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堆内存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13C856C-3402-48DA-B216-F9DB78E5515F}"/>
                </a:ext>
              </a:extLst>
            </p:cNvPr>
            <p:cNvSpPr/>
            <p:nvPr/>
          </p:nvSpPr>
          <p:spPr>
            <a:xfrm>
              <a:off x="6014859" y="1824958"/>
              <a:ext cx="2535016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new Cylinder()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B6A4800-6966-44AF-B249-C65CAD582711}"/>
                </a:ext>
              </a:extLst>
            </p:cNvPr>
            <p:cNvSpPr/>
            <p:nvPr/>
          </p:nvSpPr>
          <p:spPr>
            <a:xfrm>
              <a:off x="3944714" y="1203598"/>
              <a:ext cx="1134875" cy="230425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A790127-508F-4A6C-BDC3-8CB01DE73650}"/>
                </a:ext>
              </a:extLst>
            </p:cNvPr>
            <p:cNvSpPr txBox="1"/>
            <p:nvPr/>
          </p:nvSpPr>
          <p:spPr>
            <a:xfrm>
              <a:off x="4073569" y="295385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栈内存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8054844-576C-4210-851A-90BF16880B1C}"/>
                </a:ext>
              </a:extLst>
            </p:cNvPr>
            <p:cNvSpPr txBox="1"/>
            <p:nvPr/>
          </p:nvSpPr>
          <p:spPr>
            <a:xfrm>
              <a:off x="4301195" y="1779662"/>
              <a:ext cx="284052" cy="36933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F4A8D91-24C6-4F5B-9EE6-EA9F0E075833}"/>
                </a:ext>
              </a:extLst>
            </p:cNvPr>
            <p:cNvCxnSpPr>
              <a:stCxn id="16" idx="3"/>
              <a:endCxn id="5" idx="1"/>
            </p:cNvCxnSpPr>
            <p:nvPr/>
          </p:nvCxnSpPr>
          <p:spPr>
            <a:xfrm>
              <a:off x="4585247" y="1964328"/>
              <a:ext cx="1429612" cy="452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E0E4C664-592E-43A2-8E25-35D18F4A8C26}"/>
              </a:ext>
            </a:extLst>
          </p:cNvPr>
          <p:cNvSpPr txBox="1"/>
          <p:nvPr/>
        </p:nvSpPr>
        <p:spPr>
          <a:xfrm>
            <a:off x="107504" y="449680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demo/classes/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/MultiInstance.java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C1091A-799F-4EC6-938B-736E4BBAAD0D}"/>
              </a:ext>
            </a:extLst>
          </p:cNvPr>
          <p:cNvSpPr txBox="1"/>
          <p:nvPr/>
        </p:nvSpPr>
        <p:spPr>
          <a:xfrm>
            <a:off x="107504" y="4127470"/>
            <a:ext cx="295465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同时创建多个圆柱体的实例</a:t>
            </a:r>
          </a:p>
        </p:txBody>
      </p:sp>
    </p:spTree>
    <p:extLst>
      <p:ext uri="{BB962C8B-B14F-4D97-AF65-F5344CB8AC3E}">
        <p14:creationId xmlns:p14="http://schemas.microsoft.com/office/powerpoint/2010/main" val="21736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21110" cy="415370"/>
            <a:chOff x="264586" y="255969"/>
            <a:chExt cx="162111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1700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this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引用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37A6AC4A-C7B1-426D-AF9B-063725311C6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5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实例方法和构造方法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中均包含一个隐含形参：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指向当前对象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，三种应用场景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第一，访问实例方法或实例属性，尤其是当形参与实例属性同名是，用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引用来区分形参和实例属性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实例属性名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形参名）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Cylinder(double radius, double height) {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this.radius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radius;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this.height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height;}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第二，返回当前对象：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this;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第三，调用其他构造方法：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其他构造方法的形参列表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27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21110" cy="415370"/>
            <a:chOff x="264586" y="255969"/>
            <a:chExt cx="162111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1700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this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引用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37A6AC4A-C7B1-426D-AF9B-063725311C6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5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方法中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方法中如何访问实例方法或实例属性呢？？？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方法如何访问静态方法或静态属性呢？？？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实例方法可以直接调用其他的实例方法，也可以调用其他的静态方法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1A3AD1-0EBE-4BA9-97F3-AFC1E9ADC288}"/>
              </a:ext>
            </a:extLst>
          </p:cNvPr>
          <p:cNvSpPr txBox="1"/>
          <p:nvPr/>
        </p:nvSpPr>
        <p:spPr>
          <a:xfrm>
            <a:off x="107504" y="330112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demo/classes/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/SmarterCylinder.java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EE695D-5ED9-4DDD-B6DB-814814C1EB2D}"/>
              </a:ext>
            </a:extLst>
          </p:cNvPr>
          <p:cNvSpPr txBox="1"/>
          <p:nvPr/>
        </p:nvSpPr>
        <p:spPr>
          <a:xfrm>
            <a:off x="107504" y="2931790"/>
            <a:ext cx="3647152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同一个类内部可以调用自己的方法</a:t>
            </a: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99AEF668-7057-489B-9AFC-ABC082CFD8EA}"/>
              </a:ext>
            </a:extLst>
          </p:cNvPr>
          <p:cNvSpPr txBox="1"/>
          <p:nvPr/>
        </p:nvSpPr>
        <p:spPr>
          <a:xfrm>
            <a:off x="107504" y="4472884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demo/classes/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/CylinderWithConfig.java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CA70A1-FCF3-4312-BA1B-4777D934C8F9}"/>
              </a:ext>
            </a:extLst>
          </p:cNvPr>
          <p:cNvSpPr txBox="1"/>
          <p:nvPr/>
        </p:nvSpPr>
        <p:spPr>
          <a:xfrm>
            <a:off x="117578" y="4061472"/>
            <a:ext cx="1805302" cy="44689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引用的用法</a:t>
            </a:r>
            <a:endParaRPr lang="zh-CN" altLang="en-US" b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55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方法扩展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E9E8EC42-06E2-4ECC-9A9F-A69455D41DCA}"/>
              </a:ext>
            </a:extLst>
          </p:cNvPr>
          <p:cNvSpPr txBox="1">
            <a:spLocks noChangeArrowheads="1"/>
          </p:cNvSpPr>
          <p:nvPr/>
        </p:nvSpPr>
        <p:spPr>
          <a:xfrm>
            <a:off x="119450" y="555526"/>
            <a:ext cx="8917046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方法的所属性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方法不能独立定义，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必须定义在类中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方法不能独立执行：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静态方法可以用类或者对象调用，实例方法只能用对象调用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方法的参数传递机制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值传递：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引用传递：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2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78528" y="0"/>
            <a:ext cx="2601751" cy="5143500"/>
          </a:xfrm>
          <a:prstGeom prst="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9473" y="2158324"/>
            <a:ext cx="2105747" cy="1015404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r">
              <a:defRPr/>
            </a:pPr>
            <a:r>
              <a:rPr lang="zh-CN" altLang="en-US" sz="3599" b="1" spc="1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599" b="1" spc="1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3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39CBDFE-81ED-40BB-8B35-D65BE3DA1966}"/>
              </a:ext>
            </a:extLst>
          </p:cNvPr>
          <p:cNvGrpSpPr/>
          <p:nvPr/>
        </p:nvGrpSpPr>
        <p:grpSpPr>
          <a:xfrm>
            <a:off x="2843808" y="411510"/>
            <a:ext cx="6156176" cy="4331287"/>
            <a:chOff x="2843808" y="411510"/>
            <a:chExt cx="6156176" cy="4331287"/>
          </a:xfrm>
        </p:grpSpPr>
        <p:sp>
          <p:nvSpPr>
            <p:cNvPr id="46" name="圆角矩形 15">
              <a:extLst>
                <a:ext uri="{FF2B5EF4-FFF2-40B4-BE49-F238E27FC236}">
                  <a16:creationId xmlns:a16="http://schemas.microsoft.com/office/drawing/2014/main" id="{5FB9BC66-AFD6-4995-AC6A-4C43352CAC16}"/>
                </a:ext>
              </a:extLst>
            </p:cNvPr>
            <p:cNvSpPr/>
            <p:nvPr/>
          </p:nvSpPr>
          <p:spPr>
            <a:xfrm>
              <a:off x="2843808" y="411510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一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3F36734-1C88-4A4F-8D4F-C332B7B67050}"/>
                </a:ext>
              </a:extLst>
            </p:cNvPr>
            <p:cNvGrpSpPr/>
            <p:nvPr/>
          </p:nvGrpSpPr>
          <p:grpSpPr>
            <a:xfrm>
              <a:off x="3640644" y="411510"/>
              <a:ext cx="2649402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15" name="圆角矩形 17">
                <a:extLst>
                  <a:ext uri="{FF2B5EF4-FFF2-40B4-BE49-F238E27FC236}">
                    <a16:creationId xmlns:a16="http://schemas.microsoft.com/office/drawing/2014/main" id="{342B8616-D4CD-4ABA-B909-4DE1007CE721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DB68CA44-7534-49D6-9941-F0700E217538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语言概述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圆角矩形 19">
              <a:extLst>
                <a:ext uri="{FF2B5EF4-FFF2-40B4-BE49-F238E27FC236}">
                  <a16:creationId xmlns:a16="http://schemas.microsoft.com/office/drawing/2014/main" id="{5FF23954-42F1-416D-9D0F-56D65E86F7B0}"/>
                </a:ext>
              </a:extLst>
            </p:cNvPr>
            <p:cNvSpPr/>
            <p:nvPr/>
          </p:nvSpPr>
          <p:spPr>
            <a:xfrm>
              <a:off x="2843808" y="901275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二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E38F9D7F-BD3D-4CC0-A95C-C9B2E7F13856}"/>
                </a:ext>
              </a:extLst>
            </p:cNvPr>
            <p:cNvGrpSpPr/>
            <p:nvPr/>
          </p:nvGrpSpPr>
          <p:grpSpPr>
            <a:xfrm>
              <a:off x="3640644" y="901274"/>
              <a:ext cx="265817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13" name="圆角矩形 21">
                <a:extLst>
                  <a:ext uri="{FF2B5EF4-FFF2-40B4-BE49-F238E27FC236}">
                    <a16:creationId xmlns:a16="http://schemas.microsoft.com/office/drawing/2014/main" id="{BF563254-BD4E-4BF6-9054-9D3109688023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endParaRPr lang="zh-CN" altLang="en-US" sz="1600" b="1" kern="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E7CCCF8A-7EAC-4F39-8AFB-1A3F9B28A5C5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语言基础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圆角矩形 23">
              <a:extLst>
                <a:ext uri="{FF2B5EF4-FFF2-40B4-BE49-F238E27FC236}">
                  <a16:creationId xmlns:a16="http://schemas.microsoft.com/office/drawing/2014/main" id="{0E72DE1C-DE9A-4C11-A247-D526297FC41F}"/>
                </a:ext>
              </a:extLst>
            </p:cNvPr>
            <p:cNvSpPr/>
            <p:nvPr/>
          </p:nvSpPr>
          <p:spPr>
            <a:xfrm>
              <a:off x="2843808" y="13916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三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25641C1-5CEA-4B18-92A5-C5ACF369D0C0}"/>
                </a:ext>
              </a:extLst>
            </p:cNvPr>
            <p:cNvGrpSpPr/>
            <p:nvPr/>
          </p:nvGrpSpPr>
          <p:grpSpPr>
            <a:xfrm>
              <a:off x="3640645" y="1391687"/>
              <a:ext cx="265817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11" name="圆角矩形 25">
                <a:extLst>
                  <a:ext uri="{FF2B5EF4-FFF2-40B4-BE49-F238E27FC236}">
                    <a16:creationId xmlns:a16="http://schemas.microsoft.com/office/drawing/2014/main" id="{0BDA050E-8AEF-4552-87DC-47DD15DB3BFF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B6842EFE-E4C0-4348-95D8-2B4537561526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流程控制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圆角矩形 27">
              <a:extLst>
                <a:ext uri="{FF2B5EF4-FFF2-40B4-BE49-F238E27FC236}">
                  <a16:creationId xmlns:a16="http://schemas.microsoft.com/office/drawing/2014/main" id="{0998B886-4BBC-4655-9592-074016A5165D}"/>
                </a:ext>
              </a:extLst>
            </p:cNvPr>
            <p:cNvSpPr/>
            <p:nvPr/>
          </p:nvSpPr>
          <p:spPr>
            <a:xfrm>
              <a:off x="2843808" y="188344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四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C8328E3-D320-4AD4-A87B-EBAE652E6C35}"/>
                </a:ext>
              </a:extLst>
            </p:cNvPr>
            <p:cNvGrpSpPr/>
            <p:nvPr/>
          </p:nvGrpSpPr>
          <p:grpSpPr>
            <a:xfrm>
              <a:off x="3640646" y="1883446"/>
              <a:ext cx="2649410" cy="383539"/>
              <a:chOff x="6339095" y="4180903"/>
              <a:chExt cx="3744418" cy="820872"/>
            </a:xfrm>
            <a:solidFill>
              <a:srgbClr val="C00000"/>
            </a:solidFill>
          </p:grpSpPr>
          <p:sp>
            <p:nvSpPr>
              <p:cNvPr id="109" name="圆角矩形 29">
                <a:extLst>
                  <a:ext uri="{FF2B5EF4-FFF2-40B4-BE49-F238E27FC236}">
                    <a16:creationId xmlns:a16="http://schemas.microsoft.com/office/drawing/2014/main" id="{AC978DB8-9FF1-41D3-9B3A-8879E3A04BA2}"/>
                  </a:ext>
                </a:extLst>
              </p:cNvPr>
              <p:cNvSpPr/>
              <p:nvPr/>
            </p:nvSpPr>
            <p:spPr>
              <a:xfrm>
                <a:off x="6339096" y="4180903"/>
                <a:ext cx="3744417" cy="814565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65C64844-E6B8-4BAA-97DC-43FDBC6D00FB}"/>
                  </a:ext>
                </a:extLst>
              </p:cNvPr>
              <p:cNvSpPr/>
              <p:nvPr/>
            </p:nvSpPr>
            <p:spPr>
              <a:xfrm>
                <a:off x="6339095" y="4221882"/>
                <a:ext cx="3744408" cy="779893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数组、字符串与正则表达式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圆角矩形 31">
              <a:extLst>
                <a:ext uri="{FF2B5EF4-FFF2-40B4-BE49-F238E27FC236}">
                  <a16:creationId xmlns:a16="http://schemas.microsoft.com/office/drawing/2014/main" id="{50860AF7-2FCF-48B9-B3EC-1AC7102F97C7}"/>
                </a:ext>
              </a:extLst>
            </p:cNvPr>
            <p:cNvSpPr/>
            <p:nvPr/>
          </p:nvSpPr>
          <p:spPr>
            <a:xfrm>
              <a:off x="2843889" y="2380344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五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B1B8218-2B10-4E61-9CA4-A960448D85DD}"/>
                </a:ext>
              </a:extLst>
            </p:cNvPr>
            <p:cNvGrpSpPr/>
            <p:nvPr/>
          </p:nvGrpSpPr>
          <p:grpSpPr>
            <a:xfrm>
              <a:off x="3639273" y="2380344"/>
              <a:ext cx="26595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107" name="圆角矩形 33">
                <a:extLst>
                  <a:ext uri="{FF2B5EF4-FFF2-40B4-BE49-F238E27FC236}">
                    <a16:creationId xmlns:a16="http://schemas.microsoft.com/office/drawing/2014/main" id="{4C138576-D177-439B-8421-199E7B254380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7E4AD38E-E75F-4D4C-A583-1FE2F3018CA9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面向对象编程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圆角矩形 15">
              <a:extLst>
                <a:ext uri="{FF2B5EF4-FFF2-40B4-BE49-F238E27FC236}">
                  <a16:creationId xmlns:a16="http://schemas.microsoft.com/office/drawing/2014/main" id="{7C4252B2-B440-47A4-AE0C-FFC516C11D16}"/>
                </a:ext>
              </a:extLst>
            </p:cNvPr>
            <p:cNvSpPr/>
            <p:nvPr/>
          </p:nvSpPr>
          <p:spPr>
            <a:xfrm>
              <a:off x="2883242" y="2877241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六</a:t>
              </a: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B19A999-B952-447C-847A-1DCD684D38B6}"/>
                </a:ext>
              </a:extLst>
            </p:cNvPr>
            <p:cNvGrpSpPr/>
            <p:nvPr/>
          </p:nvGrpSpPr>
          <p:grpSpPr>
            <a:xfrm>
              <a:off x="3640643" y="2877241"/>
              <a:ext cx="2658179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05" name="圆角矩形 17">
                <a:extLst>
                  <a:ext uri="{FF2B5EF4-FFF2-40B4-BE49-F238E27FC236}">
                    <a16:creationId xmlns:a16="http://schemas.microsoft.com/office/drawing/2014/main" id="{46694998-2A3A-4CBD-923D-E97B965956B3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53858940-583F-49B7-B70C-1F1ACCB8FC75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异常处理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圆角矩形 19">
              <a:extLst>
                <a:ext uri="{FF2B5EF4-FFF2-40B4-BE49-F238E27FC236}">
                  <a16:creationId xmlns:a16="http://schemas.microsoft.com/office/drawing/2014/main" id="{E82787B5-1609-41C9-B011-1872E163270C}"/>
                </a:ext>
              </a:extLst>
            </p:cNvPr>
            <p:cNvSpPr/>
            <p:nvPr/>
          </p:nvSpPr>
          <p:spPr>
            <a:xfrm>
              <a:off x="2883242" y="33770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七</a:t>
              </a: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CFC29F0-5075-4114-8B0D-5A87D3306242}"/>
                </a:ext>
              </a:extLst>
            </p:cNvPr>
            <p:cNvGrpSpPr/>
            <p:nvPr/>
          </p:nvGrpSpPr>
          <p:grpSpPr>
            <a:xfrm>
              <a:off x="3640643" y="3377086"/>
              <a:ext cx="265954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03" name="圆角矩形 21">
                <a:extLst>
                  <a:ext uri="{FF2B5EF4-FFF2-40B4-BE49-F238E27FC236}">
                    <a16:creationId xmlns:a16="http://schemas.microsoft.com/office/drawing/2014/main" id="{DB57F51A-E01A-49F1-B328-92F6F957B0EC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723B969-0CBD-4F2E-A692-6AA9DC305799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输入输出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圆角矩形 23">
              <a:extLst>
                <a:ext uri="{FF2B5EF4-FFF2-40B4-BE49-F238E27FC236}">
                  <a16:creationId xmlns:a16="http://schemas.microsoft.com/office/drawing/2014/main" id="{AADA4C23-591C-4AC8-B5BD-6747DE05815B}"/>
                </a:ext>
              </a:extLst>
            </p:cNvPr>
            <p:cNvSpPr/>
            <p:nvPr/>
          </p:nvSpPr>
          <p:spPr>
            <a:xfrm>
              <a:off x="2883242" y="3868172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八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D5735382-55AD-446F-9B2D-E790A9FB2001}"/>
                </a:ext>
              </a:extLst>
            </p:cNvPr>
            <p:cNvGrpSpPr/>
            <p:nvPr/>
          </p:nvGrpSpPr>
          <p:grpSpPr>
            <a:xfrm>
              <a:off x="3639273" y="3868172"/>
              <a:ext cx="265954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01" name="圆角矩形 25">
                <a:extLst>
                  <a:ext uri="{FF2B5EF4-FFF2-40B4-BE49-F238E27FC236}">
                    <a16:creationId xmlns:a16="http://schemas.microsoft.com/office/drawing/2014/main" id="{E1D83A09-3BF7-425D-AA74-0FFFC059FA0D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96FD181-6F92-4A9B-ACDC-E9178CC0FA75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12055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泛型与容器类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" name="圆角矩形 27">
              <a:extLst>
                <a:ext uri="{FF2B5EF4-FFF2-40B4-BE49-F238E27FC236}">
                  <a16:creationId xmlns:a16="http://schemas.microsoft.com/office/drawing/2014/main" id="{EEEEE3F2-AA7C-4618-BFC0-466B894B2F29}"/>
                </a:ext>
              </a:extLst>
            </p:cNvPr>
            <p:cNvSpPr/>
            <p:nvPr/>
          </p:nvSpPr>
          <p:spPr>
            <a:xfrm>
              <a:off x="2883242" y="4359258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九</a:t>
              </a: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EFD3ACD-A400-4D5D-B216-5A3A36892DB8}"/>
                </a:ext>
              </a:extLst>
            </p:cNvPr>
            <p:cNvGrpSpPr/>
            <p:nvPr/>
          </p:nvGrpSpPr>
          <p:grpSpPr>
            <a:xfrm>
              <a:off x="3639273" y="4359258"/>
              <a:ext cx="2659549" cy="383539"/>
              <a:chOff x="6339097" y="4180903"/>
              <a:chExt cx="3744416" cy="511504"/>
            </a:xfrm>
            <a:solidFill>
              <a:srgbClr val="253C8E"/>
            </a:solidFill>
          </p:grpSpPr>
          <p:sp>
            <p:nvSpPr>
              <p:cNvPr id="99" name="圆角矩形 29">
                <a:extLst>
                  <a:ext uri="{FF2B5EF4-FFF2-40B4-BE49-F238E27FC236}">
                    <a16:creationId xmlns:a16="http://schemas.microsoft.com/office/drawing/2014/main" id="{866F90A3-1FA0-4594-B0F5-3CE5909AAC7C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5CEF18E-120F-4FDD-87AE-B0BAB4A2E245}"/>
                  </a:ext>
                </a:extLst>
              </p:cNvPr>
              <p:cNvSpPr/>
              <p:nvPr/>
            </p:nvSpPr>
            <p:spPr>
              <a:xfrm>
                <a:off x="6339097" y="4221882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多线程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CDB754F1-CE41-4783-B8EC-6F782A21041B}"/>
                </a:ext>
              </a:extLst>
            </p:cNvPr>
            <p:cNvGrpSpPr/>
            <p:nvPr/>
          </p:nvGrpSpPr>
          <p:grpSpPr>
            <a:xfrm>
              <a:off x="7092280" y="1086086"/>
              <a:ext cx="1907704" cy="2966897"/>
              <a:chOff x="7092280" y="1117021"/>
              <a:chExt cx="1907704" cy="2966897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2E3883EE-816E-40A1-BFF3-F8CF504A62BA}"/>
                  </a:ext>
                </a:extLst>
              </p:cNvPr>
              <p:cNvGrpSpPr/>
              <p:nvPr/>
            </p:nvGrpSpPr>
            <p:grpSpPr>
              <a:xfrm>
                <a:off x="7236296" y="1223894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7" name="圆角矩形 33">
                  <a:extLst>
                    <a:ext uri="{FF2B5EF4-FFF2-40B4-BE49-F238E27FC236}">
                      <a16:creationId xmlns:a16="http://schemas.microsoft.com/office/drawing/2014/main" id="{F50FD976-815A-43CA-A891-981B30855238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rgbClr val="C00000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B10E16E-6FD0-4D39-8972-6D679F8A8F9A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类与对象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431F791-FE45-41B6-AE9C-1132AC23E9E5}"/>
                  </a:ext>
                </a:extLst>
              </p:cNvPr>
              <p:cNvGrpSpPr/>
              <p:nvPr/>
            </p:nvGrpSpPr>
            <p:grpSpPr>
              <a:xfrm>
                <a:off x="7225523" y="1730421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5" name="圆角矩形 33">
                  <a:extLst>
                    <a:ext uri="{FF2B5EF4-FFF2-40B4-BE49-F238E27FC236}">
                      <a16:creationId xmlns:a16="http://schemas.microsoft.com/office/drawing/2014/main" id="{456C3DEF-0C6D-4AD6-8674-83AAB7C2394F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0C6BD8F-B3B7-4428-9D65-193DCEA8A022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grp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类的特性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2B99A1A4-8B3F-4895-A283-2C8FC6FB87AA}"/>
                  </a:ext>
                </a:extLst>
              </p:cNvPr>
              <p:cNvGrpSpPr/>
              <p:nvPr/>
            </p:nvGrpSpPr>
            <p:grpSpPr>
              <a:xfrm>
                <a:off x="7225523" y="2219264"/>
                <a:ext cx="1677176" cy="584784"/>
                <a:chOff x="6339097" y="5057483"/>
                <a:chExt cx="3744416" cy="808388"/>
              </a:xfrm>
              <a:solidFill>
                <a:srgbClr val="253C8E"/>
              </a:solidFill>
            </p:grpSpPr>
            <p:sp>
              <p:nvSpPr>
                <p:cNvPr id="93" name="圆角矩形 33">
                  <a:extLst>
                    <a:ext uri="{FF2B5EF4-FFF2-40B4-BE49-F238E27FC236}">
                      <a16:creationId xmlns:a16="http://schemas.microsoft.com/office/drawing/2014/main" id="{25B64CA9-8FD8-4A05-93C8-7D00F26A9485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808388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209344A-AA7D-47C2-B726-8D7884DD3355}"/>
                    </a:ext>
                  </a:extLst>
                </p:cNvPr>
                <p:cNvSpPr/>
                <p:nvPr/>
              </p:nvSpPr>
              <p:spPr>
                <a:xfrm>
                  <a:off x="6339097" y="5085978"/>
                  <a:ext cx="3720518" cy="779893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继承、抽象类、接口和枚举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8E88ED9C-AF02-43D2-A218-BD57FD4F8369}"/>
                  </a:ext>
                </a:extLst>
              </p:cNvPr>
              <p:cNvGrpSpPr/>
              <p:nvPr/>
            </p:nvGrpSpPr>
            <p:grpSpPr>
              <a:xfrm>
                <a:off x="7224657" y="2905313"/>
                <a:ext cx="1687949" cy="1089389"/>
                <a:chOff x="6339097" y="5057483"/>
                <a:chExt cx="3744416" cy="1261048"/>
              </a:xfrm>
              <a:solidFill>
                <a:srgbClr val="253C8E"/>
              </a:solidFill>
            </p:grpSpPr>
            <p:sp>
              <p:nvSpPr>
                <p:cNvPr id="91" name="圆角矩形 33">
                  <a:extLst>
                    <a:ext uri="{FF2B5EF4-FFF2-40B4-BE49-F238E27FC236}">
                      <a16:creationId xmlns:a16="http://schemas.microsoft.com/office/drawing/2014/main" id="{C9ECD9F8-4759-46F9-B9D3-CC15C877DAB2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123255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A2C7DE43-79FE-4A25-A586-A1572B745808}"/>
                    </a:ext>
                  </a:extLst>
                </p:cNvPr>
                <p:cNvSpPr/>
                <p:nvPr/>
              </p:nvSpPr>
              <p:spPr>
                <a:xfrm>
                  <a:off x="6339097" y="5085977"/>
                  <a:ext cx="3720518" cy="1232554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注解、反射、内部类、匿名内部类与</a:t>
                  </a:r>
                  <a:r>
                    <a:rPr lang="en-US" altLang="zh-CN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Lambda</a:t>
                  </a: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表达式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5729C03B-EBEE-4322-A267-4374639265E7}"/>
                  </a:ext>
                </a:extLst>
              </p:cNvPr>
              <p:cNvSpPr/>
              <p:nvPr/>
            </p:nvSpPr>
            <p:spPr>
              <a:xfrm>
                <a:off x="7092280" y="1117021"/>
                <a:ext cx="1907704" cy="29668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6AD611AD-3F88-4948-8F4E-B6B77CC14CA3}"/>
                </a:ext>
              </a:extLst>
            </p:cNvPr>
            <p:cNvCxnSpPr>
              <a:stCxn id="107" idx="3"/>
              <a:endCxn id="90" idx="1"/>
            </p:cNvCxnSpPr>
            <p:nvPr/>
          </p:nvCxnSpPr>
          <p:spPr>
            <a:xfrm flipV="1">
              <a:off x="6298822" y="2569535"/>
              <a:ext cx="793458" cy="2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:p15="http://schemas.microsoft.com/office/powerpoint/2012/main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方法扩展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E9E8EC42-06E2-4ECC-9A9F-A69455D41DCA}"/>
              </a:ext>
            </a:extLst>
          </p:cNvPr>
          <p:cNvSpPr txBox="1">
            <a:spLocks noChangeArrowheads="1"/>
          </p:cNvSpPr>
          <p:nvPr/>
        </p:nvSpPr>
        <p:spPr>
          <a:xfrm>
            <a:off x="119450" y="555526"/>
            <a:ext cx="8917046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数组作为形参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数组作为返回值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F76A38-F477-4006-910C-BD05FFB97AD7}"/>
              </a:ext>
            </a:extLst>
          </p:cNvPr>
          <p:cNvSpPr txBox="1"/>
          <p:nvPr/>
        </p:nvSpPr>
        <p:spPr>
          <a:xfrm>
            <a:off x="107504" y="232253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demo/classes/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/Min.java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988F3A-38C2-4A67-9B9A-F09E9E6A26D6}"/>
              </a:ext>
            </a:extLst>
          </p:cNvPr>
          <p:cNvSpPr txBox="1"/>
          <p:nvPr/>
        </p:nvSpPr>
        <p:spPr>
          <a:xfrm>
            <a:off x="107504" y="1953204"/>
            <a:ext cx="3647152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数组作为形参：求若干数的最小值</a:t>
            </a: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B8C7C9D8-AD12-4736-B842-4ED276AE920E}"/>
              </a:ext>
            </a:extLst>
          </p:cNvPr>
          <p:cNvSpPr txBox="1"/>
          <p:nvPr/>
        </p:nvSpPr>
        <p:spPr>
          <a:xfrm>
            <a:off x="112351" y="3852119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demo/classes/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/Transpose.java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D9F0E6-BB18-45FA-8615-407810B61A5A}"/>
              </a:ext>
            </a:extLst>
          </p:cNvPr>
          <p:cNvSpPr txBox="1"/>
          <p:nvPr/>
        </p:nvSpPr>
        <p:spPr>
          <a:xfrm>
            <a:off x="112351" y="3490439"/>
            <a:ext cx="4339650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数组作为返回值：将一个矩阵转置后输出</a:t>
            </a:r>
          </a:p>
        </p:txBody>
      </p:sp>
    </p:spTree>
    <p:extLst>
      <p:ext uri="{BB962C8B-B14F-4D97-AF65-F5344CB8AC3E}">
        <p14:creationId xmlns:p14="http://schemas.microsoft.com/office/powerpoint/2010/main" val="259340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方法扩展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E9E8EC42-06E2-4ECC-9A9F-A69455D41DCA}"/>
              </a:ext>
            </a:extLst>
          </p:cNvPr>
          <p:cNvSpPr txBox="1">
            <a:spLocks noChangeArrowheads="1"/>
          </p:cNvSpPr>
          <p:nvPr/>
        </p:nvSpPr>
        <p:spPr>
          <a:xfrm>
            <a:off x="119450" y="555526"/>
            <a:ext cx="8917046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可变形参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定义方法时，在最后一个形参的类型后增加三点“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String… strs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，多个参数值被当成数组存入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在方法中调用自己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F76A38-F477-4006-910C-BD05FFB97AD7}"/>
              </a:ext>
            </a:extLst>
          </p:cNvPr>
          <p:cNvSpPr txBox="1"/>
          <p:nvPr/>
        </p:nvSpPr>
        <p:spPr>
          <a:xfrm>
            <a:off x="107504" y="4110690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demo/classes/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/VarArgs.java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988F3A-38C2-4A67-9B9A-F09E9E6A26D6}"/>
              </a:ext>
            </a:extLst>
          </p:cNvPr>
          <p:cNvSpPr txBox="1"/>
          <p:nvPr/>
        </p:nvSpPr>
        <p:spPr>
          <a:xfrm>
            <a:off x="107504" y="3741358"/>
            <a:ext cx="7616188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定义一个具有固定参数和可变参数的方法，然后分别传入不同个数的参数</a:t>
            </a:r>
            <a:endParaRPr lang="zh-CN" alt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5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属性扩展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9B41FD4F-4832-4C3D-9086-ADC9DD3AFE43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5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成员变量（属性）：在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类范围里定义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局部变量：在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方法或者代码块内部定义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的变量。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不管是成员变量还是局部变量都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遵守相同的命名规则（驼峰规则）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09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属性扩展</a:t>
              </a:r>
            </a:p>
          </p:txBody>
        </p:sp>
      </p:grpSp>
      <p:sp>
        <p:nvSpPr>
          <p:cNvPr id="13" name="Rectangle 8">
            <a:extLst>
              <a:ext uri="{FF2B5EF4-FFF2-40B4-BE49-F238E27FC236}">
                <a16:creationId xmlns:a16="http://schemas.microsoft.com/office/drawing/2014/main" id="{67904976-8952-4CDE-AEDF-2B9BD602E9D2}"/>
              </a:ext>
            </a:extLst>
          </p:cNvPr>
          <p:cNvSpPr txBox="1">
            <a:spLocks noChangeArrowheads="1"/>
          </p:cNvSpPr>
          <p:nvPr/>
        </p:nvSpPr>
        <p:spPr>
          <a:xfrm>
            <a:off x="129228" y="632056"/>
            <a:ext cx="8907267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成员变量分为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类成员变量（类属性）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实例成员变量（实例属性）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。类属性被所有对象共享，实例属性属于特定的对象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类被加载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时，类成员变量就在内存中分配一块内存空间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对象被创建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时，实例成员就在内存中分配一段内存空间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访问方法：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实例变量只能通过实例来访问；类变量既可以通过实例访问，也可以通过类访问</a:t>
            </a:r>
          </a:p>
        </p:txBody>
      </p:sp>
    </p:spTree>
    <p:extLst>
      <p:ext uri="{BB962C8B-B14F-4D97-AF65-F5344CB8AC3E}">
        <p14:creationId xmlns:p14="http://schemas.microsoft.com/office/powerpoint/2010/main" val="396487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属性扩展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BB7FA0D9-D400-4D7F-8A24-3D738ED9CC8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48453"/>
            <a:ext cx="8928992" cy="460851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局部变量可分为三种：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方法局部变量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代码块局部变量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除了形参外，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其他局部变量都必须显式地初始化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里允许局部变量和成员变量重名。这时需要用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引用或者类名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来区分两者。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仅在方法或者代码块内有效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当方法执行完成时，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局部变量会自动销毁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85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5"/>
          <p:cNvSpPr txBox="1"/>
          <p:nvPr/>
        </p:nvSpPr>
        <p:spPr>
          <a:xfrm>
            <a:off x="2940784" y="238928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谢谢聆听！</a:t>
            </a:r>
          </a:p>
        </p:txBody>
      </p:sp>
      <p:sp>
        <p:nvSpPr>
          <p:cNvPr id="31" name="TextBox 7"/>
          <p:cNvSpPr txBox="1"/>
          <p:nvPr/>
        </p:nvSpPr>
        <p:spPr>
          <a:xfrm>
            <a:off x="6279789" y="4625400"/>
            <a:ext cx="274305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创新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思考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共享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4E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EC1BB9-18C1-48E2-87E8-A423AA6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1013498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:p15="http://schemas.microsoft.com/office/powerpoint/2012/main"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5875" y="1631454"/>
            <a:ext cx="1697175" cy="1179196"/>
            <a:chOff x="776150" y="1476374"/>
            <a:chExt cx="1697175" cy="1179196"/>
          </a:xfrm>
          <a:solidFill>
            <a:srgbClr val="253C8E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776150" y="1476374"/>
              <a:ext cx="1697175" cy="1179196"/>
              <a:chOff x="1438274" y="1657351"/>
              <a:chExt cx="1095375" cy="747122"/>
            </a:xfrm>
            <a:grpFill/>
          </p:grpSpPr>
          <p:sp>
            <p:nvSpPr>
              <p:cNvPr id="9" name="任意多边形 8"/>
              <p:cNvSpPr/>
              <p:nvPr/>
            </p:nvSpPr>
            <p:spPr>
              <a:xfrm>
                <a:off x="2314574" y="1724025"/>
                <a:ext cx="219075" cy="600075"/>
              </a:xfrm>
              <a:custGeom>
                <a:avLst/>
                <a:gdLst>
                  <a:gd name="connsiteX0" fmla="*/ 57150 w 171450"/>
                  <a:gd name="connsiteY0" fmla="*/ 66675 h 523875"/>
                  <a:gd name="connsiteX1" fmla="*/ 171450 w 171450"/>
                  <a:gd name="connsiteY1" fmla="*/ 0 h 523875"/>
                  <a:gd name="connsiteX2" fmla="*/ 0 w 171450"/>
                  <a:gd name="connsiteY2" fmla="*/ 523875 h 523875"/>
                  <a:gd name="connsiteX3" fmla="*/ 57150 w 171450"/>
                  <a:gd name="connsiteY3" fmla="*/ 666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523875">
                    <a:moveTo>
                      <a:pt x="57150" y="66675"/>
                    </a:moveTo>
                    <a:lnTo>
                      <a:pt x="171450" y="0"/>
                    </a:lnTo>
                    <a:lnTo>
                      <a:pt x="0" y="523875"/>
                    </a:lnTo>
                    <a:lnTo>
                      <a:pt x="57150" y="666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438274" y="1657351"/>
                <a:ext cx="1000125" cy="647700"/>
              </a:xfrm>
              <a:custGeom>
                <a:avLst/>
                <a:gdLst>
                  <a:gd name="connsiteX0" fmla="*/ 0 w 704850"/>
                  <a:gd name="connsiteY0" fmla="*/ 419100 h 542925"/>
                  <a:gd name="connsiteX1" fmla="*/ 501418 w 704850"/>
                  <a:gd name="connsiteY1" fmla="*/ 223861 h 542925"/>
                  <a:gd name="connsiteX2" fmla="*/ 704850 w 704850"/>
                  <a:gd name="connsiteY2" fmla="*/ 0 h 542925"/>
                  <a:gd name="connsiteX3" fmla="*/ 638175 w 704850"/>
                  <a:gd name="connsiteY3" fmla="*/ 542925 h 542925"/>
                  <a:gd name="connsiteX4" fmla="*/ 0 w 704850"/>
                  <a:gd name="connsiteY4" fmla="*/ 4191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850" h="542925">
                    <a:moveTo>
                      <a:pt x="0" y="419100"/>
                    </a:moveTo>
                    <a:lnTo>
                      <a:pt x="501418" y="223861"/>
                    </a:lnTo>
                    <a:lnTo>
                      <a:pt x="704850" y="0"/>
                    </a:lnTo>
                    <a:lnTo>
                      <a:pt x="638175" y="542925"/>
                    </a:lnTo>
                    <a:lnTo>
                      <a:pt x="0" y="419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447800" y="2152649"/>
                <a:ext cx="904875" cy="251824"/>
              </a:xfrm>
              <a:custGeom>
                <a:avLst/>
                <a:gdLst>
                  <a:gd name="connsiteX0" fmla="*/ 0 w 638175"/>
                  <a:gd name="connsiteY0" fmla="*/ 0 h 227454"/>
                  <a:gd name="connsiteX1" fmla="*/ 503998 w 638175"/>
                  <a:gd name="connsiteY1" fmla="*/ 227454 h 227454"/>
                  <a:gd name="connsiteX2" fmla="*/ 638175 w 638175"/>
                  <a:gd name="connsiteY2" fmla="*/ 133350 h 227454"/>
                  <a:gd name="connsiteX3" fmla="*/ 0 w 638175"/>
                  <a:gd name="connsiteY3" fmla="*/ 0 h 22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27454">
                    <a:moveTo>
                      <a:pt x="0" y="0"/>
                    </a:moveTo>
                    <a:lnTo>
                      <a:pt x="503998" y="227454"/>
                    </a:lnTo>
                    <a:lnTo>
                      <a:pt x="638175" y="1333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69"/>
            <p:cNvSpPr txBox="1">
              <a:spLocks noChangeArrowheads="1"/>
            </p:cNvSpPr>
            <p:nvPr/>
          </p:nvSpPr>
          <p:spPr bwMode="auto">
            <a:xfrm>
              <a:off x="1751006" y="1999995"/>
              <a:ext cx="525804" cy="266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05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9"/>
            <p:cNvSpPr txBox="1">
              <a:spLocks noChangeArrowheads="1"/>
            </p:cNvSpPr>
            <p:nvPr/>
          </p:nvSpPr>
          <p:spPr bwMode="auto">
            <a:xfrm>
              <a:off x="1365931" y="2200646"/>
              <a:ext cx="803828" cy="249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Content</a:t>
              </a:r>
              <a:endPara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2063" y="2094329"/>
            <a:ext cx="4605511" cy="621439"/>
            <a:chOff x="2662063" y="2096269"/>
            <a:chExt cx="4605511" cy="742866"/>
          </a:xfrm>
        </p:grpSpPr>
        <p:sp>
          <p:nvSpPr>
            <p:cNvPr id="17" name="圆角矩形 16"/>
            <p:cNvSpPr/>
            <p:nvPr/>
          </p:nvSpPr>
          <p:spPr>
            <a:xfrm rot="169524">
              <a:off x="2870715" y="2159777"/>
              <a:ext cx="4291529" cy="679358"/>
            </a:xfrm>
            <a:custGeom>
              <a:avLst/>
              <a:gdLst>
                <a:gd name="connsiteX0" fmla="*/ 521 w 4291529"/>
                <a:gd name="connsiteY0" fmla="*/ 353597 h 679358"/>
                <a:gd name="connsiteX1" fmla="*/ 390702 w 4291529"/>
                <a:gd name="connsiteY1" fmla="*/ 77107 h 679358"/>
                <a:gd name="connsiteX2" fmla="*/ 4264591 w 4291529"/>
                <a:gd name="connsiteY2" fmla="*/ 0 h 679358"/>
                <a:gd name="connsiteX3" fmla="*/ 4291490 w 4291529"/>
                <a:gd name="connsiteY3" fmla="*/ 616816 h 679358"/>
                <a:gd name="connsiteX4" fmla="*/ 326282 w 4291529"/>
                <a:gd name="connsiteY4" fmla="*/ 679358 h 679358"/>
                <a:gd name="connsiteX5" fmla="*/ 521 w 4291529"/>
                <a:gd name="connsiteY5" fmla="*/ 353597 h 679358"/>
                <a:gd name="connsiteX6" fmla="*/ 0 w 4605511"/>
                <a:gd name="connsiteY6" fmla="*/ 325761 h 651522"/>
                <a:gd name="connsiteX7" fmla="*/ 0 w 4605511"/>
                <a:gd name="connsiteY7" fmla="*/ 325761 h 65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1529" h="679358">
                  <a:moveTo>
                    <a:pt x="521" y="353597"/>
                  </a:moveTo>
                  <a:cubicBezTo>
                    <a:pt x="11258" y="253222"/>
                    <a:pt x="210789" y="77107"/>
                    <a:pt x="390702" y="77107"/>
                  </a:cubicBezTo>
                  <a:lnTo>
                    <a:pt x="4264591" y="0"/>
                  </a:lnTo>
                  <a:cubicBezTo>
                    <a:pt x="4247314" y="127637"/>
                    <a:pt x="4293063" y="485830"/>
                    <a:pt x="4291490" y="616816"/>
                  </a:cubicBezTo>
                  <a:lnTo>
                    <a:pt x="326282" y="679358"/>
                  </a:lnTo>
                  <a:cubicBezTo>
                    <a:pt x="146369" y="679358"/>
                    <a:pt x="-10216" y="453972"/>
                    <a:pt x="521" y="3535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662063" y="2096269"/>
              <a:ext cx="4605511" cy="651522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  <a:effectLst>
              <a:innerShdw dist="12700" dir="1980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2892430" y="2208688"/>
              <a:ext cx="2037737" cy="478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Java</a:t>
              </a:r>
              <a:r>
                <a:rPr lang="zh-CN" altLang="en-US" sz="2000" b="1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的类</a:t>
              </a:r>
              <a:r>
                <a:rPr lang="zh-CN" altLang="en-US" sz="2000" b="1" dirty="0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与对象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01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092667" cy="415370"/>
            <a:chOff x="264586" y="255969"/>
            <a:chExt cx="309266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68855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程序设计的发展阶段 </a:t>
              </a: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6502345C-72A8-4A8C-B283-560860F874A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0500"/>
            <a:ext cx="8928992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非结构化阶段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世纪五、六十年代：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关注与算法实现有关的技术问题和效率问题上，很少关注程序设计的方法问题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。使得软件的复用和维护都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极为困难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结构化阶段（面向过程）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世纪七、八十年代：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将问题按功能分成若干个模块（函数）处理，模块按照自顶向下，逐步求精的方法组织在一起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面向对象阶段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世纪八十年代末，九十年代以来的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软件设计主流思想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6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类与对象的概念</a:t>
              </a: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6502345C-72A8-4A8C-B283-560860F874A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0500"/>
            <a:ext cx="8928992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和对象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是面向对象程序设计方法中最核心的概念。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类是对某一类事物的描述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共性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的、概念上的定义；而对象则是实际存在的属该类事物的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的个体（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），因而也称为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(Instance)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76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类与对象的概念</a:t>
              </a: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6502345C-72A8-4A8C-B283-560860F874A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0500"/>
            <a:ext cx="8928992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例子：汽车设计图就是“汽车类”，由这个图纸设计出来的若干个汽车就是按照该类生产出的“汽车对象”。</a:t>
            </a: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1029">
            <a:extLst>
              <a:ext uri="{FF2B5EF4-FFF2-40B4-BE49-F238E27FC236}">
                <a16:creationId xmlns:a16="http://schemas.microsoft.com/office/drawing/2014/main" id="{8298048D-80A0-4E50-999C-22249B963B68}"/>
              </a:ext>
            </a:extLst>
          </p:cNvPr>
          <p:cNvGrpSpPr>
            <a:grpSpLocks/>
          </p:cNvGrpSpPr>
          <p:nvPr/>
        </p:nvGrpSpPr>
        <p:grpSpPr bwMode="auto">
          <a:xfrm>
            <a:off x="371938" y="1721354"/>
            <a:ext cx="5715000" cy="3130550"/>
            <a:chOff x="2498" y="5318"/>
            <a:chExt cx="5100" cy="3024"/>
          </a:xfrm>
        </p:grpSpPr>
        <p:grpSp>
          <p:nvGrpSpPr>
            <p:cNvPr id="15" name="Group 1030">
              <a:extLst>
                <a:ext uri="{FF2B5EF4-FFF2-40B4-BE49-F238E27FC236}">
                  <a16:creationId xmlns:a16="http://schemas.microsoft.com/office/drawing/2014/main" id="{7C820D02-DBD3-4957-A852-45A61BAD2F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8" y="5318"/>
              <a:ext cx="5100" cy="2808"/>
              <a:chOff x="2498" y="4538"/>
              <a:chExt cx="5100" cy="2808"/>
            </a:xfrm>
          </p:grpSpPr>
          <p:grpSp>
            <p:nvGrpSpPr>
              <p:cNvPr id="20" name="Group 1031">
                <a:extLst>
                  <a:ext uri="{FF2B5EF4-FFF2-40B4-BE49-F238E27FC236}">
                    <a16:creationId xmlns:a16="http://schemas.microsoft.com/office/drawing/2014/main" id="{BF7289F7-36E4-45E3-9808-62E90F4CC9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8" y="6292"/>
                <a:ext cx="5100" cy="1054"/>
                <a:chOff x="2498" y="6292"/>
                <a:chExt cx="5100" cy="1054"/>
              </a:xfrm>
            </p:grpSpPr>
            <p:pic>
              <p:nvPicPr>
                <p:cNvPr id="28" name="Picture 1032" descr="qc">
                  <a:extLst>
                    <a:ext uri="{FF2B5EF4-FFF2-40B4-BE49-F238E27FC236}">
                      <a16:creationId xmlns:a16="http://schemas.microsoft.com/office/drawing/2014/main" id="{9F5764EA-48B6-45FA-9776-4AAE4D1ED72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38" y="6296"/>
                  <a:ext cx="1500" cy="1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9" name="Picture 1033" descr="qc">
                  <a:extLst>
                    <a:ext uri="{FF2B5EF4-FFF2-40B4-BE49-F238E27FC236}">
                      <a16:creationId xmlns:a16="http://schemas.microsoft.com/office/drawing/2014/main" id="{515BA4BB-1887-4DDD-9549-CAFEA8A047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8" y="6296"/>
                  <a:ext cx="1500" cy="1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" name="Picture 1034" descr="qc">
                  <a:extLst>
                    <a:ext uri="{FF2B5EF4-FFF2-40B4-BE49-F238E27FC236}">
                      <a16:creationId xmlns:a16="http://schemas.microsoft.com/office/drawing/2014/main" id="{DA3F0F17-2CEB-4C8C-8F5A-3B4B1DAB2A5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98" y="6292"/>
                  <a:ext cx="1500" cy="1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1" name="Line 1035">
                <a:extLst>
                  <a:ext uri="{FF2B5EF4-FFF2-40B4-BE49-F238E27FC236}">
                    <a16:creationId xmlns:a16="http://schemas.microsoft.com/office/drawing/2014/main" id="{653B66DF-FB55-4430-A78A-F3A63311D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8" y="6098"/>
                <a:ext cx="37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036">
                <a:extLst>
                  <a:ext uri="{FF2B5EF4-FFF2-40B4-BE49-F238E27FC236}">
                    <a16:creationId xmlns:a16="http://schemas.microsoft.com/office/drawing/2014/main" id="{2F15D077-1A4B-4B54-8D69-70E5256DF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8" y="6098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037">
                <a:extLst>
                  <a:ext uri="{FF2B5EF4-FFF2-40B4-BE49-F238E27FC236}">
                    <a16:creationId xmlns:a16="http://schemas.microsoft.com/office/drawing/2014/main" id="{45FB8074-3FE1-408E-8A22-E26121EAE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93" y="5786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038">
                <a:extLst>
                  <a:ext uri="{FF2B5EF4-FFF2-40B4-BE49-F238E27FC236}">
                    <a16:creationId xmlns:a16="http://schemas.microsoft.com/office/drawing/2014/main" id="{BF84583C-99A6-4981-A430-41AA0B822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98" y="6098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" name="Group 1039">
                <a:extLst>
                  <a:ext uri="{FF2B5EF4-FFF2-40B4-BE49-F238E27FC236}">
                    <a16:creationId xmlns:a16="http://schemas.microsoft.com/office/drawing/2014/main" id="{1B568D1C-B632-4B01-8487-85F575ABAD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03" y="4538"/>
                <a:ext cx="1980" cy="1404"/>
                <a:chOff x="1238" y="4538"/>
                <a:chExt cx="1980" cy="1404"/>
              </a:xfrm>
            </p:grpSpPr>
            <p:sp>
              <p:nvSpPr>
                <p:cNvPr id="26" name="Rectangle 1040">
                  <a:extLst>
                    <a:ext uri="{FF2B5EF4-FFF2-40B4-BE49-F238E27FC236}">
                      <a16:creationId xmlns:a16="http://schemas.microsoft.com/office/drawing/2014/main" id="{F2ADE4F0-2D86-4292-91E9-04E22EE9D0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4538"/>
                  <a:ext cx="1980" cy="140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1">
                      <a:ea typeface="宋体" panose="02010600030101010101" pitchFamily="2" charset="-122"/>
                    </a:rPr>
                    <a:t>汽车设计图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800" b="1">
                    <a:ea typeface="宋体" panose="02010600030101010101" pitchFamily="2" charset="-122"/>
                  </a:endParaRPr>
                </a:p>
              </p:txBody>
            </p:sp>
            <p:pic>
              <p:nvPicPr>
                <p:cNvPr id="27" name="Picture 1041" descr="qc">
                  <a:extLst>
                    <a:ext uri="{FF2B5EF4-FFF2-40B4-BE49-F238E27FC236}">
                      <a16:creationId xmlns:a16="http://schemas.microsoft.com/office/drawing/2014/main" id="{1AAE0057-B2C5-433A-BA1B-C385C095CA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lum bright="40000" contrast="-52000"/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3" y="4892"/>
                  <a:ext cx="1500" cy="1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7" name="Rectangle 1042">
              <a:extLst>
                <a:ext uri="{FF2B5EF4-FFF2-40B4-BE49-F238E27FC236}">
                  <a16:creationId xmlns:a16="http://schemas.microsoft.com/office/drawing/2014/main" id="{D213AAA8-F9F1-4E2B-9CF8-BE079F6B9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8030"/>
              <a:ext cx="72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ea typeface="宋体" panose="02010600030101010101" pitchFamily="2" charset="-122"/>
                </a:rPr>
                <a:t>第</a:t>
              </a:r>
              <a:r>
                <a:rPr lang="en-US" altLang="zh-CN" sz="1800" b="1">
                  <a:ea typeface="宋体" panose="02010600030101010101" pitchFamily="2" charset="-122"/>
                </a:rPr>
                <a:t>1</a:t>
              </a:r>
              <a:r>
                <a:rPr lang="zh-CN" altLang="en-US" sz="1800" b="1">
                  <a:ea typeface="宋体" panose="02010600030101010101" pitchFamily="2" charset="-122"/>
                </a:rPr>
                <a:t>辆</a:t>
              </a:r>
            </a:p>
          </p:txBody>
        </p:sp>
        <p:sp>
          <p:nvSpPr>
            <p:cNvPr id="18" name="Rectangle 1043">
              <a:extLst>
                <a:ext uri="{FF2B5EF4-FFF2-40B4-BE49-F238E27FC236}">
                  <a16:creationId xmlns:a16="http://schemas.microsoft.com/office/drawing/2014/main" id="{438BC42E-4D71-4372-8A80-BB46B7811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" y="8030"/>
              <a:ext cx="72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ea typeface="宋体" panose="02010600030101010101" pitchFamily="2" charset="-122"/>
                </a:rPr>
                <a:t>第</a:t>
              </a:r>
              <a:r>
                <a:rPr lang="en-US" altLang="zh-CN" sz="1800" b="1">
                  <a:ea typeface="宋体" panose="02010600030101010101" pitchFamily="2" charset="-122"/>
                </a:rPr>
                <a:t>2</a:t>
              </a:r>
              <a:r>
                <a:rPr lang="zh-CN" altLang="en-US" sz="1800" b="1">
                  <a:ea typeface="宋体" panose="02010600030101010101" pitchFamily="2" charset="-122"/>
                </a:rPr>
                <a:t>辆</a:t>
              </a:r>
            </a:p>
          </p:txBody>
        </p:sp>
        <p:sp>
          <p:nvSpPr>
            <p:cNvPr id="19" name="Rectangle 1044">
              <a:extLst>
                <a:ext uri="{FF2B5EF4-FFF2-40B4-BE49-F238E27FC236}">
                  <a16:creationId xmlns:a16="http://schemas.microsoft.com/office/drawing/2014/main" id="{EA6CBF87-4E6A-4234-866F-1EACD4A8F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" y="8015"/>
              <a:ext cx="72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ea typeface="宋体" panose="02010600030101010101" pitchFamily="2" charset="-122"/>
                </a:rPr>
                <a:t>第</a:t>
              </a:r>
              <a:r>
                <a:rPr lang="en-US" altLang="zh-CN" sz="1800" b="1">
                  <a:ea typeface="宋体" panose="02010600030101010101" pitchFamily="2" charset="-122"/>
                </a:rPr>
                <a:t>3</a:t>
              </a:r>
              <a:r>
                <a:rPr lang="zh-CN" altLang="en-US" sz="1800" b="1">
                  <a:ea typeface="宋体" panose="02010600030101010101" pitchFamily="2" charset="-122"/>
                </a:rPr>
                <a:t>辆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4DC1102-D130-4D33-9FC5-B6893EBFD5A4}"/>
              </a:ext>
            </a:extLst>
          </p:cNvPr>
          <p:cNvSpPr txBox="1"/>
          <p:nvPr/>
        </p:nvSpPr>
        <p:spPr>
          <a:xfrm>
            <a:off x="6012160" y="2613826"/>
            <a:ext cx="280831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面向对象程序设计思想的重点是类的设计，而不是对象的设计</a:t>
            </a:r>
          </a:p>
        </p:txBody>
      </p:sp>
    </p:spTree>
    <p:extLst>
      <p:ext uri="{BB962C8B-B14F-4D97-AF65-F5344CB8AC3E}">
        <p14:creationId xmlns:p14="http://schemas.microsoft.com/office/powerpoint/2010/main" val="21134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类的构成</a:t>
              </a: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6502345C-72A8-4A8C-B283-560860F874A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0500"/>
            <a:ext cx="8928992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类主要由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数据成员（属性，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函数成员（方法，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封装而成。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比如：一个圆柱体类</a:t>
            </a: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">
            <a:extLst>
              <a:ext uri="{FF2B5EF4-FFF2-40B4-BE49-F238E27FC236}">
                <a16:creationId xmlns:a16="http://schemas.microsoft.com/office/drawing/2014/main" id="{1E7110EA-7AD1-46FB-BF32-71BE86B0ECA8}"/>
              </a:ext>
            </a:extLst>
          </p:cNvPr>
          <p:cNvGrpSpPr>
            <a:grpSpLocks/>
          </p:cNvGrpSpPr>
          <p:nvPr/>
        </p:nvGrpSpPr>
        <p:grpSpPr bwMode="auto">
          <a:xfrm>
            <a:off x="3059833" y="2355726"/>
            <a:ext cx="3953620" cy="2357437"/>
            <a:chOff x="5198" y="4850"/>
            <a:chExt cx="2898" cy="1716"/>
          </a:xfrm>
        </p:grpSpPr>
        <p:grpSp>
          <p:nvGrpSpPr>
            <p:cNvPr id="32" name="Group 4">
              <a:extLst>
                <a:ext uri="{FF2B5EF4-FFF2-40B4-BE49-F238E27FC236}">
                  <a16:creationId xmlns:a16="http://schemas.microsoft.com/office/drawing/2014/main" id="{1DC07B3A-4F42-4B38-AB12-97DF81A84E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8" y="4850"/>
              <a:ext cx="1800" cy="1716"/>
              <a:chOff x="3578" y="3914"/>
              <a:chExt cx="1800" cy="1716"/>
            </a:xfrm>
          </p:grpSpPr>
          <p:sp>
            <p:nvSpPr>
              <p:cNvPr id="39" name="Rectangle 5">
                <a:extLst>
                  <a:ext uri="{FF2B5EF4-FFF2-40B4-BE49-F238E27FC236}">
                    <a16:creationId xmlns:a16="http://schemas.microsoft.com/office/drawing/2014/main" id="{9A44EE3A-96C7-47EA-9CED-2DB150460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8" y="3914"/>
                <a:ext cx="1800" cy="171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>
                  <a:ea typeface="宋体" panose="02010600030101010101" pitchFamily="2" charset="-122"/>
                </a:endParaRPr>
              </a:p>
            </p:txBody>
          </p:sp>
          <p:sp>
            <p:nvSpPr>
              <p:cNvPr id="40" name="Rectangle 6">
                <a:extLst>
                  <a:ext uri="{FF2B5EF4-FFF2-40B4-BE49-F238E27FC236}">
                    <a16:creationId xmlns:a16="http://schemas.microsoft.com/office/drawing/2014/main" id="{6ED58341-5AC3-4C6E-8E9C-2BD8FEC01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8" y="4073"/>
                <a:ext cx="900" cy="6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pi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radius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height</a:t>
                </a:r>
                <a:endParaRPr lang="zh-CN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41" name="Rectangle 7">
                <a:extLst>
                  <a:ext uri="{FF2B5EF4-FFF2-40B4-BE49-F238E27FC236}">
                    <a16:creationId xmlns:a16="http://schemas.microsoft.com/office/drawing/2014/main" id="{941F2754-68A1-483D-A859-8BD61DDF3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8" y="4850"/>
                <a:ext cx="1260" cy="6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96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Calibri" panose="020F0502020204030204" pitchFamily="34" charset="0"/>
                    <a:ea typeface="宋体" panose="02010600030101010101" pitchFamily="2" charset="-122"/>
                  </a:rPr>
                  <a:t>area()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1" hangingPunct="1">
                  <a:lnSpc>
                    <a:spcPct val="96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Calibri" panose="020F0502020204030204" pitchFamily="34" charset="0"/>
                    <a:ea typeface="宋体" panose="02010600030101010101" pitchFamily="2" charset="-122"/>
                  </a:rPr>
                  <a:t>volume ()</a:t>
                </a:r>
                <a:endParaRPr lang="zh-CN" altLang="zh-CN" sz="2000" b="1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" name="Group 8">
              <a:extLst>
                <a:ext uri="{FF2B5EF4-FFF2-40B4-BE49-F238E27FC236}">
                  <a16:creationId xmlns:a16="http://schemas.microsoft.com/office/drawing/2014/main" id="{BFF7DCD3-D6BB-4965-8046-8514E3E83F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8" y="5085"/>
              <a:ext cx="1800" cy="468"/>
              <a:chOff x="6278" y="5085"/>
              <a:chExt cx="1800" cy="468"/>
            </a:xfrm>
          </p:grpSpPr>
          <p:sp>
            <p:nvSpPr>
              <p:cNvPr id="37" name="Rectangle 9">
                <a:extLst>
                  <a:ext uri="{FF2B5EF4-FFF2-40B4-BE49-F238E27FC236}">
                    <a16:creationId xmlns:a16="http://schemas.microsoft.com/office/drawing/2014/main" id="{72FF3618-2BCF-402B-8666-5D872595B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8" y="5085"/>
                <a:ext cx="90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成员变量（属性）</a:t>
                </a:r>
                <a:endParaRPr lang="zh-CN" sz="2000" b="1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8" name="Line 10">
                <a:extLst>
                  <a:ext uri="{FF2B5EF4-FFF2-40B4-BE49-F238E27FC236}">
                    <a16:creationId xmlns:a16="http://schemas.microsoft.com/office/drawing/2014/main" id="{14F0CB47-DE40-4197-A9D2-74AFEC28B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78" y="5318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" name="Group 11">
              <a:extLst>
                <a:ext uri="{FF2B5EF4-FFF2-40B4-BE49-F238E27FC236}">
                  <a16:creationId xmlns:a16="http://schemas.microsoft.com/office/drawing/2014/main" id="{AC6FBB4F-9216-4402-897A-5F10D24C2D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38" y="5864"/>
              <a:ext cx="1458" cy="465"/>
              <a:chOff x="6638" y="5864"/>
              <a:chExt cx="1458" cy="465"/>
            </a:xfrm>
          </p:grpSpPr>
          <p:sp>
            <p:nvSpPr>
              <p:cNvPr id="35" name="Rectangle 12">
                <a:extLst>
                  <a:ext uri="{FF2B5EF4-FFF2-40B4-BE49-F238E27FC236}">
                    <a16:creationId xmlns:a16="http://schemas.microsoft.com/office/drawing/2014/main" id="{95E1E167-C35F-4C4F-9131-706B1BB25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6" y="5864"/>
                <a:ext cx="900" cy="4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成员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函数（方法）</a:t>
                </a:r>
                <a:endParaRPr lang="zh-CN" sz="2000" b="1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6" name="Line 13">
                <a:extLst>
                  <a:ext uri="{FF2B5EF4-FFF2-40B4-BE49-F238E27FC236}">
                    <a16:creationId xmlns:a16="http://schemas.microsoft.com/office/drawing/2014/main" id="{F55E1D1F-49A2-4CFE-A936-DAE243C1E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38" y="6098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179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定义类的语法格式</a:t>
              </a: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6502345C-72A8-4A8C-B283-560860F874A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0500"/>
            <a:ext cx="8928992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F6364B-5871-41AD-9218-5649D41D0C86}"/>
              </a:ext>
            </a:extLst>
          </p:cNvPr>
          <p:cNvSpPr/>
          <p:nvPr/>
        </p:nvSpPr>
        <p:spPr>
          <a:xfrm>
            <a:off x="297513" y="1243636"/>
            <a:ext cx="8501062" cy="3143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ts val="37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类修饰符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类名称</a:t>
            </a: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{</a:t>
            </a: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[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修饰符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  属性名；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</a:t>
            </a:r>
            <a:endParaRPr lang="zh-CN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[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修饰符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类名称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形参列表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{…}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构造方法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[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修饰符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返回值类型  方法名（形参列表）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{…}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方法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8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定义类的语法格式</a:t>
              </a: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6502345C-72A8-4A8C-B283-560860F874A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0500"/>
            <a:ext cx="8928992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类修饰符可以是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类修饰符也可以省略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类名只要是合法的标识符即可（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推荐驼峰规则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类体可以由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属性、方法、构造方法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40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135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11815</TotalTime>
  <Words>1705</Words>
  <Application>Microsoft Office PowerPoint</Application>
  <PresentationFormat>全屏显示(16:9)</PresentationFormat>
  <Paragraphs>218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方正姚体</vt:lpstr>
      <vt:lpstr>宋体</vt:lpstr>
      <vt:lpstr>微软雅黑</vt:lpstr>
      <vt:lpstr>微软雅黑 Light</vt:lpstr>
      <vt:lpstr>Arial</vt:lpstr>
      <vt:lpstr>Calibri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pdcxs</cp:lastModifiedBy>
  <cp:revision>3275</cp:revision>
  <dcterms:created xsi:type="dcterms:W3CDTF">2014-07-30T04:54:51Z</dcterms:created>
  <dcterms:modified xsi:type="dcterms:W3CDTF">2024-03-12T01:11:16Z</dcterms:modified>
</cp:coreProperties>
</file>