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38" r:id="rId2"/>
    <p:sldId id="297" r:id="rId3"/>
    <p:sldId id="287" r:id="rId4"/>
    <p:sldId id="309" r:id="rId5"/>
    <p:sldId id="310" r:id="rId6"/>
    <p:sldId id="332" r:id="rId7"/>
    <p:sldId id="333" r:id="rId8"/>
    <p:sldId id="334" r:id="rId9"/>
    <p:sldId id="335" r:id="rId10"/>
    <p:sldId id="336" r:id="rId11"/>
    <p:sldId id="314" r:id="rId12"/>
    <p:sldId id="315" r:id="rId13"/>
    <p:sldId id="331" r:id="rId14"/>
    <p:sldId id="311" r:id="rId15"/>
    <p:sldId id="316" r:id="rId16"/>
    <p:sldId id="324" r:id="rId17"/>
    <p:sldId id="312" r:id="rId18"/>
    <p:sldId id="326" r:id="rId19"/>
    <p:sldId id="325" r:id="rId20"/>
    <p:sldId id="320" r:id="rId21"/>
    <p:sldId id="321" r:id="rId22"/>
    <p:sldId id="317" r:id="rId23"/>
    <p:sldId id="322" r:id="rId24"/>
    <p:sldId id="337" r:id="rId25"/>
    <p:sldId id="327" r:id="rId26"/>
    <p:sldId id="295" r:id="rId27"/>
  </p:sldIdLst>
  <p:sldSz cx="9144000" cy="5143500" type="screen16x9"/>
  <p:notesSz cx="6858000" cy="9144000"/>
  <p:custDataLst>
    <p:tags r:id="rId29"/>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C8E"/>
    <a:srgbClr val="0066FF"/>
    <a:srgbClr val="D94E60"/>
    <a:srgbClr val="E7242D"/>
    <a:srgbClr val="E78D98"/>
    <a:srgbClr val="A51E28"/>
    <a:srgbClr val="F7F7F7"/>
    <a:srgbClr val="F2F2F2"/>
    <a:srgbClr val="FDFDFD"/>
    <a:srgbClr val="CB1A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6252" autoAdjust="0"/>
  </p:normalViewPr>
  <p:slideViewPr>
    <p:cSldViewPr>
      <p:cViewPr varScale="1">
        <p:scale>
          <a:sx n="148" d="100"/>
          <a:sy n="148" d="100"/>
        </p:scale>
        <p:origin x="774" y="114"/>
      </p:cViewPr>
      <p:guideLst>
        <p:guide orient="horz" pos="1620"/>
        <p:guide pos="2880"/>
      </p:guideLst>
    </p:cSldViewPr>
  </p:slideViewPr>
  <p:notesTextViewPr>
    <p:cViewPr>
      <p:scale>
        <a:sx n="1" d="1"/>
        <a:sy n="1" d="1"/>
      </p:scale>
      <p:origin x="0" y="0"/>
    </p:cViewPr>
  </p:notesTextViewPr>
  <p:sorterViewPr>
    <p:cViewPr>
      <p:scale>
        <a:sx n="62" d="100"/>
        <a:sy n="62"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dcxs" userId="f53f700a-6709-4045-8975-3edaa594be1c" providerId="ADAL" clId="{C86E0B09-D4D3-4753-AFF8-5BDB073B2E98}"/>
    <pc:docChg chg="undo redo custSel modSld">
      <pc:chgData name="pdcxs" userId="f53f700a-6709-4045-8975-3edaa594be1c" providerId="ADAL" clId="{C86E0B09-D4D3-4753-AFF8-5BDB073B2E98}" dt="2024-03-25T15:28:56.390" v="221" actId="20577"/>
      <pc:docMkLst>
        <pc:docMk/>
      </pc:docMkLst>
      <pc:sldChg chg="modSp mod">
        <pc:chgData name="pdcxs" userId="f53f700a-6709-4045-8975-3edaa594be1c" providerId="ADAL" clId="{C86E0B09-D4D3-4753-AFF8-5BDB073B2E98}" dt="2024-03-25T15:08:18.211" v="123" actId="20577"/>
        <pc:sldMkLst>
          <pc:docMk/>
          <pc:sldMk cId="2969867650" sldId="312"/>
        </pc:sldMkLst>
        <pc:spChg chg="mod">
          <ac:chgData name="pdcxs" userId="f53f700a-6709-4045-8975-3edaa594be1c" providerId="ADAL" clId="{C86E0B09-D4D3-4753-AFF8-5BDB073B2E98}" dt="2024-03-25T14:53:34.317" v="83" actId="552"/>
          <ac:spMkLst>
            <pc:docMk/>
            <pc:sldMk cId="2969867650" sldId="312"/>
            <ac:spMk id="13" creationId="{A4801C5B-4F8E-43C6-AB39-A04670879C90}"/>
          </ac:spMkLst>
        </pc:spChg>
        <pc:spChg chg="mod">
          <ac:chgData name="pdcxs" userId="f53f700a-6709-4045-8975-3edaa594be1c" providerId="ADAL" clId="{C86E0B09-D4D3-4753-AFF8-5BDB073B2E98}" dt="2024-03-25T14:53:23.659" v="82" actId="1076"/>
          <ac:spMkLst>
            <pc:docMk/>
            <pc:sldMk cId="2969867650" sldId="312"/>
            <ac:spMk id="14" creationId="{00000000-0000-0000-0000-000000000000}"/>
          </ac:spMkLst>
        </pc:spChg>
        <pc:spChg chg="mod">
          <ac:chgData name="pdcxs" userId="f53f700a-6709-4045-8975-3edaa594be1c" providerId="ADAL" clId="{C86E0B09-D4D3-4753-AFF8-5BDB073B2E98}" dt="2024-03-25T14:53:36.928" v="84" actId="465"/>
          <ac:spMkLst>
            <pc:docMk/>
            <pc:sldMk cId="2969867650" sldId="312"/>
            <ac:spMk id="15" creationId="{524A0FD0-6C20-471C-9B55-6736BDA4C60F}"/>
          </ac:spMkLst>
        </pc:spChg>
        <pc:spChg chg="mod">
          <ac:chgData name="pdcxs" userId="f53f700a-6709-4045-8975-3edaa594be1c" providerId="ADAL" clId="{C86E0B09-D4D3-4753-AFF8-5BDB073B2E98}" dt="2024-03-25T14:55:57.095" v="98" actId="20577"/>
          <ac:spMkLst>
            <pc:docMk/>
            <pc:sldMk cId="2969867650" sldId="312"/>
            <ac:spMk id="16" creationId="{0366F7D1-71E0-469F-AE7F-98DDE1A5D3AD}"/>
          </ac:spMkLst>
        </pc:spChg>
        <pc:spChg chg="mod">
          <ac:chgData name="pdcxs" userId="f53f700a-6709-4045-8975-3edaa594be1c" providerId="ADAL" clId="{C86E0B09-D4D3-4753-AFF8-5BDB073B2E98}" dt="2024-03-25T15:08:12.172" v="114" actId="20577"/>
          <ac:spMkLst>
            <pc:docMk/>
            <pc:sldMk cId="2969867650" sldId="312"/>
            <ac:spMk id="17" creationId="{6D633A38-9851-4C27-A0E6-E20A35D3024B}"/>
          </ac:spMkLst>
        </pc:spChg>
        <pc:spChg chg="mod">
          <ac:chgData name="pdcxs" userId="f53f700a-6709-4045-8975-3edaa594be1c" providerId="ADAL" clId="{C86E0B09-D4D3-4753-AFF8-5BDB073B2E98}" dt="2024-03-25T15:08:18.211" v="123" actId="20577"/>
          <ac:spMkLst>
            <pc:docMk/>
            <pc:sldMk cId="2969867650" sldId="312"/>
            <ac:spMk id="18" creationId="{BCD76E15-81B7-427D-A478-5135C29E7386}"/>
          </ac:spMkLst>
        </pc:spChg>
      </pc:sldChg>
      <pc:sldChg chg="modSp mod">
        <pc:chgData name="pdcxs" userId="f53f700a-6709-4045-8975-3edaa594be1c" providerId="ADAL" clId="{C86E0B09-D4D3-4753-AFF8-5BDB073B2E98}" dt="2024-03-25T15:22:07.490" v="186" actId="1076"/>
        <pc:sldMkLst>
          <pc:docMk/>
          <pc:sldMk cId="893941010" sldId="317"/>
        </pc:sldMkLst>
        <pc:spChg chg="mod">
          <ac:chgData name="pdcxs" userId="f53f700a-6709-4045-8975-3edaa594be1c" providerId="ADAL" clId="{C86E0B09-D4D3-4753-AFF8-5BDB073B2E98}" dt="2024-03-25T15:22:07.490" v="186" actId="1076"/>
          <ac:spMkLst>
            <pc:docMk/>
            <pc:sldMk cId="893941010" sldId="317"/>
            <ac:spMk id="13" creationId="{B4481FF1-0403-41EE-9013-C5FA196981F4}"/>
          </ac:spMkLst>
        </pc:spChg>
      </pc:sldChg>
      <pc:sldChg chg="modSp mod">
        <pc:chgData name="pdcxs" userId="f53f700a-6709-4045-8975-3edaa594be1c" providerId="ADAL" clId="{C86E0B09-D4D3-4753-AFF8-5BDB073B2E98}" dt="2024-03-25T15:18:03.675" v="161" actId="20577"/>
        <pc:sldMkLst>
          <pc:docMk/>
          <pc:sldMk cId="2446239584" sldId="326"/>
        </pc:sldMkLst>
        <pc:spChg chg="mod">
          <ac:chgData name="pdcxs" userId="f53f700a-6709-4045-8975-3edaa594be1c" providerId="ADAL" clId="{C86E0B09-D4D3-4753-AFF8-5BDB073B2E98}" dt="2024-03-25T15:14:24.533" v="148" actId="20577"/>
          <ac:spMkLst>
            <pc:docMk/>
            <pc:sldMk cId="2446239584" sldId="326"/>
            <ac:spMk id="13" creationId="{7FE77DA3-CDDD-4CD9-AA9C-92BFAB33BAC4}"/>
          </ac:spMkLst>
        </pc:spChg>
        <pc:spChg chg="mod">
          <ac:chgData name="pdcxs" userId="f53f700a-6709-4045-8975-3edaa594be1c" providerId="ADAL" clId="{C86E0B09-D4D3-4753-AFF8-5BDB073B2E98}" dt="2024-03-25T15:18:03.675" v="161" actId="20577"/>
          <ac:spMkLst>
            <pc:docMk/>
            <pc:sldMk cId="2446239584" sldId="326"/>
            <ac:spMk id="15" creationId="{76A65282-FEF1-4C3D-AFC6-CB42A45CBE17}"/>
          </ac:spMkLst>
        </pc:spChg>
      </pc:sldChg>
      <pc:sldChg chg="modSp mod">
        <pc:chgData name="pdcxs" userId="f53f700a-6709-4045-8975-3edaa594be1c" providerId="ADAL" clId="{C86E0B09-D4D3-4753-AFF8-5BDB073B2E98}" dt="2024-03-25T15:28:56.390" v="221" actId="20577"/>
        <pc:sldMkLst>
          <pc:docMk/>
          <pc:sldMk cId="427924429" sldId="327"/>
        </pc:sldMkLst>
        <pc:spChg chg="mod">
          <ac:chgData name="pdcxs" userId="f53f700a-6709-4045-8975-3edaa594be1c" providerId="ADAL" clId="{C86E0B09-D4D3-4753-AFF8-5BDB073B2E98}" dt="2024-03-25T15:28:56.390" v="221" actId="20577"/>
          <ac:spMkLst>
            <pc:docMk/>
            <pc:sldMk cId="427924429" sldId="327"/>
            <ac:spMk id="15" creationId="{3BF3778D-7B40-4394-89B7-9FCE646C021E}"/>
          </ac:spMkLst>
        </pc:spChg>
      </pc:sldChg>
      <pc:sldChg chg="modSp mod">
        <pc:chgData name="pdcxs" userId="f53f700a-6709-4045-8975-3edaa594be1c" providerId="ADAL" clId="{C86E0B09-D4D3-4753-AFF8-5BDB073B2E98}" dt="2024-03-25T15:24:33.718" v="204" actId="20577"/>
        <pc:sldMkLst>
          <pc:docMk/>
          <pc:sldMk cId="4060942392" sldId="337"/>
        </pc:sldMkLst>
        <pc:spChg chg="mod">
          <ac:chgData name="pdcxs" userId="f53f700a-6709-4045-8975-3edaa594be1c" providerId="ADAL" clId="{C86E0B09-D4D3-4753-AFF8-5BDB073B2E98}" dt="2024-03-25T15:24:33.718" v="204" actId="20577"/>
          <ac:spMkLst>
            <pc:docMk/>
            <pc:sldMk cId="4060942392" sldId="337"/>
            <ac:spMk id="13" creationId="{4C1C00FC-51CF-4481-923F-5B3DA58B2242}"/>
          </ac:spMkLst>
        </pc:spChg>
      </pc:sldChg>
    </pc:docChg>
  </pc:docChgLst>
  <pc:docChgLst>
    <pc:chgData name="pdcxs" userId="f53f700a-6709-4045-8975-3edaa594be1c" providerId="ADAL" clId="{349B56BC-E032-4D68-804D-786BD3905451}"/>
    <pc:docChg chg="addSld delSld modSld">
      <pc:chgData name="pdcxs" userId="f53f700a-6709-4045-8975-3edaa594be1c" providerId="ADAL" clId="{349B56BC-E032-4D68-804D-786BD3905451}" dt="2024-02-28T05:42:29.709" v="1" actId="47"/>
      <pc:docMkLst>
        <pc:docMk/>
      </pc:docMkLst>
      <pc:sldChg chg="del">
        <pc:chgData name="pdcxs" userId="f53f700a-6709-4045-8975-3edaa594be1c" providerId="ADAL" clId="{349B56BC-E032-4D68-804D-786BD3905451}" dt="2024-02-28T05:42:29.709" v="1" actId="47"/>
        <pc:sldMkLst>
          <pc:docMk/>
          <pc:sldMk cId="753176371" sldId="306"/>
        </pc:sldMkLst>
      </pc:sldChg>
      <pc:sldChg chg="add">
        <pc:chgData name="pdcxs" userId="f53f700a-6709-4045-8975-3edaa594be1c" providerId="ADAL" clId="{349B56BC-E032-4D68-804D-786BD3905451}" dt="2024-02-28T05:42:28.224" v="0"/>
        <pc:sldMkLst>
          <pc:docMk/>
          <pc:sldMk cId="1171192442" sldId="338"/>
        </pc:sldMkLst>
      </pc:sldChg>
    </pc:docChg>
  </pc:docChgLst>
  <pc:docChgLst>
    <pc:chgData name="pdcxs" userId="f53f700a-6709-4045-8975-3edaa594be1c" providerId="ADAL" clId="{BEF43B84-5E60-4599-904E-1B3DFA99D2C1}"/>
    <pc:docChg chg="modSld">
      <pc:chgData name="pdcxs" userId="f53f700a-6709-4045-8975-3edaa594be1c" providerId="ADAL" clId="{BEF43B84-5E60-4599-904E-1B3DFA99D2C1}" dt="2023-03-09T01:56:11.894" v="6" actId="20577"/>
      <pc:docMkLst>
        <pc:docMk/>
      </pc:docMkLst>
      <pc:sldChg chg="modSp mod">
        <pc:chgData name="pdcxs" userId="f53f700a-6709-4045-8975-3edaa594be1c" providerId="ADAL" clId="{BEF43B84-5E60-4599-904E-1B3DFA99D2C1}" dt="2023-03-09T01:56:11.894" v="6" actId="20577"/>
        <pc:sldMkLst>
          <pc:docMk/>
          <pc:sldMk cId="753176371" sldId="306"/>
        </pc:sldMkLst>
        <pc:spChg chg="mod">
          <ac:chgData name="pdcxs" userId="f53f700a-6709-4045-8975-3edaa594be1c" providerId="ADAL" clId="{BEF43B84-5E60-4599-904E-1B3DFA99D2C1}" dt="2023-03-09T01:56:11.894" v="6" actId="20577"/>
          <ac:spMkLst>
            <pc:docMk/>
            <pc:sldMk cId="753176371" sldId="306"/>
            <ac:spMk id="1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ct val="0"/>
              </a:spcBef>
              <a:spcAft>
                <a:spcPct val="0"/>
              </a:spcAft>
              <a:defRPr sz="1200" smtClean="0">
                <a:latin typeface="+mn-lt"/>
                <a:ea typeface="+mn-ea"/>
              </a:defRPr>
            </a:lvl1pPr>
          </a:lstStyle>
          <a:p>
            <a:pPr>
              <a:defRPr/>
            </a:pPr>
            <a:fld id="{3E452BF8-090B-45BA-BEBC-12E4A68B66AF}" type="datetimeFigureOut">
              <a:rPr lang="zh-CN" altLang="en-US"/>
              <a:pPr>
                <a:defRPr/>
              </a:pPr>
              <a:t>2024/3/25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ct val="0"/>
              </a:spcBef>
              <a:spcAft>
                <a:spcPct val="0"/>
              </a:spcAft>
              <a:defRPr sz="1200" smtClean="0">
                <a:latin typeface="+mn-lt"/>
                <a:ea typeface="+mn-ea"/>
              </a:defRPr>
            </a:lvl1pPr>
          </a:lstStyle>
          <a:p>
            <a:pPr>
              <a:defRPr/>
            </a:pPr>
            <a:fld id="{E4483595-0F15-485D-B89F-C1EC33C285BF}" type="slidenum">
              <a:rPr lang="zh-CN" altLang="en-US"/>
              <a:pPr>
                <a:defRPr/>
              </a:pPr>
              <a:t>‹#›</a:t>
            </a:fld>
            <a:endParaRPr lang="zh-CN" altLang="en-US"/>
          </a:p>
        </p:txBody>
      </p:sp>
    </p:spTree>
    <p:extLst>
      <p:ext uri="{BB962C8B-B14F-4D97-AF65-F5344CB8AC3E}">
        <p14:creationId xmlns:p14="http://schemas.microsoft.com/office/powerpoint/2010/main" val="17637740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540439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10</a:t>
            </a:fld>
            <a:endParaRPr lang="zh-CN" altLang="en-US"/>
          </a:p>
        </p:txBody>
      </p:sp>
    </p:spTree>
    <p:extLst>
      <p:ext uri="{BB962C8B-B14F-4D97-AF65-F5344CB8AC3E}">
        <p14:creationId xmlns:p14="http://schemas.microsoft.com/office/powerpoint/2010/main" val="210726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11</a:t>
            </a:fld>
            <a:endParaRPr lang="zh-CN" altLang="en-US"/>
          </a:p>
        </p:txBody>
      </p:sp>
    </p:spTree>
    <p:extLst>
      <p:ext uri="{BB962C8B-B14F-4D97-AF65-F5344CB8AC3E}">
        <p14:creationId xmlns:p14="http://schemas.microsoft.com/office/powerpoint/2010/main" val="1825592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extLst>
      <p:ext uri="{BB962C8B-B14F-4D97-AF65-F5344CB8AC3E}">
        <p14:creationId xmlns:p14="http://schemas.microsoft.com/office/powerpoint/2010/main" val="1334297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extLst>
      <p:ext uri="{BB962C8B-B14F-4D97-AF65-F5344CB8AC3E}">
        <p14:creationId xmlns:p14="http://schemas.microsoft.com/office/powerpoint/2010/main" val="659688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14</a:t>
            </a:fld>
            <a:endParaRPr lang="zh-CN" altLang="en-US"/>
          </a:p>
        </p:txBody>
      </p:sp>
    </p:spTree>
    <p:extLst>
      <p:ext uri="{BB962C8B-B14F-4D97-AF65-F5344CB8AC3E}">
        <p14:creationId xmlns:p14="http://schemas.microsoft.com/office/powerpoint/2010/main" val="1850134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15</a:t>
            </a:fld>
            <a:endParaRPr lang="zh-CN" altLang="en-US"/>
          </a:p>
        </p:txBody>
      </p:sp>
    </p:spTree>
    <p:extLst>
      <p:ext uri="{BB962C8B-B14F-4D97-AF65-F5344CB8AC3E}">
        <p14:creationId xmlns:p14="http://schemas.microsoft.com/office/powerpoint/2010/main" val="1014755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16</a:t>
            </a:fld>
            <a:endParaRPr lang="zh-CN" altLang="en-US"/>
          </a:p>
        </p:txBody>
      </p:sp>
    </p:spTree>
    <p:extLst>
      <p:ext uri="{BB962C8B-B14F-4D97-AF65-F5344CB8AC3E}">
        <p14:creationId xmlns:p14="http://schemas.microsoft.com/office/powerpoint/2010/main" val="1174412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17</a:t>
            </a:fld>
            <a:endParaRPr lang="zh-CN" altLang="en-US"/>
          </a:p>
        </p:txBody>
      </p:sp>
    </p:spTree>
    <p:extLst>
      <p:ext uri="{BB962C8B-B14F-4D97-AF65-F5344CB8AC3E}">
        <p14:creationId xmlns:p14="http://schemas.microsoft.com/office/powerpoint/2010/main" val="1609900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18</a:t>
            </a:fld>
            <a:endParaRPr lang="zh-CN" altLang="en-US"/>
          </a:p>
        </p:txBody>
      </p:sp>
    </p:spTree>
    <p:extLst>
      <p:ext uri="{BB962C8B-B14F-4D97-AF65-F5344CB8AC3E}">
        <p14:creationId xmlns:p14="http://schemas.microsoft.com/office/powerpoint/2010/main" val="852991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19</a:t>
            </a:fld>
            <a:endParaRPr lang="zh-CN" altLang="en-US"/>
          </a:p>
        </p:txBody>
      </p:sp>
    </p:spTree>
    <p:extLst>
      <p:ext uri="{BB962C8B-B14F-4D97-AF65-F5344CB8AC3E}">
        <p14:creationId xmlns:p14="http://schemas.microsoft.com/office/powerpoint/2010/main" val="391765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2689135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20</a:t>
            </a:fld>
            <a:endParaRPr lang="zh-CN" altLang="en-US"/>
          </a:p>
        </p:txBody>
      </p:sp>
    </p:spTree>
    <p:extLst>
      <p:ext uri="{BB962C8B-B14F-4D97-AF65-F5344CB8AC3E}">
        <p14:creationId xmlns:p14="http://schemas.microsoft.com/office/powerpoint/2010/main" val="243111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21</a:t>
            </a:fld>
            <a:endParaRPr lang="zh-CN" altLang="en-US"/>
          </a:p>
        </p:txBody>
      </p:sp>
    </p:spTree>
    <p:extLst>
      <p:ext uri="{BB962C8B-B14F-4D97-AF65-F5344CB8AC3E}">
        <p14:creationId xmlns:p14="http://schemas.microsoft.com/office/powerpoint/2010/main" val="828585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22</a:t>
            </a:fld>
            <a:endParaRPr lang="zh-CN" altLang="en-US"/>
          </a:p>
        </p:txBody>
      </p:sp>
    </p:spTree>
    <p:extLst>
      <p:ext uri="{BB962C8B-B14F-4D97-AF65-F5344CB8AC3E}">
        <p14:creationId xmlns:p14="http://schemas.microsoft.com/office/powerpoint/2010/main" val="3609982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23</a:t>
            </a:fld>
            <a:endParaRPr lang="zh-CN" altLang="en-US"/>
          </a:p>
        </p:txBody>
      </p:sp>
    </p:spTree>
    <p:extLst>
      <p:ext uri="{BB962C8B-B14F-4D97-AF65-F5344CB8AC3E}">
        <p14:creationId xmlns:p14="http://schemas.microsoft.com/office/powerpoint/2010/main" val="1937764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24</a:t>
            </a:fld>
            <a:endParaRPr lang="zh-CN" altLang="en-US"/>
          </a:p>
        </p:txBody>
      </p:sp>
    </p:spTree>
    <p:extLst>
      <p:ext uri="{BB962C8B-B14F-4D97-AF65-F5344CB8AC3E}">
        <p14:creationId xmlns:p14="http://schemas.microsoft.com/office/powerpoint/2010/main" val="3827384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25</a:t>
            </a:fld>
            <a:endParaRPr lang="zh-CN" altLang="en-US"/>
          </a:p>
        </p:txBody>
      </p:sp>
    </p:spTree>
    <p:extLst>
      <p:ext uri="{BB962C8B-B14F-4D97-AF65-F5344CB8AC3E}">
        <p14:creationId xmlns:p14="http://schemas.microsoft.com/office/powerpoint/2010/main" val="1688955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26</a:t>
            </a:fld>
            <a:endParaRPr lang="zh-CN" altLang="en-US"/>
          </a:p>
        </p:txBody>
      </p:sp>
    </p:spTree>
    <p:extLst>
      <p:ext uri="{BB962C8B-B14F-4D97-AF65-F5344CB8AC3E}">
        <p14:creationId xmlns:p14="http://schemas.microsoft.com/office/powerpoint/2010/main" val="3586326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3</a:t>
            </a:fld>
            <a:endParaRPr lang="zh-CN" altLang="en-US"/>
          </a:p>
        </p:txBody>
      </p:sp>
    </p:spTree>
    <p:extLst>
      <p:ext uri="{BB962C8B-B14F-4D97-AF65-F5344CB8AC3E}">
        <p14:creationId xmlns:p14="http://schemas.microsoft.com/office/powerpoint/2010/main" val="415143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1935382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3711335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3849084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3409198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extLst>
      <p:ext uri="{BB962C8B-B14F-4D97-AF65-F5344CB8AC3E}">
        <p14:creationId xmlns:p14="http://schemas.microsoft.com/office/powerpoint/2010/main" val="3010739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extLst>
      <p:ext uri="{BB962C8B-B14F-4D97-AF65-F5344CB8AC3E}">
        <p14:creationId xmlns:p14="http://schemas.microsoft.com/office/powerpoint/2010/main" val="126692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107504" y="123478"/>
            <a:ext cx="8928992" cy="489654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229424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A43A389A-E307-48D0-9D08-4F6A34BB70DB}" type="datetimeFigureOut">
              <a:rPr lang="zh-CN" altLang="en-US"/>
              <a:pPr>
                <a:defRPr/>
              </a:pPr>
              <a:t>2024/3/25</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6EAC834-E80E-4A55-AA22-2D66CD31DFD4}" type="slidenum">
              <a:rPr lang="zh-CN" altLang="en-US"/>
              <a:pPr>
                <a:defRPr/>
              </a:pPr>
              <a:t>‹#›</a:t>
            </a:fld>
            <a:endParaRPr lang="zh-CN" altLang="en-US"/>
          </a:p>
        </p:txBody>
      </p:sp>
    </p:spTree>
    <p:extLst>
      <p:ext uri="{BB962C8B-B14F-4D97-AF65-F5344CB8AC3E}">
        <p14:creationId xmlns:p14="http://schemas.microsoft.com/office/powerpoint/2010/main" val="12606994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88F161EE-3879-42EC-9C89-C867C552AC45}" type="datetimeFigureOut">
              <a:rPr lang="zh-CN" altLang="en-US"/>
              <a:pPr>
                <a:defRPr/>
              </a:pPr>
              <a:t>2024/3/25</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726EE9D5-6185-4ACD-AF43-7F2ABB2ADE5A}" type="slidenum">
              <a:rPr lang="zh-CN" altLang="en-US"/>
              <a:pPr>
                <a:defRPr/>
              </a:pPr>
              <a:t>‹#›</a:t>
            </a:fld>
            <a:endParaRPr lang="zh-CN" altLang="en-US"/>
          </a:p>
        </p:txBody>
      </p:sp>
    </p:spTree>
    <p:extLst>
      <p:ext uri="{BB962C8B-B14F-4D97-AF65-F5344CB8AC3E}">
        <p14:creationId xmlns:p14="http://schemas.microsoft.com/office/powerpoint/2010/main" val="18067778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E5C0D59-2327-4795-8ACC-0E2066D91419}" type="datetimeFigureOut">
              <a:rPr lang="zh-CN" altLang="en-US"/>
              <a:pPr>
                <a:defRPr/>
              </a:pPr>
              <a:t>2024/3/25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35E980C-3EBF-4723-8B64-0FECA7D905D6}" type="slidenum">
              <a:rPr lang="zh-CN" altLang="en-US"/>
              <a:pPr>
                <a:defRPr/>
              </a:pPr>
              <a:t>‹#›</a:t>
            </a:fld>
            <a:endParaRPr lang="zh-CN" altLang="en-US"/>
          </a:p>
        </p:txBody>
      </p:sp>
    </p:spTree>
    <p:extLst>
      <p:ext uri="{BB962C8B-B14F-4D97-AF65-F5344CB8AC3E}">
        <p14:creationId xmlns:p14="http://schemas.microsoft.com/office/powerpoint/2010/main" val="29825510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33E1310-4D8F-469F-9B4E-9A3D1A703F56}" type="datetimeFigureOut">
              <a:rPr lang="zh-CN" altLang="en-US"/>
              <a:pPr>
                <a:defRPr/>
              </a:pPr>
              <a:t>2024/3/25</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161F89D-6223-487C-A3AC-301350B34E84}" type="slidenum">
              <a:rPr lang="zh-CN" altLang="en-US"/>
              <a:pPr>
                <a:defRPr/>
              </a:pPr>
              <a:t>‹#›</a:t>
            </a:fld>
            <a:endParaRPr lang="zh-CN" altLang="en-US"/>
          </a:p>
        </p:txBody>
      </p:sp>
    </p:spTree>
    <p:extLst>
      <p:ext uri="{BB962C8B-B14F-4D97-AF65-F5344CB8AC3E}">
        <p14:creationId xmlns:p14="http://schemas.microsoft.com/office/powerpoint/2010/main" val="42338992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005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569870"/>
      </p:ext>
    </p:extLst>
  </p:cSld>
  <p:clrMapOvr>
    <a:masterClrMapping/>
  </p:clrMapOvr>
  <p:transition spd="slow" advClick="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727B9DD9-119C-4B8D-B3AB-3CFC6AE69930}" type="datetimeFigureOut">
              <a:rPr lang="zh-CN" altLang="en-US" smtClean="0"/>
              <a:t>2024/3/25</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6896A742-B894-4524-9C20-3C168B22A4FD}" type="slidenum">
              <a:rPr lang="zh-CN" altLang="en-US" smtClean="0"/>
              <a:t>‹#›</a:t>
            </a:fld>
            <a:endParaRPr lang="zh-CN" altLang="en-US"/>
          </a:p>
        </p:txBody>
      </p:sp>
    </p:spTree>
    <p:extLst>
      <p:ext uri="{BB962C8B-B14F-4D97-AF65-F5344CB8AC3E}">
        <p14:creationId xmlns:p14="http://schemas.microsoft.com/office/powerpoint/2010/main" val="3766548907"/>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p15="http://schemas.microsoft.com/office/powerpoint/2012/main"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6504074">
            <a:off x="8420870" y="272680"/>
            <a:ext cx="1446260" cy="1410847"/>
            <a:chOff x="1438274" y="1657351"/>
            <a:chExt cx="1072401" cy="747122"/>
          </a:xfrm>
        </p:grpSpPr>
        <p:sp>
          <p:nvSpPr>
            <p:cNvPr id="3" name="任意多边形 2"/>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userDrawn="1"/>
        </p:nvGrpSpPr>
        <p:grpSpPr>
          <a:xfrm rot="2956835">
            <a:off x="7871462" y="4098720"/>
            <a:ext cx="1446260" cy="1410847"/>
            <a:chOff x="1438274" y="1657351"/>
            <a:chExt cx="1072401" cy="747122"/>
          </a:xfrm>
        </p:grpSpPr>
        <p:sp>
          <p:nvSpPr>
            <p:cNvPr id="7" name="任意多边形 6"/>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rot="16504074">
            <a:off x="-929201" y="-101486"/>
            <a:ext cx="1446260" cy="1410847"/>
            <a:chOff x="1438274" y="1657351"/>
            <a:chExt cx="1072401" cy="747122"/>
          </a:xfrm>
        </p:grpSpPr>
        <p:sp>
          <p:nvSpPr>
            <p:cNvPr id="11" name="任意多边形 10"/>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83802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63814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5198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3349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FF70B30C-BA91-43FD-8CFA-A2710351D069}" type="datetimeFigureOut">
              <a:rPr lang="zh-CN" altLang="en-US"/>
              <a:pPr>
                <a:defRPr/>
              </a:pPr>
              <a:t>2024/3/25</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FAEC6EA-BB28-4ADE-B0D1-73988EF829AD}" type="slidenum">
              <a:rPr lang="zh-CN" altLang="en-US"/>
              <a:pPr>
                <a:defRPr/>
              </a:pPr>
              <a:t>‹#›</a:t>
            </a:fld>
            <a:endParaRPr lang="zh-CN" altLang="en-US"/>
          </a:p>
        </p:txBody>
      </p:sp>
    </p:spTree>
    <p:extLst>
      <p:ext uri="{BB962C8B-B14F-4D97-AF65-F5344CB8AC3E}">
        <p14:creationId xmlns:p14="http://schemas.microsoft.com/office/powerpoint/2010/main" val="21949637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3CC6706C-9128-41F0-BB9A-9E179802AD5D}" type="datetimeFigureOut">
              <a:rPr lang="zh-CN" altLang="en-US"/>
              <a:pPr>
                <a:defRPr/>
              </a:pPr>
              <a:t>2024/3/25</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C7F6D716-1C24-4C54-B4BE-D6B4CAE3E25C}" type="slidenum">
              <a:rPr lang="zh-CN" altLang="en-US"/>
              <a:pPr>
                <a:defRPr/>
              </a:pPr>
              <a:t>‹#›</a:t>
            </a:fld>
            <a:endParaRPr lang="zh-CN" altLang="en-US"/>
          </a:p>
        </p:txBody>
      </p:sp>
    </p:spTree>
    <p:extLst>
      <p:ext uri="{BB962C8B-B14F-4D97-AF65-F5344CB8AC3E}">
        <p14:creationId xmlns:p14="http://schemas.microsoft.com/office/powerpoint/2010/main" val="5537155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B019338-762A-4864-80F0-219CD51CB297}" type="datetimeFigureOut">
              <a:rPr lang="zh-CN" altLang="en-US"/>
              <a:pPr>
                <a:defRPr/>
              </a:pPr>
              <a:t>2024/3/25</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D25AFEA-2C82-4524-A260-D8CBC0C4F860}" type="slidenum">
              <a:rPr lang="zh-CN" altLang="en-US"/>
              <a:pPr>
                <a:defRPr/>
              </a:pPr>
              <a:t>‹#›</a:t>
            </a:fld>
            <a:endParaRPr lang="zh-CN" altLang="en-US"/>
          </a:p>
        </p:txBody>
      </p:sp>
    </p:spTree>
    <p:extLst>
      <p:ext uri="{BB962C8B-B14F-4D97-AF65-F5344CB8AC3E}">
        <p14:creationId xmlns:p14="http://schemas.microsoft.com/office/powerpoint/2010/main" val="23702944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E937444-94CC-4B52-AA23-3FD705100F56}" type="datetimeFigureOut">
              <a:rPr lang="zh-CN" altLang="en-US"/>
              <a:pPr>
                <a:defRPr/>
              </a:pPr>
              <a:t>2024/3/25</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820C2B6-9CF3-4021-85AB-8B325F4ADFD7}" type="slidenum">
              <a:rPr lang="zh-CN" altLang="en-US"/>
              <a:pPr>
                <a:defRPr/>
              </a:pPr>
              <a:t>‹#›</a:t>
            </a:fld>
            <a:endParaRPr lang="zh-CN" altLang="en-US"/>
          </a:p>
        </p:txBody>
      </p:sp>
    </p:spTree>
    <p:extLst>
      <p:ext uri="{BB962C8B-B14F-4D97-AF65-F5344CB8AC3E}">
        <p14:creationId xmlns:p14="http://schemas.microsoft.com/office/powerpoint/2010/main" val="24655579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84" r:id="rId2"/>
    <p:sldLayoutId id="2147483683" r:id="rId3"/>
    <p:sldLayoutId id="2147483674" r:id="rId4"/>
    <p:sldLayoutId id="2147483671"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72" r:id="rId14"/>
    <p:sldLayoutId id="2147483685" r:id="rId15"/>
    <p:sldLayoutId id="2147483686" r:id="rId16"/>
  </p:sldLayoutIdLs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p:nvPr/>
        </p:nvSpPr>
        <p:spPr>
          <a:xfrm>
            <a:off x="1930227" y="3583212"/>
            <a:ext cx="1417637"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讲授人：陈笑沙</a:t>
            </a:r>
            <a:endParaRPr lang="en-US" altLang="zh-CN" sz="1425" dirty="0">
              <a:solidFill>
                <a:schemeClr val="tx1">
                  <a:lumMod val="85000"/>
                  <a:lumOff val="15000"/>
                </a:schemeClr>
              </a:solidFill>
              <a:latin typeface="微软雅黑" pitchFamily="34" charset="-122"/>
              <a:ea typeface="微软雅黑" pitchFamily="34" charset="-122"/>
            </a:endParaRPr>
          </a:p>
        </p:txBody>
      </p:sp>
      <p:sp>
        <p:nvSpPr>
          <p:cNvPr id="20" name="矩形 19"/>
          <p:cNvSpPr/>
          <p:nvPr/>
        </p:nvSpPr>
        <p:spPr>
          <a:xfrm>
            <a:off x="2144087" y="2247366"/>
            <a:ext cx="4855823" cy="761590"/>
          </a:xfrm>
          <a:prstGeom prst="rect">
            <a:avLst/>
          </a:prstGeom>
          <a:noFill/>
          <a:ln>
            <a:noFill/>
          </a:ln>
          <a:effectLst>
            <a:glow rad="1905000">
              <a:srgbClr val="F14124">
                <a:alpha val="40000"/>
              </a:srgbClr>
            </a:glow>
            <a:softEdge rad="1270000"/>
          </a:effectLst>
        </p:spPr>
        <p:txBody>
          <a:bodyPr wrap="none" lIns="68551" tIns="34276" rIns="68551" bIns="34276">
            <a:spAutoFit/>
          </a:bodyPr>
          <a:lstStyle/>
          <a:p>
            <a:pPr algn="ctr"/>
            <a:r>
              <a:rPr lang="en-US" altLang="zh-CN" sz="4499" b="1" dirty="0">
                <a:solidFill>
                  <a:srgbClr val="253C8E"/>
                </a:solidFill>
                <a:latin typeface="微软雅黑" pitchFamily="34" charset="-122"/>
                <a:ea typeface="微软雅黑" pitchFamily="34" charset="-122"/>
              </a:rPr>
              <a:t>Java</a:t>
            </a:r>
            <a:r>
              <a:rPr lang="zh-CN" altLang="en-US" sz="4499" b="1" dirty="0">
                <a:solidFill>
                  <a:srgbClr val="253C8E"/>
                </a:solidFill>
                <a:latin typeface="微软雅黑" pitchFamily="34" charset="-122"/>
                <a:ea typeface="微软雅黑" pitchFamily="34" charset="-122"/>
              </a:rPr>
              <a:t>语言程序设计</a:t>
            </a:r>
          </a:p>
        </p:txBody>
      </p:sp>
      <p:sp>
        <p:nvSpPr>
          <p:cNvPr id="21" name="文本框 5"/>
          <p:cNvSpPr txBox="1"/>
          <p:nvPr/>
        </p:nvSpPr>
        <p:spPr>
          <a:xfrm>
            <a:off x="4307104" y="3583212"/>
            <a:ext cx="3793288"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学院：计算机科学与技术学院（大数据学院）</a:t>
            </a:r>
            <a:endParaRPr lang="en-US" altLang="zh-CN" sz="1425" dirty="0">
              <a:solidFill>
                <a:schemeClr val="tx1">
                  <a:lumMod val="85000"/>
                  <a:lumOff val="15000"/>
                </a:schemeClr>
              </a:solidFill>
              <a:latin typeface="微软雅黑" pitchFamily="34" charset="-122"/>
              <a:ea typeface="微软雅黑" pitchFamily="34" charset="-122"/>
            </a:endParaRPr>
          </a:p>
        </p:txBody>
      </p:sp>
      <p:cxnSp>
        <p:nvCxnSpPr>
          <p:cNvPr id="22" name="直接连接符 21"/>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E306A63-BFE2-4696-8540-8182C4D8F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933172"/>
            <a:ext cx="3087540" cy="962994"/>
          </a:xfrm>
          <a:prstGeom prst="rect">
            <a:avLst/>
          </a:prstGeom>
        </p:spPr>
      </p:pic>
    </p:spTree>
    <p:extLst>
      <p:ext uri="{BB962C8B-B14F-4D97-AF65-F5344CB8AC3E}">
        <p14:creationId xmlns:p14="http://schemas.microsoft.com/office/powerpoint/2010/main" val="117119244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51520" y="255969"/>
            <a:ext cx="2982701" cy="415370"/>
            <a:chOff x="264586" y="255969"/>
            <a:chExt cx="2982701"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578591"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的异常处理机制</a:t>
              </a:r>
            </a:p>
          </p:txBody>
        </p:sp>
      </p:grpSp>
      <p:sp>
        <p:nvSpPr>
          <p:cNvPr id="13" name="Rectangle 4">
            <a:extLst>
              <a:ext uri="{FF2B5EF4-FFF2-40B4-BE49-F238E27FC236}">
                <a16:creationId xmlns:a16="http://schemas.microsoft.com/office/drawing/2014/main" id="{541ECD48-0AA8-45A7-90A4-A50E061C05BE}"/>
              </a:ext>
            </a:extLst>
          </p:cNvPr>
          <p:cNvSpPr txBox="1">
            <a:spLocks noChangeArrowheads="1"/>
          </p:cNvSpPr>
          <p:nvPr/>
        </p:nvSpPr>
        <p:spPr>
          <a:xfrm>
            <a:off x="12352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buNone/>
            </a:pPr>
            <a:endParaRPr lang="zh-CN" altLang="en-US" sz="24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DD49A026-2309-4DAB-A164-BA49F06F06F4}"/>
              </a:ext>
            </a:extLst>
          </p:cNvPr>
          <p:cNvSpPr txBox="1"/>
          <p:nvPr/>
        </p:nvSpPr>
        <p:spPr>
          <a:xfrm>
            <a:off x="76544" y="627534"/>
            <a:ext cx="8928992" cy="3108543"/>
          </a:xfrm>
          <a:prstGeom prst="rect">
            <a:avLst/>
          </a:prstGeom>
          <a:noFill/>
        </p:spPr>
        <p:txBody>
          <a:bodyPr wrap="square">
            <a:spAutoFit/>
          </a:bodyPr>
          <a:lstStyle/>
          <a:p>
            <a:pPr marL="457200" indent="-457200" eaLnBrk="1" hangingPunct="1">
              <a:buFont typeface="Arial" panose="020B0604020202020204" pitchFamily="34" charset="0"/>
              <a:buChar char="•"/>
            </a:pPr>
            <a:r>
              <a:rPr lang="en-US" altLang="zh-CN" sz="2800" dirty="0">
                <a:solidFill>
                  <a:srgbClr val="000000"/>
                </a:solidFill>
                <a:latin typeface="微软雅黑" panose="020B0503020204020204" pitchFamily="34" charset="-122"/>
                <a:ea typeface="微软雅黑" panose="020B0503020204020204" pitchFamily="34" charset="-122"/>
              </a:rPr>
              <a:t>Java</a:t>
            </a:r>
            <a:r>
              <a:rPr lang="zh-CN" altLang="en-US" sz="2800" dirty="0">
                <a:solidFill>
                  <a:srgbClr val="000000"/>
                </a:solidFill>
                <a:latin typeface="微软雅黑" panose="020B0503020204020204" pitchFamily="34" charset="-122"/>
                <a:ea typeface="微软雅黑" panose="020B0503020204020204" pitchFamily="34" charset="-122"/>
              </a:rPr>
              <a:t>中定义了很多异常类，</a:t>
            </a:r>
            <a:r>
              <a:rPr lang="zh-CN" altLang="en-US" sz="2800" dirty="0">
                <a:solidFill>
                  <a:srgbClr val="FF0000"/>
                </a:solidFill>
                <a:latin typeface="微软雅黑" panose="020B0503020204020204" pitchFamily="34" charset="-122"/>
                <a:ea typeface="微软雅黑" panose="020B0503020204020204" pitchFamily="34" charset="-122"/>
              </a:rPr>
              <a:t>每个异常类代表一种异常情形</a:t>
            </a:r>
            <a:r>
              <a:rPr lang="zh-CN" altLang="en-US" sz="2800" dirty="0">
                <a:solidFill>
                  <a:srgbClr val="000000"/>
                </a:solidFill>
                <a:latin typeface="微软雅黑" panose="020B0503020204020204" pitchFamily="34" charset="-122"/>
                <a:ea typeface="微软雅黑" panose="020B0503020204020204" pitchFamily="34" charset="-122"/>
              </a:rPr>
              <a:t>，类中包含了该运行错误的信息和处理错误的方法等内容</a:t>
            </a:r>
            <a:endParaRPr lang="en-US" altLang="zh-CN" sz="2800" dirty="0">
              <a:solidFill>
                <a:srgbClr val="000000"/>
              </a:solidFill>
              <a:latin typeface="微软雅黑" panose="020B0503020204020204" pitchFamily="34" charset="-122"/>
              <a:ea typeface="微软雅黑" panose="020B0503020204020204" pitchFamily="34" charset="-122"/>
            </a:endParaRPr>
          </a:p>
          <a:p>
            <a:pPr marL="457200" indent="-457200" eaLnBrk="1" hangingPunct="1">
              <a:buFont typeface="Arial" panose="020B0604020202020204" pitchFamily="34" charset="0"/>
              <a:buChar char="•"/>
            </a:pPr>
            <a:r>
              <a:rPr lang="zh-CN" altLang="en-US" sz="2800" dirty="0">
                <a:solidFill>
                  <a:srgbClr val="000000"/>
                </a:solidFill>
                <a:latin typeface="微软雅黑" panose="020B0503020204020204" pitchFamily="34" charset="-122"/>
                <a:ea typeface="微软雅黑" panose="020B0503020204020204" pitchFamily="34" charset="-122"/>
              </a:rPr>
              <a:t>每当</a:t>
            </a:r>
            <a:r>
              <a:rPr lang="en-US" altLang="zh-CN" sz="2800" dirty="0">
                <a:solidFill>
                  <a:srgbClr val="000000"/>
                </a:solidFill>
                <a:latin typeface="微软雅黑" panose="020B0503020204020204" pitchFamily="34" charset="-122"/>
                <a:ea typeface="微软雅黑" panose="020B0503020204020204" pitchFamily="34" charset="-122"/>
              </a:rPr>
              <a:t>Java</a:t>
            </a:r>
            <a:r>
              <a:rPr lang="zh-CN" altLang="en-US" sz="2800" dirty="0">
                <a:solidFill>
                  <a:srgbClr val="000000"/>
                </a:solidFill>
                <a:latin typeface="微软雅黑" panose="020B0503020204020204" pitchFamily="34" charset="-122"/>
                <a:ea typeface="微软雅黑" panose="020B0503020204020204" pitchFamily="34" charset="-122"/>
              </a:rPr>
              <a:t>程序运行过程中产生一个可识别的异常事件，</a:t>
            </a:r>
            <a:r>
              <a:rPr lang="zh-CN" altLang="en-US" sz="2800" dirty="0">
                <a:solidFill>
                  <a:srgbClr val="FF0000"/>
                </a:solidFill>
                <a:latin typeface="微软雅黑" panose="020B0503020204020204" pitchFamily="34" charset="-122"/>
                <a:ea typeface="微软雅黑" panose="020B0503020204020204" pitchFamily="34" charset="-122"/>
              </a:rPr>
              <a:t>系统都会产生一个相应的异常对象</a:t>
            </a:r>
            <a:endParaRPr lang="en-US" altLang="zh-CN" sz="2800" dirty="0">
              <a:solidFill>
                <a:srgbClr val="FF0000"/>
              </a:solidFill>
              <a:latin typeface="微软雅黑" panose="020B0503020204020204" pitchFamily="34" charset="-122"/>
              <a:ea typeface="微软雅黑" panose="020B0503020204020204" pitchFamily="34" charset="-122"/>
            </a:endParaRPr>
          </a:p>
          <a:p>
            <a:pPr marL="457200" indent="-457200" eaLnBrk="1" hangingPunct="1">
              <a:buFont typeface="Arial" panose="020B0604020202020204" pitchFamily="34" charset="0"/>
              <a:buChar char="•"/>
            </a:pPr>
            <a:r>
              <a:rPr lang="zh-CN" altLang="en-US" sz="2800" dirty="0">
                <a:solidFill>
                  <a:srgbClr val="000000"/>
                </a:solidFill>
                <a:latin typeface="微软雅黑" panose="020B0503020204020204" pitchFamily="34" charset="-122"/>
                <a:ea typeface="微软雅黑" panose="020B0503020204020204" pitchFamily="34" charset="-122"/>
              </a:rPr>
              <a:t>一旦一个异常对象产生了，</a:t>
            </a:r>
            <a:r>
              <a:rPr lang="zh-CN" altLang="en-US" sz="2800" dirty="0">
                <a:solidFill>
                  <a:srgbClr val="FF0000"/>
                </a:solidFill>
                <a:latin typeface="微软雅黑" panose="020B0503020204020204" pitchFamily="34" charset="-122"/>
                <a:ea typeface="微软雅黑" panose="020B0503020204020204" pitchFamily="34" charset="-122"/>
              </a:rPr>
              <a:t>系统中就一定有相应的机制来处理它</a:t>
            </a:r>
            <a:r>
              <a:rPr lang="zh-CN" altLang="en-US" sz="2800" dirty="0">
                <a:solidFill>
                  <a:srgbClr val="000000"/>
                </a:solidFill>
                <a:latin typeface="微软雅黑" panose="020B0503020204020204" pitchFamily="34" charset="-122"/>
                <a:ea typeface="微软雅黑" panose="020B0503020204020204" pitchFamily="34" charset="-122"/>
              </a:rPr>
              <a:t>，从而保证整个程序运行的安全性</a:t>
            </a:r>
            <a:endParaRPr lang="en-US" altLang="zh-CN" sz="20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274382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252006" cy="415370"/>
            <a:chOff x="264586" y="255969"/>
            <a:chExt cx="325200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847896"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异常类的继承体系</a:t>
              </a:r>
            </a:p>
          </p:txBody>
        </p:sp>
      </p:grpSp>
      <p:pic>
        <p:nvPicPr>
          <p:cNvPr id="24" name="Picture 6">
            <a:extLst>
              <a:ext uri="{FF2B5EF4-FFF2-40B4-BE49-F238E27FC236}">
                <a16:creationId xmlns:a16="http://schemas.microsoft.com/office/drawing/2014/main" id="{3315C4DE-9FCB-4218-B1A0-61E71EDB03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00" r="3602"/>
          <a:stretch/>
        </p:blipFill>
        <p:spPr>
          <a:xfrm>
            <a:off x="2699792" y="953360"/>
            <a:ext cx="6264696" cy="403027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文本框 2">
            <a:extLst>
              <a:ext uri="{FF2B5EF4-FFF2-40B4-BE49-F238E27FC236}">
                <a16:creationId xmlns:a16="http://schemas.microsoft.com/office/drawing/2014/main" id="{DC94676F-7DD9-4BDD-899C-997DA0C5892E}"/>
              </a:ext>
            </a:extLst>
          </p:cNvPr>
          <p:cNvSpPr txBox="1"/>
          <p:nvPr/>
        </p:nvSpPr>
        <p:spPr>
          <a:xfrm>
            <a:off x="6119592" y="363305"/>
            <a:ext cx="2763661" cy="646331"/>
          </a:xfrm>
          <a:prstGeom prst="rect">
            <a:avLst/>
          </a:prstGeom>
          <a:solidFill>
            <a:srgbClr val="0066FF"/>
          </a:solidFill>
        </p:spPr>
        <p:txBody>
          <a:bodyPr wrap="square" rtlCol="0">
            <a:spAutoFit/>
          </a:bodyPr>
          <a:lstStyle>
            <a:defPPr>
              <a:defRPr lang="zh-CN"/>
            </a:defPPr>
            <a:lvl1pPr algn="just">
              <a:defRPr>
                <a:solidFill>
                  <a:schemeClr val="bg1"/>
                </a:solidFill>
                <a:latin typeface="微软雅黑" panose="020B0503020204020204" pitchFamily="34" charset="-122"/>
                <a:ea typeface="微软雅黑" panose="020B0503020204020204" pitchFamily="34" charset="-122"/>
              </a:defRPr>
            </a:lvl1pPr>
          </a:lstStyle>
          <a:p>
            <a:pPr algn="l"/>
            <a:r>
              <a:rPr lang="en-US" altLang="zh-CN" dirty="0"/>
              <a:t>Java</a:t>
            </a:r>
            <a:r>
              <a:rPr lang="zh-CN" altLang="en-US" dirty="0"/>
              <a:t>中整个异常体系的根</a:t>
            </a:r>
            <a:r>
              <a:rPr lang="en-US" altLang="zh-CN" dirty="0" err="1"/>
              <a:t>java.lang.Throwable</a:t>
            </a:r>
            <a:endParaRPr lang="zh-CN" altLang="en-US" dirty="0"/>
          </a:p>
        </p:txBody>
      </p:sp>
      <p:sp>
        <p:nvSpPr>
          <p:cNvPr id="5" name="文本框 4">
            <a:extLst>
              <a:ext uri="{FF2B5EF4-FFF2-40B4-BE49-F238E27FC236}">
                <a16:creationId xmlns:a16="http://schemas.microsoft.com/office/drawing/2014/main" id="{F2BC11A2-C240-4B80-89D2-AA3099B40A52}"/>
              </a:ext>
            </a:extLst>
          </p:cNvPr>
          <p:cNvSpPr txBox="1"/>
          <p:nvPr/>
        </p:nvSpPr>
        <p:spPr>
          <a:xfrm>
            <a:off x="513105" y="671339"/>
            <a:ext cx="3879158" cy="1200329"/>
          </a:xfrm>
          <a:prstGeom prst="rect">
            <a:avLst/>
          </a:prstGeom>
          <a:solidFill>
            <a:srgbClr val="0066FF"/>
          </a:solidFill>
        </p:spPr>
        <p:txBody>
          <a:bodyPr wrap="square" rtlCol="0">
            <a:spAutoFit/>
          </a:bodyPr>
          <a:lstStyle/>
          <a:p>
            <a:pPr algn="just"/>
            <a:r>
              <a:rPr lang="en-US" altLang="zh-CN" dirty="0">
                <a:solidFill>
                  <a:schemeClr val="bg1"/>
                </a:solidFill>
                <a:latin typeface="微软雅黑" panose="020B0503020204020204" pitchFamily="34" charset="-122"/>
                <a:ea typeface="微软雅黑" panose="020B0503020204020204" pitchFamily="34" charset="-122"/>
              </a:rPr>
              <a:t>Error </a:t>
            </a:r>
            <a:r>
              <a:rPr lang="zh-CN" altLang="en-US" dirty="0">
                <a:solidFill>
                  <a:schemeClr val="bg1"/>
                </a:solidFill>
                <a:latin typeface="微软雅黑" panose="020B0503020204020204" pitchFamily="34" charset="-122"/>
                <a:ea typeface="微软雅黑" panose="020B0503020204020204" pitchFamily="34" charset="-122"/>
              </a:rPr>
              <a:t>一般是指与</a:t>
            </a:r>
            <a:r>
              <a:rPr lang="en-US" altLang="zh-CN" dirty="0">
                <a:solidFill>
                  <a:schemeClr val="bg1"/>
                </a:solidFill>
                <a:latin typeface="微软雅黑" panose="020B0503020204020204" pitchFamily="34" charset="-122"/>
                <a:ea typeface="微软雅黑" panose="020B0503020204020204" pitchFamily="34" charset="-122"/>
              </a:rPr>
              <a:t> Java </a:t>
            </a:r>
            <a:r>
              <a:rPr lang="zh-CN" altLang="en-US" dirty="0">
                <a:solidFill>
                  <a:schemeClr val="bg1"/>
                </a:solidFill>
                <a:latin typeface="微软雅黑" panose="020B0503020204020204" pitchFamily="34" charset="-122"/>
                <a:ea typeface="微软雅黑" panose="020B0503020204020204" pitchFamily="34" charset="-122"/>
              </a:rPr>
              <a:t>虚拟机相关的问题，如：系统崩溃、虚拟机错误、动态链接失败等，这种错误无法恢复或不可捕获，将导致应用程序中断</a:t>
            </a:r>
          </a:p>
        </p:txBody>
      </p:sp>
      <p:sp>
        <p:nvSpPr>
          <p:cNvPr id="15" name="椭圆 14">
            <a:extLst>
              <a:ext uri="{FF2B5EF4-FFF2-40B4-BE49-F238E27FC236}">
                <a16:creationId xmlns:a16="http://schemas.microsoft.com/office/drawing/2014/main" id="{30738B95-A847-4FEB-B47F-E58E9C348B74}"/>
              </a:ext>
            </a:extLst>
          </p:cNvPr>
          <p:cNvSpPr/>
          <p:nvPr/>
        </p:nvSpPr>
        <p:spPr>
          <a:xfrm>
            <a:off x="6444208" y="2006450"/>
            <a:ext cx="1152127" cy="63730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053A1ABC-B501-4135-91D3-EABBAF48E13A}"/>
              </a:ext>
            </a:extLst>
          </p:cNvPr>
          <p:cNvCxnSpPr>
            <a:endCxn id="5" idx="3"/>
          </p:cNvCxnSpPr>
          <p:nvPr/>
        </p:nvCxnSpPr>
        <p:spPr>
          <a:xfrm flipH="1" flipV="1">
            <a:off x="4392263" y="1271504"/>
            <a:ext cx="611785" cy="410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5318E50-C9EA-4719-898D-FAB34873CAA9}"/>
              </a:ext>
            </a:extLst>
          </p:cNvPr>
          <p:cNvCxnSpPr>
            <a:cxnSpLocks/>
          </p:cNvCxnSpPr>
          <p:nvPr/>
        </p:nvCxnSpPr>
        <p:spPr>
          <a:xfrm>
            <a:off x="5004048" y="1271503"/>
            <a:ext cx="0" cy="79619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8495906D-8DA0-4C2A-8488-E25D332CAF88}"/>
              </a:ext>
            </a:extLst>
          </p:cNvPr>
          <p:cNvSpPr/>
          <p:nvPr/>
        </p:nvSpPr>
        <p:spPr>
          <a:xfrm>
            <a:off x="5724128" y="3291830"/>
            <a:ext cx="1728192" cy="79208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E77E27FC-1468-4AEE-B4C5-1DA01B38E922}"/>
              </a:ext>
            </a:extLst>
          </p:cNvPr>
          <p:cNvSpPr/>
          <p:nvPr/>
        </p:nvSpPr>
        <p:spPr>
          <a:xfrm>
            <a:off x="7544897" y="2535746"/>
            <a:ext cx="1401529" cy="151216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B54FB586-AC16-44FB-85B6-65817B44AAD0}"/>
              </a:ext>
            </a:extLst>
          </p:cNvPr>
          <p:cNvSpPr txBox="1"/>
          <p:nvPr/>
        </p:nvSpPr>
        <p:spPr>
          <a:xfrm>
            <a:off x="7903470" y="1925419"/>
            <a:ext cx="1097022" cy="646331"/>
          </a:xfrm>
          <a:prstGeom prst="rect">
            <a:avLst/>
          </a:prstGeom>
          <a:solidFill>
            <a:srgbClr val="0066FF"/>
          </a:solidFill>
        </p:spPr>
        <p:txBody>
          <a:bodyPr wrap="square" rtlCol="0">
            <a:spAutoFit/>
          </a:bodyPr>
          <a:lstStyle>
            <a:defPPr>
              <a:defRPr lang="zh-CN"/>
            </a:defPPr>
            <a:lvl1pPr algn="just">
              <a:defRPr>
                <a:solidFill>
                  <a:schemeClr val="bg1"/>
                </a:solidFill>
                <a:latin typeface="微软雅黑" panose="020B0503020204020204" pitchFamily="34" charset="-122"/>
                <a:ea typeface="微软雅黑" panose="020B0503020204020204" pitchFamily="34" charset="-122"/>
              </a:defRPr>
            </a:lvl1pPr>
          </a:lstStyle>
          <a:p>
            <a:r>
              <a:rPr lang="en-US" altLang="zh-CN" dirty="0"/>
              <a:t>checked</a:t>
            </a:r>
            <a:r>
              <a:rPr lang="zh-CN" altLang="en-US" dirty="0"/>
              <a:t>异常</a:t>
            </a:r>
          </a:p>
        </p:txBody>
      </p:sp>
      <p:sp>
        <p:nvSpPr>
          <p:cNvPr id="37" name="文本框 36">
            <a:extLst>
              <a:ext uri="{FF2B5EF4-FFF2-40B4-BE49-F238E27FC236}">
                <a16:creationId xmlns:a16="http://schemas.microsoft.com/office/drawing/2014/main" id="{92AC3461-C215-42EC-AF0A-635BAAE59B0A}"/>
              </a:ext>
            </a:extLst>
          </p:cNvPr>
          <p:cNvSpPr txBox="1"/>
          <p:nvPr/>
        </p:nvSpPr>
        <p:spPr>
          <a:xfrm>
            <a:off x="169379" y="2923564"/>
            <a:ext cx="2499711" cy="2031325"/>
          </a:xfrm>
          <a:prstGeom prst="rect">
            <a:avLst/>
          </a:prstGeom>
          <a:solidFill>
            <a:srgbClr val="0066FF"/>
          </a:solidFill>
        </p:spPr>
        <p:txBody>
          <a:bodyPr wrap="square" rtlCol="0">
            <a:spAutoFit/>
          </a:bodyPr>
          <a:lstStyle>
            <a:defPPr>
              <a:defRPr lang="zh-CN"/>
            </a:defPPr>
            <a:lvl1pPr algn="just">
              <a:defRPr>
                <a:solidFill>
                  <a:schemeClr val="bg1"/>
                </a:solidFill>
                <a:latin typeface="微软雅黑" panose="020B0503020204020204" pitchFamily="34" charset="-122"/>
                <a:ea typeface="微软雅黑" panose="020B0503020204020204" pitchFamily="34" charset="-122"/>
              </a:defRPr>
            </a:lvl1pPr>
          </a:lstStyle>
          <a:p>
            <a:r>
              <a:rPr lang="en-US" altLang="zh-CN" dirty="0" err="1"/>
              <a:t>RuntimeException</a:t>
            </a:r>
            <a:r>
              <a:rPr lang="en-US" altLang="zh-CN" dirty="0"/>
              <a:t> </a:t>
            </a:r>
            <a:r>
              <a:rPr lang="zh-CN" altLang="en-US" dirty="0"/>
              <a:t>是由于程序编写过程中某些非法操作而导致的异常</a:t>
            </a:r>
            <a:endParaRPr lang="en-US" altLang="zh-CN" dirty="0"/>
          </a:p>
          <a:p>
            <a:r>
              <a:rPr lang="en-US" altLang="zh-CN" dirty="0"/>
              <a:t>Checked </a:t>
            </a:r>
            <a:r>
              <a:rPr lang="zh-CN" altLang="en-US" dirty="0"/>
              <a:t>异常在程序编写过程中无法预料的异常</a:t>
            </a:r>
          </a:p>
        </p:txBody>
      </p:sp>
      <p:sp>
        <p:nvSpPr>
          <p:cNvPr id="4" name="文本框 3">
            <a:extLst>
              <a:ext uri="{FF2B5EF4-FFF2-40B4-BE49-F238E27FC236}">
                <a16:creationId xmlns:a16="http://schemas.microsoft.com/office/drawing/2014/main" id="{FE08C58E-B8DA-4E3A-A4A7-8A40158F281F}"/>
              </a:ext>
            </a:extLst>
          </p:cNvPr>
          <p:cNvSpPr txBox="1"/>
          <p:nvPr/>
        </p:nvSpPr>
        <p:spPr>
          <a:xfrm>
            <a:off x="4077784" y="159867"/>
            <a:ext cx="1806905" cy="523220"/>
          </a:xfrm>
          <a:prstGeom prst="rect">
            <a:avLst/>
          </a:prstGeom>
        </p:spPr>
        <p:txBody>
          <a:bodyPr wrap="none" rtlCol="0">
            <a:spAutoFit/>
          </a:bodyPr>
          <a:lstStyle/>
          <a:p>
            <a:pPr algn="l" eaLnBrk="1" hangingPunct="1">
              <a:buSzPct val="70000"/>
            </a:pPr>
            <a:r>
              <a:rPr lang="zh-CN" altLang="en-US" sz="2800" b="1" dirty="0">
                <a:solidFill>
                  <a:srgbClr val="FF0000"/>
                </a:solidFill>
                <a:latin typeface="微软雅黑" panose="020B0503020204020204" pitchFamily="34" charset="-122"/>
                <a:ea typeface="微软雅黑" panose="020B0503020204020204" pitchFamily="34" charset="-122"/>
              </a:rPr>
              <a:t>课本图</a:t>
            </a:r>
            <a:r>
              <a:rPr lang="en-US" altLang="zh-CN" sz="2800" b="1" dirty="0">
                <a:solidFill>
                  <a:srgbClr val="FF0000"/>
                </a:solidFill>
                <a:latin typeface="微软雅黑" panose="020B0503020204020204" pitchFamily="34" charset="-122"/>
                <a:ea typeface="微软雅黑" panose="020B0503020204020204" pitchFamily="34" charset="-122"/>
              </a:rPr>
              <a:t>9.1</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890951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031479" cy="415370"/>
            <a:chOff x="264586" y="255969"/>
            <a:chExt cx="203147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62736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Exception</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sp>
        <p:nvSpPr>
          <p:cNvPr id="20" name="Rectangle 4">
            <a:extLst>
              <a:ext uri="{FF2B5EF4-FFF2-40B4-BE49-F238E27FC236}">
                <a16:creationId xmlns:a16="http://schemas.microsoft.com/office/drawing/2014/main" id="{87AAB497-5D3A-4248-ACC6-E10309702834}"/>
              </a:ext>
            </a:extLst>
          </p:cNvPr>
          <p:cNvSpPr txBox="1">
            <a:spLocks noChangeArrowheads="1"/>
          </p:cNvSpPr>
          <p:nvPr/>
        </p:nvSpPr>
        <p:spPr>
          <a:xfrm>
            <a:off x="110034" y="601013"/>
            <a:ext cx="8926462" cy="4419009"/>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Exception</a:t>
            </a:r>
            <a:r>
              <a:rPr lang="zh-CN" altLang="en-US" sz="2800" dirty="0">
                <a:latin typeface="微软雅黑" panose="020B0503020204020204" pitchFamily="34" charset="-122"/>
                <a:ea typeface="微软雅黑" panose="020B0503020204020204" pitchFamily="34" charset="-122"/>
              </a:rPr>
              <a:t>的构造方法（</a:t>
            </a:r>
            <a:r>
              <a:rPr lang="zh-CN" altLang="en-US" sz="2800" dirty="0">
                <a:solidFill>
                  <a:srgbClr val="FF0000"/>
                </a:solidFill>
                <a:latin typeface="微软雅黑" panose="020B0503020204020204" pitchFamily="34" charset="-122"/>
                <a:ea typeface="微软雅黑" panose="020B0503020204020204" pitchFamily="34" charset="-122"/>
              </a:rPr>
              <a:t>课本表</a:t>
            </a:r>
            <a:r>
              <a:rPr lang="en-US" altLang="zh-CN" sz="2800" dirty="0">
                <a:solidFill>
                  <a:srgbClr val="FF0000"/>
                </a:solidFill>
                <a:latin typeface="微软雅黑" panose="020B0503020204020204" pitchFamily="34" charset="-122"/>
                <a:ea typeface="微软雅黑" panose="020B0503020204020204" pitchFamily="34" charset="-122"/>
              </a:rPr>
              <a:t>9.1</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solidFill>
                  <a:srgbClr val="FF0000"/>
                </a:solidFill>
                <a:latin typeface="微软雅黑" panose="020B0503020204020204" pitchFamily="34" charset="-122"/>
                <a:ea typeface="微软雅黑" panose="020B0503020204020204" pitchFamily="34" charset="-122"/>
              </a:rPr>
              <a:t>public Exception()</a:t>
            </a:r>
          </a:p>
          <a:p>
            <a:pPr lvl="1" eaLnBrk="1" hangingPunct="1">
              <a:lnSpc>
                <a:spcPct val="90000"/>
              </a:lnSpc>
            </a:pPr>
            <a:r>
              <a:rPr lang="en-US" altLang="zh-CN" sz="2400" dirty="0">
                <a:solidFill>
                  <a:srgbClr val="FF0000"/>
                </a:solidFill>
                <a:latin typeface="微软雅黑" panose="020B0503020204020204" pitchFamily="34" charset="-122"/>
                <a:ea typeface="微软雅黑" panose="020B0503020204020204" pitchFamily="34" charset="-122"/>
              </a:rPr>
              <a:t>public Exception(String msg)</a:t>
            </a:r>
          </a:p>
          <a:p>
            <a:pPr eaLnBrk="1" hangingPunct="1">
              <a:lnSpc>
                <a:spcPct val="90000"/>
              </a:lnSpc>
            </a:pPr>
            <a:r>
              <a:rPr lang="zh-CN" altLang="en-US" sz="2800" dirty="0">
                <a:latin typeface="微软雅黑" panose="020B0503020204020204" pitchFamily="34" charset="-122"/>
                <a:ea typeface="微软雅黑" panose="020B0503020204020204" pitchFamily="34" charset="-122"/>
              </a:rPr>
              <a:t>所有异常对象都包含了如下几个方法（</a:t>
            </a:r>
            <a:r>
              <a:rPr lang="zh-CN" altLang="en-US" sz="2800" dirty="0">
                <a:solidFill>
                  <a:srgbClr val="FF0000"/>
                </a:solidFill>
                <a:latin typeface="微软雅黑" panose="020B0503020204020204" pitchFamily="34" charset="-122"/>
                <a:ea typeface="微软雅黑" panose="020B0503020204020204" pitchFamily="34" charset="-122"/>
              </a:rPr>
              <a:t>课本表</a:t>
            </a:r>
            <a:r>
              <a:rPr lang="en-US" altLang="zh-CN" sz="2800" dirty="0">
                <a:solidFill>
                  <a:srgbClr val="FF0000"/>
                </a:solidFill>
                <a:latin typeface="微软雅黑" panose="020B0503020204020204" pitchFamily="34" charset="-122"/>
                <a:ea typeface="微软雅黑" panose="020B0503020204020204" pitchFamily="34" charset="-122"/>
              </a:rPr>
              <a:t>9.2</a:t>
            </a:r>
            <a:r>
              <a:rPr lang="zh-CN" altLang="en-US" sz="2800" dirty="0">
                <a:latin typeface="微软雅黑" panose="020B0503020204020204" pitchFamily="34" charset="-122"/>
                <a:ea typeface="微软雅黑" panose="020B0503020204020204" pitchFamily="34" charset="-122"/>
              </a:rPr>
              <a:t>）</a:t>
            </a:r>
          </a:p>
          <a:p>
            <a:pPr lvl="1" eaLnBrk="1" hangingPunct="1">
              <a:lnSpc>
                <a:spcPct val="90000"/>
              </a:lnSpc>
            </a:pPr>
            <a:r>
              <a:rPr lang="en-US" altLang="zh-CN" dirty="0" err="1">
                <a:solidFill>
                  <a:srgbClr val="FF0000"/>
                </a:solidFill>
                <a:latin typeface="微软雅黑" panose="020B0503020204020204" pitchFamily="34" charset="-122"/>
                <a:ea typeface="微软雅黑" panose="020B0503020204020204" pitchFamily="34" charset="-122"/>
              </a:rPr>
              <a:t>getMessage</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：返回该异常的详细描述字符串。</a:t>
            </a:r>
          </a:p>
          <a:p>
            <a:pPr lvl="1" eaLnBrk="1" hangingPunct="1">
              <a:lnSpc>
                <a:spcPct val="90000"/>
              </a:lnSpc>
            </a:pPr>
            <a:r>
              <a:rPr lang="en-US" altLang="zh-CN" dirty="0" err="1">
                <a:solidFill>
                  <a:srgbClr val="FF0000"/>
                </a:solidFill>
                <a:latin typeface="微软雅黑" panose="020B0503020204020204" pitchFamily="34" charset="-122"/>
                <a:ea typeface="微软雅黑" panose="020B0503020204020204" pitchFamily="34" charset="-122"/>
              </a:rPr>
              <a:t>printStackTrace</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：将该异常的跟踪栈信息输出到标准错误输出。</a:t>
            </a:r>
          </a:p>
          <a:p>
            <a:pPr lvl="1" eaLnBrk="1" hangingPunct="1">
              <a:lnSpc>
                <a:spcPct val="90000"/>
              </a:lnSpc>
            </a:pPr>
            <a:r>
              <a:rPr lang="en-US" altLang="zh-CN" dirty="0" err="1">
                <a:solidFill>
                  <a:srgbClr val="FF0000"/>
                </a:solidFill>
                <a:latin typeface="微软雅黑" panose="020B0503020204020204" pitchFamily="34" charset="-122"/>
                <a:ea typeface="微软雅黑" panose="020B0503020204020204" pitchFamily="34" charset="-122"/>
              </a:rPr>
              <a:t>printStackTrace</a:t>
            </a:r>
            <a:r>
              <a:rPr lang="en-US" altLang="zh-CN"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PrintStream</a:t>
            </a:r>
            <a:r>
              <a:rPr lang="en-US" altLang="zh-CN" dirty="0">
                <a:solidFill>
                  <a:srgbClr val="FF0000"/>
                </a:solidFill>
                <a:latin typeface="微软雅黑" panose="020B0503020204020204" pitchFamily="34" charset="-122"/>
                <a:ea typeface="微软雅黑" panose="020B0503020204020204" pitchFamily="34" charset="-122"/>
              </a:rPr>
              <a:t> s)</a:t>
            </a:r>
            <a:r>
              <a:rPr lang="zh-CN" altLang="en-US" dirty="0">
                <a:latin typeface="微软雅黑" panose="020B0503020204020204" pitchFamily="34" charset="-122"/>
                <a:ea typeface="微软雅黑" panose="020B0503020204020204" pitchFamily="34" charset="-122"/>
              </a:rPr>
              <a:t>：将该异常的跟踪栈信息输出到指定输出流。</a:t>
            </a:r>
          </a:p>
          <a:p>
            <a:pPr lvl="1" eaLnBrk="1" hangingPunct="1">
              <a:lnSpc>
                <a:spcPct val="90000"/>
              </a:lnSpc>
            </a:pPr>
            <a:r>
              <a:rPr lang="en-US" altLang="zh-CN" dirty="0" err="1">
                <a:solidFill>
                  <a:srgbClr val="FF0000"/>
                </a:solidFill>
                <a:latin typeface="微软雅黑" panose="020B0503020204020204" pitchFamily="34" charset="-122"/>
                <a:ea typeface="微软雅黑" panose="020B0503020204020204" pitchFamily="34" charset="-122"/>
              </a:rPr>
              <a:t>getStackTrace</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：返回该异常的跟踪栈信息。 </a:t>
            </a:r>
          </a:p>
        </p:txBody>
      </p:sp>
    </p:spTree>
    <p:extLst>
      <p:ext uri="{BB962C8B-B14F-4D97-AF65-F5344CB8AC3E}">
        <p14:creationId xmlns:p14="http://schemas.microsoft.com/office/powerpoint/2010/main" val="61923765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异常跟踪栈</a:t>
              </a:r>
            </a:p>
          </p:txBody>
        </p:sp>
      </p:grpSp>
      <p:sp>
        <p:nvSpPr>
          <p:cNvPr id="13" name="Rectangle 4">
            <a:extLst>
              <a:ext uri="{FF2B5EF4-FFF2-40B4-BE49-F238E27FC236}">
                <a16:creationId xmlns:a16="http://schemas.microsoft.com/office/drawing/2014/main" id="{468CD3DE-2FE0-48B7-BC49-5067466166E1}"/>
              </a:ext>
            </a:extLst>
          </p:cNvPr>
          <p:cNvSpPr txBox="1">
            <a:spLocks noChangeArrowheads="1"/>
          </p:cNvSpPr>
          <p:nvPr/>
        </p:nvSpPr>
        <p:spPr>
          <a:xfrm>
            <a:off x="107504" y="609710"/>
            <a:ext cx="8928992" cy="441031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400" dirty="0">
                <a:latin typeface="微软雅黑" panose="020B0503020204020204" pitchFamily="34" charset="-122"/>
                <a:ea typeface="微软雅黑" panose="020B0503020204020204" pitchFamily="34" charset="-122"/>
              </a:rPr>
              <a:t>异常对象的</a:t>
            </a:r>
            <a:r>
              <a:rPr lang="zh-CN" altLang="en-US" sz="2400" b="1" dirty="0">
                <a:latin typeface="微软雅黑" panose="020B0503020204020204" pitchFamily="34" charset="-122"/>
                <a:ea typeface="微软雅黑" panose="020B0503020204020204" pitchFamily="34" charset="-122"/>
              </a:rPr>
              <a:t> </a:t>
            </a:r>
            <a:r>
              <a:rPr lang="en-US" altLang="zh-CN" sz="2400" b="1" dirty="0" err="1">
                <a:solidFill>
                  <a:srgbClr val="FF0000"/>
                </a:solidFill>
                <a:latin typeface="微软雅黑" panose="020B0503020204020204" pitchFamily="34" charset="-122"/>
                <a:ea typeface="微软雅黑" panose="020B0503020204020204" pitchFamily="34" charset="-122"/>
              </a:rPr>
              <a:t>printStackTrace</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方法用于打印异常的跟踪栈信息</a:t>
            </a:r>
            <a:r>
              <a:rPr lang="zh-CN" altLang="en-US" sz="2400" dirty="0">
                <a:latin typeface="微软雅黑" panose="020B0503020204020204" pitchFamily="34" charset="-122"/>
                <a:ea typeface="微软雅黑" panose="020B0503020204020204" pitchFamily="34" charset="-122"/>
              </a:rPr>
              <a:t>，根据 </a:t>
            </a:r>
            <a:r>
              <a:rPr lang="en-US" altLang="zh-CN" sz="2400" dirty="0" err="1">
                <a:latin typeface="微软雅黑" panose="020B0503020204020204" pitchFamily="34" charset="-122"/>
                <a:ea typeface="微软雅黑" panose="020B0503020204020204" pitchFamily="34" charset="-122"/>
              </a:rPr>
              <a:t>printStackTrace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方法的输出结果，我们可以找到异常的源头，并跟踪到异常一路触发的过程。</a:t>
            </a:r>
          </a:p>
          <a:p>
            <a:pPr eaLnBrk="1" hangingPunct="1"/>
            <a:r>
              <a:rPr lang="zh-CN" altLang="en-US" sz="2400" dirty="0">
                <a:latin typeface="微软雅黑" panose="020B0503020204020204" pitchFamily="34" charset="-122"/>
                <a:ea typeface="微软雅黑" panose="020B0503020204020204" pitchFamily="34" charset="-122"/>
              </a:rPr>
              <a:t>面向对象的应用程序运行时，经常会发生一系列方法调用，从而形成“</a:t>
            </a:r>
            <a:r>
              <a:rPr lang="zh-CN" altLang="en-US" sz="2400" b="1" dirty="0">
                <a:solidFill>
                  <a:srgbClr val="FF0000"/>
                </a:solidFill>
                <a:latin typeface="微软雅黑" panose="020B0503020204020204" pitchFamily="34" charset="-122"/>
                <a:ea typeface="微软雅黑" panose="020B0503020204020204" pitchFamily="34" charset="-122"/>
              </a:rPr>
              <a:t>方法调用栈</a:t>
            </a:r>
            <a:r>
              <a:rPr lang="zh-CN" altLang="en-US" sz="2400"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异常的传播则与相反</a:t>
            </a:r>
            <a:r>
              <a:rPr lang="zh-CN" altLang="en-US" sz="2400" dirty="0">
                <a:latin typeface="微软雅黑" panose="020B0503020204020204" pitchFamily="34" charset="-122"/>
                <a:ea typeface="微软雅黑" panose="020B0503020204020204" pitchFamily="34" charset="-122"/>
              </a:rPr>
              <a:t>：只要异常没有被完全捕获（包括异常没有被捕获，或异常被处理后重新抛出了新异常），异常从发生异常的方法逐渐向外传播，首先传给该方法的调用者，该方法调用</a:t>
            </a:r>
            <a:r>
              <a:rPr lang="zh-CN" altLang="en-US" sz="2400">
                <a:latin typeface="微软雅黑" panose="020B0503020204020204" pitchFamily="34" charset="-122"/>
                <a:ea typeface="微软雅黑" panose="020B0503020204020204" pitchFamily="34" charset="-122"/>
              </a:rPr>
              <a:t>者再次传给</a:t>
            </a:r>
            <a:r>
              <a:rPr lang="zh-CN" altLang="en-US" sz="2400" dirty="0">
                <a:latin typeface="微软雅黑" panose="020B0503020204020204" pitchFamily="34" charset="-122"/>
                <a:ea typeface="微软雅黑" panose="020B0503020204020204" pitchFamily="34" charset="-122"/>
              </a:rPr>
              <a:t>其调用者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直至最后传到 </a:t>
            </a:r>
            <a:r>
              <a:rPr lang="en-US" altLang="zh-CN" sz="2400" dirty="0">
                <a:latin typeface="微软雅黑" panose="020B0503020204020204" pitchFamily="34" charset="-122"/>
                <a:ea typeface="微软雅黑" panose="020B0503020204020204" pitchFamily="34" charset="-122"/>
              </a:rPr>
              <a:t>main </a:t>
            </a:r>
            <a:r>
              <a:rPr lang="zh-CN" altLang="en-US" sz="2400" dirty="0">
                <a:latin typeface="微软雅黑" panose="020B0503020204020204" pitchFamily="34" charset="-122"/>
                <a:ea typeface="微软雅黑" panose="020B0503020204020204" pitchFamily="34" charset="-122"/>
              </a:rPr>
              <a:t>方法，如果 </a:t>
            </a:r>
            <a:r>
              <a:rPr lang="en-US" altLang="zh-CN" sz="2400" dirty="0">
                <a:latin typeface="微软雅黑" panose="020B0503020204020204" pitchFamily="34" charset="-122"/>
                <a:ea typeface="微软雅黑" panose="020B0503020204020204" pitchFamily="34" charset="-122"/>
              </a:rPr>
              <a:t>main </a:t>
            </a:r>
            <a:r>
              <a:rPr lang="zh-CN" altLang="en-US" sz="2400" dirty="0">
                <a:latin typeface="微软雅黑" panose="020B0503020204020204" pitchFamily="34" charset="-122"/>
                <a:ea typeface="微软雅黑" panose="020B0503020204020204" pitchFamily="34" charset="-122"/>
              </a:rPr>
              <a:t>方法依然没有处理该异常，</a:t>
            </a:r>
            <a:r>
              <a:rPr lang="en-US" altLang="zh-CN" sz="2400" dirty="0">
                <a:latin typeface="微软雅黑" panose="020B0503020204020204" pitchFamily="34" charset="-122"/>
                <a:ea typeface="微软雅黑" panose="020B0503020204020204" pitchFamily="34" charset="-122"/>
              </a:rPr>
              <a:t>JVM </a:t>
            </a:r>
            <a:r>
              <a:rPr lang="zh-CN" altLang="en-US" sz="2400" dirty="0">
                <a:latin typeface="微软雅黑" panose="020B0503020204020204" pitchFamily="34" charset="-122"/>
                <a:ea typeface="微软雅黑" panose="020B0503020204020204" pitchFamily="34" charset="-122"/>
              </a:rPr>
              <a:t>会中止该程序，并打印异常的跟踪栈信息。</a:t>
            </a:r>
          </a:p>
        </p:txBody>
      </p:sp>
    </p:spTree>
    <p:extLst>
      <p:ext uri="{BB962C8B-B14F-4D97-AF65-F5344CB8AC3E}">
        <p14:creationId xmlns:p14="http://schemas.microsoft.com/office/powerpoint/2010/main" val="246131109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126796" cy="415370"/>
            <a:chOff x="264586" y="255969"/>
            <a:chExt cx="412679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722686"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try-catch-finally</a:t>
              </a:r>
              <a:r>
                <a:rPr lang="zh-CN" altLang="en-US" sz="2099" dirty="0">
                  <a:solidFill>
                    <a:srgbClr val="253C8E"/>
                  </a:solidFill>
                  <a:latin typeface="微软雅黑 Light" panose="020B0502040204020203" pitchFamily="34" charset="-122"/>
                  <a:ea typeface="微软雅黑 Light" panose="020B0502040204020203" pitchFamily="34" charset="-122"/>
                </a:rPr>
                <a:t>异常处理机制</a:t>
              </a:r>
            </a:p>
          </p:txBody>
        </p:sp>
      </p:grpSp>
      <p:sp>
        <p:nvSpPr>
          <p:cNvPr id="15" name="Rectangle 4">
            <a:extLst>
              <a:ext uri="{FF2B5EF4-FFF2-40B4-BE49-F238E27FC236}">
                <a16:creationId xmlns:a16="http://schemas.microsoft.com/office/drawing/2014/main" id="{309648F2-61AB-40C5-938B-6BDA24BD8D4C}"/>
              </a:ext>
            </a:extLst>
          </p:cNvPr>
          <p:cNvSpPr txBox="1">
            <a:spLocks noChangeArrowheads="1"/>
          </p:cNvSpPr>
          <p:nvPr/>
        </p:nvSpPr>
        <p:spPr>
          <a:xfrm>
            <a:off x="11909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采用 </a:t>
            </a:r>
            <a:r>
              <a:rPr lang="en-US" altLang="zh-CN" sz="2800" dirty="0">
                <a:solidFill>
                  <a:srgbClr val="FF0000"/>
                </a:solidFill>
                <a:latin typeface="微软雅黑" panose="020B0503020204020204" pitchFamily="34" charset="-122"/>
                <a:ea typeface="微软雅黑" panose="020B0503020204020204" pitchFamily="34" charset="-122"/>
              </a:rPr>
              <a:t>try-catch-finally </a:t>
            </a:r>
            <a:r>
              <a:rPr lang="zh-CN" altLang="en-US" sz="2800" dirty="0">
                <a:latin typeface="微软雅黑" panose="020B0503020204020204" pitchFamily="34" charset="-122"/>
                <a:ea typeface="微软雅黑" panose="020B0503020204020204" pitchFamily="34" charset="-122"/>
              </a:rPr>
              <a:t>的异常处理机制</a:t>
            </a:r>
            <a:endParaRPr lang="en-US" altLang="zh-CN" sz="2800" dirty="0">
              <a:latin typeface="微软雅黑" panose="020B0503020204020204" pitchFamily="34" charset="-122"/>
              <a:ea typeface="微软雅黑" panose="020B0503020204020204" pitchFamily="34" charset="-122"/>
            </a:endParaRPr>
          </a:p>
          <a:p>
            <a:pPr eaLnBrk="1" hangingPunct="1">
              <a:lnSpc>
                <a:spcPct val="90000"/>
              </a:lnSpc>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try </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代码块</a:t>
            </a:r>
            <a:r>
              <a:rPr lang="zh-CN" altLang="en-US" sz="2800" dirty="0">
                <a:latin typeface="微软雅黑" panose="020B0503020204020204" pitchFamily="34" charset="-122"/>
                <a:ea typeface="微软雅黑" panose="020B0503020204020204" pitchFamily="34" charset="-122"/>
              </a:rPr>
              <a:t>：执行业务逻辑代码，如果出现异常，则会自动</a:t>
            </a:r>
            <a:r>
              <a:rPr lang="zh-CN" altLang="en-US" sz="2800" dirty="0">
                <a:solidFill>
                  <a:srgbClr val="FF0000"/>
                </a:solidFill>
                <a:latin typeface="微软雅黑" panose="020B0503020204020204" pitchFamily="34" charset="-122"/>
                <a:ea typeface="微软雅黑" panose="020B0503020204020204" pitchFamily="34" charset="-122"/>
              </a:rPr>
              <a:t>抛出（</a:t>
            </a:r>
            <a:r>
              <a:rPr lang="en-US" altLang="zh-CN" sz="2800" b="1" u="sng"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throw</a:t>
            </a:r>
            <a:r>
              <a:rPr lang="zh-CN" altLang="en-US" sz="2800" dirty="0">
                <a:solidFill>
                  <a:srgbClr val="FF0000"/>
                </a:solidFill>
                <a:latin typeface="微软雅黑" panose="020B0503020204020204" pitchFamily="34" charset="-122"/>
                <a:ea typeface="微软雅黑" panose="020B0503020204020204" pitchFamily="34" charset="-122"/>
              </a:rPr>
              <a:t>）一个异常对象，交给</a:t>
            </a:r>
            <a:r>
              <a:rPr lang="en-US" altLang="zh-CN" sz="2800" dirty="0">
                <a:solidFill>
                  <a:srgbClr val="FF0000"/>
                </a:solidFill>
                <a:latin typeface="微软雅黑" panose="020B0503020204020204" pitchFamily="34" charset="-122"/>
                <a:ea typeface="微软雅黑" panose="020B0503020204020204" pitchFamily="34" charset="-122"/>
              </a:rPr>
              <a:t> JRE</a:t>
            </a:r>
            <a:endParaRPr lang="zh-CN" altLang="en-US" sz="2800" dirty="0">
              <a:solidFill>
                <a:srgbClr val="FF0000"/>
              </a:solidFill>
              <a:latin typeface="微软雅黑" panose="020B0503020204020204" pitchFamily="34" charset="-122"/>
              <a:ea typeface="微软雅黑" panose="020B0503020204020204" pitchFamily="34" charset="-122"/>
            </a:endParaRPr>
          </a:p>
          <a:p>
            <a:pPr eaLnBrk="1" hangingPunct="1">
              <a:lnSpc>
                <a:spcPct val="90000"/>
              </a:lnSpc>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catch </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代码块</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JRE </a:t>
            </a:r>
            <a:r>
              <a:rPr lang="zh-CN" altLang="en-US" sz="2800" dirty="0">
                <a:latin typeface="微软雅黑" panose="020B0503020204020204" pitchFamily="34" charset="-122"/>
                <a:ea typeface="微软雅黑" panose="020B0503020204020204" pitchFamily="34" charset="-122"/>
              </a:rPr>
              <a:t>收到异常对象时，会寻找</a:t>
            </a:r>
            <a:r>
              <a:rPr lang="zh-CN" altLang="en-US" sz="2800" dirty="0">
                <a:solidFill>
                  <a:srgbClr val="FF0000"/>
                </a:solidFill>
                <a:latin typeface="微软雅黑" panose="020B0503020204020204" pitchFamily="34" charset="-122"/>
                <a:ea typeface="微软雅黑" panose="020B0503020204020204" pitchFamily="34" charset="-122"/>
              </a:rPr>
              <a:t>能处理（捕获）该异常对象的 </a:t>
            </a:r>
            <a:r>
              <a:rPr lang="en-US" altLang="zh-CN" sz="2800" dirty="0">
                <a:solidFill>
                  <a:srgbClr val="FF0000"/>
                </a:solidFill>
                <a:latin typeface="微软雅黑" panose="020B0503020204020204" pitchFamily="34" charset="-122"/>
                <a:ea typeface="微软雅黑" panose="020B0503020204020204" pitchFamily="34" charset="-122"/>
              </a:rPr>
              <a:t>catch </a:t>
            </a:r>
            <a:r>
              <a:rPr lang="zh-CN" altLang="en-US" sz="2800" dirty="0">
                <a:solidFill>
                  <a:srgbClr val="FF0000"/>
                </a:solidFill>
                <a:latin typeface="微软雅黑" panose="020B0503020204020204" pitchFamily="34" charset="-122"/>
                <a:ea typeface="微软雅黑" panose="020B0503020204020204" pitchFamily="34" charset="-122"/>
              </a:rPr>
              <a:t>块</a:t>
            </a:r>
            <a:r>
              <a:rPr lang="zh-CN" altLang="en-US" sz="2800" dirty="0">
                <a:latin typeface="微软雅黑" panose="020B0503020204020204" pitchFamily="34" charset="-122"/>
                <a:ea typeface="微软雅黑" panose="020B0503020204020204" pitchFamily="34" charset="-122"/>
              </a:rPr>
              <a:t>。如果找到，则把该异常对象交给该 </a:t>
            </a:r>
            <a:r>
              <a:rPr lang="en-US" altLang="zh-CN" sz="2800" dirty="0">
                <a:latin typeface="微软雅黑" panose="020B0503020204020204" pitchFamily="34" charset="-122"/>
                <a:ea typeface="微软雅黑" panose="020B0503020204020204" pitchFamily="34" charset="-122"/>
              </a:rPr>
              <a:t>catch </a:t>
            </a:r>
            <a:r>
              <a:rPr lang="zh-CN" altLang="en-US" sz="2800" dirty="0">
                <a:latin typeface="微软雅黑" panose="020B0503020204020204" pitchFamily="34" charset="-122"/>
                <a:ea typeface="微软雅黑" panose="020B0503020204020204" pitchFamily="34" charset="-122"/>
              </a:rPr>
              <a:t>块处理；如果 </a:t>
            </a:r>
            <a:r>
              <a:rPr lang="en-US" altLang="zh-CN" sz="2800" dirty="0">
                <a:latin typeface="微软雅黑" panose="020B0503020204020204" pitchFamily="34" charset="-122"/>
                <a:ea typeface="微软雅黑" panose="020B0503020204020204" pitchFamily="34" charset="-122"/>
              </a:rPr>
              <a:t>JRE </a:t>
            </a:r>
            <a:r>
              <a:rPr lang="zh-CN" altLang="en-US" sz="2800" dirty="0">
                <a:latin typeface="微软雅黑" panose="020B0503020204020204" pitchFamily="34" charset="-122"/>
                <a:ea typeface="微软雅黑" panose="020B0503020204020204" pitchFamily="34" charset="-122"/>
              </a:rPr>
              <a:t>找不到捕获异常的 </a:t>
            </a:r>
            <a:r>
              <a:rPr lang="en-US" altLang="zh-CN" sz="2800" dirty="0">
                <a:latin typeface="微软雅黑" panose="020B0503020204020204" pitchFamily="34" charset="-122"/>
                <a:ea typeface="微软雅黑" panose="020B0503020204020204" pitchFamily="34" charset="-122"/>
              </a:rPr>
              <a:t>catch </a:t>
            </a:r>
            <a:r>
              <a:rPr lang="zh-CN" altLang="en-US" sz="2800" dirty="0">
                <a:latin typeface="微软雅黑" panose="020B0503020204020204" pitchFamily="34" charset="-122"/>
                <a:ea typeface="微软雅黑" panose="020B0503020204020204" pitchFamily="34" charset="-122"/>
              </a:rPr>
              <a:t>块，则 </a:t>
            </a:r>
            <a:r>
              <a:rPr lang="en-US" altLang="zh-CN" sz="2800" dirty="0">
                <a:latin typeface="微软雅黑" panose="020B0503020204020204" pitchFamily="34" charset="-122"/>
                <a:ea typeface="微软雅黑" panose="020B0503020204020204" pitchFamily="34" charset="-122"/>
              </a:rPr>
              <a:t>JRE</a:t>
            </a:r>
            <a:r>
              <a:rPr lang="zh-CN" altLang="en-US" sz="2800" dirty="0">
                <a:latin typeface="微软雅黑" panose="020B0503020204020204" pitchFamily="34" charset="-122"/>
                <a:ea typeface="微软雅黑" panose="020B0503020204020204" pitchFamily="34" charset="-122"/>
              </a:rPr>
              <a:t> 终止，</a:t>
            </a: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程序也将退出</a:t>
            </a:r>
            <a:endParaRPr lang="en-US" altLang="zh-CN" sz="2800" dirty="0">
              <a:latin typeface="微软雅黑" panose="020B0503020204020204" pitchFamily="34" charset="-122"/>
              <a:ea typeface="微软雅黑" panose="020B0503020204020204" pitchFamily="34" charset="-122"/>
            </a:endParaRPr>
          </a:p>
          <a:p>
            <a:pPr eaLnBrk="1" hangingPunct="1">
              <a:lnSpc>
                <a:spcPct val="90000"/>
              </a:lnSpc>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finally </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代码块</a:t>
            </a:r>
            <a:r>
              <a:rPr lang="zh-CN" altLang="en-US" sz="2800" dirty="0">
                <a:latin typeface="微软雅黑" panose="020B0503020204020204" pitchFamily="34" charset="-122"/>
                <a:ea typeface="微软雅黑" panose="020B0503020204020204" pitchFamily="34" charset="-122"/>
              </a:rPr>
              <a:t>：表示无论前面是否有异常未被处理，</a:t>
            </a:r>
            <a:r>
              <a:rPr lang="zh-CN" altLang="en-US" sz="2800" dirty="0">
                <a:solidFill>
                  <a:srgbClr val="FF0000"/>
                </a:solidFill>
                <a:latin typeface="微软雅黑" panose="020B0503020204020204" pitchFamily="34" charset="-122"/>
                <a:ea typeface="微软雅黑" panose="020B0503020204020204" pitchFamily="34" charset="-122"/>
              </a:rPr>
              <a:t>始终都会执行该部分代码块</a:t>
            </a:r>
            <a:r>
              <a:rPr lang="zh-CN" altLang="en-US" sz="28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35540917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51520" y="212164"/>
            <a:ext cx="3049578" cy="415370"/>
            <a:chOff x="264586" y="255969"/>
            <a:chExt cx="304957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45468"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Try-catch-finally</a:t>
              </a:r>
              <a:r>
                <a:rPr lang="zh-CN" altLang="en-US" sz="2099" dirty="0">
                  <a:solidFill>
                    <a:srgbClr val="253C8E"/>
                  </a:solidFill>
                  <a:latin typeface="微软雅黑 Light" panose="020B0502040204020203" pitchFamily="34" charset="-122"/>
                  <a:ea typeface="微软雅黑 Light" panose="020B0502040204020203" pitchFamily="34" charset="-122"/>
                </a:rPr>
                <a:t>语法</a:t>
              </a:r>
            </a:p>
          </p:txBody>
        </p:sp>
      </p:grpSp>
      <p:sp>
        <p:nvSpPr>
          <p:cNvPr id="13" name="Rectangle 3">
            <a:extLst>
              <a:ext uri="{FF2B5EF4-FFF2-40B4-BE49-F238E27FC236}">
                <a16:creationId xmlns:a16="http://schemas.microsoft.com/office/drawing/2014/main" id="{DD91C50D-E246-4460-B6D0-BE335B432459}"/>
              </a:ext>
            </a:extLst>
          </p:cNvPr>
          <p:cNvSpPr txBox="1">
            <a:spLocks noChangeArrowheads="1"/>
          </p:cNvSpPr>
          <p:nvPr/>
        </p:nvSpPr>
        <p:spPr>
          <a:xfrm>
            <a:off x="107504" y="599331"/>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zh-CN" sz="2400" dirty="0">
                <a:latin typeface="微软雅黑" panose="020B0503020204020204" pitchFamily="34" charset="-122"/>
                <a:ea typeface="微软雅黑" panose="020B0503020204020204" pitchFamily="34" charset="-122"/>
              </a:rPr>
              <a:t>try{</a:t>
            </a:r>
          </a:p>
          <a:p>
            <a:pPr eaLnBrk="1" hangingPunct="1">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业务逻辑块代码；</a:t>
            </a:r>
            <a:r>
              <a:rPr lang="en-US" altLang="zh-CN" sz="2400" dirty="0">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抛出异常语句：</a:t>
            </a:r>
            <a:r>
              <a:rPr lang="en-US" altLang="zh-CN"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throw </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异常对象</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latin typeface="微软雅黑" panose="020B0503020204020204" pitchFamily="34" charset="-122"/>
              <a:ea typeface="微软雅黑" panose="020B0503020204020204" pitchFamily="34" charset="-122"/>
            </a:endParaRPr>
          </a:p>
          <a:p>
            <a:pPr eaLnBrk="1" hangingPunct="1">
              <a:buNone/>
            </a:pPr>
            <a:r>
              <a:rPr lang="en-US" altLang="zh-CN" sz="2400" dirty="0">
                <a:latin typeface="微软雅黑" panose="020B0503020204020204" pitchFamily="34" charset="-122"/>
                <a:ea typeface="微软雅黑" panose="020B0503020204020204" pitchFamily="34" charset="-122"/>
              </a:rPr>
              <a:t>}</a:t>
            </a:r>
          </a:p>
          <a:p>
            <a:pPr eaLnBrk="1" hangingPunct="1">
              <a:buNone/>
            </a:pPr>
            <a:r>
              <a:rPr lang="en-US" altLang="zh-CN" sz="2400" dirty="0">
                <a:latin typeface="微软雅黑" panose="020B0503020204020204" pitchFamily="34" charset="-122"/>
                <a:ea typeface="微软雅黑" panose="020B0503020204020204" pitchFamily="34" charset="-122"/>
              </a:rPr>
              <a:t>catch(</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异常类  异常形参</a:t>
            </a:r>
            <a:r>
              <a:rPr lang="en-US" altLang="zh-CN" sz="2400" dirty="0">
                <a:latin typeface="微软雅黑" panose="020B0503020204020204" pitchFamily="34" charset="-122"/>
                <a:ea typeface="微软雅黑" panose="020B0503020204020204" pitchFamily="34" charset="-122"/>
              </a:rPr>
              <a:t>) { </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一个或者多个</a:t>
            </a:r>
            <a:r>
              <a:rPr lang="en-US" altLang="zh-CN" sz="2400" dirty="0">
                <a:solidFill>
                  <a:srgbClr val="FF0000"/>
                </a:solidFill>
                <a:latin typeface="微软雅黑" panose="020B0503020204020204" pitchFamily="34" charset="-122"/>
                <a:ea typeface="微软雅黑" panose="020B0503020204020204" pitchFamily="34" charset="-122"/>
              </a:rPr>
              <a:t>catch</a:t>
            </a:r>
            <a:r>
              <a:rPr lang="zh-CN" altLang="en-US" sz="2400" dirty="0">
                <a:solidFill>
                  <a:srgbClr val="FF0000"/>
                </a:solidFill>
                <a:latin typeface="微软雅黑" panose="020B0503020204020204" pitchFamily="34" charset="-122"/>
                <a:ea typeface="微软雅黑" panose="020B0503020204020204" pitchFamily="34" charset="-122"/>
              </a:rPr>
              <a:t>块</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异常处理代码；</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调用异常类方法输出异常信息</a:t>
            </a:r>
          </a:p>
          <a:p>
            <a:pPr eaLnBrk="1" hangingPunct="1">
              <a:buNone/>
            </a:pPr>
            <a:r>
              <a:rPr lang="en-US" altLang="zh-CN" sz="2400" dirty="0">
                <a:latin typeface="微软雅黑" panose="020B0503020204020204" pitchFamily="34" charset="-122"/>
                <a:ea typeface="微软雅黑" panose="020B0503020204020204" pitchFamily="34" charset="-122"/>
              </a:rPr>
              <a:t>}finally{</a:t>
            </a:r>
          </a:p>
          <a:p>
            <a:pPr eaLnBrk="1" hangingPunct="1">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关闭资源（</a:t>
            </a:r>
            <a:r>
              <a:rPr lang="en-US" altLang="zh-CN" sz="2400" dirty="0">
                <a:latin typeface="微软雅黑" panose="020B0503020204020204" pitchFamily="34" charset="-122"/>
                <a:ea typeface="微软雅黑" panose="020B0503020204020204" pitchFamily="34" charset="-122"/>
              </a:rPr>
              <a:t>scanner, </a:t>
            </a:r>
            <a:r>
              <a:rPr lang="zh-CN" altLang="en-US" sz="2400" dirty="0">
                <a:latin typeface="微软雅黑" panose="020B0503020204020204" pitchFamily="34" charset="-122"/>
                <a:ea typeface="微软雅黑" panose="020B0503020204020204" pitchFamily="34" charset="-122"/>
              </a:rPr>
              <a:t>输入输出、数据库、网络等）操作；</a:t>
            </a:r>
            <a:endParaRPr lang="en-US" altLang="zh-CN" sz="2400" dirty="0">
              <a:latin typeface="微软雅黑" panose="020B0503020204020204" pitchFamily="34" charset="-122"/>
              <a:ea typeface="微软雅黑" panose="020B0503020204020204" pitchFamily="34" charset="-122"/>
            </a:endParaRPr>
          </a:p>
          <a:p>
            <a:pPr eaLnBrk="1" hangingPunct="1">
              <a:buNone/>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如果前面执行了 </a:t>
            </a:r>
            <a:r>
              <a:rPr lang="en-US" altLang="zh-CN" sz="2400" dirty="0" err="1">
                <a:solidFill>
                  <a:srgbClr val="FF0000"/>
                </a:solidFill>
                <a:latin typeface="微软雅黑" panose="020B0503020204020204" pitchFamily="34" charset="-122"/>
                <a:ea typeface="微软雅黑" panose="020B0503020204020204" pitchFamily="34" charset="-122"/>
              </a:rPr>
              <a:t>System.exit</a:t>
            </a:r>
            <a:r>
              <a:rPr lang="en-US" altLang="zh-CN" sz="2400" dirty="0">
                <a:solidFill>
                  <a:srgbClr val="FF0000"/>
                </a:solidFill>
                <a:latin typeface="微软雅黑" panose="020B0503020204020204" pitchFamily="34" charset="-122"/>
                <a:ea typeface="微软雅黑" panose="020B0503020204020204" pitchFamily="34" charset="-122"/>
              </a:rPr>
              <a:t>(0) </a:t>
            </a:r>
            <a:r>
              <a:rPr lang="zh-CN" altLang="en-US" sz="2400" dirty="0">
                <a:solidFill>
                  <a:srgbClr val="FF0000"/>
                </a:solidFill>
                <a:latin typeface="微软雅黑" panose="020B0503020204020204" pitchFamily="34" charset="-122"/>
                <a:ea typeface="微软雅黑" panose="020B0503020204020204" pitchFamily="34" charset="-122"/>
              </a:rPr>
              <a:t>则不会执行</a:t>
            </a:r>
          </a:p>
          <a:p>
            <a:pPr eaLnBrk="1" hangingPunct="1">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01519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58042" cy="415370"/>
            <a:chOff x="264586" y="255969"/>
            <a:chExt cx="305804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5393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 </a:t>
              </a:r>
              <a:r>
                <a:rPr lang="en-US" altLang="zh-CN" sz="2099" dirty="0">
                  <a:solidFill>
                    <a:srgbClr val="253C8E"/>
                  </a:solidFill>
                  <a:latin typeface="微软雅黑 Light" panose="020B0502040204020203" pitchFamily="34" charset="-122"/>
                  <a:ea typeface="微软雅黑 Light" panose="020B0502040204020203" pitchFamily="34" charset="-122"/>
                </a:rPr>
                <a:t>throw </a:t>
              </a:r>
              <a:r>
                <a:rPr lang="zh-CN" altLang="en-US" sz="2099" dirty="0">
                  <a:solidFill>
                    <a:srgbClr val="253C8E"/>
                  </a:solidFill>
                  <a:latin typeface="微软雅黑 Light" panose="020B0502040204020203" pitchFamily="34" charset="-122"/>
                  <a:ea typeface="微软雅黑 Light" panose="020B0502040204020203" pitchFamily="34" charset="-122"/>
                </a:rPr>
                <a:t>抛出异常</a:t>
              </a:r>
            </a:p>
          </p:txBody>
        </p:sp>
      </p:grpSp>
      <p:sp>
        <p:nvSpPr>
          <p:cNvPr id="23" name="Rectangle 4">
            <a:extLst>
              <a:ext uri="{FF2B5EF4-FFF2-40B4-BE49-F238E27FC236}">
                <a16:creationId xmlns:a16="http://schemas.microsoft.com/office/drawing/2014/main" id="{BEF9575F-349E-45C8-990F-ED6BF8464566}"/>
              </a:ext>
            </a:extLst>
          </p:cNvPr>
          <p:cNvSpPr txBox="1">
            <a:spLocks noChangeArrowheads="1"/>
          </p:cNvSpPr>
          <p:nvPr/>
        </p:nvSpPr>
        <p:spPr>
          <a:xfrm>
            <a:off x="107504" y="632056"/>
            <a:ext cx="8928992"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如果需要在程序中自行抛出异常，应使用 </a:t>
            </a:r>
            <a:r>
              <a:rPr lang="en-US" altLang="zh-CN" sz="2800" dirty="0">
                <a:solidFill>
                  <a:srgbClr val="FF0000"/>
                </a:solidFill>
                <a:latin typeface="微软雅黑" panose="020B0503020204020204" pitchFamily="34" charset="-122"/>
                <a:ea typeface="微软雅黑" panose="020B0503020204020204" pitchFamily="34" charset="-122"/>
              </a:rPr>
              <a:t>throw </a:t>
            </a:r>
            <a:r>
              <a:rPr lang="zh-CN" altLang="en-US" sz="2800" dirty="0">
                <a:solidFill>
                  <a:srgbClr val="FF0000"/>
                </a:solidFill>
                <a:latin typeface="微软雅黑" panose="020B0503020204020204" pitchFamily="34" charset="-122"/>
                <a:ea typeface="微软雅黑" panose="020B0503020204020204" pitchFamily="34" charset="-122"/>
              </a:rPr>
              <a:t>语句</a:t>
            </a:r>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throw </a:t>
            </a:r>
            <a:r>
              <a:rPr lang="zh-CN" altLang="en-US" sz="2800" dirty="0">
                <a:latin typeface="微软雅黑" panose="020B0503020204020204" pitchFamily="34" charset="-122"/>
                <a:ea typeface="微软雅黑" panose="020B0503020204020204" pitchFamily="34" charset="-122"/>
              </a:rPr>
              <a:t>语句抛出的不是异常类，</a:t>
            </a:r>
            <a:r>
              <a:rPr lang="zh-CN" altLang="en-US" sz="2800" dirty="0">
                <a:solidFill>
                  <a:srgbClr val="FF0000"/>
                </a:solidFill>
                <a:latin typeface="微软雅黑" panose="020B0503020204020204" pitchFamily="34" charset="-122"/>
                <a:ea typeface="微软雅黑" panose="020B0503020204020204" pitchFamily="34" charset="-122"/>
              </a:rPr>
              <a:t>而是一个异常实例，而且每次只能抛出一个异常实例</a:t>
            </a:r>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throw </a:t>
            </a:r>
            <a:r>
              <a:rPr lang="zh-CN" altLang="en-US" sz="2800" dirty="0">
                <a:latin typeface="微软雅黑" panose="020B0503020204020204" pitchFamily="34" charset="-122"/>
                <a:ea typeface="微软雅黑" panose="020B0503020204020204" pitchFamily="34" charset="-122"/>
              </a:rPr>
              <a:t>语句的语法格式如下：</a:t>
            </a:r>
          </a:p>
          <a:p>
            <a:pPr lvl="1" eaLnBrk="1" hangingPunct="1"/>
            <a:r>
              <a:rPr lang="en-US" altLang="zh-CN" dirty="0">
                <a:solidFill>
                  <a:srgbClr val="FF0000"/>
                </a:solidFill>
                <a:latin typeface="微软雅黑" panose="020B0503020204020204" pitchFamily="34" charset="-122"/>
                <a:ea typeface="微软雅黑" panose="020B0503020204020204" pitchFamily="34" charset="-122"/>
              </a:rPr>
              <a:t>throw </a:t>
            </a:r>
            <a:r>
              <a:rPr lang="zh-CN" altLang="en-US" dirty="0">
                <a:solidFill>
                  <a:srgbClr val="FF0000"/>
                </a:solidFill>
                <a:latin typeface="微软雅黑" panose="020B0503020204020204" pitchFamily="34" charset="-122"/>
                <a:ea typeface="微软雅黑" panose="020B0503020204020204" pitchFamily="34" charset="-122"/>
              </a:rPr>
              <a:t>异常对象</a:t>
            </a:r>
            <a:r>
              <a:rPr lang="en-US" altLang="zh-CN" dirty="0">
                <a:solidFill>
                  <a:srgbClr val="FF0000"/>
                </a:solidFill>
                <a:latin typeface="微软雅黑" panose="020B0503020204020204" pitchFamily="34" charset="-122"/>
                <a:ea typeface="微软雅黑" panose="020B0503020204020204" pitchFamily="34" charset="-122"/>
              </a:rPr>
              <a:t>;</a:t>
            </a:r>
          </a:p>
        </p:txBody>
      </p:sp>
    </p:spTree>
    <p:custDataLst>
      <p:tags r:id="rId1"/>
    </p:custDataLst>
    <p:extLst>
      <p:ext uri="{BB962C8B-B14F-4D97-AF65-F5344CB8AC3E}">
        <p14:creationId xmlns:p14="http://schemas.microsoft.com/office/powerpoint/2010/main" val="72129702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105619" cy="415370"/>
            <a:chOff x="264586" y="255969"/>
            <a:chExt cx="310561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0150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try-catch-finally</a:t>
              </a:r>
              <a:r>
                <a:rPr lang="zh-CN" altLang="en-US" sz="2099" dirty="0">
                  <a:solidFill>
                    <a:srgbClr val="253C8E"/>
                  </a:solidFill>
                  <a:latin typeface="微软雅黑 Light" panose="020B0502040204020203" pitchFamily="34" charset="-122"/>
                  <a:ea typeface="微软雅黑 Light" panose="020B0502040204020203" pitchFamily="34" charset="-122"/>
                </a:rPr>
                <a:t> 实例</a:t>
              </a:r>
            </a:p>
          </p:txBody>
        </p:sp>
      </p:grpSp>
      <p:sp>
        <p:nvSpPr>
          <p:cNvPr id="13" name="文本框 12">
            <a:extLst>
              <a:ext uri="{FF2B5EF4-FFF2-40B4-BE49-F238E27FC236}">
                <a16:creationId xmlns:a16="http://schemas.microsoft.com/office/drawing/2014/main" id="{A4801C5B-4F8E-43C6-AB39-A04670879C90}"/>
              </a:ext>
            </a:extLst>
          </p:cNvPr>
          <p:cNvSpPr txBox="1"/>
          <p:nvPr/>
        </p:nvSpPr>
        <p:spPr>
          <a:xfrm>
            <a:off x="202469" y="987574"/>
            <a:ext cx="8391576"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demo/exception/</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/IndexException.java</a:t>
            </a:r>
          </a:p>
        </p:txBody>
      </p:sp>
      <p:sp>
        <p:nvSpPr>
          <p:cNvPr id="15" name="文本框 14">
            <a:extLst>
              <a:ext uri="{FF2B5EF4-FFF2-40B4-BE49-F238E27FC236}">
                <a16:creationId xmlns:a16="http://schemas.microsoft.com/office/drawing/2014/main" id="{524A0FD0-6C20-471C-9B55-6736BDA4C60F}"/>
              </a:ext>
            </a:extLst>
          </p:cNvPr>
          <p:cNvSpPr txBox="1"/>
          <p:nvPr/>
        </p:nvSpPr>
        <p:spPr>
          <a:xfrm>
            <a:off x="202469" y="1809745"/>
            <a:ext cx="8391576" cy="523220"/>
          </a:xfrm>
          <a:prstGeom prst="rect">
            <a:avLst/>
          </a:prstGeom>
          <a:solidFill>
            <a:schemeClr val="accent3">
              <a:lumMod val="75000"/>
            </a:schemeClr>
          </a:solidFill>
          <a:ln>
            <a:solidFill>
              <a:schemeClr val="accent1">
                <a:lumMod val="40000"/>
                <a:lumOff val="60000"/>
              </a:schemeClr>
            </a:solidFill>
          </a:ln>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demo/exception/</a:t>
            </a:r>
            <a:r>
              <a:rPr lang="en-US" altLang="zh-CN" sz="2800" dirty="0" err="1">
                <a:solidFill>
                  <a:schemeClr val="bg1"/>
                </a:solidFill>
                <a:latin typeface="微软雅黑" panose="020B0503020204020204" pitchFamily="34" charset="-122"/>
                <a:ea typeface="微软雅黑" panose="020B0503020204020204" pitchFamily="34" charset="-122"/>
              </a:rPr>
              <a:t>src</a:t>
            </a:r>
            <a:r>
              <a:rPr lang="en-US" altLang="zh-CN" sz="2800" dirty="0">
                <a:solidFill>
                  <a:schemeClr val="bg1"/>
                </a:solidFill>
                <a:latin typeface="微软雅黑" panose="020B0503020204020204" pitchFamily="34" charset="-122"/>
                <a:ea typeface="微软雅黑" panose="020B0503020204020204" pitchFamily="34" charset="-122"/>
              </a:rPr>
              <a:t>/HandleException.java</a:t>
            </a:r>
          </a:p>
        </p:txBody>
      </p:sp>
      <p:sp>
        <p:nvSpPr>
          <p:cNvPr id="16" name="文本框 15">
            <a:extLst>
              <a:ext uri="{FF2B5EF4-FFF2-40B4-BE49-F238E27FC236}">
                <a16:creationId xmlns:a16="http://schemas.microsoft.com/office/drawing/2014/main" id="{0366F7D1-71E0-469F-AE7F-98DDE1A5D3AD}"/>
              </a:ext>
            </a:extLst>
          </p:cNvPr>
          <p:cNvSpPr txBox="1"/>
          <p:nvPr/>
        </p:nvSpPr>
        <p:spPr>
          <a:xfrm>
            <a:off x="202469" y="2631915"/>
            <a:ext cx="8391576"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demo/exception/</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/ThrowException.java</a:t>
            </a:r>
          </a:p>
        </p:txBody>
      </p:sp>
      <p:sp>
        <p:nvSpPr>
          <p:cNvPr id="17" name="文本框 16">
            <a:extLst>
              <a:ext uri="{FF2B5EF4-FFF2-40B4-BE49-F238E27FC236}">
                <a16:creationId xmlns:a16="http://schemas.microsoft.com/office/drawing/2014/main" id="{6D633A38-9851-4C27-A0E6-E20A35D3024B}"/>
              </a:ext>
            </a:extLst>
          </p:cNvPr>
          <p:cNvSpPr txBox="1"/>
          <p:nvPr/>
        </p:nvSpPr>
        <p:spPr>
          <a:xfrm>
            <a:off x="202469" y="3454085"/>
            <a:ext cx="8391576" cy="523220"/>
          </a:xfrm>
          <a:prstGeom prst="rect">
            <a:avLst/>
          </a:prstGeom>
          <a:solidFill>
            <a:schemeClr val="accent3">
              <a:lumMod val="75000"/>
            </a:schemeClr>
          </a:solidFill>
          <a:ln>
            <a:solidFill>
              <a:schemeClr val="accent1">
                <a:lumMod val="40000"/>
                <a:lumOff val="6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sz="2800" dirty="0">
                <a:solidFill>
                  <a:schemeClr val="bg1"/>
                </a:solidFill>
                <a:latin typeface="微软雅黑" panose="020B0503020204020204" pitchFamily="34" charset="-122"/>
                <a:ea typeface="微软雅黑" panose="020B0503020204020204" pitchFamily="34" charset="-122"/>
              </a:rPr>
              <a:t>demo/exception/</a:t>
            </a:r>
            <a:r>
              <a:rPr lang="en-US" altLang="zh-CN" sz="2800" dirty="0" err="1">
                <a:solidFill>
                  <a:schemeClr val="bg1"/>
                </a:solidFill>
                <a:latin typeface="微软雅黑" panose="020B0503020204020204" pitchFamily="34" charset="-122"/>
                <a:ea typeface="微软雅黑" panose="020B0503020204020204" pitchFamily="34" charset="-122"/>
              </a:rPr>
              <a:t>src</a:t>
            </a:r>
            <a:r>
              <a:rPr lang="en-US" altLang="zh-CN" sz="2800" dirty="0">
                <a:solidFill>
                  <a:schemeClr val="bg1"/>
                </a:solidFill>
                <a:latin typeface="微软雅黑" panose="020B0503020204020204" pitchFamily="34" charset="-122"/>
                <a:ea typeface="微软雅黑" panose="020B0503020204020204" pitchFamily="34" charset="-122"/>
              </a:rPr>
              <a:t>/ExceptionMethods</a:t>
            </a:r>
            <a:r>
              <a:rPr lang="en-US" altLang="zh-CN" dirty="0"/>
              <a:t>.java</a:t>
            </a:r>
          </a:p>
        </p:txBody>
      </p:sp>
      <p:sp>
        <p:nvSpPr>
          <p:cNvPr id="18" name="文本框 17">
            <a:extLst>
              <a:ext uri="{FF2B5EF4-FFF2-40B4-BE49-F238E27FC236}">
                <a16:creationId xmlns:a16="http://schemas.microsoft.com/office/drawing/2014/main" id="{BCD76E15-81B7-427D-A478-5135C29E7386}"/>
              </a:ext>
            </a:extLst>
          </p:cNvPr>
          <p:cNvSpPr txBox="1"/>
          <p:nvPr/>
        </p:nvSpPr>
        <p:spPr>
          <a:xfrm>
            <a:off x="202469" y="4276256"/>
            <a:ext cx="8391576"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demo/exception/</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/Factorial.java</a:t>
            </a:r>
          </a:p>
        </p:txBody>
      </p:sp>
    </p:spTree>
    <p:extLst>
      <p:ext uri="{BB962C8B-B14F-4D97-AF65-F5344CB8AC3E}">
        <p14:creationId xmlns:p14="http://schemas.microsoft.com/office/powerpoint/2010/main" val="296986765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58042" cy="415370"/>
            <a:chOff x="264586" y="255969"/>
            <a:chExt cx="305804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5393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 </a:t>
              </a:r>
              <a:r>
                <a:rPr lang="en-US" altLang="zh-CN" sz="2099" dirty="0">
                  <a:solidFill>
                    <a:srgbClr val="253C8E"/>
                  </a:solidFill>
                  <a:latin typeface="微软雅黑 Light" panose="020B0502040204020203" pitchFamily="34" charset="-122"/>
                  <a:ea typeface="微软雅黑 Light" panose="020B0502040204020203" pitchFamily="34" charset="-122"/>
                </a:rPr>
                <a:t>throw </a:t>
              </a:r>
              <a:r>
                <a:rPr lang="zh-CN" altLang="en-US" sz="2099" dirty="0">
                  <a:solidFill>
                    <a:srgbClr val="253C8E"/>
                  </a:solidFill>
                  <a:latin typeface="微软雅黑 Light" panose="020B0502040204020203" pitchFamily="34" charset="-122"/>
                  <a:ea typeface="微软雅黑 Light" panose="020B0502040204020203" pitchFamily="34" charset="-122"/>
                </a:rPr>
                <a:t>抛出异常</a:t>
              </a:r>
            </a:p>
          </p:txBody>
        </p:sp>
      </p:grpSp>
      <p:sp>
        <p:nvSpPr>
          <p:cNvPr id="23" name="Rectangle 4">
            <a:extLst>
              <a:ext uri="{FF2B5EF4-FFF2-40B4-BE49-F238E27FC236}">
                <a16:creationId xmlns:a16="http://schemas.microsoft.com/office/drawing/2014/main" id="{BEF9575F-349E-45C8-990F-ED6BF8464566}"/>
              </a:ext>
            </a:extLst>
          </p:cNvPr>
          <p:cNvSpPr txBox="1">
            <a:spLocks noChangeArrowheads="1"/>
          </p:cNvSpPr>
          <p:nvPr/>
        </p:nvSpPr>
        <p:spPr>
          <a:xfrm>
            <a:off x="107504" y="632056"/>
            <a:ext cx="8928992"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Runtime </a:t>
            </a:r>
            <a:r>
              <a:rPr lang="zh-CN" altLang="en-US" sz="2800" dirty="0">
                <a:latin typeface="微软雅黑" panose="020B0503020204020204" pitchFamily="34" charset="-122"/>
                <a:ea typeface="微软雅黑" panose="020B0503020204020204" pitchFamily="34" charset="-122"/>
              </a:rPr>
              <a:t>异常：相对灵活</a:t>
            </a:r>
            <a:endParaRPr lang="en-US" altLang="zh-CN" sz="2800" dirty="0">
              <a:latin typeface="微软雅黑" panose="020B0503020204020204" pitchFamily="34" charset="-122"/>
              <a:ea typeface="微软雅黑" panose="020B0503020204020204" pitchFamily="34" charset="-122"/>
            </a:endParaRPr>
          </a:p>
          <a:p>
            <a:pPr lvl="1" indent="-342900" eaLnBrk="1" hangingPunct="1">
              <a:lnSpc>
                <a:spcPct val="90000"/>
              </a:lnSpc>
            </a:pPr>
            <a:r>
              <a:rPr lang="zh-CN" altLang="en-US" sz="2400" dirty="0">
                <a:solidFill>
                  <a:srgbClr val="FF0000"/>
                </a:solidFill>
                <a:latin typeface="微软雅黑" panose="020B0503020204020204" pitchFamily="34" charset="-122"/>
                <a:ea typeface="微软雅黑" panose="020B0503020204020204" pitchFamily="34" charset="-122"/>
              </a:rPr>
              <a:t>可以用 </a:t>
            </a:r>
            <a:r>
              <a:rPr lang="en-US" altLang="zh-CN" sz="2400" dirty="0">
                <a:solidFill>
                  <a:srgbClr val="FF0000"/>
                </a:solidFill>
                <a:latin typeface="微软雅黑" panose="020B0503020204020204" pitchFamily="34" charset="-122"/>
                <a:ea typeface="微软雅黑" panose="020B0503020204020204" pitchFamily="34" charset="-122"/>
              </a:rPr>
              <a:t>throw </a:t>
            </a:r>
            <a:r>
              <a:rPr lang="zh-CN" altLang="en-US" sz="2400" dirty="0">
                <a:solidFill>
                  <a:srgbClr val="FF0000"/>
                </a:solidFill>
                <a:latin typeface="微软雅黑" panose="020B0503020204020204" pitchFamily="34" charset="-122"/>
                <a:ea typeface="微软雅黑" panose="020B0503020204020204" pitchFamily="34" charset="-122"/>
              </a:rPr>
              <a:t>显式地抛出并且进行异常申明，也可以不用显式地抛出且声明</a:t>
            </a:r>
            <a:endParaRPr lang="en-US" altLang="zh-CN" sz="2400" dirty="0">
              <a:solidFill>
                <a:srgbClr val="FF0000"/>
              </a:solidFill>
              <a:latin typeface="微软雅黑" panose="020B0503020204020204" pitchFamily="34" charset="-122"/>
              <a:ea typeface="微软雅黑" panose="020B0503020204020204" pitchFamily="34" charset="-122"/>
            </a:endParaRPr>
          </a:p>
          <a:p>
            <a:pPr lvl="1" indent="-342900" eaLnBrk="1" hangingPunct="1">
              <a:lnSpc>
                <a:spcPct val="90000"/>
              </a:lnSpc>
            </a:pPr>
            <a:r>
              <a:rPr lang="zh-CN" altLang="en-US" sz="2400" dirty="0">
                <a:solidFill>
                  <a:srgbClr val="FF0000"/>
                </a:solidFill>
                <a:latin typeface="微软雅黑" panose="020B0503020204020204" pitchFamily="34" charset="-122"/>
                <a:ea typeface="微软雅黑" panose="020B0503020204020204" pitchFamily="34" charset="-122"/>
              </a:rPr>
              <a:t>可以让 </a:t>
            </a:r>
            <a:r>
              <a:rPr lang="en-US" altLang="zh-CN" sz="2400" dirty="0">
                <a:solidFill>
                  <a:srgbClr val="FF0000"/>
                </a:solidFill>
                <a:latin typeface="微软雅黑" panose="020B0503020204020204" pitchFamily="34" charset="-122"/>
                <a:ea typeface="微软雅黑" panose="020B0503020204020204" pitchFamily="34" charset="-122"/>
              </a:rPr>
              <a:t>JRE </a:t>
            </a:r>
            <a:r>
              <a:rPr lang="zh-CN" altLang="en-US" sz="2400" dirty="0">
                <a:solidFill>
                  <a:srgbClr val="FF0000"/>
                </a:solidFill>
                <a:latin typeface="微软雅黑" panose="020B0503020204020204" pitchFamily="34" charset="-122"/>
                <a:ea typeface="微软雅黑" panose="020B0503020204020204" pitchFamily="34" charset="-122"/>
              </a:rPr>
              <a:t>处理，也可以用 </a:t>
            </a:r>
            <a:r>
              <a:rPr lang="en-US" altLang="zh-CN" sz="2400" dirty="0">
                <a:solidFill>
                  <a:srgbClr val="FF0000"/>
                </a:solidFill>
                <a:latin typeface="微软雅黑" panose="020B0503020204020204" pitchFamily="34" charset="-122"/>
                <a:ea typeface="微软雅黑" panose="020B0503020204020204" pitchFamily="34" charset="-122"/>
              </a:rPr>
              <a:t>try-catch-finally </a:t>
            </a:r>
            <a:r>
              <a:rPr lang="zh-CN" altLang="en-US" sz="2400" dirty="0">
                <a:solidFill>
                  <a:srgbClr val="FF0000"/>
                </a:solidFill>
                <a:latin typeface="微软雅黑" panose="020B0503020204020204" pitchFamily="34" charset="-122"/>
                <a:ea typeface="微软雅黑" panose="020B0503020204020204" pitchFamily="34" charset="-122"/>
              </a:rPr>
              <a:t>处理</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lnSpc>
                <a:spcPct val="90000"/>
              </a:lnSpc>
            </a:pPr>
            <a:r>
              <a:rPr lang="en-US" altLang="zh-CN" sz="2800" dirty="0">
                <a:latin typeface="微软雅黑" panose="020B0503020204020204" pitchFamily="34" charset="-122"/>
                <a:ea typeface="微软雅黑" panose="020B0503020204020204" pitchFamily="34" charset="-122"/>
              </a:rPr>
              <a:t>Checked </a:t>
            </a:r>
            <a:r>
              <a:rPr lang="zh-CN" altLang="en-US" sz="2800" dirty="0">
                <a:latin typeface="微软雅黑" panose="020B0503020204020204" pitchFamily="34" charset="-122"/>
                <a:ea typeface="微软雅黑" panose="020B0503020204020204" pitchFamily="34" charset="-122"/>
              </a:rPr>
              <a:t>异常（</a:t>
            </a:r>
            <a:r>
              <a:rPr lang="zh-CN" altLang="en-US" sz="2800" b="1" dirty="0">
                <a:solidFill>
                  <a:srgbClr val="FF0000"/>
                </a:solidFill>
                <a:latin typeface="微软雅黑" panose="020B0503020204020204" pitchFamily="34" charset="-122"/>
                <a:ea typeface="微软雅黑" panose="020B0503020204020204" pitchFamily="34" charset="-122"/>
              </a:rPr>
              <a:t>必选其一</a:t>
            </a:r>
            <a:r>
              <a:rPr lang="zh-CN" altLang="en-US" sz="2800" dirty="0">
                <a:latin typeface="微软雅黑" panose="020B0503020204020204" pitchFamily="34" charset="-122"/>
                <a:ea typeface="微软雅黑" panose="020B0503020204020204" pitchFamily="34" charset="-122"/>
              </a:rPr>
              <a:t>）</a:t>
            </a:r>
            <a:endParaRPr lang="en-US" altLang="zh-CN" sz="2400" dirty="0">
              <a:solidFill>
                <a:srgbClr val="FF0000"/>
              </a:solidFill>
              <a:latin typeface="微软雅黑" panose="020B0503020204020204" pitchFamily="34" charset="-122"/>
              <a:ea typeface="微软雅黑" panose="020B0503020204020204" pitchFamily="34" charset="-122"/>
            </a:endParaRPr>
          </a:p>
          <a:p>
            <a:pPr lvl="1" indent="-342900" eaLnBrk="1" hangingPunct="1">
              <a:lnSpc>
                <a:spcPct val="90000"/>
              </a:lnSpc>
            </a:pPr>
            <a:r>
              <a:rPr lang="zh-CN" altLang="en-US" sz="2400" dirty="0">
                <a:solidFill>
                  <a:srgbClr val="FF0000"/>
                </a:solidFill>
                <a:latin typeface="微软雅黑" panose="020B0503020204020204" pitchFamily="34" charset="-122"/>
                <a:ea typeface="微软雅黑" panose="020B0503020204020204" pitchFamily="34" charset="-122"/>
              </a:rPr>
              <a:t>要么用 </a:t>
            </a:r>
            <a:r>
              <a:rPr lang="en-US" altLang="zh-CN" sz="2400" dirty="0">
                <a:solidFill>
                  <a:srgbClr val="FF0000"/>
                </a:solidFill>
                <a:latin typeface="微软雅黑" panose="020B0503020204020204" pitchFamily="34" charset="-122"/>
                <a:ea typeface="微软雅黑" panose="020B0503020204020204" pitchFamily="34" charset="-122"/>
              </a:rPr>
              <a:t>try-catch-finally </a:t>
            </a:r>
            <a:r>
              <a:rPr lang="zh-CN" altLang="en-US" sz="2400" dirty="0">
                <a:solidFill>
                  <a:srgbClr val="FF0000"/>
                </a:solidFill>
                <a:latin typeface="微软雅黑" panose="020B0503020204020204" pitchFamily="34" charset="-122"/>
                <a:ea typeface="微软雅黑" panose="020B0503020204020204" pitchFamily="34" charset="-122"/>
              </a:rPr>
              <a:t>处理</a:t>
            </a:r>
            <a:endParaRPr lang="en-US" altLang="zh-CN" sz="2400" dirty="0">
              <a:solidFill>
                <a:srgbClr val="FF0000"/>
              </a:solidFill>
              <a:latin typeface="微软雅黑" panose="020B0503020204020204" pitchFamily="34" charset="-122"/>
              <a:ea typeface="微软雅黑" panose="020B0503020204020204" pitchFamily="34" charset="-122"/>
            </a:endParaRPr>
          </a:p>
          <a:p>
            <a:pPr lvl="1" indent="-342900" eaLnBrk="1" hangingPunct="1">
              <a:lnSpc>
                <a:spcPct val="90000"/>
              </a:lnSpc>
            </a:pPr>
            <a:r>
              <a:rPr lang="zh-CN" altLang="en-US" sz="2400" dirty="0">
                <a:solidFill>
                  <a:srgbClr val="FF0000"/>
                </a:solidFill>
                <a:latin typeface="微软雅黑" panose="020B0503020204020204" pitchFamily="34" charset="-122"/>
                <a:ea typeface="微软雅黑" panose="020B0503020204020204" pitchFamily="34" charset="-122"/>
              </a:rPr>
              <a:t>要么抛出异常，并且在形参列表后面用 </a:t>
            </a:r>
            <a:r>
              <a:rPr lang="en-US" altLang="zh-CN" sz="2400" dirty="0">
                <a:solidFill>
                  <a:srgbClr val="FF0000"/>
                </a:solidFill>
                <a:latin typeface="微软雅黑" panose="020B0503020204020204" pitchFamily="34" charset="-122"/>
                <a:ea typeface="微软雅黑" panose="020B0503020204020204" pitchFamily="34" charset="-122"/>
              </a:rPr>
              <a:t>throws </a:t>
            </a:r>
            <a:r>
              <a:rPr lang="zh-CN" altLang="en-US" sz="2400" dirty="0">
                <a:solidFill>
                  <a:srgbClr val="FF0000"/>
                </a:solidFill>
                <a:latin typeface="微软雅黑" panose="020B0503020204020204" pitchFamily="34" charset="-122"/>
                <a:ea typeface="微软雅黑" panose="020B0503020204020204" pitchFamily="34" charset="-122"/>
              </a:rPr>
              <a:t>进行异常声明</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FE77DA3-CDDD-4CD9-AA9C-92BFAB33BAC4}"/>
              </a:ext>
            </a:extLst>
          </p:cNvPr>
          <p:cNvSpPr txBox="1"/>
          <p:nvPr/>
        </p:nvSpPr>
        <p:spPr>
          <a:xfrm>
            <a:off x="308665" y="3830727"/>
            <a:ext cx="8655823"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demo/exception/</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/ExceptionMethod.java</a:t>
            </a:r>
          </a:p>
        </p:txBody>
      </p:sp>
      <p:sp>
        <p:nvSpPr>
          <p:cNvPr id="15" name="文本框 14">
            <a:extLst>
              <a:ext uri="{FF2B5EF4-FFF2-40B4-BE49-F238E27FC236}">
                <a16:creationId xmlns:a16="http://schemas.microsoft.com/office/drawing/2014/main" id="{76A65282-FEF1-4C3D-AFC6-CB42A45CBE17}"/>
              </a:ext>
            </a:extLst>
          </p:cNvPr>
          <p:cNvSpPr txBox="1"/>
          <p:nvPr/>
        </p:nvSpPr>
        <p:spPr>
          <a:xfrm>
            <a:off x="307528" y="4468424"/>
            <a:ext cx="8655823" cy="523220"/>
          </a:xfrm>
          <a:prstGeom prst="rect">
            <a:avLst/>
          </a:prstGeom>
          <a:solidFill>
            <a:schemeClr val="accent3">
              <a:lumMod val="75000"/>
            </a:schemeClr>
          </a:solidFill>
          <a:ln>
            <a:solidFill>
              <a:schemeClr val="accent1">
                <a:lumMod val="40000"/>
                <a:lumOff val="6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demo/exception/</a:t>
            </a:r>
            <a:r>
              <a:rPr lang="en-US" altLang="zh-CN" dirty="0" err="1"/>
              <a:t>src</a:t>
            </a:r>
            <a:r>
              <a:rPr lang="en-US" altLang="zh-CN" dirty="0"/>
              <a:t>/ExceptionMain.java</a:t>
            </a:r>
          </a:p>
        </p:txBody>
      </p:sp>
    </p:spTree>
    <p:custDataLst>
      <p:tags r:id="rId1"/>
    </p:custDataLst>
    <p:extLst>
      <p:ext uri="{BB962C8B-B14F-4D97-AF65-F5344CB8AC3E}">
        <p14:creationId xmlns:p14="http://schemas.microsoft.com/office/powerpoint/2010/main" val="244623958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170252" cy="415370"/>
            <a:chOff x="264586" y="255969"/>
            <a:chExt cx="317025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6614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 </a:t>
              </a:r>
              <a:r>
                <a:rPr lang="en-US" altLang="zh-CN" sz="2099" dirty="0">
                  <a:solidFill>
                    <a:srgbClr val="253C8E"/>
                  </a:solidFill>
                  <a:latin typeface="微软雅黑 Light" panose="020B0502040204020203" pitchFamily="34" charset="-122"/>
                  <a:ea typeface="微软雅黑 Light" panose="020B0502040204020203" pitchFamily="34" charset="-122"/>
                </a:rPr>
                <a:t>throws </a:t>
              </a:r>
              <a:r>
                <a:rPr lang="zh-CN" altLang="en-US" sz="2099" dirty="0">
                  <a:solidFill>
                    <a:srgbClr val="253C8E"/>
                  </a:solidFill>
                  <a:latin typeface="微软雅黑 Light" panose="020B0502040204020203" pitchFamily="34" charset="-122"/>
                  <a:ea typeface="微软雅黑 Light" panose="020B0502040204020203" pitchFamily="34" charset="-122"/>
                </a:rPr>
                <a:t>声明异常</a:t>
              </a:r>
            </a:p>
          </p:txBody>
        </p:sp>
      </p:grpSp>
      <p:sp>
        <p:nvSpPr>
          <p:cNvPr id="21" name="Rectangle 4">
            <a:extLst>
              <a:ext uri="{FF2B5EF4-FFF2-40B4-BE49-F238E27FC236}">
                <a16:creationId xmlns:a16="http://schemas.microsoft.com/office/drawing/2014/main" id="{539FBF8D-399D-41EF-8627-1A2454FD983D}"/>
              </a:ext>
            </a:extLst>
          </p:cNvPr>
          <p:cNvSpPr txBox="1">
            <a:spLocks noChangeArrowheads="1"/>
          </p:cNvSpPr>
          <p:nvPr/>
        </p:nvSpPr>
        <p:spPr>
          <a:xfrm>
            <a:off x="107504" y="665639"/>
            <a:ext cx="8928992" cy="43543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如果一个方法不知道应该如何处理某种类型的异常，则该异常可以</a:t>
            </a:r>
            <a:r>
              <a:rPr lang="zh-CN" altLang="en-US" sz="2800" dirty="0">
                <a:solidFill>
                  <a:srgbClr val="FF0000"/>
                </a:solidFill>
                <a:latin typeface="微软雅黑" panose="020B0503020204020204" pitchFamily="34" charset="-122"/>
                <a:ea typeface="微软雅黑" panose="020B0503020204020204" pitchFamily="34" charset="-122"/>
              </a:rPr>
              <a:t>通过 </a:t>
            </a:r>
            <a:r>
              <a:rPr lang="en-US" altLang="zh-CN"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throws </a:t>
            </a:r>
            <a:r>
              <a:rPr lang="zh-CN" altLang="en-US"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声明</a:t>
            </a:r>
            <a:r>
              <a:rPr lang="zh-CN" altLang="en-US" sz="2800" dirty="0">
                <a:solidFill>
                  <a:srgbClr val="FF0000"/>
                </a:solidFill>
                <a:latin typeface="微软雅黑" panose="020B0503020204020204" pitchFamily="34" charset="-122"/>
                <a:ea typeface="微软雅黑" panose="020B0503020204020204" pitchFamily="34" charset="-122"/>
              </a:rPr>
              <a:t>交由下一级调用者处理</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如果 </a:t>
            </a:r>
            <a:r>
              <a:rPr lang="en-US" altLang="zh-CN"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main </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方法也不知道应该如何处理这种类型的异常，也可以使用 </a:t>
            </a:r>
            <a:r>
              <a:rPr lang="en-US" altLang="zh-CN"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throws </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声明抛出异常，该异常将交给 </a:t>
            </a:r>
            <a:r>
              <a:rPr lang="en-US" altLang="zh-CN"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JRE </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处理</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JVM</a:t>
            </a:r>
            <a:r>
              <a:rPr lang="zh-CN" altLang="en-US" sz="2400" dirty="0">
                <a:latin typeface="微软雅黑" panose="020B0503020204020204" pitchFamily="34" charset="-122"/>
                <a:ea typeface="微软雅黑" panose="020B0503020204020204" pitchFamily="34" charset="-122"/>
              </a:rPr>
              <a:t>对异常的处理方法是：打印异常跟踪栈信息，并中止程序运行</a:t>
            </a:r>
          </a:p>
          <a:p>
            <a:pPr eaLnBrk="1" hangingPunct="1"/>
            <a:r>
              <a:rPr lang="en-US" altLang="zh-CN" sz="2800" dirty="0">
                <a:latin typeface="微软雅黑" panose="020B0503020204020204" pitchFamily="34" charset="-122"/>
                <a:ea typeface="微软雅黑" panose="020B0503020204020204" pitchFamily="34" charset="-122"/>
              </a:rPr>
              <a:t>throws </a:t>
            </a:r>
            <a:r>
              <a:rPr lang="zh-CN" altLang="en-US" sz="2800" dirty="0">
                <a:latin typeface="微软雅黑" panose="020B0503020204020204" pitchFamily="34" charset="-122"/>
                <a:ea typeface="微软雅黑" panose="020B0503020204020204" pitchFamily="34" charset="-122"/>
              </a:rPr>
              <a:t>声明抛出的语法格式如下</a:t>
            </a:r>
          </a:p>
          <a:p>
            <a:pPr lvl="1" eaLnBrk="1" hangingPunct="1"/>
            <a:r>
              <a:rPr lang="zh-CN" altLang="en-US" sz="2400" dirty="0">
                <a:latin typeface="微软雅黑" panose="020B0503020204020204" pitchFamily="34" charset="-122"/>
                <a:ea typeface="微软雅黑" panose="020B0503020204020204" pitchFamily="34" charset="-122"/>
              </a:rPr>
              <a:t>方法形参列表后面跟 </a:t>
            </a:r>
            <a:r>
              <a:rPr lang="en-US" altLang="zh-CN"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throws Exception1 , Exception2...</a:t>
            </a:r>
          </a:p>
        </p:txBody>
      </p:sp>
    </p:spTree>
    <p:custDataLst>
      <p:tags r:id="rId1"/>
    </p:custDataLst>
    <p:extLst>
      <p:ext uri="{BB962C8B-B14F-4D97-AF65-F5344CB8AC3E}">
        <p14:creationId xmlns:p14="http://schemas.microsoft.com/office/powerpoint/2010/main" val="20718306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矩形 35"/>
          <p:cNvSpPr/>
          <p:nvPr/>
        </p:nvSpPr>
        <p:spPr>
          <a:xfrm>
            <a:off x="-78528" y="0"/>
            <a:ext cx="2601751" cy="5143500"/>
          </a:xfrm>
          <a:prstGeom prst="rect">
            <a:avLst/>
          </a:prstGeom>
          <a:solidFill>
            <a:srgbClr val="253C8E"/>
          </a:solidFill>
          <a:ln>
            <a:noFill/>
          </a:ln>
          <a:effectLst>
            <a:outerShdw blurRad="50800" dist="38100" dir="2700000" algn="tl" rotWithShape="0">
              <a:prstClr val="black">
                <a:alpha val="40000"/>
              </a:prstClr>
            </a:outerShdw>
          </a:effectLst>
          <a:scene3d>
            <a:camera prst="orthographicFront"/>
            <a:lightRig rig="threePt" dir="t"/>
          </a:scene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ctr"/>
            <a:endParaRPr lang="zh-CN" altLang="en-US"/>
          </a:p>
        </p:txBody>
      </p:sp>
      <p:sp>
        <p:nvSpPr>
          <p:cNvPr id="37" name="TextBox 36"/>
          <p:cNvSpPr txBox="1"/>
          <p:nvPr/>
        </p:nvSpPr>
        <p:spPr>
          <a:xfrm>
            <a:off x="169473" y="2158324"/>
            <a:ext cx="2105747" cy="1015404"/>
          </a:xfrm>
          <a:prstGeom prst="rect">
            <a:avLst/>
          </a:prstGeom>
          <a:noFill/>
        </p:spPr>
        <p:txBody>
          <a:bodyPr wrap="square" lIns="91440" tIns="45719" rIns="91440" bIns="45719">
            <a:spAutoFit/>
          </a:bodyPr>
          <a:lstStyle/>
          <a:p>
            <a:pPr algn="r">
              <a:defRPr/>
            </a:pPr>
            <a:r>
              <a:rPr lang="zh-CN" altLang="en-US" sz="3599" b="1" spc="150">
                <a:solidFill>
                  <a:schemeClr val="bg1"/>
                </a:solidFill>
                <a:latin typeface="微软雅黑" pitchFamily="34" charset="-122"/>
                <a:ea typeface="微软雅黑" pitchFamily="34" charset="-122"/>
              </a:rPr>
              <a:t>目录 </a:t>
            </a:r>
            <a:endParaRPr lang="en-US" altLang="zh-CN" sz="3599" b="1" spc="150">
              <a:solidFill>
                <a:schemeClr val="bg1"/>
              </a:solidFill>
              <a:latin typeface="微软雅黑" pitchFamily="34" charset="-122"/>
              <a:ea typeface="微软雅黑" pitchFamily="34" charset="-122"/>
            </a:endParaRPr>
          </a:p>
          <a:p>
            <a:pPr algn="r">
              <a:defRPr/>
            </a:pPr>
            <a:r>
              <a:rPr lang="en-US" altLang="zh-CN" sz="2399" b="1">
                <a:solidFill>
                  <a:schemeClr val="bg1"/>
                </a:solidFill>
                <a:latin typeface="微软雅黑" pitchFamily="34" charset="-122"/>
                <a:ea typeface="微软雅黑" pitchFamily="34" charset="-122"/>
              </a:rPr>
              <a:t>CONTENTS</a:t>
            </a:r>
            <a:endParaRPr lang="zh-CN" altLang="en-US" sz="2399" b="1">
              <a:solidFill>
                <a:schemeClr val="bg1"/>
              </a:solidFill>
              <a:latin typeface="微软雅黑" pitchFamily="34" charset="-122"/>
              <a:ea typeface="微软雅黑" pitchFamily="34" charset="-122"/>
            </a:endParaRPr>
          </a:p>
        </p:txBody>
      </p:sp>
      <p:grpSp>
        <p:nvGrpSpPr>
          <p:cNvPr id="45" name="组合 44">
            <a:extLst>
              <a:ext uri="{FF2B5EF4-FFF2-40B4-BE49-F238E27FC236}">
                <a16:creationId xmlns:a16="http://schemas.microsoft.com/office/drawing/2014/main" id="{081C7FB9-2E53-4878-8B32-A379000C1EB2}"/>
              </a:ext>
            </a:extLst>
          </p:cNvPr>
          <p:cNvGrpSpPr/>
          <p:nvPr/>
        </p:nvGrpSpPr>
        <p:grpSpPr>
          <a:xfrm>
            <a:off x="2843808" y="411510"/>
            <a:ext cx="6156176" cy="4331287"/>
            <a:chOff x="2843808" y="411510"/>
            <a:chExt cx="6156176" cy="4331287"/>
          </a:xfrm>
        </p:grpSpPr>
        <p:sp>
          <p:nvSpPr>
            <p:cNvPr id="46" name="圆角矩形 15">
              <a:extLst>
                <a:ext uri="{FF2B5EF4-FFF2-40B4-BE49-F238E27FC236}">
                  <a16:creationId xmlns:a16="http://schemas.microsoft.com/office/drawing/2014/main" id="{C1D20576-BBF8-4CA0-BF79-E6A08652E752}"/>
                </a:ext>
              </a:extLst>
            </p:cNvPr>
            <p:cNvSpPr/>
            <p:nvPr/>
          </p:nvSpPr>
          <p:spPr>
            <a:xfrm>
              <a:off x="2843808" y="411510"/>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一</a:t>
              </a:r>
            </a:p>
          </p:txBody>
        </p:sp>
        <p:grpSp>
          <p:nvGrpSpPr>
            <p:cNvPr id="47" name="组合 46">
              <a:extLst>
                <a:ext uri="{FF2B5EF4-FFF2-40B4-BE49-F238E27FC236}">
                  <a16:creationId xmlns:a16="http://schemas.microsoft.com/office/drawing/2014/main" id="{B9EC9D48-F7FB-4895-9D4C-32BC2F268E5E}"/>
                </a:ext>
              </a:extLst>
            </p:cNvPr>
            <p:cNvGrpSpPr/>
            <p:nvPr/>
          </p:nvGrpSpPr>
          <p:grpSpPr>
            <a:xfrm>
              <a:off x="3640644" y="411510"/>
              <a:ext cx="2649402" cy="383539"/>
              <a:chOff x="6339097" y="1573726"/>
              <a:chExt cx="3744416" cy="511504"/>
            </a:xfrm>
            <a:solidFill>
              <a:srgbClr val="253C8E"/>
            </a:solidFill>
          </p:grpSpPr>
          <p:sp>
            <p:nvSpPr>
              <p:cNvPr id="115" name="圆角矩形 17">
                <a:extLst>
                  <a:ext uri="{FF2B5EF4-FFF2-40B4-BE49-F238E27FC236}">
                    <a16:creationId xmlns:a16="http://schemas.microsoft.com/office/drawing/2014/main" id="{4C4763FD-D7CA-4186-B6F9-158D67D483B2}"/>
                  </a:ext>
                </a:extLst>
              </p:cNvPr>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6" name="矩形 115">
                <a:extLst>
                  <a:ext uri="{FF2B5EF4-FFF2-40B4-BE49-F238E27FC236}">
                    <a16:creationId xmlns:a16="http://schemas.microsoft.com/office/drawing/2014/main" id="{DBF263F8-1E0E-40AB-835C-6F08A24CBDC4}"/>
                  </a:ext>
                </a:extLst>
              </p:cNvPr>
              <p:cNvSpPr/>
              <p:nvPr/>
            </p:nvSpPr>
            <p:spPr>
              <a:xfrm>
                <a:off x="6339097" y="1614014"/>
                <a:ext cx="3720518"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语言概述</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48" name="圆角矩形 19">
              <a:extLst>
                <a:ext uri="{FF2B5EF4-FFF2-40B4-BE49-F238E27FC236}">
                  <a16:creationId xmlns:a16="http://schemas.microsoft.com/office/drawing/2014/main" id="{BE039C05-602B-442A-92FB-6F7B086233F1}"/>
                </a:ext>
              </a:extLst>
            </p:cNvPr>
            <p:cNvSpPr/>
            <p:nvPr/>
          </p:nvSpPr>
          <p:spPr>
            <a:xfrm>
              <a:off x="2843808" y="901275"/>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二</a:t>
              </a:r>
            </a:p>
          </p:txBody>
        </p:sp>
        <p:grpSp>
          <p:nvGrpSpPr>
            <p:cNvPr id="49" name="组合 48">
              <a:extLst>
                <a:ext uri="{FF2B5EF4-FFF2-40B4-BE49-F238E27FC236}">
                  <a16:creationId xmlns:a16="http://schemas.microsoft.com/office/drawing/2014/main" id="{6ECB6723-F96F-4A54-9C1C-B2A672FBC183}"/>
                </a:ext>
              </a:extLst>
            </p:cNvPr>
            <p:cNvGrpSpPr/>
            <p:nvPr/>
          </p:nvGrpSpPr>
          <p:grpSpPr>
            <a:xfrm>
              <a:off x="3640644" y="901274"/>
              <a:ext cx="2658179" cy="383539"/>
              <a:chOff x="6315199" y="2410177"/>
              <a:chExt cx="3744416" cy="511504"/>
            </a:xfrm>
            <a:solidFill>
              <a:srgbClr val="253C8E"/>
            </a:solidFill>
          </p:grpSpPr>
          <p:sp>
            <p:nvSpPr>
              <p:cNvPr id="113" name="圆角矩形 21">
                <a:extLst>
                  <a:ext uri="{FF2B5EF4-FFF2-40B4-BE49-F238E27FC236}">
                    <a16:creationId xmlns:a16="http://schemas.microsoft.com/office/drawing/2014/main" id="{B32C281E-A814-41A8-9786-D4ED6C4976B0}"/>
                  </a:ext>
                </a:extLst>
              </p:cNvPr>
              <p:cNvSpPr/>
              <p:nvPr/>
            </p:nvSpPr>
            <p:spPr>
              <a:xfrm>
                <a:off x="6315199" y="2410177"/>
                <a:ext cx="3744416" cy="511504"/>
              </a:xfrm>
              <a:prstGeom prst="roundRect">
                <a:avLst/>
              </a:prstGeom>
              <a:grpFill/>
            </p:spPr>
            <p:txBody>
              <a:bodyPr wrap="square" lIns="91449" tIns="45724" rIns="91449" bIns="45724">
                <a:spAutoFit/>
              </a:bodyPr>
              <a:lstStyle/>
              <a:p>
                <a:endParaRPr lang="zh-CN" altLang="en-US" sz="1600" b="1" kern="100">
                  <a:solidFill>
                    <a:schemeClr val="bg1"/>
                  </a:solidFill>
                  <a:latin typeface="微软雅黑" pitchFamily="34" charset="-122"/>
                  <a:ea typeface="微软雅黑" pitchFamily="34" charset="-122"/>
                  <a:cs typeface="Times New Roman" panose="02020603050405020304" pitchFamily="18" charset="0"/>
                </a:endParaRPr>
              </a:p>
            </p:txBody>
          </p:sp>
          <p:sp>
            <p:nvSpPr>
              <p:cNvPr id="114" name="矩形 113">
                <a:extLst>
                  <a:ext uri="{FF2B5EF4-FFF2-40B4-BE49-F238E27FC236}">
                    <a16:creationId xmlns:a16="http://schemas.microsoft.com/office/drawing/2014/main" id="{1A2864E9-ACDB-4C87-8D50-161B2C21E10C}"/>
                  </a:ext>
                </a:extLst>
              </p:cNvPr>
              <p:cNvSpPr/>
              <p:nvPr/>
            </p:nvSpPr>
            <p:spPr>
              <a:xfrm>
                <a:off x="6315199" y="2450466"/>
                <a:ext cx="3744416" cy="451521"/>
              </a:xfrm>
              <a:prstGeom prst="rect">
                <a:avLst/>
              </a:prstGeom>
              <a:grpFill/>
            </p:spPr>
            <p:txBody>
              <a:bodyPr wrap="square" lIns="91449" tIns="45724" rIns="91449" bIns="45724">
                <a:spAutoFit/>
              </a:bodyPr>
              <a:lstStyle/>
              <a:p>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语言基础</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0" name="圆角矩形 23">
              <a:extLst>
                <a:ext uri="{FF2B5EF4-FFF2-40B4-BE49-F238E27FC236}">
                  <a16:creationId xmlns:a16="http://schemas.microsoft.com/office/drawing/2014/main" id="{9CBD3536-9F2B-422C-8E6F-7FE4CC01201C}"/>
                </a:ext>
              </a:extLst>
            </p:cNvPr>
            <p:cNvSpPr/>
            <p:nvPr/>
          </p:nvSpPr>
          <p:spPr>
            <a:xfrm>
              <a:off x="2843808" y="13916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三</a:t>
              </a:r>
            </a:p>
          </p:txBody>
        </p:sp>
        <p:grpSp>
          <p:nvGrpSpPr>
            <p:cNvPr id="51" name="组合 50">
              <a:extLst>
                <a:ext uri="{FF2B5EF4-FFF2-40B4-BE49-F238E27FC236}">
                  <a16:creationId xmlns:a16="http://schemas.microsoft.com/office/drawing/2014/main" id="{5B58908B-D3AD-4F98-8208-057AD80F089B}"/>
                </a:ext>
              </a:extLst>
            </p:cNvPr>
            <p:cNvGrpSpPr/>
            <p:nvPr/>
          </p:nvGrpSpPr>
          <p:grpSpPr>
            <a:xfrm>
              <a:off x="3640645" y="1391687"/>
              <a:ext cx="2658179" cy="383539"/>
              <a:chOff x="6339097" y="3296031"/>
              <a:chExt cx="3744416" cy="511504"/>
            </a:xfrm>
            <a:solidFill>
              <a:srgbClr val="253C8E"/>
            </a:solidFill>
          </p:grpSpPr>
          <p:sp>
            <p:nvSpPr>
              <p:cNvPr id="111" name="圆角矩形 25">
                <a:extLst>
                  <a:ext uri="{FF2B5EF4-FFF2-40B4-BE49-F238E27FC236}">
                    <a16:creationId xmlns:a16="http://schemas.microsoft.com/office/drawing/2014/main" id="{8063154E-C451-4527-922A-53DA60A7B180}"/>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2" name="矩形 111">
                <a:extLst>
                  <a:ext uri="{FF2B5EF4-FFF2-40B4-BE49-F238E27FC236}">
                    <a16:creationId xmlns:a16="http://schemas.microsoft.com/office/drawing/2014/main" id="{13716643-4295-4186-BA68-4F64CAF2AC9E}"/>
                  </a:ext>
                </a:extLst>
              </p:cNvPr>
              <p:cNvSpPr/>
              <p:nvPr/>
            </p:nvSpPr>
            <p:spPr>
              <a:xfrm>
                <a:off x="6339097" y="3336319"/>
                <a:ext cx="3720518"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流程控制</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2" name="圆角矩形 27">
              <a:extLst>
                <a:ext uri="{FF2B5EF4-FFF2-40B4-BE49-F238E27FC236}">
                  <a16:creationId xmlns:a16="http://schemas.microsoft.com/office/drawing/2014/main" id="{FDA08F52-DBB3-432A-8F44-AF1149E93297}"/>
                </a:ext>
              </a:extLst>
            </p:cNvPr>
            <p:cNvSpPr/>
            <p:nvPr/>
          </p:nvSpPr>
          <p:spPr>
            <a:xfrm>
              <a:off x="2843808" y="188344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四</a:t>
              </a:r>
            </a:p>
          </p:txBody>
        </p:sp>
        <p:grpSp>
          <p:nvGrpSpPr>
            <p:cNvPr id="53" name="组合 52">
              <a:extLst>
                <a:ext uri="{FF2B5EF4-FFF2-40B4-BE49-F238E27FC236}">
                  <a16:creationId xmlns:a16="http://schemas.microsoft.com/office/drawing/2014/main" id="{E2C154DB-2E07-4656-8609-E97937BDDF1F}"/>
                </a:ext>
              </a:extLst>
            </p:cNvPr>
            <p:cNvGrpSpPr/>
            <p:nvPr/>
          </p:nvGrpSpPr>
          <p:grpSpPr>
            <a:xfrm>
              <a:off x="3640646" y="1883446"/>
              <a:ext cx="2649410" cy="383539"/>
              <a:chOff x="6339095" y="4180903"/>
              <a:chExt cx="3744418" cy="820872"/>
            </a:xfrm>
            <a:solidFill>
              <a:srgbClr val="C00000"/>
            </a:solidFill>
          </p:grpSpPr>
          <p:sp>
            <p:nvSpPr>
              <p:cNvPr id="109" name="圆角矩形 29">
                <a:extLst>
                  <a:ext uri="{FF2B5EF4-FFF2-40B4-BE49-F238E27FC236}">
                    <a16:creationId xmlns:a16="http://schemas.microsoft.com/office/drawing/2014/main" id="{7F69CDFB-A5FA-4A26-B83A-555FF5A2606B}"/>
                  </a:ext>
                </a:extLst>
              </p:cNvPr>
              <p:cNvSpPr/>
              <p:nvPr/>
            </p:nvSpPr>
            <p:spPr>
              <a:xfrm>
                <a:off x="6339096" y="4180903"/>
                <a:ext cx="3744417" cy="814565"/>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0" name="矩形 109">
                <a:extLst>
                  <a:ext uri="{FF2B5EF4-FFF2-40B4-BE49-F238E27FC236}">
                    <a16:creationId xmlns:a16="http://schemas.microsoft.com/office/drawing/2014/main" id="{FF7F5490-79DD-4213-91C3-242CE1ED0B53}"/>
                  </a:ext>
                </a:extLst>
              </p:cNvPr>
              <p:cNvSpPr/>
              <p:nvPr/>
            </p:nvSpPr>
            <p:spPr>
              <a:xfrm>
                <a:off x="6339095" y="4221882"/>
                <a:ext cx="374440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数组、字符串与正则表达式</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4" name="圆角矩形 31">
              <a:extLst>
                <a:ext uri="{FF2B5EF4-FFF2-40B4-BE49-F238E27FC236}">
                  <a16:creationId xmlns:a16="http://schemas.microsoft.com/office/drawing/2014/main" id="{3E4A2571-D600-42A3-A45F-1A9CF368C093}"/>
                </a:ext>
              </a:extLst>
            </p:cNvPr>
            <p:cNvSpPr/>
            <p:nvPr/>
          </p:nvSpPr>
          <p:spPr>
            <a:xfrm>
              <a:off x="2843889" y="2380344"/>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五</a:t>
              </a:r>
            </a:p>
          </p:txBody>
        </p:sp>
        <p:grpSp>
          <p:nvGrpSpPr>
            <p:cNvPr id="55" name="组合 54">
              <a:extLst>
                <a:ext uri="{FF2B5EF4-FFF2-40B4-BE49-F238E27FC236}">
                  <a16:creationId xmlns:a16="http://schemas.microsoft.com/office/drawing/2014/main" id="{837DC9AB-71DF-4DD8-BE53-9D35729B0517}"/>
                </a:ext>
              </a:extLst>
            </p:cNvPr>
            <p:cNvGrpSpPr/>
            <p:nvPr/>
          </p:nvGrpSpPr>
          <p:grpSpPr>
            <a:xfrm>
              <a:off x="3639273" y="2380344"/>
              <a:ext cx="2659549" cy="383539"/>
              <a:chOff x="6339097" y="5057483"/>
              <a:chExt cx="3744416" cy="511504"/>
            </a:xfrm>
            <a:solidFill>
              <a:srgbClr val="253C8E"/>
            </a:solidFill>
          </p:grpSpPr>
          <p:sp>
            <p:nvSpPr>
              <p:cNvPr id="107" name="圆角矩形 33">
                <a:extLst>
                  <a:ext uri="{FF2B5EF4-FFF2-40B4-BE49-F238E27FC236}">
                    <a16:creationId xmlns:a16="http://schemas.microsoft.com/office/drawing/2014/main" id="{C0C79744-BBEF-4BBC-B682-7906BF5EA4CB}"/>
                  </a:ext>
                </a:extLst>
              </p:cNvPr>
              <p:cNvSpPr/>
              <p:nvPr/>
            </p:nvSpPr>
            <p:spPr>
              <a:xfrm>
                <a:off x="6339097" y="5057483"/>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8" name="矩形 107">
                <a:extLst>
                  <a:ext uri="{FF2B5EF4-FFF2-40B4-BE49-F238E27FC236}">
                    <a16:creationId xmlns:a16="http://schemas.microsoft.com/office/drawing/2014/main" id="{C1709D41-7F69-496A-B5A1-7532C48DB3C0}"/>
                  </a:ext>
                </a:extLst>
              </p:cNvPr>
              <p:cNvSpPr/>
              <p:nvPr/>
            </p:nvSpPr>
            <p:spPr>
              <a:xfrm>
                <a:off x="6339098" y="5085978"/>
                <a:ext cx="3720517" cy="451521"/>
              </a:xfrm>
              <a:prstGeom prst="rect">
                <a:avLst/>
              </a:prstGeom>
              <a:no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面向对象编程</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6" name="圆角矩形 15">
              <a:extLst>
                <a:ext uri="{FF2B5EF4-FFF2-40B4-BE49-F238E27FC236}">
                  <a16:creationId xmlns:a16="http://schemas.microsoft.com/office/drawing/2014/main" id="{B24CA57D-9194-44E0-9FD9-5EE39D27891C}"/>
                </a:ext>
              </a:extLst>
            </p:cNvPr>
            <p:cNvSpPr/>
            <p:nvPr/>
          </p:nvSpPr>
          <p:spPr>
            <a:xfrm>
              <a:off x="2883242" y="2877241"/>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六</a:t>
              </a:r>
            </a:p>
          </p:txBody>
        </p:sp>
        <p:grpSp>
          <p:nvGrpSpPr>
            <p:cNvPr id="77" name="组合 76">
              <a:extLst>
                <a:ext uri="{FF2B5EF4-FFF2-40B4-BE49-F238E27FC236}">
                  <a16:creationId xmlns:a16="http://schemas.microsoft.com/office/drawing/2014/main" id="{109866CC-6B45-405C-B2D5-8AB4B68987E3}"/>
                </a:ext>
              </a:extLst>
            </p:cNvPr>
            <p:cNvGrpSpPr/>
            <p:nvPr/>
          </p:nvGrpSpPr>
          <p:grpSpPr>
            <a:xfrm>
              <a:off x="3640643" y="2877241"/>
              <a:ext cx="2658179" cy="383539"/>
              <a:chOff x="6339097" y="1573726"/>
              <a:chExt cx="3744416" cy="511504"/>
            </a:xfrm>
            <a:solidFill>
              <a:srgbClr val="253C8E"/>
            </a:solidFill>
          </p:grpSpPr>
          <p:sp>
            <p:nvSpPr>
              <p:cNvPr id="105" name="圆角矩形 17">
                <a:extLst>
                  <a:ext uri="{FF2B5EF4-FFF2-40B4-BE49-F238E27FC236}">
                    <a16:creationId xmlns:a16="http://schemas.microsoft.com/office/drawing/2014/main" id="{7A12591F-CE20-4BF8-9725-2066C2923549}"/>
                  </a:ext>
                </a:extLst>
              </p:cNvPr>
              <p:cNvSpPr/>
              <p:nvPr/>
            </p:nvSpPr>
            <p:spPr>
              <a:xfrm>
                <a:off x="6339097" y="1573726"/>
                <a:ext cx="3744416" cy="511504"/>
              </a:xfrm>
              <a:prstGeom prst="round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6" name="矩形 105">
                <a:extLst>
                  <a:ext uri="{FF2B5EF4-FFF2-40B4-BE49-F238E27FC236}">
                    <a16:creationId xmlns:a16="http://schemas.microsoft.com/office/drawing/2014/main" id="{5C910D70-C653-4321-87F9-4CCF770712FB}"/>
                  </a:ext>
                </a:extLst>
              </p:cNvPr>
              <p:cNvSpPr/>
              <p:nvPr/>
            </p:nvSpPr>
            <p:spPr>
              <a:xfrm>
                <a:off x="6339097" y="1614014"/>
                <a:ext cx="3720518" cy="451521"/>
              </a:xfrm>
              <a:prstGeom prst="rect">
                <a:avLst/>
              </a:prstGeom>
              <a:solidFill>
                <a:srgbClr val="C00000"/>
              </a:solid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异常处理</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8" name="圆角矩形 19">
              <a:extLst>
                <a:ext uri="{FF2B5EF4-FFF2-40B4-BE49-F238E27FC236}">
                  <a16:creationId xmlns:a16="http://schemas.microsoft.com/office/drawing/2014/main" id="{C2F71C71-E4C3-417B-BC47-299371834C0D}"/>
                </a:ext>
              </a:extLst>
            </p:cNvPr>
            <p:cNvSpPr/>
            <p:nvPr/>
          </p:nvSpPr>
          <p:spPr>
            <a:xfrm>
              <a:off x="2883242" y="33770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七</a:t>
              </a:r>
            </a:p>
          </p:txBody>
        </p:sp>
        <p:grpSp>
          <p:nvGrpSpPr>
            <p:cNvPr id="79" name="组合 78">
              <a:extLst>
                <a:ext uri="{FF2B5EF4-FFF2-40B4-BE49-F238E27FC236}">
                  <a16:creationId xmlns:a16="http://schemas.microsoft.com/office/drawing/2014/main" id="{FB122BB4-B6BE-46E6-BE48-54CC4C0E7E7A}"/>
                </a:ext>
              </a:extLst>
            </p:cNvPr>
            <p:cNvGrpSpPr/>
            <p:nvPr/>
          </p:nvGrpSpPr>
          <p:grpSpPr>
            <a:xfrm>
              <a:off x="3640643" y="3377086"/>
              <a:ext cx="2659549" cy="383539"/>
              <a:chOff x="6315199" y="2410177"/>
              <a:chExt cx="3744416" cy="511504"/>
            </a:xfrm>
            <a:solidFill>
              <a:srgbClr val="253C8E"/>
            </a:solidFill>
          </p:grpSpPr>
          <p:sp>
            <p:nvSpPr>
              <p:cNvPr id="103" name="圆角矩形 21">
                <a:extLst>
                  <a:ext uri="{FF2B5EF4-FFF2-40B4-BE49-F238E27FC236}">
                    <a16:creationId xmlns:a16="http://schemas.microsoft.com/office/drawing/2014/main" id="{3990936A-5EAE-4D56-8783-2EC4D7535085}"/>
                  </a:ext>
                </a:extLst>
              </p:cNvPr>
              <p:cNvSpPr/>
              <p:nvPr/>
            </p:nvSpPr>
            <p:spPr>
              <a:xfrm>
                <a:off x="6315199" y="2410177"/>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4" name="矩形 103">
                <a:extLst>
                  <a:ext uri="{FF2B5EF4-FFF2-40B4-BE49-F238E27FC236}">
                    <a16:creationId xmlns:a16="http://schemas.microsoft.com/office/drawing/2014/main" id="{92DCAFB4-C96E-470C-8931-392EF26751A2}"/>
                  </a:ext>
                </a:extLst>
              </p:cNvPr>
              <p:cNvSpPr/>
              <p:nvPr/>
            </p:nvSpPr>
            <p:spPr>
              <a:xfrm>
                <a:off x="6315199" y="2450466"/>
                <a:ext cx="3744416" cy="451521"/>
              </a:xfrm>
              <a:prstGeom prst="rect">
                <a:avLst/>
              </a:prstGeom>
              <a:grpFill/>
            </p:spPr>
            <p:txBody>
              <a:bodyPr wrap="square" lIns="91449" tIns="45724" rIns="91449" bIns="45724">
                <a:spAutoFit/>
              </a:bodyPr>
              <a:lstStyle/>
              <a:p>
                <a:pPr>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输入输出</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0" name="圆角矩形 23">
              <a:extLst>
                <a:ext uri="{FF2B5EF4-FFF2-40B4-BE49-F238E27FC236}">
                  <a16:creationId xmlns:a16="http://schemas.microsoft.com/office/drawing/2014/main" id="{D0EF4901-7CB7-4A94-9314-D4F36CC4D0D6}"/>
                </a:ext>
              </a:extLst>
            </p:cNvPr>
            <p:cNvSpPr/>
            <p:nvPr/>
          </p:nvSpPr>
          <p:spPr>
            <a:xfrm>
              <a:off x="2883242" y="3868172"/>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八</a:t>
              </a:r>
            </a:p>
          </p:txBody>
        </p:sp>
        <p:grpSp>
          <p:nvGrpSpPr>
            <p:cNvPr id="81" name="组合 80">
              <a:extLst>
                <a:ext uri="{FF2B5EF4-FFF2-40B4-BE49-F238E27FC236}">
                  <a16:creationId xmlns:a16="http://schemas.microsoft.com/office/drawing/2014/main" id="{28A090C0-B9E3-46D5-80AE-82FA249339AD}"/>
                </a:ext>
              </a:extLst>
            </p:cNvPr>
            <p:cNvGrpSpPr/>
            <p:nvPr/>
          </p:nvGrpSpPr>
          <p:grpSpPr>
            <a:xfrm>
              <a:off x="3639273" y="3868172"/>
              <a:ext cx="2659549" cy="383539"/>
              <a:chOff x="6339097" y="3296031"/>
              <a:chExt cx="3744416" cy="511504"/>
            </a:xfrm>
            <a:solidFill>
              <a:srgbClr val="253C8E"/>
            </a:solidFill>
          </p:grpSpPr>
          <p:sp>
            <p:nvSpPr>
              <p:cNvPr id="101" name="圆角矩形 25">
                <a:extLst>
                  <a:ext uri="{FF2B5EF4-FFF2-40B4-BE49-F238E27FC236}">
                    <a16:creationId xmlns:a16="http://schemas.microsoft.com/office/drawing/2014/main" id="{92ED0DA5-B85D-49BC-8F28-2FC176B8F816}"/>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2" name="矩形 101">
                <a:extLst>
                  <a:ext uri="{FF2B5EF4-FFF2-40B4-BE49-F238E27FC236}">
                    <a16:creationId xmlns:a16="http://schemas.microsoft.com/office/drawing/2014/main" id="{901DB8A0-623E-4BB5-8FDA-0F44111B77C4}"/>
                  </a:ext>
                </a:extLst>
              </p:cNvPr>
              <p:cNvSpPr/>
              <p:nvPr/>
            </p:nvSpPr>
            <p:spPr>
              <a:xfrm>
                <a:off x="6339097" y="3336319"/>
                <a:ext cx="3120556"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泛型与容器类</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2" name="圆角矩形 27">
              <a:extLst>
                <a:ext uri="{FF2B5EF4-FFF2-40B4-BE49-F238E27FC236}">
                  <a16:creationId xmlns:a16="http://schemas.microsoft.com/office/drawing/2014/main" id="{DF499A50-2879-4E7A-873D-88B903255BE2}"/>
                </a:ext>
              </a:extLst>
            </p:cNvPr>
            <p:cNvSpPr/>
            <p:nvPr/>
          </p:nvSpPr>
          <p:spPr>
            <a:xfrm>
              <a:off x="2883242" y="4359258"/>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九</a:t>
              </a:r>
            </a:p>
          </p:txBody>
        </p:sp>
        <p:grpSp>
          <p:nvGrpSpPr>
            <p:cNvPr id="83" name="组合 82">
              <a:extLst>
                <a:ext uri="{FF2B5EF4-FFF2-40B4-BE49-F238E27FC236}">
                  <a16:creationId xmlns:a16="http://schemas.microsoft.com/office/drawing/2014/main" id="{B5AC2827-969C-417D-B77A-1932075740DB}"/>
                </a:ext>
              </a:extLst>
            </p:cNvPr>
            <p:cNvGrpSpPr/>
            <p:nvPr/>
          </p:nvGrpSpPr>
          <p:grpSpPr>
            <a:xfrm>
              <a:off x="3639273" y="4359258"/>
              <a:ext cx="2659549" cy="383539"/>
              <a:chOff x="6339097" y="4180903"/>
              <a:chExt cx="3744416" cy="511504"/>
            </a:xfrm>
            <a:solidFill>
              <a:srgbClr val="253C8E"/>
            </a:solidFill>
          </p:grpSpPr>
          <p:sp>
            <p:nvSpPr>
              <p:cNvPr id="99" name="圆角矩形 29">
                <a:extLst>
                  <a:ext uri="{FF2B5EF4-FFF2-40B4-BE49-F238E27FC236}">
                    <a16:creationId xmlns:a16="http://schemas.microsoft.com/office/drawing/2014/main" id="{E0E7006D-7C16-4730-B598-1D322AEA6E46}"/>
                  </a:ext>
                </a:extLst>
              </p:cNvPr>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0" name="矩形 99">
                <a:extLst>
                  <a:ext uri="{FF2B5EF4-FFF2-40B4-BE49-F238E27FC236}">
                    <a16:creationId xmlns:a16="http://schemas.microsoft.com/office/drawing/2014/main" id="{5CAA0287-ACA6-4C81-A6C4-203DA2D51F6D}"/>
                  </a:ext>
                </a:extLst>
              </p:cNvPr>
              <p:cNvSpPr/>
              <p:nvPr/>
            </p:nvSpPr>
            <p:spPr>
              <a:xfrm>
                <a:off x="6339097" y="4221882"/>
                <a:ext cx="3720518"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多线程</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4" name="组合 83">
              <a:extLst>
                <a:ext uri="{FF2B5EF4-FFF2-40B4-BE49-F238E27FC236}">
                  <a16:creationId xmlns:a16="http://schemas.microsoft.com/office/drawing/2014/main" id="{2235C405-ED21-4FCD-9355-2520D800A4B6}"/>
                </a:ext>
              </a:extLst>
            </p:cNvPr>
            <p:cNvGrpSpPr/>
            <p:nvPr/>
          </p:nvGrpSpPr>
          <p:grpSpPr>
            <a:xfrm>
              <a:off x="7092280" y="1086086"/>
              <a:ext cx="1907704" cy="2966897"/>
              <a:chOff x="7092280" y="1117021"/>
              <a:chExt cx="1907704" cy="2966897"/>
            </a:xfrm>
          </p:grpSpPr>
          <p:grpSp>
            <p:nvGrpSpPr>
              <p:cNvPr id="86" name="组合 85">
                <a:extLst>
                  <a:ext uri="{FF2B5EF4-FFF2-40B4-BE49-F238E27FC236}">
                    <a16:creationId xmlns:a16="http://schemas.microsoft.com/office/drawing/2014/main" id="{0548EB08-F8DD-4840-9022-7B32A75B15A0}"/>
                  </a:ext>
                </a:extLst>
              </p:cNvPr>
              <p:cNvGrpSpPr/>
              <p:nvPr/>
            </p:nvGrpSpPr>
            <p:grpSpPr>
              <a:xfrm>
                <a:off x="7236296" y="1223894"/>
                <a:ext cx="1687949" cy="383539"/>
                <a:chOff x="6339097" y="5057483"/>
                <a:chExt cx="3744416" cy="511504"/>
              </a:xfrm>
              <a:solidFill>
                <a:srgbClr val="253C8E"/>
              </a:solidFill>
            </p:grpSpPr>
            <p:sp>
              <p:nvSpPr>
                <p:cNvPr id="97" name="圆角矩形 33">
                  <a:extLst>
                    <a:ext uri="{FF2B5EF4-FFF2-40B4-BE49-F238E27FC236}">
                      <a16:creationId xmlns:a16="http://schemas.microsoft.com/office/drawing/2014/main" id="{00430D99-75A6-4A84-B1B6-C1F8BF53752D}"/>
                    </a:ext>
                  </a:extLst>
                </p:cNvPr>
                <p:cNvSpPr/>
                <p:nvPr/>
              </p:nvSpPr>
              <p:spPr>
                <a:xfrm>
                  <a:off x="6339097" y="5057483"/>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8" name="矩形 97">
                  <a:extLst>
                    <a:ext uri="{FF2B5EF4-FFF2-40B4-BE49-F238E27FC236}">
                      <a16:creationId xmlns:a16="http://schemas.microsoft.com/office/drawing/2014/main" id="{55724E7D-C166-48D7-A500-34DDBDE47C47}"/>
                    </a:ext>
                  </a:extLst>
                </p:cNvPr>
                <p:cNvSpPr/>
                <p:nvPr/>
              </p:nvSpPr>
              <p:spPr>
                <a:xfrm>
                  <a:off x="6339098" y="5085978"/>
                  <a:ext cx="3720517" cy="451521"/>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类与对象</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7" name="组合 86">
                <a:extLst>
                  <a:ext uri="{FF2B5EF4-FFF2-40B4-BE49-F238E27FC236}">
                    <a16:creationId xmlns:a16="http://schemas.microsoft.com/office/drawing/2014/main" id="{33BFB6CC-9EB6-41D4-99D9-15D6D2C78820}"/>
                  </a:ext>
                </a:extLst>
              </p:cNvPr>
              <p:cNvGrpSpPr/>
              <p:nvPr/>
            </p:nvGrpSpPr>
            <p:grpSpPr>
              <a:xfrm>
                <a:off x="7225523" y="1730421"/>
                <a:ext cx="1687949" cy="383539"/>
                <a:chOff x="6339097" y="5057483"/>
                <a:chExt cx="3744416" cy="511504"/>
              </a:xfrm>
              <a:solidFill>
                <a:srgbClr val="253C8E"/>
              </a:solidFill>
            </p:grpSpPr>
            <p:sp>
              <p:nvSpPr>
                <p:cNvPr id="95" name="圆角矩形 33">
                  <a:extLst>
                    <a:ext uri="{FF2B5EF4-FFF2-40B4-BE49-F238E27FC236}">
                      <a16:creationId xmlns:a16="http://schemas.microsoft.com/office/drawing/2014/main" id="{12BE39D1-89A7-48B3-9C60-9DD534FEA951}"/>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6" name="矩形 95">
                  <a:extLst>
                    <a:ext uri="{FF2B5EF4-FFF2-40B4-BE49-F238E27FC236}">
                      <a16:creationId xmlns:a16="http://schemas.microsoft.com/office/drawing/2014/main" id="{31C77415-F5D7-4A86-A525-04CFB5E7E20B}"/>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类的特性</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8" name="组合 87">
                <a:extLst>
                  <a:ext uri="{FF2B5EF4-FFF2-40B4-BE49-F238E27FC236}">
                    <a16:creationId xmlns:a16="http://schemas.microsoft.com/office/drawing/2014/main" id="{FF0FFEC1-84B7-4F13-8BDA-200EAB696034}"/>
                  </a:ext>
                </a:extLst>
              </p:cNvPr>
              <p:cNvGrpSpPr/>
              <p:nvPr/>
            </p:nvGrpSpPr>
            <p:grpSpPr>
              <a:xfrm>
                <a:off x="7225523" y="2219264"/>
                <a:ext cx="1677176" cy="584784"/>
                <a:chOff x="6339097" y="5057483"/>
                <a:chExt cx="3744416" cy="808388"/>
              </a:xfrm>
              <a:solidFill>
                <a:srgbClr val="253C8E"/>
              </a:solidFill>
            </p:grpSpPr>
            <p:sp>
              <p:nvSpPr>
                <p:cNvPr id="93" name="圆角矩形 33">
                  <a:extLst>
                    <a:ext uri="{FF2B5EF4-FFF2-40B4-BE49-F238E27FC236}">
                      <a16:creationId xmlns:a16="http://schemas.microsoft.com/office/drawing/2014/main" id="{2951CB23-69C4-431E-B751-7C6004C8E0DF}"/>
                    </a:ext>
                  </a:extLst>
                </p:cNvPr>
                <p:cNvSpPr/>
                <p:nvPr/>
              </p:nvSpPr>
              <p:spPr>
                <a:xfrm>
                  <a:off x="6339097" y="5057483"/>
                  <a:ext cx="3744416" cy="808388"/>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4" name="矩形 93">
                  <a:extLst>
                    <a:ext uri="{FF2B5EF4-FFF2-40B4-BE49-F238E27FC236}">
                      <a16:creationId xmlns:a16="http://schemas.microsoft.com/office/drawing/2014/main" id="{CF1E3E6B-53A7-45FB-AA6B-6B526C972160}"/>
                    </a:ext>
                  </a:extLst>
                </p:cNvPr>
                <p:cNvSpPr/>
                <p:nvPr/>
              </p:nvSpPr>
              <p:spPr>
                <a:xfrm>
                  <a:off x="6339097" y="5085978"/>
                  <a:ext cx="372051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继承、抽象类、接口和枚举</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9" name="组合 88">
                <a:extLst>
                  <a:ext uri="{FF2B5EF4-FFF2-40B4-BE49-F238E27FC236}">
                    <a16:creationId xmlns:a16="http://schemas.microsoft.com/office/drawing/2014/main" id="{8D32176A-8AA9-4CE6-94BB-F8F17A86D3C6}"/>
                  </a:ext>
                </a:extLst>
              </p:cNvPr>
              <p:cNvGrpSpPr/>
              <p:nvPr/>
            </p:nvGrpSpPr>
            <p:grpSpPr>
              <a:xfrm>
                <a:off x="7224657" y="2905313"/>
                <a:ext cx="1687949" cy="1089389"/>
                <a:chOff x="6339097" y="5057483"/>
                <a:chExt cx="3744416" cy="1261048"/>
              </a:xfrm>
              <a:solidFill>
                <a:srgbClr val="253C8E"/>
              </a:solidFill>
            </p:grpSpPr>
            <p:sp>
              <p:nvSpPr>
                <p:cNvPr id="91" name="圆角矩形 33">
                  <a:extLst>
                    <a:ext uri="{FF2B5EF4-FFF2-40B4-BE49-F238E27FC236}">
                      <a16:creationId xmlns:a16="http://schemas.microsoft.com/office/drawing/2014/main" id="{FEF1E464-C634-4A2C-94D0-3EE9C20C4FC5}"/>
                    </a:ext>
                  </a:extLst>
                </p:cNvPr>
                <p:cNvSpPr/>
                <p:nvPr/>
              </p:nvSpPr>
              <p:spPr>
                <a:xfrm>
                  <a:off x="6339097" y="5057483"/>
                  <a:ext cx="3744416" cy="123255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2" name="矩形 91">
                  <a:extLst>
                    <a:ext uri="{FF2B5EF4-FFF2-40B4-BE49-F238E27FC236}">
                      <a16:creationId xmlns:a16="http://schemas.microsoft.com/office/drawing/2014/main" id="{C889EBEF-2298-470D-9596-4D6F3DA00E62}"/>
                    </a:ext>
                  </a:extLst>
                </p:cNvPr>
                <p:cNvSpPr/>
                <p:nvPr/>
              </p:nvSpPr>
              <p:spPr>
                <a:xfrm>
                  <a:off x="6339097" y="5085977"/>
                  <a:ext cx="3720518" cy="1232554"/>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注解、反射、内部类、匿名内部类与</a:t>
                  </a: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Lambda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表达式</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90" name="矩形 89">
                <a:extLst>
                  <a:ext uri="{FF2B5EF4-FFF2-40B4-BE49-F238E27FC236}">
                    <a16:creationId xmlns:a16="http://schemas.microsoft.com/office/drawing/2014/main" id="{E240040C-A712-4155-8D14-CFE3534F3238}"/>
                  </a:ext>
                </a:extLst>
              </p:cNvPr>
              <p:cNvSpPr/>
              <p:nvPr/>
            </p:nvSpPr>
            <p:spPr>
              <a:xfrm>
                <a:off x="7092280" y="1117021"/>
                <a:ext cx="1907704" cy="296689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5" name="直接箭头连接符 84">
              <a:extLst>
                <a:ext uri="{FF2B5EF4-FFF2-40B4-BE49-F238E27FC236}">
                  <a16:creationId xmlns:a16="http://schemas.microsoft.com/office/drawing/2014/main" id="{A14A0181-1E2C-47FB-A637-76871BD80308}"/>
                </a:ext>
              </a:extLst>
            </p:cNvPr>
            <p:cNvCxnSpPr>
              <a:stCxn id="107" idx="3"/>
              <a:endCxn id="90" idx="1"/>
            </p:cNvCxnSpPr>
            <p:nvPr/>
          </p:nvCxnSpPr>
          <p:spPr>
            <a:xfrm flipV="1">
              <a:off x="6298822" y="2569535"/>
              <a:ext cx="793458" cy="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376551"/>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p15="http://schemas.microsoft.com/office/powerpoint/2012/main" xmlns="">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627522" cy="415370"/>
            <a:chOff x="264586" y="255969"/>
            <a:chExt cx="162752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223412"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finally </a:t>
              </a:r>
              <a:r>
                <a:rPr lang="zh-CN" altLang="en-US" sz="2099" dirty="0">
                  <a:solidFill>
                    <a:srgbClr val="253C8E"/>
                  </a:solidFill>
                  <a:latin typeface="微软雅黑 Light" panose="020B0502040204020203" pitchFamily="34" charset="-122"/>
                  <a:ea typeface="微软雅黑 Light" panose="020B0502040204020203" pitchFamily="34" charset="-122"/>
                </a:rPr>
                <a:t>块</a:t>
              </a:r>
            </a:p>
          </p:txBody>
        </p:sp>
      </p:grpSp>
      <p:sp>
        <p:nvSpPr>
          <p:cNvPr id="15" name="Rectangle 4">
            <a:extLst>
              <a:ext uri="{FF2B5EF4-FFF2-40B4-BE49-F238E27FC236}">
                <a16:creationId xmlns:a16="http://schemas.microsoft.com/office/drawing/2014/main" id="{4CC74BDF-A8B9-46F8-96C5-D147FBE4025C}"/>
              </a:ext>
            </a:extLst>
          </p:cNvPr>
          <p:cNvSpPr txBox="1">
            <a:spLocks noChangeArrowheads="1"/>
          </p:cNvSpPr>
          <p:nvPr/>
        </p:nvSpPr>
        <p:spPr>
          <a:xfrm>
            <a:off x="107504" y="583284"/>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程序在 </a:t>
            </a:r>
            <a:r>
              <a:rPr lang="en-US" altLang="zh-CN" sz="2800" dirty="0">
                <a:solidFill>
                  <a:srgbClr val="FF0000"/>
                </a:solidFill>
                <a:latin typeface="微软雅黑" panose="020B0503020204020204" pitchFamily="34" charset="-122"/>
                <a:ea typeface="微软雅黑" panose="020B0503020204020204" pitchFamily="34" charset="-122"/>
              </a:rPr>
              <a:t>try </a:t>
            </a:r>
            <a:r>
              <a:rPr lang="zh-CN" altLang="en-US" sz="2800" dirty="0">
                <a:solidFill>
                  <a:srgbClr val="FF0000"/>
                </a:solidFill>
                <a:latin typeface="微软雅黑" panose="020B0503020204020204" pitchFamily="34" charset="-122"/>
                <a:ea typeface="微软雅黑" panose="020B0503020204020204" pitchFamily="34" charset="-122"/>
              </a:rPr>
              <a:t>块里打开了一些物理资源（例如数据库连接、网络连接和磁盘文件等）</a:t>
            </a:r>
            <a:r>
              <a:rPr lang="zh-CN" altLang="en-US" sz="2800" dirty="0">
                <a:latin typeface="微软雅黑" panose="020B0503020204020204" pitchFamily="34" charset="-122"/>
                <a:ea typeface="微软雅黑" panose="020B0503020204020204" pitchFamily="34" charset="-122"/>
              </a:rPr>
              <a:t>，这些物理资源都必须显式回收。 </a:t>
            </a:r>
          </a:p>
          <a:p>
            <a:pPr eaLnBrk="1" hangingPunct="1"/>
            <a:r>
              <a:rPr lang="zh-CN" altLang="en-US" sz="2800" dirty="0">
                <a:latin typeface="微软雅黑" panose="020B0503020204020204" pitchFamily="34" charset="-122"/>
                <a:ea typeface="微软雅黑" panose="020B0503020204020204" pitchFamily="34" charset="-122"/>
              </a:rPr>
              <a:t>为了保证一定能回收 </a:t>
            </a:r>
            <a:r>
              <a:rPr lang="en-US" altLang="zh-CN" sz="2800" dirty="0">
                <a:latin typeface="微软雅黑" panose="020B0503020204020204" pitchFamily="34" charset="-122"/>
                <a:ea typeface="微软雅黑" panose="020B0503020204020204" pitchFamily="34" charset="-122"/>
              </a:rPr>
              <a:t>try </a:t>
            </a:r>
            <a:r>
              <a:rPr lang="zh-CN" altLang="en-US" sz="2800" dirty="0">
                <a:latin typeface="微软雅黑" panose="020B0503020204020204" pitchFamily="34" charset="-122"/>
                <a:ea typeface="微软雅黑" panose="020B0503020204020204" pitchFamily="34" charset="-122"/>
              </a:rPr>
              <a:t>块中打开的物理资源，异常处理机制提供了 </a:t>
            </a:r>
            <a:r>
              <a:rPr lang="en-US" altLang="zh-CN" sz="2800" dirty="0">
                <a:latin typeface="微软雅黑" panose="020B0503020204020204" pitchFamily="34" charset="-122"/>
                <a:ea typeface="微软雅黑" panose="020B0503020204020204" pitchFamily="34" charset="-122"/>
              </a:rPr>
              <a:t>finally </a:t>
            </a:r>
            <a:r>
              <a:rPr lang="zh-CN" altLang="en-US" sz="2800" dirty="0">
                <a:latin typeface="微软雅黑" panose="020B0503020204020204" pitchFamily="34" charset="-122"/>
                <a:ea typeface="微软雅黑" panose="020B0503020204020204" pitchFamily="34" charset="-122"/>
              </a:rPr>
              <a:t>块。不管 </a:t>
            </a:r>
            <a:r>
              <a:rPr lang="en-US" altLang="zh-CN" sz="2800" dirty="0">
                <a:latin typeface="微软雅黑" panose="020B0503020204020204" pitchFamily="34" charset="-122"/>
                <a:ea typeface="微软雅黑" panose="020B0503020204020204" pitchFamily="34" charset="-122"/>
              </a:rPr>
              <a:t>try </a:t>
            </a:r>
            <a:r>
              <a:rPr lang="zh-CN" altLang="en-US" sz="2800" dirty="0">
                <a:latin typeface="微软雅黑" panose="020B0503020204020204" pitchFamily="34" charset="-122"/>
                <a:ea typeface="微软雅黑" panose="020B0503020204020204" pitchFamily="34" charset="-122"/>
              </a:rPr>
              <a:t>块中的代码是否出现异常，也不管哪一个 </a:t>
            </a:r>
            <a:r>
              <a:rPr lang="en-US" altLang="zh-CN" sz="2800" dirty="0">
                <a:latin typeface="微软雅黑" panose="020B0503020204020204" pitchFamily="34" charset="-122"/>
                <a:ea typeface="微软雅黑" panose="020B0503020204020204" pitchFamily="34" charset="-122"/>
              </a:rPr>
              <a:t>catch </a:t>
            </a:r>
            <a:r>
              <a:rPr lang="zh-CN" altLang="en-US" sz="2800" dirty="0">
                <a:latin typeface="微软雅黑" panose="020B0503020204020204" pitchFamily="34" charset="-122"/>
                <a:ea typeface="微软雅黑" panose="020B0503020204020204" pitchFamily="34" charset="-122"/>
              </a:rPr>
              <a:t>块被执行，</a:t>
            </a:r>
            <a:r>
              <a:rPr lang="en-US" altLang="zh-CN" sz="2800" dirty="0">
                <a:latin typeface="微软雅黑" panose="020B0503020204020204" pitchFamily="34" charset="-122"/>
                <a:ea typeface="微软雅黑" panose="020B0503020204020204" pitchFamily="34" charset="-122"/>
              </a:rPr>
              <a:t>finally </a:t>
            </a:r>
            <a:r>
              <a:rPr lang="zh-CN" altLang="en-US" sz="2800" dirty="0">
                <a:latin typeface="微软雅黑" panose="020B0503020204020204" pitchFamily="34" charset="-122"/>
                <a:ea typeface="微软雅黑" panose="020B0503020204020204" pitchFamily="34" charset="-122"/>
              </a:rPr>
              <a:t>块总会被执行。 </a:t>
            </a:r>
          </a:p>
        </p:txBody>
      </p:sp>
    </p:spTree>
    <p:extLst>
      <p:ext uri="{BB962C8B-B14F-4D97-AF65-F5344CB8AC3E}">
        <p14:creationId xmlns:p14="http://schemas.microsoft.com/office/powerpoint/2010/main" val="174525892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异常处理的嵌套</a:t>
              </a:r>
            </a:p>
          </p:txBody>
        </p:sp>
      </p:grpSp>
      <p:sp>
        <p:nvSpPr>
          <p:cNvPr id="3" name="文本框 2">
            <a:extLst>
              <a:ext uri="{FF2B5EF4-FFF2-40B4-BE49-F238E27FC236}">
                <a16:creationId xmlns:a16="http://schemas.microsoft.com/office/drawing/2014/main" id="{B3160523-65C6-41E3-BF83-DD9AE4F443B7}"/>
              </a:ext>
            </a:extLst>
          </p:cNvPr>
          <p:cNvSpPr txBox="1"/>
          <p:nvPr/>
        </p:nvSpPr>
        <p:spPr>
          <a:xfrm>
            <a:off x="2195736" y="1131590"/>
            <a:ext cx="4968552" cy="1815882"/>
          </a:xfrm>
          <a:prstGeom prst="rect">
            <a:avLst/>
          </a:prstGeom>
          <a:solidFill>
            <a:srgbClr val="0066FF"/>
          </a:solid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异常处理流程</a:t>
            </a:r>
            <a:r>
              <a:rPr lang="en-US" altLang="zh-CN" sz="2800" dirty="0">
                <a:solidFill>
                  <a:schemeClr val="bg1"/>
                </a:solidFill>
                <a:latin typeface="微软雅黑" panose="020B0503020204020204" pitchFamily="34" charset="-122"/>
                <a:ea typeface="微软雅黑" panose="020B0503020204020204" pitchFamily="34" charset="-122"/>
              </a:rPr>
              <a:t>try-catch-finally</a:t>
            </a:r>
            <a:r>
              <a:rPr lang="zh-CN" altLang="en-US" sz="2800" dirty="0">
                <a:solidFill>
                  <a:schemeClr val="bg1"/>
                </a:solidFill>
                <a:latin typeface="微软雅黑" panose="020B0503020204020204" pitchFamily="34" charset="-122"/>
                <a:ea typeface="微软雅黑" panose="020B0503020204020204" pitchFamily="34" charset="-122"/>
              </a:rPr>
              <a:t>可以嵌入在 </a:t>
            </a:r>
            <a:r>
              <a:rPr lang="en-US" altLang="zh-CN" sz="2800" dirty="0">
                <a:solidFill>
                  <a:schemeClr val="bg1"/>
                </a:solidFill>
                <a:latin typeface="微软雅黑" panose="020B0503020204020204" pitchFamily="34" charset="-122"/>
                <a:ea typeface="微软雅黑" panose="020B0503020204020204" pitchFamily="34" charset="-122"/>
              </a:rPr>
              <a:t>try </a:t>
            </a:r>
            <a:r>
              <a:rPr lang="zh-CN" altLang="en-US" sz="2800" dirty="0">
                <a:solidFill>
                  <a:schemeClr val="bg1"/>
                </a:solidFill>
                <a:latin typeface="微软雅黑" panose="020B0503020204020204" pitchFamily="34" charset="-122"/>
                <a:ea typeface="微软雅黑" panose="020B0503020204020204" pitchFamily="34" charset="-122"/>
              </a:rPr>
              <a:t>块中，也可以嵌入到 </a:t>
            </a:r>
            <a:r>
              <a:rPr lang="en-US" altLang="zh-CN" sz="2800" dirty="0">
                <a:solidFill>
                  <a:schemeClr val="bg1"/>
                </a:solidFill>
                <a:latin typeface="微软雅黑" panose="020B0503020204020204" pitchFamily="34" charset="-122"/>
                <a:ea typeface="微软雅黑" panose="020B0503020204020204" pitchFamily="34" charset="-122"/>
              </a:rPr>
              <a:t>catch </a:t>
            </a:r>
            <a:r>
              <a:rPr lang="zh-CN" altLang="en-US" sz="2800" dirty="0">
                <a:solidFill>
                  <a:schemeClr val="bg1"/>
                </a:solidFill>
                <a:latin typeface="微软雅黑" panose="020B0503020204020204" pitchFamily="34" charset="-122"/>
                <a:ea typeface="微软雅黑" panose="020B0503020204020204" pitchFamily="34" charset="-122"/>
              </a:rPr>
              <a:t>块，也可以嵌入到 </a:t>
            </a:r>
            <a:r>
              <a:rPr lang="en-US" altLang="zh-CN" sz="2800" dirty="0">
                <a:solidFill>
                  <a:schemeClr val="bg1"/>
                </a:solidFill>
                <a:latin typeface="微软雅黑" panose="020B0503020204020204" pitchFamily="34" charset="-122"/>
                <a:ea typeface="微软雅黑" panose="020B0503020204020204" pitchFamily="34" charset="-122"/>
              </a:rPr>
              <a:t>finally </a:t>
            </a:r>
            <a:r>
              <a:rPr lang="zh-CN" altLang="en-US" sz="2800" dirty="0">
                <a:solidFill>
                  <a:schemeClr val="bg1"/>
                </a:solidFill>
                <a:latin typeface="微软雅黑" panose="020B0503020204020204" pitchFamily="34" charset="-122"/>
                <a:ea typeface="微软雅黑" panose="020B0503020204020204" pitchFamily="34" charset="-122"/>
              </a:rPr>
              <a:t>中</a:t>
            </a:r>
          </a:p>
        </p:txBody>
      </p:sp>
      <p:sp>
        <p:nvSpPr>
          <p:cNvPr id="17" name="iconfont-1091-826619">
            <a:extLst>
              <a:ext uri="{FF2B5EF4-FFF2-40B4-BE49-F238E27FC236}">
                <a16:creationId xmlns:a16="http://schemas.microsoft.com/office/drawing/2014/main" id="{80E148DC-2632-4FA1-8B7B-62EC694C3662}"/>
              </a:ext>
            </a:extLst>
          </p:cNvPr>
          <p:cNvSpPr>
            <a:spLocks noChangeAspect="1"/>
          </p:cNvSpPr>
          <p:nvPr/>
        </p:nvSpPr>
        <p:spPr bwMode="auto">
          <a:xfrm>
            <a:off x="657401" y="1524539"/>
            <a:ext cx="906407" cy="864096"/>
          </a:xfrm>
          <a:custGeom>
            <a:avLst/>
            <a:gdLst>
              <a:gd name="T0" fmla="*/ 5580 w 11200"/>
              <a:gd name="T1" fmla="*/ 10678 h 10678"/>
              <a:gd name="T2" fmla="*/ 4686 w 11200"/>
              <a:gd name="T3" fmla="*/ 10194 h 10678"/>
              <a:gd name="T4" fmla="*/ 2317 w 11200"/>
              <a:gd name="T5" fmla="*/ 8225 h 10678"/>
              <a:gd name="T6" fmla="*/ 1244 w 11200"/>
              <a:gd name="T7" fmla="*/ 8225 h 10678"/>
              <a:gd name="T8" fmla="*/ 0 w 11200"/>
              <a:gd name="T9" fmla="*/ 6981 h 10678"/>
              <a:gd name="T10" fmla="*/ 0 w 11200"/>
              <a:gd name="T11" fmla="*/ 3692 h 10678"/>
              <a:gd name="T12" fmla="*/ 1244 w 11200"/>
              <a:gd name="T13" fmla="*/ 2447 h 10678"/>
              <a:gd name="T14" fmla="*/ 2317 w 11200"/>
              <a:gd name="T15" fmla="*/ 2447 h 10678"/>
              <a:gd name="T16" fmla="*/ 4684 w 11200"/>
              <a:gd name="T17" fmla="*/ 480 h 10678"/>
              <a:gd name="T18" fmla="*/ 5577 w 11200"/>
              <a:gd name="T19" fmla="*/ 0 h 10678"/>
              <a:gd name="T20" fmla="*/ 6222 w 11200"/>
              <a:gd name="T21" fmla="*/ 773 h 10678"/>
              <a:gd name="T22" fmla="*/ 6222 w 11200"/>
              <a:gd name="T23" fmla="*/ 9899 h 10678"/>
              <a:gd name="T24" fmla="*/ 5580 w 11200"/>
              <a:gd name="T25" fmla="*/ 10678 h 10678"/>
              <a:gd name="T26" fmla="*/ 1244 w 11200"/>
              <a:gd name="T27" fmla="*/ 3277 h 10678"/>
              <a:gd name="T28" fmla="*/ 830 w 11200"/>
              <a:gd name="T29" fmla="*/ 3692 h 10678"/>
              <a:gd name="T30" fmla="*/ 830 w 11200"/>
              <a:gd name="T31" fmla="*/ 6981 h 10678"/>
              <a:gd name="T32" fmla="*/ 1244 w 11200"/>
              <a:gd name="T33" fmla="*/ 7395 h 10678"/>
              <a:gd name="T34" fmla="*/ 2489 w 11200"/>
              <a:gd name="T35" fmla="*/ 7395 h 10678"/>
              <a:gd name="T36" fmla="*/ 2782 w 11200"/>
              <a:gd name="T37" fmla="*/ 7517 h 10678"/>
              <a:gd name="T38" fmla="*/ 5272 w 11200"/>
              <a:gd name="T39" fmla="*/ 9607 h 10678"/>
              <a:gd name="T40" fmla="*/ 5392 w 11200"/>
              <a:gd name="T41" fmla="*/ 9718 h 10678"/>
              <a:gd name="T42" fmla="*/ 5392 w 11200"/>
              <a:gd name="T43" fmla="*/ 955 h 10678"/>
              <a:gd name="T44" fmla="*/ 5271 w 11200"/>
              <a:gd name="T45" fmla="*/ 1067 h 10678"/>
              <a:gd name="T46" fmla="*/ 2782 w 11200"/>
              <a:gd name="T47" fmla="*/ 3155 h 10678"/>
              <a:gd name="T48" fmla="*/ 2489 w 11200"/>
              <a:gd name="T49" fmla="*/ 3277 h 10678"/>
              <a:gd name="T50" fmla="*/ 1244 w 11200"/>
              <a:gd name="T51" fmla="*/ 3277 h 10678"/>
              <a:gd name="T52" fmla="*/ 7669 w 11200"/>
              <a:gd name="T53" fmla="*/ 8167 h 10678"/>
              <a:gd name="T54" fmla="*/ 7427 w 11200"/>
              <a:gd name="T55" fmla="*/ 8089 h 10678"/>
              <a:gd name="T56" fmla="*/ 7332 w 11200"/>
              <a:gd name="T57" fmla="*/ 7510 h 10678"/>
              <a:gd name="T58" fmla="*/ 7496 w 11200"/>
              <a:gd name="T59" fmla="*/ 7285 h 10678"/>
              <a:gd name="T60" fmla="*/ 8296 w 11200"/>
              <a:gd name="T61" fmla="*/ 5336 h 10678"/>
              <a:gd name="T62" fmla="*/ 7552 w 11200"/>
              <a:gd name="T63" fmla="*/ 3457 h 10678"/>
              <a:gd name="T64" fmla="*/ 7332 w 11200"/>
              <a:gd name="T65" fmla="*/ 3162 h 10678"/>
              <a:gd name="T66" fmla="*/ 7427 w 11200"/>
              <a:gd name="T67" fmla="*/ 2583 h 10678"/>
              <a:gd name="T68" fmla="*/ 8006 w 11200"/>
              <a:gd name="T69" fmla="*/ 2678 h 10678"/>
              <a:gd name="T70" fmla="*/ 8213 w 11200"/>
              <a:gd name="T71" fmla="*/ 2957 h 10678"/>
              <a:gd name="T72" fmla="*/ 9126 w 11200"/>
              <a:gd name="T73" fmla="*/ 5337 h 10678"/>
              <a:gd name="T74" fmla="*/ 8164 w 11200"/>
              <a:gd name="T75" fmla="*/ 7778 h 10678"/>
              <a:gd name="T76" fmla="*/ 8006 w 11200"/>
              <a:gd name="T77" fmla="*/ 7995 h 10678"/>
              <a:gd name="T78" fmla="*/ 7669 w 11200"/>
              <a:gd name="T79" fmla="*/ 8167 h 10678"/>
              <a:gd name="T80" fmla="*/ 9080 w 11200"/>
              <a:gd name="T81" fmla="*/ 9575 h 10678"/>
              <a:gd name="T82" fmla="*/ 8807 w 11200"/>
              <a:gd name="T83" fmla="*/ 9473 h 10678"/>
              <a:gd name="T84" fmla="*/ 8768 w 11200"/>
              <a:gd name="T85" fmla="*/ 8887 h 10678"/>
              <a:gd name="T86" fmla="*/ 10370 w 11200"/>
              <a:gd name="T87" fmla="*/ 5337 h 10678"/>
              <a:gd name="T88" fmla="*/ 8768 w 11200"/>
              <a:gd name="T89" fmla="*/ 1786 h 10678"/>
              <a:gd name="T90" fmla="*/ 8807 w 11200"/>
              <a:gd name="T91" fmla="*/ 1201 h 10678"/>
              <a:gd name="T92" fmla="*/ 9392 w 11200"/>
              <a:gd name="T93" fmla="*/ 1239 h 10678"/>
              <a:gd name="T94" fmla="*/ 11200 w 11200"/>
              <a:gd name="T95" fmla="*/ 5337 h 10678"/>
              <a:gd name="T96" fmla="*/ 9392 w 11200"/>
              <a:gd name="T97" fmla="*/ 9434 h 10678"/>
              <a:gd name="T98" fmla="*/ 9080 w 11200"/>
              <a:gd name="T99" fmla="*/ 9575 h 10678"/>
              <a:gd name="T100" fmla="*/ 9080 w 11200"/>
              <a:gd name="T101" fmla="*/ 9575 h 10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200" h="10678">
                <a:moveTo>
                  <a:pt x="5580" y="10678"/>
                </a:moveTo>
                <a:cubicBezTo>
                  <a:pt x="5308" y="10678"/>
                  <a:pt x="5033" y="10489"/>
                  <a:pt x="4686" y="10194"/>
                </a:cubicBezTo>
                <a:lnTo>
                  <a:pt x="2317" y="8225"/>
                </a:lnTo>
                <a:lnTo>
                  <a:pt x="1244" y="8225"/>
                </a:lnTo>
                <a:cubicBezTo>
                  <a:pt x="558" y="8225"/>
                  <a:pt x="0" y="7667"/>
                  <a:pt x="0" y="6981"/>
                </a:cubicBezTo>
                <a:lnTo>
                  <a:pt x="0" y="3692"/>
                </a:lnTo>
                <a:cubicBezTo>
                  <a:pt x="0" y="3006"/>
                  <a:pt x="558" y="2447"/>
                  <a:pt x="1244" y="2447"/>
                </a:cubicBezTo>
                <a:lnTo>
                  <a:pt x="2317" y="2447"/>
                </a:lnTo>
                <a:lnTo>
                  <a:pt x="4684" y="480"/>
                </a:lnTo>
                <a:cubicBezTo>
                  <a:pt x="5033" y="181"/>
                  <a:pt x="5303" y="0"/>
                  <a:pt x="5577" y="0"/>
                </a:cubicBezTo>
                <a:cubicBezTo>
                  <a:pt x="5875" y="0"/>
                  <a:pt x="6222" y="203"/>
                  <a:pt x="6222" y="773"/>
                </a:cubicBezTo>
                <a:lnTo>
                  <a:pt x="6222" y="9899"/>
                </a:lnTo>
                <a:cubicBezTo>
                  <a:pt x="6222" y="10474"/>
                  <a:pt x="5876" y="10678"/>
                  <a:pt x="5580" y="10678"/>
                </a:cubicBezTo>
                <a:close/>
                <a:moveTo>
                  <a:pt x="1244" y="3277"/>
                </a:moveTo>
                <a:cubicBezTo>
                  <a:pt x="1016" y="3277"/>
                  <a:pt x="830" y="3463"/>
                  <a:pt x="830" y="3692"/>
                </a:cubicBezTo>
                <a:lnTo>
                  <a:pt x="830" y="6981"/>
                </a:lnTo>
                <a:cubicBezTo>
                  <a:pt x="830" y="7209"/>
                  <a:pt x="1016" y="7395"/>
                  <a:pt x="1244" y="7395"/>
                </a:cubicBezTo>
                <a:lnTo>
                  <a:pt x="2489" y="7395"/>
                </a:lnTo>
                <a:cubicBezTo>
                  <a:pt x="2599" y="7395"/>
                  <a:pt x="2704" y="7439"/>
                  <a:pt x="2782" y="7517"/>
                </a:cubicBezTo>
                <a:lnTo>
                  <a:pt x="5272" y="9607"/>
                </a:lnTo>
                <a:cubicBezTo>
                  <a:pt x="5316" y="9651"/>
                  <a:pt x="5356" y="9687"/>
                  <a:pt x="5392" y="9718"/>
                </a:cubicBezTo>
                <a:lnTo>
                  <a:pt x="5392" y="955"/>
                </a:lnTo>
                <a:cubicBezTo>
                  <a:pt x="5356" y="985"/>
                  <a:pt x="5315" y="1022"/>
                  <a:pt x="5271" y="1067"/>
                </a:cubicBezTo>
                <a:lnTo>
                  <a:pt x="2782" y="3155"/>
                </a:lnTo>
                <a:cubicBezTo>
                  <a:pt x="2704" y="3233"/>
                  <a:pt x="2599" y="3277"/>
                  <a:pt x="2489" y="3277"/>
                </a:cubicBezTo>
                <a:lnTo>
                  <a:pt x="1244" y="3277"/>
                </a:lnTo>
                <a:close/>
                <a:moveTo>
                  <a:pt x="7669" y="8167"/>
                </a:moveTo>
                <a:cubicBezTo>
                  <a:pt x="7585" y="8167"/>
                  <a:pt x="7500" y="8142"/>
                  <a:pt x="7427" y="8089"/>
                </a:cubicBezTo>
                <a:cubicBezTo>
                  <a:pt x="7241" y="7955"/>
                  <a:pt x="7199" y="7696"/>
                  <a:pt x="7332" y="7510"/>
                </a:cubicBezTo>
                <a:lnTo>
                  <a:pt x="7496" y="7285"/>
                </a:lnTo>
                <a:cubicBezTo>
                  <a:pt x="7926" y="6703"/>
                  <a:pt x="8296" y="6200"/>
                  <a:pt x="8296" y="5336"/>
                </a:cubicBezTo>
                <a:cubicBezTo>
                  <a:pt x="8296" y="4441"/>
                  <a:pt x="7968" y="4007"/>
                  <a:pt x="7552" y="3457"/>
                </a:cubicBezTo>
                <a:cubicBezTo>
                  <a:pt x="7478" y="3361"/>
                  <a:pt x="7405" y="3263"/>
                  <a:pt x="7332" y="3162"/>
                </a:cubicBezTo>
                <a:cubicBezTo>
                  <a:pt x="7198" y="2976"/>
                  <a:pt x="7241" y="2717"/>
                  <a:pt x="7427" y="2583"/>
                </a:cubicBezTo>
                <a:cubicBezTo>
                  <a:pt x="7614" y="2449"/>
                  <a:pt x="7872" y="2492"/>
                  <a:pt x="8006" y="2678"/>
                </a:cubicBezTo>
                <a:cubicBezTo>
                  <a:pt x="8074" y="2773"/>
                  <a:pt x="8144" y="2866"/>
                  <a:pt x="8213" y="2957"/>
                </a:cubicBezTo>
                <a:cubicBezTo>
                  <a:pt x="8662" y="3550"/>
                  <a:pt x="9126" y="4163"/>
                  <a:pt x="9126" y="5337"/>
                </a:cubicBezTo>
                <a:cubicBezTo>
                  <a:pt x="9126" y="6473"/>
                  <a:pt x="8615" y="7166"/>
                  <a:pt x="8164" y="7778"/>
                </a:cubicBezTo>
                <a:lnTo>
                  <a:pt x="8006" y="7995"/>
                </a:lnTo>
                <a:cubicBezTo>
                  <a:pt x="7925" y="8107"/>
                  <a:pt x="7798" y="8167"/>
                  <a:pt x="7669" y="8167"/>
                </a:cubicBezTo>
                <a:close/>
                <a:moveTo>
                  <a:pt x="9080" y="9575"/>
                </a:moveTo>
                <a:cubicBezTo>
                  <a:pt x="8983" y="9575"/>
                  <a:pt x="8885" y="9541"/>
                  <a:pt x="8807" y="9473"/>
                </a:cubicBezTo>
                <a:cubicBezTo>
                  <a:pt x="8635" y="9322"/>
                  <a:pt x="8617" y="9059"/>
                  <a:pt x="8768" y="8887"/>
                </a:cubicBezTo>
                <a:cubicBezTo>
                  <a:pt x="9600" y="7938"/>
                  <a:pt x="10370" y="6851"/>
                  <a:pt x="10370" y="5337"/>
                </a:cubicBezTo>
                <a:cubicBezTo>
                  <a:pt x="10370" y="3822"/>
                  <a:pt x="9600" y="2735"/>
                  <a:pt x="8768" y="1786"/>
                </a:cubicBezTo>
                <a:cubicBezTo>
                  <a:pt x="8617" y="1614"/>
                  <a:pt x="8634" y="1352"/>
                  <a:pt x="8807" y="1201"/>
                </a:cubicBezTo>
                <a:cubicBezTo>
                  <a:pt x="8978" y="1049"/>
                  <a:pt x="9240" y="1067"/>
                  <a:pt x="9392" y="1239"/>
                </a:cubicBezTo>
                <a:cubicBezTo>
                  <a:pt x="10286" y="2259"/>
                  <a:pt x="11200" y="3543"/>
                  <a:pt x="11200" y="5337"/>
                </a:cubicBezTo>
                <a:cubicBezTo>
                  <a:pt x="11200" y="7131"/>
                  <a:pt x="10286" y="8415"/>
                  <a:pt x="9392" y="9434"/>
                </a:cubicBezTo>
                <a:cubicBezTo>
                  <a:pt x="9309" y="9528"/>
                  <a:pt x="9195" y="9575"/>
                  <a:pt x="9080" y="9575"/>
                </a:cubicBezTo>
                <a:close/>
                <a:moveTo>
                  <a:pt x="9080" y="9575"/>
                </a:moveTo>
                <a:close/>
              </a:path>
            </a:pathLst>
          </a:custGeom>
          <a:solidFill>
            <a:schemeClr val="accent1"/>
          </a:solidFill>
          <a:ln>
            <a:noFill/>
          </a:ln>
        </p:spPr>
        <p:txBody>
          <a:bodyPr/>
          <a:lstStyle/>
          <a:p>
            <a:endParaRPr lang="zh-CN" altLang="en-US"/>
          </a:p>
        </p:txBody>
      </p:sp>
    </p:spTree>
    <p:custDataLst>
      <p:tags r:id="rId1"/>
    </p:custDataLst>
    <p:extLst>
      <p:ext uri="{BB962C8B-B14F-4D97-AF65-F5344CB8AC3E}">
        <p14:creationId xmlns:p14="http://schemas.microsoft.com/office/powerpoint/2010/main" val="381233678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多异常捕获</a:t>
              </a:r>
            </a:p>
          </p:txBody>
        </p:sp>
      </p:grpSp>
      <p:sp>
        <p:nvSpPr>
          <p:cNvPr id="15" name="Rectangle 3">
            <a:extLst>
              <a:ext uri="{FF2B5EF4-FFF2-40B4-BE49-F238E27FC236}">
                <a16:creationId xmlns:a16="http://schemas.microsoft.com/office/drawing/2014/main" id="{4A7D937A-1D1C-4346-ABB8-02998E23F2C7}"/>
              </a:ext>
            </a:extLst>
          </p:cNvPr>
          <p:cNvSpPr txBox="1">
            <a:spLocks noChangeArrowheads="1"/>
          </p:cNvSpPr>
          <p:nvPr/>
        </p:nvSpPr>
        <p:spPr>
          <a:xfrm>
            <a:off x="12741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zh-CN" altLang="en-US" sz="2800" dirty="0">
                <a:latin typeface="微软雅黑" panose="020B0503020204020204" pitchFamily="34" charset="-122"/>
                <a:ea typeface="微软雅黑" panose="020B0503020204020204" pitchFamily="34" charset="-122"/>
              </a:rPr>
              <a:t>在 </a:t>
            </a:r>
            <a:r>
              <a:rPr lang="en-US" altLang="zh-CN" sz="2800" dirty="0">
                <a:latin typeface="微软雅黑" panose="020B0503020204020204" pitchFamily="34" charset="-122"/>
                <a:ea typeface="微软雅黑" panose="020B0503020204020204" pitchFamily="34" charset="-122"/>
              </a:rPr>
              <a:t>Java 7 </a:t>
            </a:r>
            <a:r>
              <a:rPr lang="zh-CN" altLang="en-US" sz="2800" dirty="0">
                <a:latin typeface="微软雅黑" panose="020B0503020204020204" pitchFamily="34" charset="-122"/>
                <a:ea typeface="微软雅黑" panose="020B0503020204020204" pitchFamily="34" charset="-122"/>
              </a:rPr>
              <a:t>以前，每个 </a:t>
            </a:r>
            <a:r>
              <a:rPr lang="en-US" altLang="zh-CN" sz="2800" dirty="0">
                <a:latin typeface="微软雅黑" panose="020B0503020204020204" pitchFamily="34" charset="-122"/>
                <a:ea typeface="微软雅黑" panose="020B0503020204020204" pitchFamily="34" charset="-122"/>
              </a:rPr>
              <a:t>catch </a:t>
            </a:r>
            <a:r>
              <a:rPr lang="zh-CN" altLang="en-US" sz="2800" dirty="0">
                <a:latin typeface="微软雅黑" panose="020B0503020204020204" pitchFamily="34" charset="-122"/>
                <a:ea typeface="微软雅黑" panose="020B0503020204020204" pitchFamily="34" charset="-122"/>
              </a:rPr>
              <a:t>块只能捕捉一个异常。从 </a:t>
            </a:r>
            <a:r>
              <a:rPr lang="en-US" altLang="zh-CN" sz="2800" dirty="0">
                <a:latin typeface="微软雅黑" panose="020B0503020204020204" pitchFamily="34" charset="-122"/>
                <a:ea typeface="微软雅黑" panose="020B0503020204020204" pitchFamily="34" charset="-122"/>
              </a:rPr>
              <a:t>Java 7 </a:t>
            </a:r>
            <a:r>
              <a:rPr lang="zh-CN" altLang="en-US" sz="2800" dirty="0">
                <a:latin typeface="微软雅黑" panose="020B0503020204020204" pitchFamily="34" charset="-122"/>
                <a:ea typeface="微软雅黑" panose="020B0503020204020204" pitchFamily="34" charset="-122"/>
              </a:rPr>
              <a:t>开始，一个 </a:t>
            </a:r>
            <a:r>
              <a:rPr lang="en-US" altLang="zh-CN" sz="2800" dirty="0">
                <a:latin typeface="微软雅黑" panose="020B0503020204020204" pitchFamily="34" charset="-122"/>
                <a:ea typeface="微软雅黑" panose="020B0503020204020204" pitchFamily="34" charset="-122"/>
              </a:rPr>
              <a:t>catch </a:t>
            </a:r>
            <a:r>
              <a:rPr lang="zh-CN" altLang="en-US" sz="2800" dirty="0">
                <a:latin typeface="微软雅黑" panose="020B0503020204020204" pitchFamily="34" charset="-122"/>
                <a:ea typeface="微软雅黑" panose="020B0503020204020204" pitchFamily="34" charset="-122"/>
              </a:rPr>
              <a:t>块可以捕捉多个异常。</a:t>
            </a:r>
          </a:p>
          <a:p>
            <a:pPr marL="457200" lvl="1" indent="0" eaLnBrk="1" hangingPunct="1">
              <a:lnSpc>
                <a:spcPct val="90000"/>
              </a:lnSpc>
              <a:buNone/>
            </a:pPr>
            <a:r>
              <a:rPr lang="en-US" altLang="zh-CN" dirty="0">
                <a:solidFill>
                  <a:srgbClr val="FF0000"/>
                </a:solidFill>
                <a:latin typeface="微软雅黑" panose="020B0503020204020204" pitchFamily="34" charset="-122"/>
                <a:ea typeface="微软雅黑" panose="020B0503020204020204" pitchFamily="34" charset="-122"/>
              </a:rPr>
              <a:t>catch(</a:t>
            </a:r>
            <a:r>
              <a:rPr lang="zh-CN" altLang="en-US" dirty="0">
                <a:solidFill>
                  <a:srgbClr val="FF0000"/>
                </a:solidFill>
                <a:latin typeface="微软雅黑" panose="020B0503020204020204" pitchFamily="34" charset="-122"/>
                <a:ea typeface="微软雅黑" panose="020B0503020204020204" pitchFamily="34" charset="-122"/>
              </a:rPr>
              <a:t>异常</a:t>
            </a:r>
            <a:r>
              <a:rPr lang="en-US" altLang="zh-CN" dirty="0">
                <a:solidFill>
                  <a:srgbClr val="FF0000"/>
                </a:solidFill>
                <a:latin typeface="微软雅黑" panose="020B0503020204020204" pitchFamily="34" charset="-122"/>
                <a:ea typeface="微软雅黑" panose="020B0503020204020204" pitchFamily="34" charset="-122"/>
              </a:rPr>
              <a:t>1 | </a:t>
            </a:r>
            <a:r>
              <a:rPr lang="zh-CN" altLang="en-US" dirty="0">
                <a:solidFill>
                  <a:srgbClr val="FF0000"/>
                </a:solidFill>
                <a:latin typeface="微软雅黑" panose="020B0503020204020204" pitchFamily="34" charset="-122"/>
                <a:ea typeface="微软雅黑" panose="020B0503020204020204" pitchFamily="34" charset="-122"/>
              </a:rPr>
              <a:t>异常 </a:t>
            </a:r>
            <a:r>
              <a:rPr lang="en-US" altLang="zh-CN" dirty="0">
                <a:solidFill>
                  <a:srgbClr val="FF0000"/>
                </a:solidFill>
                <a:latin typeface="微软雅黑" panose="020B0503020204020204" pitchFamily="34" charset="-122"/>
                <a:ea typeface="微软雅黑" panose="020B0503020204020204" pitchFamily="34" charset="-122"/>
              </a:rPr>
              <a:t>2 | </a:t>
            </a:r>
            <a:r>
              <a:rPr lang="zh-CN" altLang="en-US" dirty="0">
                <a:solidFill>
                  <a:srgbClr val="FF0000"/>
                </a:solidFill>
                <a:latin typeface="微软雅黑" panose="020B0503020204020204" pitchFamily="34" charset="-122"/>
                <a:ea typeface="微软雅黑" panose="020B0503020204020204" pitchFamily="34" charset="-122"/>
              </a:rPr>
              <a:t>异常</a:t>
            </a:r>
            <a:r>
              <a:rPr lang="en-US" altLang="zh-CN" dirty="0">
                <a:solidFill>
                  <a:srgbClr val="FF0000"/>
                </a:solidFill>
                <a:latin typeface="微软雅黑" panose="020B0503020204020204" pitchFamily="34" charset="-122"/>
                <a:ea typeface="微软雅黑" panose="020B0503020204020204" pitchFamily="34" charset="-122"/>
              </a:rPr>
              <a:t>3 ex)</a:t>
            </a:r>
          </a:p>
          <a:p>
            <a:pPr marL="457200" lvl="1" indent="0" eaLnBrk="1" hangingPunct="1">
              <a:lnSpc>
                <a:spcPct val="90000"/>
              </a:lnSpc>
              <a:buNone/>
            </a:pPr>
            <a:r>
              <a:rPr lang="en-US" altLang="zh-CN" dirty="0">
                <a:solidFill>
                  <a:srgbClr val="FF0000"/>
                </a:solidFill>
                <a:latin typeface="微软雅黑" panose="020B0503020204020204" pitchFamily="34" charset="-122"/>
                <a:ea typeface="微软雅黑" panose="020B0503020204020204" pitchFamily="34" charset="-122"/>
              </a:rPr>
              <a:t>{</a:t>
            </a:r>
          </a:p>
          <a:p>
            <a:pPr marL="457200" lvl="1" indent="0" eaLnBrk="1" hangingPunct="1">
              <a:lnSpc>
                <a:spcPct val="90000"/>
              </a:lnSpc>
              <a:buNone/>
            </a:pP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 异常处理代码</a:t>
            </a:r>
            <a:endParaRPr lang="en-US" altLang="zh-CN" dirty="0">
              <a:solidFill>
                <a:srgbClr val="FF0000"/>
              </a:solidFill>
              <a:latin typeface="微软雅黑" panose="020B0503020204020204" pitchFamily="34" charset="-122"/>
              <a:ea typeface="微软雅黑" panose="020B0503020204020204" pitchFamily="34" charset="-122"/>
            </a:endParaRPr>
          </a:p>
          <a:p>
            <a:pPr marL="457200" lvl="1" indent="0" eaLnBrk="1" hangingPunct="1">
              <a:lnSpc>
                <a:spcPct val="90000"/>
              </a:lnSpc>
              <a:buNone/>
            </a:pPr>
            <a:r>
              <a:rPr lang="en-US" altLang="zh-CN" dirty="0">
                <a:solidFill>
                  <a:srgbClr val="FF0000"/>
                </a:solidFill>
                <a:latin typeface="微软雅黑" panose="020B0503020204020204" pitchFamily="34" charset="-122"/>
                <a:ea typeface="微软雅黑" panose="020B0503020204020204" pitchFamily="34" charset="-122"/>
              </a:rPr>
              <a:t>}</a:t>
            </a:r>
          </a:p>
          <a:p>
            <a:pPr eaLnBrk="1" hangingPunct="1">
              <a:lnSpc>
                <a:spcPct val="90000"/>
              </a:lnSpc>
            </a:pPr>
            <a:r>
              <a:rPr lang="zh-CN" altLang="en-US" sz="2800" dirty="0">
                <a:latin typeface="微软雅黑" panose="020B0503020204020204" pitchFamily="34" charset="-122"/>
                <a:ea typeface="微软雅黑" panose="020B0503020204020204" pitchFamily="34" charset="-122"/>
              </a:rPr>
              <a:t>多个异常之间用竖线隔开。</a:t>
            </a:r>
          </a:p>
          <a:p>
            <a:pPr eaLnBrk="1" hangingPunct="1">
              <a:lnSpc>
                <a:spcPct val="90000"/>
              </a:lnSpc>
            </a:pPr>
            <a:r>
              <a:rPr lang="zh-CN" altLang="en-US" sz="2800" dirty="0">
                <a:latin typeface="微软雅黑" panose="020B0503020204020204" pitchFamily="34" charset="-122"/>
                <a:ea typeface="微软雅黑" panose="020B0503020204020204" pitchFamily="34" charset="-122"/>
              </a:rPr>
              <a:t>多异常捕捉时，异常变量之前有隐式</a:t>
            </a:r>
            <a:r>
              <a:rPr lang="en-US" altLang="zh-CN" sz="2800" dirty="0">
                <a:latin typeface="微软雅黑" panose="020B0503020204020204" pitchFamily="34" charset="-122"/>
                <a:ea typeface="微软雅黑" panose="020B0503020204020204" pitchFamily="34" charset="-122"/>
              </a:rPr>
              <a:t>final</a:t>
            </a:r>
            <a:r>
              <a:rPr lang="zh-CN" altLang="en-US" sz="2800" dirty="0">
                <a:latin typeface="微软雅黑" panose="020B0503020204020204" pitchFamily="34" charset="-122"/>
                <a:ea typeface="微软雅黑" panose="020B0503020204020204" pitchFamily="34" charset="-122"/>
              </a:rPr>
              <a:t>修饰。</a:t>
            </a:r>
          </a:p>
        </p:txBody>
      </p:sp>
      <p:sp>
        <p:nvSpPr>
          <p:cNvPr id="3" name="矩形 2">
            <a:extLst>
              <a:ext uri="{FF2B5EF4-FFF2-40B4-BE49-F238E27FC236}">
                <a16:creationId xmlns:a16="http://schemas.microsoft.com/office/drawing/2014/main" id="{A3D76D5A-2019-4A2E-A09D-DBFCE85F4086}"/>
              </a:ext>
            </a:extLst>
          </p:cNvPr>
          <p:cNvSpPr/>
          <p:nvPr/>
        </p:nvSpPr>
        <p:spPr>
          <a:xfrm>
            <a:off x="522891" y="1422960"/>
            <a:ext cx="5561277" cy="18882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4481FF1-0403-41EE-9013-C5FA196981F4}"/>
              </a:ext>
            </a:extLst>
          </p:cNvPr>
          <p:cNvSpPr txBox="1"/>
          <p:nvPr/>
        </p:nvSpPr>
        <p:spPr>
          <a:xfrm>
            <a:off x="372434" y="4357444"/>
            <a:ext cx="8399131"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demo/exception/</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/MultiException.java</a:t>
            </a:r>
          </a:p>
        </p:txBody>
      </p:sp>
    </p:spTree>
    <p:extLst>
      <p:ext uri="{BB962C8B-B14F-4D97-AF65-F5344CB8AC3E}">
        <p14:creationId xmlns:p14="http://schemas.microsoft.com/office/powerpoint/2010/main" val="89394101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16703" cy="415370"/>
            <a:chOff x="264586" y="255969"/>
            <a:chExt cx="26167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12593"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try </a:t>
              </a:r>
              <a:r>
                <a:rPr lang="zh-CN" altLang="en-US" sz="2099" dirty="0">
                  <a:solidFill>
                    <a:srgbClr val="253C8E"/>
                  </a:solidFill>
                  <a:latin typeface="微软雅黑 Light" panose="020B0502040204020203" pitchFamily="34" charset="-122"/>
                  <a:ea typeface="微软雅黑 Light" panose="020B0502040204020203" pitchFamily="34" charset="-122"/>
                </a:rPr>
                <a:t>自动关闭资源</a:t>
              </a:r>
            </a:p>
          </p:txBody>
        </p:sp>
      </p:grpSp>
      <p:sp>
        <p:nvSpPr>
          <p:cNvPr id="15" name="Rectangle 3">
            <a:extLst>
              <a:ext uri="{FF2B5EF4-FFF2-40B4-BE49-F238E27FC236}">
                <a16:creationId xmlns:a16="http://schemas.microsoft.com/office/drawing/2014/main" id="{92266C6D-C0CB-41F6-B9CF-A9273DB77E13}"/>
              </a:ext>
            </a:extLst>
          </p:cNvPr>
          <p:cNvSpPr txBox="1">
            <a:spLocks noChangeArrowheads="1"/>
          </p:cNvSpPr>
          <p:nvPr/>
        </p:nvSpPr>
        <p:spPr>
          <a:xfrm>
            <a:off x="123068" y="684804"/>
            <a:ext cx="8913427" cy="4335218"/>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try </a:t>
            </a:r>
            <a:r>
              <a:rPr lang="zh-CN" altLang="en-US" sz="2800" dirty="0">
                <a:latin typeface="微软雅黑" panose="020B0503020204020204" pitchFamily="34" charset="-122"/>
                <a:ea typeface="微软雅黑" panose="020B0503020204020204" pitchFamily="34" charset="-122"/>
              </a:rPr>
              <a:t>自动关闭资源语句可</a:t>
            </a:r>
            <a:r>
              <a:rPr lang="zh-CN" altLang="en-US" sz="2800" dirty="0">
                <a:solidFill>
                  <a:srgbClr val="FF0000"/>
                </a:solidFill>
                <a:latin typeface="微软雅黑" panose="020B0503020204020204" pitchFamily="34" charset="-122"/>
                <a:ea typeface="微软雅黑" panose="020B0503020204020204" pitchFamily="34" charset="-122"/>
              </a:rPr>
              <a:t>独立存在</a:t>
            </a:r>
            <a:r>
              <a:rPr lang="zh-CN" altLang="en-US" sz="2800" dirty="0">
                <a:latin typeface="微软雅黑" panose="020B0503020204020204" pitchFamily="34" charset="-122"/>
                <a:ea typeface="微软雅黑" panose="020B0503020204020204" pitchFamily="34" charset="-122"/>
              </a:rPr>
              <a:t>，即可以没有 </a:t>
            </a:r>
            <a:r>
              <a:rPr lang="en-US" altLang="zh-CN" sz="2800" dirty="0">
                <a:latin typeface="微软雅黑" panose="020B0503020204020204" pitchFamily="34" charset="-122"/>
                <a:ea typeface="微软雅黑" panose="020B0503020204020204" pitchFamily="34" charset="-122"/>
              </a:rPr>
              <a:t>catch </a:t>
            </a:r>
            <a:r>
              <a:rPr lang="zh-CN" altLang="en-US" sz="2800" dirty="0">
                <a:latin typeface="微软雅黑" panose="020B0503020204020204" pitchFamily="34" charset="-122"/>
                <a:ea typeface="微软雅黑" panose="020B0503020204020204" pitchFamily="34" charset="-122"/>
              </a:rPr>
              <a:t>和 </a:t>
            </a:r>
            <a:r>
              <a:rPr lang="en-US" altLang="zh-CN" sz="2800" dirty="0">
                <a:latin typeface="微软雅黑" panose="020B0503020204020204" pitchFamily="34" charset="-122"/>
                <a:ea typeface="微软雅黑" panose="020B0503020204020204" pitchFamily="34" charset="-122"/>
              </a:rPr>
              <a:t>finally</a:t>
            </a:r>
            <a:endParaRPr lang="zh-CN" altLang="en-US" sz="28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7B796B24-D459-4DFF-B13E-6EF708327F29}"/>
              </a:ext>
            </a:extLst>
          </p:cNvPr>
          <p:cNvSpPr txBox="1"/>
          <p:nvPr/>
        </p:nvSpPr>
        <p:spPr>
          <a:xfrm>
            <a:off x="647564" y="1635646"/>
            <a:ext cx="7848872" cy="1384995"/>
          </a:xfrm>
          <a:prstGeom prst="rect">
            <a:avLst/>
          </a:prstGeom>
          <a:solidFill>
            <a:schemeClr val="accent1">
              <a:lumMod val="20000"/>
              <a:lumOff val="80000"/>
            </a:schemeClr>
          </a:solidFill>
        </p:spPr>
        <p:txBody>
          <a:bodyPr wrap="square" rtlCol="0">
            <a:spAutoFit/>
          </a:bodyPr>
          <a:lstStyle/>
          <a:p>
            <a:pPr algn="l" eaLnBrk="1" hangingPunct="1">
              <a:buSzPct val="70000"/>
            </a:pPr>
            <a:r>
              <a:rPr lang="en-US" altLang="zh-CN" sz="2800" dirty="0">
                <a:latin typeface="微软雅黑" panose="020B0503020204020204" pitchFamily="34" charset="-122"/>
                <a:ea typeface="微软雅黑" panose="020B0503020204020204" pitchFamily="34" charset="-122"/>
              </a:rPr>
              <a:t>try(</a:t>
            </a:r>
            <a:r>
              <a:rPr lang="zh-CN" altLang="en-US" sz="2800" dirty="0">
                <a:latin typeface="微软雅黑" panose="020B0503020204020204" pitchFamily="34" charset="-122"/>
                <a:ea typeface="微软雅黑" panose="020B0503020204020204" pitchFamily="34" charset="-122"/>
              </a:rPr>
              <a:t>声明并初始化多个可关闭资源，分号隔开</a:t>
            </a:r>
            <a:r>
              <a:rPr lang="en-US" altLang="zh-CN" sz="2800" dirty="0">
                <a:latin typeface="微软雅黑" panose="020B0503020204020204" pitchFamily="34" charset="-122"/>
                <a:ea typeface="微软雅黑" panose="020B0503020204020204" pitchFamily="34" charset="-122"/>
              </a:rPr>
              <a:t>){</a:t>
            </a:r>
          </a:p>
          <a:p>
            <a:pPr algn="l" eaLnBrk="1" hangingPunct="1">
              <a:buSzPct val="70000"/>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业务逻辑代码</a:t>
            </a:r>
            <a:endParaRPr lang="en-US" altLang="zh-CN" sz="2800" dirty="0">
              <a:latin typeface="微软雅黑" panose="020B0503020204020204" pitchFamily="34" charset="-122"/>
              <a:ea typeface="微软雅黑" panose="020B0503020204020204" pitchFamily="34" charset="-122"/>
            </a:endParaRPr>
          </a:p>
          <a:p>
            <a:pPr algn="l" eaLnBrk="1" hangingPunct="1">
              <a:buSzPct val="70000"/>
            </a:pP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42842443-05CC-46F5-B313-5FFA59804386}"/>
              </a:ext>
            </a:extLst>
          </p:cNvPr>
          <p:cNvSpPr txBox="1"/>
          <p:nvPr/>
        </p:nvSpPr>
        <p:spPr>
          <a:xfrm>
            <a:off x="633594" y="3112390"/>
            <a:ext cx="7848872" cy="1815882"/>
          </a:xfrm>
          <a:prstGeom prst="rect">
            <a:avLst/>
          </a:prstGeom>
          <a:solidFill>
            <a:schemeClr val="accent1">
              <a:lumMod val="20000"/>
              <a:lumOff val="80000"/>
            </a:schemeClr>
          </a:solidFill>
        </p:spPr>
        <p:txBody>
          <a:bodyPr wrap="square" rtlCol="0">
            <a:spAutoFit/>
          </a:bodyPr>
          <a:lstStyle/>
          <a:p>
            <a:pPr algn="l" eaLnBrk="1" hangingPunct="1">
              <a:buSzPct val="70000"/>
            </a:pP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声明并初始化多个可关闭资源</a:t>
            </a:r>
            <a:endParaRPr lang="en-US" altLang="zh-CN" sz="2800" dirty="0">
              <a:latin typeface="微软雅黑" panose="020B0503020204020204" pitchFamily="34" charset="-122"/>
              <a:ea typeface="微软雅黑" panose="020B0503020204020204" pitchFamily="34" charset="-122"/>
            </a:endParaRPr>
          </a:p>
          <a:p>
            <a:pPr algn="l" eaLnBrk="1" hangingPunct="1">
              <a:buSzPct val="70000"/>
            </a:pPr>
            <a:r>
              <a:rPr lang="en-US" altLang="zh-CN" sz="2800" dirty="0">
                <a:latin typeface="微软雅黑" panose="020B0503020204020204" pitchFamily="34" charset="-122"/>
                <a:ea typeface="微软雅黑" panose="020B0503020204020204" pitchFamily="34" charset="-122"/>
              </a:rPr>
              <a:t>try(</a:t>
            </a:r>
            <a:r>
              <a:rPr lang="zh-CN" altLang="en-US" sz="2800" dirty="0">
                <a:latin typeface="微软雅黑" panose="020B0503020204020204" pitchFamily="34" charset="-122"/>
                <a:ea typeface="微软雅黑" panose="020B0503020204020204" pitchFamily="34" charset="-122"/>
              </a:rPr>
              <a:t>可关闭资源列表，分号隔开</a:t>
            </a:r>
            <a:r>
              <a:rPr lang="en-US" altLang="zh-CN" sz="2800" dirty="0">
                <a:latin typeface="微软雅黑" panose="020B0503020204020204" pitchFamily="34" charset="-122"/>
                <a:ea typeface="微软雅黑" panose="020B0503020204020204" pitchFamily="34" charset="-122"/>
              </a:rPr>
              <a:t>){</a:t>
            </a:r>
          </a:p>
          <a:p>
            <a:pPr algn="l" eaLnBrk="1" hangingPunct="1">
              <a:buSzPct val="70000"/>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业务逻辑代码</a:t>
            </a:r>
            <a:endParaRPr lang="en-US" altLang="zh-CN" sz="2800" dirty="0">
              <a:latin typeface="微软雅黑" panose="020B0503020204020204" pitchFamily="34" charset="-122"/>
              <a:ea typeface="微软雅黑" panose="020B0503020204020204" pitchFamily="34" charset="-122"/>
            </a:endParaRPr>
          </a:p>
          <a:p>
            <a:pPr algn="l" eaLnBrk="1" hangingPunct="1">
              <a:buSzPct val="70000"/>
            </a:pP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46A37A2-7ADE-4287-894E-E301173D9A0E}"/>
              </a:ext>
            </a:extLst>
          </p:cNvPr>
          <p:cNvSpPr txBox="1"/>
          <p:nvPr/>
        </p:nvSpPr>
        <p:spPr>
          <a:xfrm>
            <a:off x="188304" y="2211710"/>
            <a:ext cx="394660" cy="523220"/>
          </a:xfrm>
          <a:prstGeom prst="rect">
            <a:avLst/>
          </a:prstGeom>
        </p:spPr>
        <p:txBody>
          <a:bodyPr wrap="none" rtlCol="0">
            <a:spAutoFit/>
          </a:bodyPr>
          <a:lstStyle/>
          <a:p>
            <a:pPr algn="l" eaLnBrk="1" hangingPunct="1">
              <a:buSzPct val="70000"/>
            </a:pPr>
            <a:r>
              <a:rPr lang="en-US" altLang="zh-CN" sz="2800" dirty="0">
                <a:solidFill>
                  <a:srgbClr val="000000"/>
                </a:solidFill>
                <a:latin typeface="微软雅黑" panose="020B0503020204020204" pitchFamily="34" charset="-122"/>
                <a:ea typeface="微软雅黑" panose="020B0503020204020204" pitchFamily="34" charset="-122"/>
              </a:rPr>
              <a:t>1</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2070B472-CAF8-4CC9-AD86-5C0E82BB97E7}"/>
              </a:ext>
            </a:extLst>
          </p:cNvPr>
          <p:cNvSpPr txBox="1"/>
          <p:nvPr/>
        </p:nvSpPr>
        <p:spPr>
          <a:xfrm>
            <a:off x="190002" y="3722839"/>
            <a:ext cx="394660" cy="523220"/>
          </a:xfrm>
          <a:prstGeom prst="rect">
            <a:avLst/>
          </a:prstGeom>
        </p:spPr>
        <p:txBody>
          <a:bodyPr wrap="none" rtlCol="0">
            <a:spAutoFit/>
          </a:bodyPr>
          <a:lstStyle/>
          <a:p>
            <a:pPr algn="l" eaLnBrk="1" hangingPunct="1">
              <a:buSzPct val="70000"/>
            </a:pPr>
            <a:r>
              <a:rPr lang="en-US" altLang="zh-CN" sz="2800" dirty="0">
                <a:solidFill>
                  <a:srgbClr val="000000"/>
                </a:solidFill>
                <a:latin typeface="微软雅黑" panose="020B0503020204020204" pitchFamily="34" charset="-122"/>
                <a:ea typeface="微软雅黑" panose="020B0503020204020204" pitchFamily="34" charset="-122"/>
              </a:rPr>
              <a:t>2</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76424987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28623" y="196456"/>
            <a:ext cx="2616703" cy="415370"/>
            <a:chOff x="264586" y="255969"/>
            <a:chExt cx="26167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12593"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try </a:t>
              </a:r>
              <a:r>
                <a:rPr lang="zh-CN" altLang="en-US" sz="2099" dirty="0">
                  <a:solidFill>
                    <a:srgbClr val="253C8E"/>
                  </a:solidFill>
                  <a:latin typeface="微软雅黑 Light" panose="020B0502040204020203" pitchFamily="34" charset="-122"/>
                  <a:ea typeface="微软雅黑 Light" panose="020B0502040204020203" pitchFamily="34" charset="-122"/>
                </a:rPr>
                <a:t>自动关闭资源</a:t>
              </a:r>
            </a:p>
          </p:txBody>
        </p:sp>
      </p:grpSp>
      <p:sp>
        <p:nvSpPr>
          <p:cNvPr id="15" name="Rectangle 3">
            <a:extLst>
              <a:ext uri="{FF2B5EF4-FFF2-40B4-BE49-F238E27FC236}">
                <a16:creationId xmlns:a16="http://schemas.microsoft.com/office/drawing/2014/main" id="{92266C6D-C0CB-41F6-B9CF-A9273DB77E13}"/>
              </a:ext>
            </a:extLst>
          </p:cNvPr>
          <p:cNvSpPr txBox="1">
            <a:spLocks noChangeArrowheads="1"/>
          </p:cNvSpPr>
          <p:nvPr/>
        </p:nvSpPr>
        <p:spPr>
          <a:xfrm>
            <a:off x="123068" y="684804"/>
            <a:ext cx="8913427" cy="4335218"/>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Java 9 </a:t>
            </a:r>
            <a:r>
              <a:rPr lang="zh-CN" altLang="en-US" sz="2800" dirty="0">
                <a:latin typeface="微软雅黑" panose="020B0503020204020204" pitchFamily="34" charset="-122"/>
                <a:ea typeface="微软雅黑" panose="020B0503020204020204" pitchFamily="34" charset="-122"/>
              </a:rPr>
              <a:t>允许在圆括号之外声明、创建资源，只要</a:t>
            </a:r>
            <a:r>
              <a:rPr lang="zh-CN" altLang="en-US" sz="2800" dirty="0">
                <a:solidFill>
                  <a:srgbClr val="FF0000"/>
                </a:solidFill>
                <a:latin typeface="微软雅黑" panose="020B0503020204020204" pitchFamily="34" charset="-122"/>
                <a:ea typeface="微软雅黑" panose="020B0503020204020204" pitchFamily="34" charset="-122"/>
              </a:rPr>
              <a:t>在圆括号里列出需要自动关闭的资源即可，多个资源之间用英文分号隔开</a:t>
            </a:r>
            <a:endParaRPr lang="zh-CN" altLang="en-US"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自动关闭资源的 </a:t>
            </a:r>
            <a:r>
              <a:rPr lang="en-US" altLang="zh-CN" sz="2800" dirty="0">
                <a:latin typeface="微软雅黑" panose="020B0503020204020204" pitchFamily="34" charset="-122"/>
                <a:ea typeface="微软雅黑" panose="020B0503020204020204" pitchFamily="34" charset="-122"/>
              </a:rPr>
              <a:t>try </a:t>
            </a:r>
            <a:r>
              <a:rPr lang="zh-CN" altLang="en-US" sz="2800" dirty="0">
                <a:latin typeface="微软雅黑" panose="020B0503020204020204" pitchFamily="34" charset="-122"/>
                <a:ea typeface="微软雅黑" panose="020B0503020204020204" pitchFamily="34" charset="-122"/>
              </a:rPr>
              <a:t>语句，有两个注意点：</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solidFill>
                  <a:srgbClr val="FF0000"/>
                </a:solidFill>
                <a:latin typeface="微软雅黑" panose="020B0503020204020204" pitchFamily="34" charset="-122"/>
                <a:ea typeface="微软雅黑" panose="020B0503020204020204" pitchFamily="34" charset="-122"/>
              </a:rPr>
              <a:t>能被自动关闭的资源必须实现 </a:t>
            </a:r>
            <a:r>
              <a:rPr lang="en-US" altLang="zh-CN" sz="2400" dirty="0" err="1">
                <a:solidFill>
                  <a:srgbClr val="FF0000"/>
                </a:solidFill>
                <a:latin typeface="微软雅黑" panose="020B0503020204020204" pitchFamily="34" charset="-122"/>
                <a:ea typeface="微软雅黑" panose="020B0503020204020204" pitchFamily="34" charset="-122"/>
              </a:rPr>
              <a:t>java.io.Closeable</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或其父类 </a:t>
            </a:r>
            <a:r>
              <a:rPr lang="en-US" altLang="zh-CN" sz="2400" dirty="0" err="1">
                <a:solidFill>
                  <a:srgbClr val="FF0000"/>
                </a:solidFill>
                <a:latin typeface="微软雅黑" panose="020B0503020204020204" pitchFamily="34" charset="-122"/>
                <a:ea typeface="微软雅黑" panose="020B0503020204020204" pitchFamily="34" charset="-122"/>
              </a:rPr>
              <a:t>java.io.AutoCloseable</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接口</a:t>
            </a:r>
            <a:endParaRPr lang="zh-CN" altLang="en-US" sz="20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4C1C00FC-51CF-4481-923F-5B3DA58B2242}"/>
              </a:ext>
            </a:extLst>
          </p:cNvPr>
          <p:cNvSpPr txBox="1"/>
          <p:nvPr/>
        </p:nvSpPr>
        <p:spPr>
          <a:xfrm>
            <a:off x="303019" y="4011910"/>
            <a:ext cx="8565131"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sz="2800" dirty="0">
                <a:latin typeface="微软雅黑" panose="020B0503020204020204" pitchFamily="34" charset="-122"/>
                <a:ea typeface="微软雅黑" panose="020B0503020204020204" pitchFamily="34" charset="-122"/>
              </a:rPr>
              <a:t>demo/exception/</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/AutoClose.java</a:t>
            </a:r>
          </a:p>
        </p:txBody>
      </p:sp>
    </p:spTree>
    <p:custDataLst>
      <p:tags r:id="rId1"/>
    </p:custDataLst>
    <p:extLst>
      <p:ext uri="{BB962C8B-B14F-4D97-AF65-F5344CB8AC3E}">
        <p14:creationId xmlns:p14="http://schemas.microsoft.com/office/powerpoint/2010/main" val="406094239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自定义异常类</a:t>
              </a:r>
            </a:p>
          </p:txBody>
        </p:sp>
      </p:grpSp>
      <p:sp>
        <p:nvSpPr>
          <p:cNvPr id="13" name="Rectangle 4">
            <a:extLst>
              <a:ext uri="{FF2B5EF4-FFF2-40B4-BE49-F238E27FC236}">
                <a16:creationId xmlns:a16="http://schemas.microsoft.com/office/drawing/2014/main" id="{001C5946-2A98-432F-91CF-0A3BF22576A1}"/>
              </a:ext>
            </a:extLst>
          </p:cNvPr>
          <p:cNvSpPr txBox="1">
            <a:spLocks noChangeArrowheads="1"/>
          </p:cNvSpPr>
          <p:nvPr/>
        </p:nvSpPr>
        <p:spPr>
          <a:xfrm>
            <a:off x="116568" y="583284"/>
            <a:ext cx="8919928"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r>
              <a:rPr lang="zh-CN" altLang="en-US" sz="2800" dirty="0">
                <a:latin typeface="微软雅黑" panose="020B0503020204020204" pitchFamily="34" charset="-122"/>
                <a:ea typeface="微软雅黑" panose="020B0503020204020204" pitchFamily="34" charset="-122"/>
              </a:rPr>
              <a:t>用户自定义异常都应该</a:t>
            </a:r>
            <a:r>
              <a:rPr lang="zh-CN" altLang="en-US" sz="2800" dirty="0">
                <a:solidFill>
                  <a:srgbClr val="FF0000"/>
                </a:solidFill>
                <a:latin typeface="微软雅黑" panose="020B0503020204020204" pitchFamily="34" charset="-122"/>
                <a:ea typeface="微软雅黑" panose="020B0503020204020204" pitchFamily="34" charset="-122"/>
              </a:rPr>
              <a:t>继承 </a:t>
            </a:r>
            <a:r>
              <a:rPr lang="en-US" altLang="zh-CN" sz="2800" dirty="0">
                <a:solidFill>
                  <a:srgbClr val="FF0000"/>
                </a:solidFill>
                <a:latin typeface="微软雅黑" panose="020B0503020204020204" pitchFamily="34" charset="-122"/>
                <a:ea typeface="微软雅黑" panose="020B0503020204020204" pitchFamily="34" charset="-122"/>
              </a:rPr>
              <a:t>Exception </a:t>
            </a:r>
            <a:r>
              <a:rPr lang="zh-CN" altLang="en-US" sz="2800" dirty="0">
                <a:solidFill>
                  <a:srgbClr val="FF0000"/>
                </a:solidFill>
                <a:latin typeface="微软雅黑" panose="020B0503020204020204" pitchFamily="34" charset="-122"/>
                <a:ea typeface="微软雅黑" panose="020B0503020204020204" pitchFamily="34" charset="-122"/>
              </a:rPr>
              <a:t>基类</a:t>
            </a:r>
            <a:r>
              <a:rPr lang="zh-CN" altLang="en-US" sz="2800" dirty="0">
                <a:latin typeface="微软雅黑" panose="020B0503020204020204" pitchFamily="34" charset="-122"/>
                <a:ea typeface="微软雅黑" panose="020B0503020204020204" pitchFamily="34" charset="-122"/>
              </a:rPr>
              <a:t>，如果希望自定义 </a:t>
            </a:r>
            <a:r>
              <a:rPr lang="en-US" altLang="zh-CN" sz="2800" dirty="0">
                <a:latin typeface="微软雅黑" panose="020B0503020204020204" pitchFamily="34" charset="-122"/>
                <a:ea typeface="微软雅黑" panose="020B0503020204020204" pitchFamily="34" charset="-122"/>
              </a:rPr>
              <a:t>Runtime </a:t>
            </a:r>
            <a:r>
              <a:rPr lang="zh-CN" altLang="en-US" sz="2800" dirty="0">
                <a:latin typeface="微软雅黑" panose="020B0503020204020204" pitchFamily="34" charset="-122"/>
                <a:ea typeface="微软雅黑" panose="020B0503020204020204" pitchFamily="34" charset="-122"/>
              </a:rPr>
              <a:t>异常，则应该</a:t>
            </a:r>
            <a:r>
              <a:rPr lang="zh-CN" altLang="en-US" sz="2800" dirty="0">
                <a:solidFill>
                  <a:srgbClr val="FF0000"/>
                </a:solidFill>
                <a:latin typeface="微软雅黑" panose="020B0503020204020204" pitchFamily="34" charset="-122"/>
                <a:ea typeface="微软雅黑" panose="020B0503020204020204" pitchFamily="34" charset="-122"/>
              </a:rPr>
              <a:t>继承 </a:t>
            </a:r>
            <a:r>
              <a:rPr lang="en-US" altLang="zh-CN" sz="2800" dirty="0" err="1">
                <a:solidFill>
                  <a:srgbClr val="FF0000"/>
                </a:solidFill>
                <a:latin typeface="微软雅黑" panose="020B0503020204020204" pitchFamily="34" charset="-122"/>
                <a:ea typeface="微软雅黑" panose="020B0503020204020204" pitchFamily="34" charset="-122"/>
              </a:rPr>
              <a:t>RuntimeException</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基类</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定义异常类时通常需要提供两种构造器：</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一个是</a:t>
            </a:r>
            <a:r>
              <a:rPr lang="zh-CN" altLang="en-US" sz="2400" dirty="0">
                <a:solidFill>
                  <a:srgbClr val="FF0000"/>
                </a:solidFill>
                <a:latin typeface="微软雅黑" panose="020B0503020204020204" pitchFamily="34" charset="-122"/>
                <a:ea typeface="微软雅黑" panose="020B0503020204020204" pitchFamily="34" charset="-122"/>
              </a:rPr>
              <a:t>无参数的构造器</a:t>
            </a:r>
            <a:endParaRPr lang="en-US" altLang="zh-CN" sz="24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一个是</a:t>
            </a:r>
            <a:r>
              <a:rPr lang="zh-CN" altLang="en-US" sz="2400" dirty="0">
                <a:solidFill>
                  <a:srgbClr val="FF0000"/>
                </a:solidFill>
                <a:latin typeface="微软雅黑" panose="020B0503020204020204" pitchFamily="34" charset="-122"/>
                <a:ea typeface="微软雅黑" panose="020B0503020204020204" pitchFamily="34" charset="-122"/>
              </a:rPr>
              <a:t>带一个字符串参数的构造器</a:t>
            </a:r>
            <a:r>
              <a:rPr lang="zh-CN" altLang="en-US" sz="2400" dirty="0">
                <a:latin typeface="微软雅黑" panose="020B0503020204020204" pitchFamily="34" charset="-122"/>
                <a:ea typeface="微软雅黑" panose="020B0503020204020204" pitchFamily="34" charset="-122"/>
              </a:rPr>
              <a:t>，这个字符串将作为该异常对象的详细说明</a:t>
            </a:r>
          </a:p>
        </p:txBody>
      </p:sp>
      <p:sp>
        <p:nvSpPr>
          <p:cNvPr id="15" name="文本框 14">
            <a:extLst>
              <a:ext uri="{FF2B5EF4-FFF2-40B4-BE49-F238E27FC236}">
                <a16:creationId xmlns:a16="http://schemas.microsoft.com/office/drawing/2014/main" id="{3BF3778D-7B40-4394-89B7-9FCE646C021E}"/>
              </a:ext>
            </a:extLst>
          </p:cNvPr>
          <p:cNvSpPr txBox="1"/>
          <p:nvPr/>
        </p:nvSpPr>
        <p:spPr>
          <a:xfrm>
            <a:off x="486928" y="4011910"/>
            <a:ext cx="8184750"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sz="2800" dirty="0">
                <a:latin typeface="微软雅黑" panose="020B0503020204020204" pitchFamily="34" charset="-122"/>
                <a:ea typeface="微软雅黑" panose="020B0503020204020204" pitchFamily="34" charset="-122"/>
              </a:rPr>
              <a:t>demo/exception/</a:t>
            </a:r>
            <a:r>
              <a:rPr lang="en-US" altLang="zh-CN" sz="2800" dirty="0" err="1">
                <a:latin typeface="微软雅黑" panose="020B0503020204020204" pitchFamily="34" charset="-122"/>
                <a:ea typeface="微软雅黑" panose="020B0503020204020204" pitchFamily="34" charset="-122"/>
              </a:rPr>
              <a:t>src</a:t>
            </a:r>
            <a:r>
              <a:rPr lang="en-US" altLang="zh-CN" sz="2800">
                <a:latin typeface="微软雅黑" panose="020B0503020204020204" pitchFamily="34" charset="-122"/>
                <a:ea typeface="微软雅黑" panose="020B0503020204020204" pitchFamily="34" charset="-122"/>
              </a:rPr>
              <a:t>/CustomException.</a:t>
            </a:r>
            <a:r>
              <a:rPr lang="en-US" altLang="zh-CN" sz="2800" dirty="0">
                <a:latin typeface="微软雅黑" panose="020B0503020204020204" pitchFamily="34" charset="-122"/>
                <a:ea typeface="微软雅黑" panose="020B0503020204020204" pitchFamily="34" charset="-122"/>
              </a:rPr>
              <a:t>java</a:t>
            </a:r>
          </a:p>
        </p:txBody>
      </p:sp>
    </p:spTree>
    <p:custDataLst>
      <p:tags r:id="rId1"/>
    </p:custDataLst>
    <p:extLst>
      <p:ext uri="{BB962C8B-B14F-4D97-AF65-F5344CB8AC3E}">
        <p14:creationId xmlns:p14="http://schemas.microsoft.com/office/powerpoint/2010/main" val="42792442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TextBox 5"/>
          <p:cNvSpPr txBox="1"/>
          <p:nvPr/>
        </p:nvSpPr>
        <p:spPr>
          <a:xfrm>
            <a:off x="2940784" y="2389284"/>
            <a:ext cx="3262432" cy="830997"/>
          </a:xfrm>
          <a:prstGeom prst="rect">
            <a:avLst/>
          </a:prstGeom>
          <a:noFill/>
        </p:spPr>
        <p:txBody>
          <a:bodyPr wrap="none" rtlCol="0">
            <a:spAutoFit/>
          </a:bodyPr>
          <a:lstStyle/>
          <a:p>
            <a:r>
              <a:rPr lang="zh-CN" altLang="en-US" sz="4800" b="1" dirty="0">
                <a:solidFill>
                  <a:srgbClr val="253C8E"/>
                </a:solidFill>
                <a:latin typeface="微软雅黑" pitchFamily="34" charset="-122"/>
                <a:ea typeface="微软雅黑" pitchFamily="34" charset="-122"/>
              </a:rPr>
              <a:t>谢谢聆听！</a:t>
            </a:r>
          </a:p>
        </p:txBody>
      </p:sp>
      <p:sp>
        <p:nvSpPr>
          <p:cNvPr id="31" name="TextBox 7"/>
          <p:cNvSpPr txBox="1"/>
          <p:nvPr/>
        </p:nvSpPr>
        <p:spPr>
          <a:xfrm>
            <a:off x="6279789" y="4625400"/>
            <a:ext cx="2743059" cy="406265"/>
          </a:xfrm>
          <a:prstGeom prst="rect">
            <a:avLst/>
          </a:prstGeom>
          <a:noFill/>
        </p:spPr>
        <p:txBody>
          <a:bodyPr wrap="none" rtlCol="0">
            <a:spAutoFit/>
          </a:bodyPr>
          <a:lstStyle/>
          <a:p>
            <a:r>
              <a:rPr lang="zh-CN" altLang="en-US" dirty="0">
                <a:solidFill>
                  <a:srgbClr val="253C8E"/>
                </a:solidFill>
                <a:latin typeface="微软雅黑" pitchFamily="34" charset="-122"/>
                <a:ea typeface="微软雅黑" pitchFamily="34" charset="-122"/>
              </a:rPr>
              <a:t>创新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思考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共享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实践</a:t>
            </a:r>
          </a:p>
        </p:txBody>
      </p:sp>
      <p:cxnSp>
        <p:nvCxnSpPr>
          <p:cNvPr id="9" name="直接连接符 8"/>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4E60"/>
              </a:solidFill>
            </a:endParaRPr>
          </a:p>
        </p:txBody>
      </p:sp>
      <p:pic>
        <p:nvPicPr>
          <p:cNvPr id="8" name="图片 7">
            <a:extLst>
              <a:ext uri="{FF2B5EF4-FFF2-40B4-BE49-F238E27FC236}">
                <a16:creationId xmlns:a16="http://schemas.microsoft.com/office/drawing/2014/main" id="{8DEC1BB9-18C1-48E2-87E8-A423AA6B9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1013498"/>
            <a:ext cx="3087540" cy="962994"/>
          </a:xfrm>
          <a:prstGeom prst="rect">
            <a:avLst/>
          </a:prstGeom>
        </p:spPr>
      </p:pic>
    </p:spTree>
    <p:extLst>
      <p:ext uri="{BB962C8B-B14F-4D97-AF65-F5344CB8AC3E}">
        <p14:creationId xmlns:p14="http://schemas.microsoft.com/office/powerpoint/2010/main" val="41905415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p15="http://schemas.microsoft.com/office/powerpoint/2012/main"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5" presetClass="entr" presetSubtype="0" fill="hold" grpId="0" nodeType="afterEffect">
                                  <p:stCondLst>
                                    <p:cond delay="0"/>
                                  </p:stCondLst>
                                  <p:iterate type="lt">
                                    <p:tmPct val="3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ppt_w*0.70"/>
                                          </p:val>
                                        </p:tav>
                                        <p:tav tm="100000">
                                          <p:val>
                                            <p:strVal val="#ppt_w"/>
                                          </p:val>
                                        </p:tav>
                                      </p:tavLst>
                                    </p:anim>
                                    <p:anim calcmode="lin" valueType="num">
                                      <p:cBhvr>
                                        <p:cTn id="8" dur="500" fill="hold"/>
                                        <p:tgtEl>
                                          <p:spTgt spid="29"/>
                                        </p:tgtEl>
                                        <p:attrNameLst>
                                          <p:attrName>ppt_h</p:attrName>
                                        </p:attrNameLst>
                                      </p:cBhvr>
                                      <p:tavLst>
                                        <p:tav tm="0">
                                          <p:val>
                                            <p:strVal val="#ppt_h"/>
                                          </p:val>
                                        </p:tav>
                                        <p:tav tm="100000">
                                          <p:val>
                                            <p:strVal val="#ppt_h"/>
                                          </p:val>
                                        </p:tav>
                                      </p:tavLst>
                                    </p:anim>
                                    <p:animEffect transition="in" filter="fade">
                                      <p:cBhvr>
                                        <p:cTn id="9" dur="500"/>
                                        <p:tgtEl>
                                          <p:spTgt spid="29"/>
                                        </p:tgtEl>
                                      </p:cBhvr>
                                    </p:animEffect>
                                  </p:childTnLst>
                                </p:cTn>
                              </p:par>
                            </p:childTnLst>
                          </p:cTn>
                        </p:par>
                        <p:par>
                          <p:cTn id="10" fill="hold" nodeType="afterGroup">
                            <p:stCondLst>
                              <p:cond delay="11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nodeType="afterGroup">
                            <p:stCondLst>
                              <p:cond delay="160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31"/>
                                        </p:tgtEl>
                                        <p:attrNameLst>
                                          <p:attrName>style.visibility</p:attrName>
                                        </p:attrNameLst>
                                      </p:cBhvr>
                                      <p:to>
                                        <p:strVal val="visible"/>
                                      </p:to>
                                    </p:set>
                                    <p:animScale>
                                      <p:cBhvr>
                                        <p:cTn id="1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18" dur="1000" decel="50000" fill="hold">
                                          <p:stCondLst>
                                            <p:cond delay="0"/>
                                          </p:stCondLst>
                                        </p:cTn>
                                        <p:tgtEl>
                                          <p:spTgt spid="31"/>
                                        </p:tgtEl>
                                        <p:attrNameLst>
                                          <p:attrName>ppt_x</p:attrName>
                                          <p:attrName>ppt_y</p:attrName>
                                        </p:attrNameLst>
                                      </p:cBhvr>
                                    </p:animMotion>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组合 4"/>
          <p:cNvGrpSpPr/>
          <p:nvPr/>
        </p:nvGrpSpPr>
        <p:grpSpPr>
          <a:xfrm>
            <a:off x="885875" y="1631454"/>
            <a:ext cx="1697175" cy="1179196"/>
            <a:chOff x="776150" y="1476374"/>
            <a:chExt cx="1697175" cy="1179196"/>
          </a:xfrm>
          <a:solidFill>
            <a:srgbClr val="253C8E"/>
          </a:solidFill>
        </p:grpSpPr>
        <p:grpSp>
          <p:nvGrpSpPr>
            <p:cNvPr id="6" name="组合 5"/>
            <p:cNvGrpSpPr/>
            <p:nvPr/>
          </p:nvGrpSpPr>
          <p:grpSpPr>
            <a:xfrm>
              <a:off x="776150" y="1476374"/>
              <a:ext cx="1697175" cy="1179196"/>
              <a:chOff x="1438274" y="1657351"/>
              <a:chExt cx="1095375" cy="747122"/>
            </a:xfrm>
            <a:grpFill/>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69"/>
            <p:cNvSpPr txBox="1">
              <a:spLocks noChangeArrowheads="1"/>
            </p:cNvSpPr>
            <p:nvPr/>
          </p:nvSpPr>
          <p:spPr bwMode="auto">
            <a:xfrm>
              <a:off x="1751006" y="1999995"/>
              <a:ext cx="525804" cy="266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a:solidFill>
                    <a:schemeClr val="bg1"/>
                  </a:solidFill>
                  <a:latin typeface="Arial" panose="020B0604020202020204" pitchFamily="34" charset="0"/>
                  <a:ea typeface="微软雅黑" pitchFamily="34" charset="-122"/>
                  <a:cs typeface="Arial" panose="020B0604020202020204" pitchFamily="34" charset="0"/>
                </a:rPr>
                <a:t>09</a:t>
              </a:r>
              <a:endParaRPr lang="zh-CN" altLang="en-US" sz="20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7" name="文本框 69"/>
            <p:cNvSpPr txBox="1">
              <a:spLocks noChangeArrowheads="1"/>
            </p:cNvSpPr>
            <p:nvPr/>
          </p:nvSpPr>
          <p:spPr bwMode="auto">
            <a:xfrm>
              <a:off x="1365931" y="2200646"/>
              <a:ext cx="803828" cy="249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1400" b="1" dirty="0">
                  <a:solidFill>
                    <a:schemeClr val="bg1"/>
                  </a:solidFill>
                  <a:latin typeface="Times New Roman" panose="02020603050405020304" pitchFamily="18" charset="0"/>
                  <a:ea typeface="微软雅黑" pitchFamily="34" charset="-122"/>
                  <a:cs typeface="Times New Roman" panose="02020603050405020304" pitchFamily="18" charset="0"/>
                </a:rPr>
                <a:t>Content</a:t>
              </a:r>
              <a:endParaRPr lang="zh-CN" altLang="en-US" sz="1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nvGrpSpPr>
          <p:cNvPr id="2" name="组合 1"/>
          <p:cNvGrpSpPr/>
          <p:nvPr/>
        </p:nvGrpSpPr>
        <p:grpSpPr>
          <a:xfrm>
            <a:off x="2662063" y="2096269"/>
            <a:ext cx="4605511" cy="742866"/>
            <a:chOff x="2662063" y="2096269"/>
            <a:chExt cx="4605511" cy="742866"/>
          </a:xfrm>
        </p:grpSpPr>
        <p:sp>
          <p:nvSpPr>
            <p:cNvPr id="17" name="圆角矩形 16"/>
            <p:cNvSpPr/>
            <p:nvPr/>
          </p:nvSpPr>
          <p:spPr>
            <a:xfrm rot="169524">
              <a:off x="2870715" y="2159777"/>
              <a:ext cx="4291529" cy="679358"/>
            </a:xfrm>
            <a:custGeom>
              <a:avLst/>
              <a:gdLst>
                <a:gd name="connsiteX0" fmla="*/ 521 w 4291529"/>
                <a:gd name="connsiteY0" fmla="*/ 353597 h 679358"/>
                <a:gd name="connsiteX1" fmla="*/ 390702 w 4291529"/>
                <a:gd name="connsiteY1" fmla="*/ 77107 h 679358"/>
                <a:gd name="connsiteX2" fmla="*/ 4264591 w 4291529"/>
                <a:gd name="connsiteY2" fmla="*/ 0 h 679358"/>
                <a:gd name="connsiteX3" fmla="*/ 4291490 w 4291529"/>
                <a:gd name="connsiteY3" fmla="*/ 616816 h 679358"/>
                <a:gd name="connsiteX4" fmla="*/ 326282 w 4291529"/>
                <a:gd name="connsiteY4" fmla="*/ 679358 h 679358"/>
                <a:gd name="connsiteX5" fmla="*/ 521 w 4291529"/>
                <a:gd name="connsiteY5" fmla="*/ 353597 h 679358"/>
                <a:gd name="connsiteX6" fmla="*/ 0 w 4605511"/>
                <a:gd name="connsiteY6" fmla="*/ 325761 h 651522"/>
                <a:gd name="connsiteX7" fmla="*/ 0 w 4605511"/>
                <a:gd name="connsiteY7" fmla="*/ 325761 h 65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3" name="圆角矩形 12"/>
            <p:cNvSpPr/>
            <p:nvPr/>
          </p:nvSpPr>
          <p:spPr>
            <a:xfrm>
              <a:off x="2662063" y="2096269"/>
              <a:ext cx="4605511" cy="651522"/>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5" name="文本框 14"/>
            <p:cNvSpPr txBox="1">
              <a:spLocks noChangeArrowheads="1"/>
            </p:cNvSpPr>
            <p:nvPr/>
          </p:nvSpPr>
          <p:spPr bwMode="auto">
            <a:xfrm>
              <a:off x="2780614" y="2205493"/>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253C8E"/>
                  </a:solidFill>
                  <a:latin typeface="Arial" panose="020B0604020202020204" pitchFamily="34" charset="0"/>
                  <a:ea typeface="Arial Unicode MS" panose="020B0604020202020204" pitchFamily="34" charset="-122"/>
                  <a:cs typeface="Arial" panose="020B0604020202020204" pitchFamily="34" charset="0"/>
                </a:rPr>
                <a:t>Java</a:t>
              </a:r>
              <a:r>
                <a:rPr lang="zh-CN" altLang="en-US" dirty="0">
                  <a:solidFill>
                    <a:srgbClr val="253C8E"/>
                  </a:solidFill>
                  <a:latin typeface="Arial" panose="020B0604020202020204" pitchFamily="34" charset="0"/>
                  <a:ea typeface="Arial Unicode MS" panose="020B0604020202020204" pitchFamily="34" charset="-122"/>
                  <a:cs typeface="Arial" panose="020B0604020202020204" pitchFamily="34" charset="0"/>
                </a:rPr>
                <a:t>异常处理</a:t>
              </a:r>
              <a:endParaRPr lang="zh-CN" altLang="en-US" sz="2000" b="1" dirty="0">
                <a:solidFill>
                  <a:srgbClr val="253C8E"/>
                </a:solidFill>
                <a:latin typeface="Arial" panose="020B0604020202020204" pitchFamily="34" charset="0"/>
                <a:ea typeface="Arial Unicode MS" panose="020B0604020202020204" pitchFamily="34" charset="-122"/>
                <a:cs typeface="Arial" panose="020B0604020202020204" pitchFamily="34" charset="0"/>
              </a:endParaRPr>
            </a:p>
          </p:txBody>
        </p:sp>
      </p:grpSp>
    </p:spTree>
    <p:extLst>
      <p:ext uri="{BB962C8B-B14F-4D97-AF65-F5344CB8AC3E}">
        <p14:creationId xmlns:p14="http://schemas.microsoft.com/office/powerpoint/2010/main" val="27657015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17" presetClass="entr" presetSubtype="10" fill="hold" nodeType="withEffect">
                                  <p:stCondLst>
                                    <p:cond delay="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750" fill="hold"/>
                                        <p:tgtEl>
                                          <p:spTgt spid="2"/>
                                        </p:tgtEl>
                                        <p:attrNameLst>
                                          <p:attrName>ppt_w</p:attrName>
                                        </p:attrNameLst>
                                      </p:cBhvr>
                                      <p:tavLst>
                                        <p:tav tm="0">
                                          <p:val>
                                            <p:fltVal val="0"/>
                                          </p:val>
                                        </p:tav>
                                        <p:tav tm="100000">
                                          <p:val>
                                            <p:strVal val="#ppt_w"/>
                                          </p:val>
                                        </p:tav>
                                      </p:tavLst>
                                    </p:anim>
                                    <p:anim calcmode="lin" valueType="num">
                                      <p:cBhvr>
                                        <p:cTn id="18" dur="75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665994" cy="415370"/>
            <a:chOff x="264586" y="255969"/>
            <a:chExt cx="16659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261884"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异常概述</a:t>
              </a:r>
            </a:p>
          </p:txBody>
        </p:sp>
      </p:grpSp>
      <p:sp>
        <p:nvSpPr>
          <p:cNvPr id="16" name="Rectangle 4">
            <a:extLst>
              <a:ext uri="{FF2B5EF4-FFF2-40B4-BE49-F238E27FC236}">
                <a16:creationId xmlns:a16="http://schemas.microsoft.com/office/drawing/2014/main" id="{5C0FB3E4-4640-4637-A8B2-DED2F1D6D2E1}"/>
              </a:ext>
            </a:extLst>
          </p:cNvPr>
          <p:cNvSpPr txBox="1">
            <a:spLocks noChangeArrowheads="1"/>
          </p:cNvSpPr>
          <p:nvPr/>
        </p:nvSpPr>
        <p:spPr>
          <a:xfrm>
            <a:off x="141814" y="671339"/>
            <a:ext cx="889468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异常处理已经成为</a:t>
            </a:r>
            <a:r>
              <a:rPr lang="zh-CN" altLang="en-US" sz="2800" dirty="0">
                <a:solidFill>
                  <a:srgbClr val="FF0000"/>
                </a:solidFill>
                <a:latin typeface="微软雅黑" panose="020B0503020204020204" pitchFamily="34" charset="-122"/>
                <a:ea typeface="微软雅黑" panose="020B0503020204020204" pitchFamily="34" charset="-122"/>
              </a:rPr>
              <a:t>衡量一门语言是否成熟的标准之一</a:t>
            </a:r>
            <a:r>
              <a:rPr lang="zh-CN" altLang="en-US" sz="2800" dirty="0">
                <a:latin typeface="微软雅黑" panose="020B0503020204020204" pitchFamily="34" charset="-122"/>
                <a:ea typeface="微软雅黑" panose="020B0503020204020204" pitchFamily="34" charset="-122"/>
              </a:rPr>
              <a:t>，目前的主流编程语言如 </a:t>
            </a: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Ruby</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Python </a:t>
            </a:r>
            <a:r>
              <a:rPr lang="zh-CN" altLang="en-US" sz="2800" dirty="0">
                <a:latin typeface="微软雅黑" panose="020B0503020204020204" pitchFamily="34" charset="-122"/>
                <a:ea typeface="微软雅黑" panose="020B0503020204020204" pitchFamily="34" charset="-122"/>
              </a:rPr>
              <a:t>等，都提供了异常处理机制</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增加了异常处理机制后的程序有更好的</a:t>
            </a:r>
            <a:r>
              <a:rPr lang="zh-CN" altLang="en-US" sz="2400" dirty="0">
                <a:solidFill>
                  <a:srgbClr val="FF0000"/>
                </a:solidFill>
                <a:latin typeface="微软雅黑" panose="020B0503020204020204" pitchFamily="34" charset="-122"/>
                <a:ea typeface="微软雅黑" panose="020B0503020204020204" pitchFamily="34" charset="-122"/>
              </a:rPr>
              <a:t>容错性和健壮性</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319881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12516" cy="415370"/>
            <a:chOff x="264586" y="255969"/>
            <a:chExt cx="301251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08406"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传统错误处理的缺陷</a:t>
              </a:r>
            </a:p>
          </p:txBody>
        </p:sp>
      </p:grpSp>
      <p:sp>
        <p:nvSpPr>
          <p:cNvPr id="13" name="Rectangle 4">
            <a:extLst>
              <a:ext uri="{FF2B5EF4-FFF2-40B4-BE49-F238E27FC236}">
                <a16:creationId xmlns:a16="http://schemas.microsoft.com/office/drawing/2014/main" id="{541ECD48-0AA8-45A7-90A4-A50E061C05BE}"/>
              </a:ext>
            </a:extLst>
          </p:cNvPr>
          <p:cNvSpPr txBox="1">
            <a:spLocks noChangeArrowheads="1"/>
          </p:cNvSpPr>
          <p:nvPr/>
        </p:nvSpPr>
        <p:spPr>
          <a:xfrm>
            <a:off x="12352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传统错误处理机制（</a:t>
            </a:r>
            <a:r>
              <a:rPr lang="zh-CN" altLang="en-US" sz="2800" dirty="0">
                <a:solidFill>
                  <a:srgbClr val="FF0000"/>
                </a:solidFill>
                <a:latin typeface="微软雅黑" panose="020B0503020204020204" pitchFamily="34" charset="-122"/>
                <a:ea typeface="微软雅黑" panose="020B0503020204020204" pitchFamily="34" charset="-122"/>
              </a:rPr>
              <a:t> 使用大量的 </a:t>
            </a:r>
            <a:r>
              <a:rPr lang="en-US" altLang="zh-CN" sz="2800" dirty="0">
                <a:solidFill>
                  <a:srgbClr val="FF0000"/>
                </a:solidFill>
                <a:latin typeface="微软雅黑" panose="020B0503020204020204" pitchFamily="34" charset="-122"/>
                <a:ea typeface="微软雅黑" panose="020B0503020204020204" pitchFamily="34" charset="-122"/>
              </a:rPr>
              <a:t>if-else </a:t>
            </a:r>
            <a:r>
              <a:rPr lang="zh-CN" altLang="en-US" sz="2800" dirty="0">
                <a:solidFill>
                  <a:srgbClr val="FF0000"/>
                </a:solidFill>
                <a:latin typeface="微软雅黑" panose="020B0503020204020204" pitchFamily="34" charset="-122"/>
                <a:ea typeface="微软雅黑" panose="020B0503020204020204" pitchFamily="34" charset="-122"/>
              </a:rPr>
              <a:t>语句穷举所有异常并用 </a:t>
            </a:r>
            <a:r>
              <a:rPr lang="en-US" altLang="zh-CN" sz="2800" dirty="0" err="1">
                <a:solidFill>
                  <a:srgbClr val="FF0000"/>
                </a:solidFill>
                <a:latin typeface="微软雅黑" panose="020B0503020204020204" pitchFamily="34" charset="-122"/>
                <a:ea typeface="微软雅黑" panose="020B0503020204020204" pitchFamily="34" charset="-122"/>
              </a:rPr>
              <a:t>goto</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语句进行程序跳转</a:t>
            </a:r>
            <a:r>
              <a:rPr lang="zh-CN" altLang="en-US" sz="2800" dirty="0">
                <a:latin typeface="微软雅黑" panose="020B0503020204020204" pitchFamily="34" charset="-122"/>
                <a:ea typeface="微软雅黑" panose="020B0503020204020204" pitchFamily="34" charset="-122"/>
              </a:rPr>
              <a:t>），这会导致：</a:t>
            </a:r>
          </a:p>
          <a:p>
            <a:pPr lvl="1" eaLnBrk="1" hangingPunct="1"/>
            <a:r>
              <a:rPr lang="zh-CN" altLang="en-US" sz="2400" dirty="0">
                <a:latin typeface="微软雅黑" panose="020B0503020204020204" pitchFamily="34" charset="-122"/>
                <a:ea typeface="微软雅黑" panose="020B0503020204020204" pitchFamily="34" charset="-122"/>
              </a:rPr>
              <a:t>①</a:t>
            </a:r>
            <a:r>
              <a:rPr lang="zh-CN" altLang="en-US" sz="2400" dirty="0">
                <a:solidFill>
                  <a:srgbClr val="FF0000"/>
                </a:solidFill>
                <a:latin typeface="微软雅黑" panose="020B0503020204020204" pitchFamily="34" charset="-122"/>
                <a:ea typeface="微软雅黑" panose="020B0503020204020204" pitchFamily="34" charset="-122"/>
              </a:rPr>
              <a:t> 无法穷举所有异常情况</a:t>
            </a:r>
            <a:r>
              <a:rPr lang="zh-CN" altLang="en-US" sz="2400" dirty="0">
                <a:latin typeface="微软雅黑" panose="020B0503020204020204" pitchFamily="34" charset="-122"/>
                <a:ea typeface="微软雅黑" panose="020B0503020204020204" pitchFamily="34" charset="-122"/>
              </a:rPr>
              <a:t>：因为人类知识的限制，异常情况总比可以考虑到的情况多，总有“漏网之鱼”的异常情况，所以程序总是不够健壮。</a:t>
            </a:r>
          </a:p>
          <a:p>
            <a:pPr lvl="1" eaLnBrk="1" hangingPunct="1"/>
            <a:r>
              <a:rPr lang="zh-CN" altLang="en-US" sz="2400" dirty="0">
                <a:latin typeface="微软雅黑" panose="020B0503020204020204" pitchFamily="34" charset="-122"/>
                <a:ea typeface="微软雅黑" panose="020B0503020204020204" pitchFamily="34" charset="-122"/>
              </a:rPr>
              <a:t>②</a:t>
            </a:r>
            <a:r>
              <a:rPr lang="zh-CN" altLang="en-US" sz="2400" dirty="0">
                <a:solidFill>
                  <a:srgbClr val="FF0000"/>
                </a:solidFill>
                <a:latin typeface="微软雅黑" panose="020B0503020204020204" pitchFamily="34" charset="-122"/>
                <a:ea typeface="微软雅黑" panose="020B0503020204020204" pitchFamily="34" charset="-122"/>
              </a:rPr>
              <a:t> 错误处理代码和业务实现代码混杂</a:t>
            </a:r>
            <a:r>
              <a:rPr lang="zh-CN" altLang="en-US" sz="2400" dirty="0">
                <a:latin typeface="微软雅黑" panose="020B0503020204020204" pitchFamily="34" charset="-122"/>
                <a:ea typeface="微软雅黑" panose="020B0503020204020204" pitchFamily="34" charset="-122"/>
              </a:rPr>
              <a:t>：这种错误处理和业务实现混杂的代码严重影响程序的可读性，会增加程序维护的难度。</a:t>
            </a:r>
          </a:p>
        </p:txBody>
      </p:sp>
    </p:spTree>
    <p:extLst>
      <p:ext uri="{BB962C8B-B14F-4D97-AF65-F5344CB8AC3E}">
        <p14:creationId xmlns:p14="http://schemas.microsoft.com/office/powerpoint/2010/main" val="411487941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异常处理的概念</a:t>
              </a:r>
            </a:p>
          </p:txBody>
        </p:sp>
      </p:grpSp>
      <p:sp>
        <p:nvSpPr>
          <p:cNvPr id="13" name="Rectangle 4">
            <a:extLst>
              <a:ext uri="{FF2B5EF4-FFF2-40B4-BE49-F238E27FC236}">
                <a16:creationId xmlns:a16="http://schemas.microsoft.com/office/drawing/2014/main" id="{541ECD48-0AA8-45A7-90A4-A50E061C05BE}"/>
              </a:ext>
            </a:extLst>
          </p:cNvPr>
          <p:cNvSpPr txBox="1">
            <a:spLocks noChangeArrowheads="1"/>
          </p:cNvSpPr>
          <p:nvPr/>
        </p:nvSpPr>
        <p:spPr>
          <a:xfrm>
            <a:off x="12352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solidFill>
                  <a:srgbClr val="000000"/>
                </a:solidFill>
                <a:latin typeface="微软雅黑" panose="020B0503020204020204" pitchFamily="34" charset="-122"/>
                <a:ea typeface="微软雅黑" panose="020B0503020204020204" pitchFamily="34" charset="-122"/>
              </a:rPr>
              <a:t>异常</a:t>
            </a:r>
            <a:r>
              <a:rPr lang="zh-CN" altLang="zh-CN"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Exception</a:t>
            </a:r>
            <a:r>
              <a:rPr lang="zh-CN" altLang="zh-CN" sz="2800" dirty="0">
                <a:solidFill>
                  <a:srgbClr val="000000"/>
                </a:solidFill>
                <a:latin typeface="微软雅黑" panose="020B0503020204020204" pitchFamily="34" charset="-122"/>
                <a:ea typeface="微软雅黑" panose="020B0503020204020204" pitchFamily="34" charset="-122"/>
              </a:rPr>
              <a:t>） </a:t>
            </a:r>
            <a:r>
              <a:rPr lang="zh-CN" altLang="en-US" sz="2800" dirty="0">
                <a:solidFill>
                  <a:srgbClr val="000000"/>
                </a:solidFill>
                <a:latin typeface="微软雅黑" panose="020B0503020204020204" pitchFamily="34" charset="-122"/>
                <a:ea typeface="微软雅黑" panose="020B0503020204020204" pitchFamily="34" charset="-122"/>
              </a:rPr>
              <a:t>是指</a:t>
            </a:r>
            <a:r>
              <a:rPr lang="zh-CN" altLang="zh-CN" sz="2800" dirty="0">
                <a:solidFill>
                  <a:srgbClr val="000000"/>
                </a:solidFill>
                <a:latin typeface="微软雅黑" panose="020B0503020204020204" pitchFamily="34" charset="-122"/>
                <a:ea typeface="微软雅黑" panose="020B0503020204020204" pitchFamily="34" charset="-122"/>
              </a:rPr>
              <a:t>程序运行中</a:t>
            </a:r>
            <a:r>
              <a:rPr lang="zh-CN" altLang="zh-CN" sz="2800" dirty="0">
                <a:solidFill>
                  <a:srgbClr val="FF0000"/>
                </a:solidFill>
                <a:latin typeface="微软雅黑" panose="020B0503020204020204" pitchFamily="34" charset="-122"/>
                <a:ea typeface="微软雅黑" panose="020B0503020204020204" pitchFamily="34" charset="-122"/>
              </a:rPr>
              <a:t>由代码产生的一种错误</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800" dirty="0">
                <a:solidFill>
                  <a:srgbClr val="000000"/>
                </a:solidFill>
                <a:latin typeface="微软雅黑" panose="020B0503020204020204" pitchFamily="34" charset="-122"/>
                <a:ea typeface="微软雅黑" panose="020B0503020204020204" pitchFamily="34" charset="-122"/>
              </a:rPr>
              <a:t>在</a:t>
            </a:r>
            <a:r>
              <a:rPr lang="zh-CN" altLang="en-US" sz="2800" dirty="0">
                <a:solidFill>
                  <a:srgbClr val="FF0000"/>
                </a:solidFill>
                <a:latin typeface="微软雅黑" panose="020B0503020204020204" pitchFamily="34" charset="-122"/>
                <a:ea typeface="微软雅黑" panose="020B0503020204020204" pitchFamily="34" charset="-122"/>
              </a:rPr>
              <a:t>不支持异常处理的程序设计语言</a:t>
            </a:r>
            <a:r>
              <a:rPr lang="zh-CN" altLang="en-US" sz="2800" dirty="0">
                <a:solidFill>
                  <a:srgbClr val="000000"/>
                </a:solidFill>
                <a:latin typeface="微软雅黑" panose="020B0503020204020204" pitchFamily="34" charset="-122"/>
                <a:ea typeface="微软雅黑" panose="020B0503020204020204" pitchFamily="34" charset="-122"/>
              </a:rPr>
              <a:t>中，每一个运行错误必须由程序员</a:t>
            </a:r>
            <a:r>
              <a:rPr lang="zh-CN" altLang="en-US" sz="2800" dirty="0">
                <a:solidFill>
                  <a:srgbClr val="FF0000"/>
                </a:solidFill>
                <a:latin typeface="微软雅黑" panose="020B0503020204020204" pitchFamily="34" charset="-122"/>
                <a:ea typeface="微软雅黑" panose="020B0503020204020204" pitchFamily="34" charset="-122"/>
              </a:rPr>
              <a:t>手动控制</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r>
              <a:rPr lang="en-US" altLang="zh-CN" sz="2800" dirty="0">
                <a:solidFill>
                  <a:srgbClr val="000000"/>
                </a:solidFill>
                <a:latin typeface="微软雅黑" panose="020B0503020204020204" pitchFamily="34" charset="-122"/>
                <a:ea typeface="微软雅黑" panose="020B0503020204020204" pitchFamily="34" charset="-122"/>
              </a:rPr>
              <a:t>Java</a:t>
            </a:r>
            <a:r>
              <a:rPr lang="zh-CN" altLang="en-US" sz="2800" dirty="0">
                <a:solidFill>
                  <a:srgbClr val="000000"/>
                </a:solidFill>
                <a:latin typeface="微软雅黑" panose="020B0503020204020204" pitchFamily="34" charset="-122"/>
                <a:ea typeface="微软雅黑" panose="020B0503020204020204" pitchFamily="34" charset="-122"/>
              </a:rPr>
              <a:t>语言的异常处理机制将程序运行时的异常管理带到面向对象的世界</a:t>
            </a:r>
            <a:endParaRPr lang="en-US" altLang="zh-CN" sz="2800" dirty="0">
              <a:solidFill>
                <a:srgbClr val="000000"/>
              </a:solidFill>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638101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665994" cy="415370"/>
            <a:chOff x="264586" y="255969"/>
            <a:chExt cx="16659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261884"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错误分类</a:t>
              </a:r>
            </a:p>
          </p:txBody>
        </p:sp>
      </p:grpSp>
      <p:sp>
        <p:nvSpPr>
          <p:cNvPr id="13" name="Rectangle 4">
            <a:extLst>
              <a:ext uri="{FF2B5EF4-FFF2-40B4-BE49-F238E27FC236}">
                <a16:creationId xmlns:a16="http://schemas.microsoft.com/office/drawing/2014/main" id="{541ECD48-0AA8-45A7-90A4-A50E061C05BE}"/>
              </a:ext>
            </a:extLst>
          </p:cNvPr>
          <p:cNvSpPr txBox="1">
            <a:spLocks noChangeArrowheads="1"/>
          </p:cNvSpPr>
          <p:nvPr/>
        </p:nvSpPr>
        <p:spPr>
          <a:xfrm>
            <a:off x="12352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457200" eaLnBrk="1" hangingPunct="1">
              <a:buSzPct val="70000"/>
              <a:buFont typeface="Wingdings" panose="05000000000000000000" pitchFamily="2" charset="2"/>
              <a:buChar char="l"/>
            </a:pPr>
            <a:r>
              <a:rPr lang="zh-CN" altLang="zh-CN" sz="2800" u="sng" dirty="0">
                <a:solidFill>
                  <a:srgbClr val="FF0000"/>
                </a:solidFill>
                <a:latin typeface="微软雅黑" panose="020B0503020204020204" pitchFamily="34" charset="-122"/>
                <a:ea typeface="微软雅黑" panose="020B0503020204020204" pitchFamily="34" charset="-122"/>
              </a:rPr>
              <a:t>语法错</a:t>
            </a:r>
            <a:r>
              <a:rPr lang="zh-CN" altLang="zh-CN" sz="2800" dirty="0">
                <a:solidFill>
                  <a:srgbClr val="000000"/>
                </a:solidFill>
                <a:latin typeface="微软雅黑" panose="020B0503020204020204" pitchFamily="34" charset="-122"/>
                <a:ea typeface="微软雅黑" panose="020B0503020204020204" pitchFamily="34" charset="-122"/>
              </a:rPr>
              <a:t>：违反</a:t>
            </a:r>
            <a:r>
              <a:rPr lang="zh-CN" altLang="en-US" sz="2800" dirty="0">
                <a:solidFill>
                  <a:srgbClr val="000000"/>
                </a:solidFill>
                <a:latin typeface="微软雅黑" panose="020B0503020204020204" pitchFamily="34" charset="-122"/>
                <a:ea typeface="微软雅黑" panose="020B0503020204020204" pitchFamily="34" charset="-122"/>
              </a:rPr>
              <a:t>编程语言</a:t>
            </a:r>
            <a:r>
              <a:rPr lang="zh-CN" altLang="zh-CN" sz="2800" dirty="0">
                <a:solidFill>
                  <a:srgbClr val="000000"/>
                </a:solidFill>
                <a:latin typeface="微软雅黑" panose="020B0503020204020204" pitchFamily="34" charset="-122"/>
                <a:ea typeface="微软雅黑" panose="020B0503020204020204" pitchFamily="34" charset="-122"/>
              </a:rPr>
              <a:t>的语法规则而产生的错误</a:t>
            </a:r>
            <a:r>
              <a:rPr lang="zh-CN" altLang="en-US"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编译时出现</a:t>
            </a:r>
            <a:r>
              <a:rPr lang="zh-CN" altLang="en-US" sz="2800" dirty="0">
                <a:solidFill>
                  <a:srgbClr val="000000"/>
                </a:solidFill>
                <a:latin typeface="微软雅黑" panose="020B0503020204020204" pitchFamily="34" charset="-122"/>
                <a:ea typeface="微软雅黑" panose="020B0503020204020204" pitchFamily="34" charset="-122"/>
              </a:rPr>
              <a:t>）</a:t>
            </a:r>
            <a:endParaRPr lang="en-US" altLang="zh-CN" sz="2800" dirty="0">
              <a:solidFill>
                <a:srgbClr val="000000"/>
              </a:solidFill>
              <a:latin typeface="微软雅黑" panose="020B0503020204020204" pitchFamily="34" charset="-122"/>
              <a:ea typeface="微软雅黑" panose="020B0503020204020204" pitchFamily="34" charset="-122"/>
            </a:endParaRPr>
          </a:p>
          <a:p>
            <a:pPr marL="514350" indent="-457200" eaLnBrk="1" hangingPunct="1">
              <a:buSzPct val="70000"/>
              <a:buFont typeface="Wingdings" panose="05000000000000000000" pitchFamily="2" charset="2"/>
              <a:buChar char="l"/>
            </a:pPr>
            <a:r>
              <a:rPr lang="zh-CN" altLang="zh-CN" sz="2800" u="sng" dirty="0">
                <a:solidFill>
                  <a:srgbClr val="FF0000"/>
                </a:solidFill>
                <a:latin typeface="微软雅黑" panose="020B0503020204020204" pitchFamily="34" charset="-122"/>
                <a:ea typeface="微软雅黑" panose="020B0503020204020204" pitchFamily="34" charset="-122"/>
              </a:rPr>
              <a:t>语义错</a:t>
            </a:r>
            <a:r>
              <a:rPr lang="zh-CN" altLang="zh-CN" sz="2800" dirty="0">
                <a:solidFill>
                  <a:srgbClr val="000000"/>
                </a:solidFill>
                <a:latin typeface="微软雅黑" panose="020B0503020204020204" pitchFamily="34" charset="-122"/>
                <a:ea typeface="微软雅黑" panose="020B0503020204020204" pitchFamily="34" charset="-122"/>
              </a:rPr>
              <a:t>：程序在语法上正确，但在语义上存在错误，如</a:t>
            </a:r>
            <a:r>
              <a:rPr lang="zh-CN" altLang="en-US" sz="2800" dirty="0">
                <a:solidFill>
                  <a:srgbClr val="000000"/>
                </a:solidFill>
                <a:latin typeface="微软雅黑" panose="020B0503020204020204" pitchFamily="34" charset="-122"/>
                <a:ea typeface="微软雅黑" panose="020B0503020204020204" pitchFamily="34" charset="-122"/>
              </a:rPr>
              <a:t>：</a:t>
            </a:r>
            <a:r>
              <a:rPr lang="zh-CN" altLang="zh-CN" sz="2800" dirty="0">
                <a:solidFill>
                  <a:srgbClr val="000000"/>
                </a:solidFill>
                <a:latin typeface="微软雅黑" panose="020B0503020204020204" pitchFamily="34" charset="-122"/>
                <a:ea typeface="微软雅黑" panose="020B0503020204020204" pitchFamily="34" charset="-122"/>
              </a:rPr>
              <a:t>输入数据格式</a:t>
            </a:r>
            <a:r>
              <a:rPr lang="zh-CN" altLang="en-US" sz="2800" dirty="0">
                <a:solidFill>
                  <a:srgbClr val="000000"/>
                </a:solidFill>
                <a:latin typeface="微软雅黑" panose="020B0503020204020204" pitchFamily="34" charset="-122"/>
                <a:ea typeface="微软雅黑" panose="020B0503020204020204" pitchFamily="34" charset="-122"/>
              </a:rPr>
              <a:t>错误</a:t>
            </a:r>
            <a:r>
              <a:rPr lang="zh-CN" altLang="zh-CN" sz="2800" dirty="0">
                <a:solidFill>
                  <a:srgbClr val="000000"/>
                </a:solidFill>
                <a:latin typeface="微软雅黑" panose="020B0503020204020204" pitchFamily="34" charset="-122"/>
                <a:ea typeface="微软雅黑" panose="020B0503020204020204" pitchFamily="34" charset="-122"/>
              </a:rPr>
              <a:t>、除数为</a:t>
            </a:r>
            <a:r>
              <a:rPr lang="en-US" altLang="zh-CN" sz="2800" dirty="0">
                <a:solidFill>
                  <a:srgbClr val="000000"/>
                </a:solidFill>
                <a:latin typeface="微软雅黑" panose="020B0503020204020204" pitchFamily="34" charset="-122"/>
                <a:ea typeface="微软雅黑" panose="020B0503020204020204" pitchFamily="34" charset="-122"/>
              </a:rPr>
              <a:t> 0 </a:t>
            </a:r>
            <a:r>
              <a:rPr lang="zh-CN" altLang="zh-CN" sz="2800" dirty="0">
                <a:solidFill>
                  <a:srgbClr val="000000"/>
                </a:solidFill>
                <a:latin typeface="微软雅黑" panose="020B0503020204020204" pitchFamily="34" charset="-122"/>
                <a:ea typeface="微软雅黑" panose="020B0503020204020204" pitchFamily="34" charset="-122"/>
              </a:rPr>
              <a:t>、给变量赋值超出其允许范围等</a:t>
            </a:r>
            <a:r>
              <a:rPr lang="zh-CN" altLang="en-US"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运行时出现</a:t>
            </a:r>
            <a:r>
              <a:rPr lang="zh-CN" altLang="en-US" sz="2800" dirty="0">
                <a:solidFill>
                  <a:srgbClr val="000000"/>
                </a:solidFill>
                <a:latin typeface="微软雅黑" panose="020B0503020204020204" pitchFamily="34" charset="-122"/>
                <a:ea typeface="微软雅黑" panose="020B0503020204020204" pitchFamily="34" charset="-122"/>
              </a:rPr>
              <a:t>）。</a:t>
            </a:r>
            <a:endParaRPr lang="en-US" altLang="zh-CN" sz="2800" dirty="0">
              <a:solidFill>
                <a:srgbClr val="000000"/>
              </a:solidFill>
              <a:latin typeface="微软雅黑" panose="020B0503020204020204" pitchFamily="34" charset="-122"/>
              <a:ea typeface="微软雅黑" panose="020B0503020204020204" pitchFamily="34" charset="-122"/>
            </a:endParaRPr>
          </a:p>
          <a:p>
            <a:pPr marL="514350" indent="-457200" eaLnBrk="1" hangingPunct="1">
              <a:buSzPct val="70000"/>
              <a:buFont typeface="Wingdings" panose="05000000000000000000" pitchFamily="2" charset="2"/>
              <a:buChar char="l"/>
            </a:pPr>
            <a:r>
              <a:rPr lang="zh-CN" altLang="zh-CN" sz="2800" u="sng" dirty="0">
                <a:solidFill>
                  <a:srgbClr val="FF0000"/>
                </a:solidFill>
                <a:latin typeface="微软雅黑" panose="020B0503020204020204" pitchFamily="34" charset="-122"/>
                <a:ea typeface="微软雅黑" panose="020B0503020204020204" pitchFamily="34" charset="-122"/>
              </a:rPr>
              <a:t>逻辑错</a:t>
            </a:r>
            <a:r>
              <a:rPr lang="zh-CN" altLang="zh-CN" sz="2800" dirty="0">
                <a:solidFill>
                  <a:srgbClr val="000000"/>
                </a:solidFill>
                <a:latin typeface="微软雅黑" panose="020B0503020204020204" pitchFamily="34" charset="-122"/>
                <a:ea typeface="微软雅黑" panose="020B0503020204020204" pitchFamily="34" charset="-122"/>
              </a:rPr>
              <a:t>：程序编译通过，也可运行，但运行结果与预期不符。如</a:t>
            </a:r>
            <a:r>
              <a:rPr lang="zh-CN" altLang="en-US" sz="2800" dirty="0">
                <a:solidFill>
                  <a:srgbClr val="000000"/>
                </a:solidFill>
                <a:latin typeface="微软雅黑" panose="020B0503020204020204" pitchFamily="34" charset="-122"/>
                <a:ea typeface="微软雅黑" panose="020B0503020204020204" pitchFamily="34" charset="-122"/>
              </a:rPr>
              <a:t>：</a:t>
            </a:r>
            <a:r>
              <a:rPr lang="zh-CN" altLang="zh-CN" sz="2800" dirty="0">
                <a:solidFill>
                  <a:srgbClr val="000000"/>
                </a:solidFill>
                <a:latin typeface="微软雅黑" panose="020B0503020204020204" pitchFamily="34" charset="-122"/>
                <a:ea typeface="微软雅黑" panose="020B0503020204020204" pitchFamily="34" charset="-122"/>
              </a:rPr>
              <a:t>由于循环条件不正确而没有结果，循环次数不对等因素导致的计算结果不正确等</a:t>
            </a:r>
            <a:r>
              <a:rPr lang="zh-CN" altLang="en-US"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经验排查</a:t>
            </a:r>
            <a:r>
              <a:rPr lang="zh-CN" altLang="en-US" sz="2800" dirty="0">
                <a:solidFill>
                  <a:srgbClr val="000000"/>
                </a:solidFill>
                <a:latin typeface="微软雅黑" panose="020B0503020204020204" pitchFamily="34" charset="-122"/>
                <a:ea typeface="微软雅黑" panose="020B0503020204020204" pitchFamily="34" charset="-122"/>
              </a:rPr>
              <a:t>）</a:t>
            </a:r>
            <a:endParaRPr lang="en-US" altLang="zh-CN" sz="2800" dirty="0">
              <a:solidFill>
                <a:srgbClr val="000000"/>
              </a:solidFill>
              <a:latin typeface="微软雅黑" panose="020B0503020204020204" pitchFamily="34" charset="-122"/>
              <a:ea typeface="微软雅黑" panose="020B0503020204020204" pitchFamily="34" charset="-122"/>
            </a:endParaRPr>
          </a:p>
          <a:p>
            <a:pPr marL="0" indent="0" eaLnBrk="1" hangingPunct="1">
              <a:buNone/>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653988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790614" cy="415370"/>
            <a:chOff x="264586" y="255969"/>
            <a:chExt cx="379061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386504"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语言的运行时错误分类</a:t>
              </a:r>
            </a:p>
          </p:txBody>
        </p:sp>
      </p:grpSp>
      <p:sp>
        <p:nvSpPr>
          <p:cNvPr id="13" name="Rectangle 4">
            <a:extLst>
              <a:ext uri="{FF2B5EF4-FFF2-40B4-BE49-F238E27FC236}">
                <a16:creationId xmlns:a16="http://schemas.microsoft.com/office/drawing/2014/main" id="{541ECD48-0AA8-45A7-90A4-A50E061C05BE}"/>
              </a:ext>
            </a:extLst>
          </p:cNvPr>
          <p:cNvSpPr txBox="1">
            <a:spLocks noChangeArrowheads="1"/>
          </p:cNvSpPr>
          <p:nvPr/>
        </p:nvSpPr>
        <p:spPr>
          <a:xfrm>
            <a:off x="12352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SzPct val="70000"/>
              <a:buFont typeface="Wingdings" panose="05000000000000000000" pitchFamily="2" charset="2"/>
              <a:buChar char="l"/>
            </a:pPr>
            <a:r>
              <a:rPr lang="zh-CN" altLang="zh-CN" sz="2800" dirty="0">
                <a:solidFill>
                  <a:srgbClr val="000000"/>
                </a:solidFill>
                <a:latin typeface="微软雅黑" panose="020B0503020204020204" pitchFamily="34" charset="-122"/>
                <a:ea typeface="微软雅黑" panose="020B0503020204020204" pitchFamily="34" charset="-122"/>
              </a:rPr>
              <a:t>错误</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Error</a:t>
            </a:r>
            <a:r>
              <a:rPr lang="zh-CN" altLang="en-US" sz="2800" dirty="0">
                <a:solidFill>
                  <a:srgbClr val="000000"/>
                </a:solidFill>
                <a:latin typeface="微软雅黑" panose="020B0503020204020204" pitchFamily="34" charset="-122"/>
                <a:ea typeface="微软雅黑" panose="020B0503020204020204" pitchFamily="34" charset="-122"/>
              </a:rPr>
              <a:t>）</a:t>
            </a:r>
            <a:r>
              <a:rPr lang="zh-CN" altLang="zh-CN" sz="2800" dirty="0">
                <a:solidFill>
                  <a:srgbClr val="000000"/>
                </a:solidFill>
                <a:latin typeface="微软雅黑" panose="020B0503020204020204" pitchFamily="34" charset="-122"/>
                <a:ea typeface="微软雅黑" panose="020B0503020204020204" pitchFamily="34" charset="-122"/>
              </a:rPr>
              <a:t>：是指程序在执行过程中所遇到的</a:t>
            </a:r>
            <a:r>
              <a:rPr lang="zh-CN" altLang="zh-CN" sz="2800" dirty="0">
                <a:solidFill>
                  <a:srgbClr val="FF0000"/>
                </a:solidFill>
                <a:latin typeface="微软雅黑" panose="020B0503020204020204" pitchFamily="34" charset="-122"/>
                <a:ea typeface="微软雅黑" panose="020B0503020204020204" pitchFamily="34" charset="-122"/>
              </a:rPr>
              <a:t>硬件或操作系统的错误</a:t>
            </a:r>
            <a:r>
              <a:rPr lang="zh-CN" altLang="en-US" sz="2800" dirty="0">
                <a:solidFill>
                  <a:srgbClr val="FF0000"/>
                </a:solidFill>
                <a:latin typeface="微软雅黑" panose="020B0503020204020204" pitchFamily="34" charset="-122"/>
                <a:ea typeface="微软雅黑" panose="020B0503020204020204" pitchFamily="34" charset="-122"/>
              </a:rPr>
              <a:t>，是致命的，需外界干预</a:t>
            </a:r>
            <a:r>
              <a:rPr lang="zh-CN" altLang="zh-CN"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000000"/>
                </a:solidFill>
                <a:latin typeface="微软雅黑" panose="020B0503020204020204" pitchFamily="34" charset="-122"/>
                <a:ea typeface="微软雅黑" panose="020B0503020204020204" pitchFamily="34" charset="-122"/>
              </a:rPr>
              <a:t>如：</a:t>
            </a:r>
            <a:r>
              <a:rPr lang="zh-CN" altLang="en-US" sz="2800" dirty="0">
                <a:solidFill>
                  <a:srgbClr val="FF0000"/>
                </a:solidFill>
                <a:latin typeface="微软雅黑" panose="020B0503020204020204" pitchFamily="34" charset="-122"/>
                <a:ea typeface="微软雅黑" panose="020B0503020204020204" pitchFamily="34" charset="-122"/>
              </a:rPr>
              <a:t>内存溢出、虚拟机错</a:t>
            </a:r>
            <a:r>
              <a:rPr lang="zh-CN" altLang="en-US" sz="2800" dirty="0">
                <a:solidFill>
                  <a:srgbClr val="000000"/>
                </a:solidFill>
                <a:latin typeface="微软雅黑" panose="020B0503020204020204" pitchFamily="34" charset="-122"/>
                <a:ea typeface="微软雅黑" panose="020B0503020204020204" pitchFamily="34" charset="-122"/>
              </a:rPr>
              <a:t>等</a:t>
            </a:r>
            <a:endParaRPr lang="zh-CN" altLang="zh-CN" sz="2800" dirty="0">
              <a:solidFill>
                <a:srgbClr val="000000"/>
              </a:solidFill>
              <a:latin typeface="微软雅黑" panose="020B0503020204020204" pitchFamily="34" charset="-122"/>
              <a:ea typeface="微软雅黑" panose="020B0503020204020204" pitchFamily="34" charset="-122"/>
            </a:endParaRPr>
          </a:p>
          <a:p>
            <a:pPr eaLnBrk="1" hangingPunct="1">
              <a:buSzPct val="70000"/>
              <a:buFont typeface="Wingdings" panose="05000000000000000000" pitchFamily="2" charset="2"/>
              <a:buChar char="l"/>
            </a:pPr>
            <a:r>
              <a:rPr lang="zh-CN" altLang="zh-CN" sz="2800" dirty="0">
                <a:solidFill>
                  <a:srgbClr val="000000"/>
                </a:solidFill>
                <a:latin typeface="微软雅黑" panose="020B0503020204020204" pitchFamily="34" charset="-122"/>
                <a:ea typeface="微软雅黑" panose="020B0503020204020204" pitchFamily="34" charset="-122"/>
              </a:rPr>
              <a:t>异常</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Exception</a:t>
            </a:r>
            <a:r>
              <a:rPr lang="zh-CN" altLang="en-US" sz="2800" dirty="0">
                <a:solidFill>
                  <a:srgbClr val="000000"/>
                </a:solidFill>
                <a:latin typeface="微软雅黑" panose="020B0503020204020204" pitchFamily="34" charset="-122"/>
                <a:ea typeface="微软雅黑" panose="020B0503020204020204" pitchFamily="34" charset="-122"/>
              </a:rPr>
              <a:t>）</a:t>
            </a:r>
            <a:r>
              <a:rPr lang="zh-CN" altLang="zh-CN" sz="2800" dirty="0">
                <a:solidFill>
                  <a:srgbClr val="000000"/>
                </a:solidFill>
                <a:latin typeface="微软雅黑" panose="020B0503020204020204" pitchFamily="34" charset="-122"/>
                <a:ea typeface="微软雅黑" panose="020B0503020204020204" pitchFamily="34" charset="-122"/>
              </a:rPr>
              <a:t>：是指在硬件和操作系统正常时，程序遇到的运行</a:t>
            </a:r>
            <a:r>
              <a:rPr lang="zh-CN" altLang="en-US" sz="2800" dirty="0">
                <a:solidFill>
                  <a:srgbClr val="000000"/>
                </a:solidFill>
                <a:latin typeface="微软雅黑" panose="020B0503020204020204" pitchFamily="34" charset="-122"/>
                <a:ea typeface="微软雅黑" panose="020B0503020204020204" pitchFamily="34" charset="-122"/>
              </a:rPr>
              <a:t>时错误</a:t>
            </a:r>
            <a:r>
              <a:rPr lang="zh-CN" altLang="zh-CN"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000000"/>
                </a:solidFill>
                <a:latin typeface="微软雅黑" panose="020B0503020204020204" pitchFamily="34" charset="-122"/>
                <a:ea typeface="微软雅黑" panose="020B0503020204020204" pitchFamily="34" charset="-122"/>
              </a:rPr>
              <a:t>如：</a:t>
            </a:r>
            <a:r>
              <a:rPr lang="zh-CN" altLang="en-US" sz="2800" dirty="0">
                <a:solidFill>
                  <a:srgbClr val="FF0000"/>
                </a:solidFill>
                <a:latin typeface="微软雅黑" panose="020B0503020204020204" pitchFamily="34" charset="-122"/>
                <a:ea typeface="微软雅黑" panose="020B0503020204020204" pitchFamily="34" charset="-122"/>
              </a:rPr>
              <a:t>数组越界、除数为 </a:t>
            </a:r>
            <a:r>
              <a:rPr lang="en-US" altLang="zh-CN" sz="2800" dirty="0">
                <a:solidFill>
                  <a:srgbClr val="FF0000"/>
                </a:solidFill>
                <a:latin typeface="微软雅黑" panose="020B0503020204020204" pitchFamily="34" charset="-122"/>
                <a:ea typeface="微软雅黑" panose="020B0503020204020204" pitchFamily="34" charset="-122"/>
              </a:rPr>
              <a:t>0</a:t>
            </a:r>
            <a:r>
              <a:rPr lang="zh-CN" altLang="en-US" sz="2800" dirty="0">
                <a:solidFill>
                  <a:srgbClr val="FF0000"/>
                </a:solidFill>
                <a:latin typeface="微软雅黑" panose="020B0503020204020204" pitchFamily="34" charset="-122"/>
                <a:ea typeface="微软雅黑" panose="020B0503020204020204" pitchFamily="34" charset="-122"/>
              </a:rPr>
              <a:t>、操作数超出数据范围</a:t>
            </a:r>
            <a:r>
              <a:rPr lang="zh-CN" altLang="en-US" sz="2800" dirty="0">
                <a:solidFill>
                  <a:srgbClr val="000000"/>
                </a:solidFill>
                <a:latin typeface="微软雅黑" panose="020B0503020204020204" pitchFamily="34" charset="-122"/>
                <a:ea typeface="微软雅黑" panose="020B0503020204020204" pitchFamily="34" charset="-122"/>
              </a:rPr>
              <a:t>等</a:t>
            </a:r>
            <a:endParaRPr lang="en-US" altLang="zh-CN" sz="2800" dirty="0">
              <a:solidFill>
                <a:srgbClr val="000000"/>
              </a:solidFill>
              <a:latin typeface="微软雅黑" panose="020B0503020204020204" pitchFamily="34" charset="-122"/>
              <a:ea typeface="微软雅黑" panose="020B0503020204020204" pitchFamily="34" charset="-122"/>
            </a:endParaRPr>
          </a:p>
          <a:p>
            <a:pPr lvl="1" eaLnBrk="1" hangingPunct="1">
              <a:buSzPct val="70000"/>
              <a:buFont typeface="微软雅黑" panose="020B0503020204020204" pitchFamily="34" charset="-122"/>
              <a:buChar char="–"/>
            </a:pPr>
            <a:r>
              <a:rPr lang="zh-CN" altLang="en-US" sz="2400" dirty="0">
                <a:solidFill>
                  <a:srgbClr val="000000"/>
                </a:solidFill>
                <a:latin typeface="微软雅黑" panose="020B0503020204020204" pitchFamily="34" charset="-122"/>
                <a:ea typeface="微软雅黑" panose="020B0503020204020204" pitchFamily="34" charset="-122"/>
              </a:rPr>
              <a:t>异常</a:t>
            </a:r>
            <a:r>
              <a:rPr lang="zh-CN" altLang="en-US" sz="2400" dirty="0">
                <a:solidFill>
                  <a:srgbClr val="FF0000"/>
                </a:solidFill>
                <a:latin typeface="微软雅黑" panose="020B0503020204020204" pitchFamily="34" charset="-122"/>
                <a:ea typeface="微软雅黑" panose="020B0503020204020204" pitchFamily="34" charset="-122"/>
              </a:rPr>
              <a:t>不是致命的，但会导致程序非正常终止</a:t>
            </a:r>
            <a:r>
              <a:rPr lang="zh-CN" altLang="en-US" sz="2400" dirty="0">
                <a:solidFill>
                  <a:srgbClr val="000000"/>
                </a:solidFill>
                <a:latin typeface="微软雅黑" panose="020B0503020204020204" pitchFamily="34" charset="-122"/>
                <a:ea typeface="微软雅黑" panose="020B0503020204020204" pitchFamily="34" charset="-122"/>
              </a:rPr>
              <a:t>，异常处理机制使程序自身能够捕获和处理异常。</a:t>
            </a:r>
            <a:endParaRPr lang="en-US" altLang="zh-CN" sz="2400" dirty="0">
              <a:solidFill>
                <a:srgbClr val="000000"/>
              </a:solidFill>
              <a:latin typeface="微软雅黑" panose="020B0503020204020204" pitchFamily="34" charset="-122"/>
              <a:ea typeface="微软雅黑" panose="020B0503020204020204" pitchFamily="34" charset="-122"/>
            </a:endParaRPr>
          </a:p>
          <a:p>
            <a:pPr marL="0" indent="0" eaLnBrk="1" hangingPunct="1">
              <a:buNone/>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510055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51520" y="255969"/>
            <a:ext cx="2982701" cy="415370"/>
            <a:chOff x="264586" y="255969"/>
            <a:chExt cx="2982701"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578591"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的异常处理机制</a:t>
              </a:r>
            </a:p>
          </p:txBody>
        </p:sp>
      </p:grpSp>
      <p:sp>
        <p:nvSpPr>
          <p:cNvPr id="13" name="Rectangle 4">
            <a:extLst>
              <a:ext uri="{FF2B5EF4-FFF2-40B4-BE49-F238E27FC236}">
                <a16:creationId xmlns:a16="http://schemas.microsoft.com/office/drawing/2014/main" id="{541ECD48-0AA8-45A7-90A4-A50E061C05BE}"/>
              </a:ext>
            </a:extLst>
          </p:cNvPr>
          <p:cNvSpPr txBox="1">
            <a:spLocks noChangeArrowheads="1"/>
          </p:cNvSpPr>
          <p:nvPr/>
        </p:nvSpPr>
        <p:spPr>
          <a:xfrm>
            <a:off x="12352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zh-CN" sz="2800" dirty="0">
                <a:solidFill>
                  <a:srgbClr val="FF0000"/>
                </a:solidFill>
                <a:latin typeface="微软雅黑" panose="020B0503020204020204" pitchFamily="34" charset="-122"/>
                <a:ea typeface="微软雅黑" panose="020B0503020204020204" pitchFamily="34" charset="-122"/>
              </a:rPr>
              <a:t>异常</a:t>
            </a:r>
            <a:r>
              <a:rPr lang="zh-CN" altLang="en-US" sz="2800" dirty="0">
                <a:solidFill>
                  <a:srgbClr val="FF0000"/>
                </a:solidFill>
                <a:latin typeface="微软雅黑" panose="020B0503020204020204" pitchFamily="34" charset="-122"/>
                <a:ea typeface="微软雅黑" panose="020B0503020204020204" pitchFamily="34" charset="-122"/>
              </a:rPr>
              <a:t>对象</a:t>
            </a:r>
            <a:r>
              <a:rPr lang="zh-CN" altLang="zh-CN" sz="2800" dirty="0">
                <a:solidFill>
                  <a:srgbClr val="000000"/>
                </a:solidFill>
                <a:latin typeface="微软雅黑" panose="020B0503020204020204" pitchFamily="34" charset="-122"/>
                <a:ea typeface="微软雅黑" panose="020B0503020204020204" pitchFamily="34" charset="-122"/>
              </a:rPr>
              <a:t>：是指程序在运行过程中发生由于算法考虑不周或软件设计错误等导致的程序</a:t>
            </a:r>
            <a:r>
              <a:rPr lang="zh-CN" altLang="zh-CN" sz="2800" dirty="0">
                <a:solidFill>
                  <a:srgbClr val="FF0000"/>
                </a:solidFill>
                <a:latin typeface="微软雅黑" panose="020B0503020204020204" pitchFamily="34" charset="-122"/>
                <a:ea typeface="微软雅黑" panose="020B0503020204020204" pitchFamily="34" charset="-122"/>
              </a:rPr>
              <a:t>异常事件</a:t>
            </a:r>
          </a:p>
          <a:p>
            <a:pPr eaLnBrk="1" hangingPunct="1"/>
            <a:r>
              <a:rPr lang="zh-CN" altLang="zh-CN" sz="2800" dirty="0">
                <a:solidFill>
                  <a:srgbClr val="FF0000"/>
                </a:solidFill>
                <a:latin typeface="微软雅黑" panose="020B0503020204020204" pitchFamily="34" charset="-122"/>
                <a:ea typeface="微软雅黑" panose="020B0503020204020204" pitchFamily="34" charset="-122"/>
              </a:rPr>
              <a:t>抛出异常</a:t>
            </a:r>
            <a:r>
              <a:rPr lang="zh-CN" altLang="zh-CN" sz="2800" dirty="0">
                <a:solidFill>
                  <a:srgbClr val="000000"/>
                </a:solidFill>
                <a:latin typeface="微软雅黑" panose="020B0503020204020204" pitchFamily="34" charset="-122"/>
                <a:ea typeface="微软雅黑" panose="020B0503020204020204" pitchFamily="34" charset="-122"/>
              </a:rPr>
              <a:t>：在一个程序运行过程中，如果发生了异常事件，则产生一个</a:t>
            </a:r>
            <a:r>
              <a:rPr lang="zh-CN" altLang="zh-CN" sz="2800" dirty="0">
                <a:solidFill>
                  <a:srgbClr val="FF0000"/>
                </a:solidFill>
                <a:latin typeface="微软雅黑" panose="020B0503020204020204" pitchFamily="34" charset="-122"/>
                <a:ea typeface="微软雅黑" panose="020B0503020204020204" pitchFamily="34" charset="-122"/>
              </a:rPr>
              <a:t>代表该异常的对象</a:t>
            </a:r>
            <a:r>
              <a:rPr lang="zh-CN" altLang="zh-CN" sz="2800" dirty="0">
                <a:solidFill>
                  <a:srgbClr val="000000"/>
                </a:solidFill>
                <a:latin typeface="微软雅黑" panose="020B0503020204020204" pitchFamily="34" charset="-122"/>
                <a:ea typeface="微软雅黑" panose="020B0503020204020204" pitchFamily="34" charset="-122"/>
              </a:rPr>
              <a:t>，并把它提交给运行系统</a:t>
            </a:r>
            <a:r>
              <a:rPr lang="zh-CN" altLang="en-US" sz="2800" dirty="0">
                <a:solidFill>
                  <a:srgbClr val="000000"/>
                </a:solidFill>
                <a:latin typeface="微软雅黑" panose="020B0503020204020204" pitchFamily="34" charset="-122"/>
                <a:ea typeface="微软雅黑" panose="020B0503020204020204" pitchFamily="34" charset="-122"/>
              </a:rPr>
              <a:t>，也称为</a:t>
            </a:r>
            <a:r>
              <a:rPr lang="zh-CN" altLang="zh-CN" sz="2800" dirty="0">
                <a:solidFill>
                  <a:srgbClr val="FF0000"/>
                </a:solidFill>
                <a:latin typeface="微软雅黑" panose="020B0503020204020204" pitchFamily="34" charset="-122"/>
                <a:ea typeface="微软雅黑" panose="020B0503020204020204" pitchFamily="34" charset="-122"/>
              </a:rPr>
              <a:t>抛出</a:t>
            </a:r>
            <a:r>
              <a:rPr lang="en-US" altLang="zh-CN" sz="2800" dirty="0">
                <a:solidFill>
                  <a:srgbClr val="FF0000"/>
                </a:solidFill>
                <a:latin typeface="微软雅黑" panose="020B0503020204020204" pitchFamily="34" charset="-122"/>
                <a:ea typeface="微软雅黑" panose="020B0503020204020204" pitchFamily="34" charset="-122"/>
              </a:rPr>
              <a:t>(throw)</a:t>
            </a:r>
            <a:r>
              <a:rPr lang="zh-CN" altLang="zh-CN" sz="2800" dirty="0">
                <a:solidFill>
                  <a:srgbClr val="FF0000"/>
                </a:solidFill>
                <a:latin typeface="微软雅黑" panose="020B0503020204020204" pitchFamily="34" charset="-122"/>
                <a:ea typeface="微软雅黑" panose="020B0503020204020204" pitchFamily="34" charset="-122"/>
              </a:rPr>
              <a:t>异常</a:t>
            </a:r>
            <a:endParaRPr lang="zh-CN" altLang="zh-CN" sz="2800" dirty="0">
              <a:solidFill>
                <a:srgbClr val="000000"/>
              </a:solidFill>
              <a:latin typeface="微软雅黑" panose="020B0503020204020204" pitchFamily="34" charset="-122"/>
              <a:ea typeface="微软雅黑" panose="020B0503020204020204" pitchFamily="34" charset="-122"/>
            </a:endParaRPr>
          </a:p>
          <a:p>
            <a:pPr eaLnBrk="1" hangingPunct="1"/>
            <a:r>
              <a:rPr lang="zh-CN" altLang="zh-CN" sz="2800" dirty="0">
                <a:solidFill>
                  <a:srgbClr val="FF0000"/>
                </a:solidFill>
                <a:latin typeface="微软雅黑" panose="020B0503020204020204" pitchFamily="34" charset="-122"/>
                <a:ea typeface="微软雅黑" panose="020B0503020204020204" pitchFamily="34" charset="-122"/>
              </a:rPr>
              <a:t>捕获</a:t>
            </a:r>
            <a:r>
              <a:rPr lang="zh-CN" altLang="en-US" sz="2800" dirty="0">
                <a:solidFill>
                  <a:srgbClr val="FF0000"/>
                </a:solidFill>
                <a:latin typeface="微软雅黑" panose="020B0503020204020204" pitchFamily="34" charset="-122"/>
                <a:ea typeface="微软雅黑" panose="020B0503020204020204" pitchFamily="34" charset="-122"/>
              </a:rPr>
              <a:t>并处理</a:t>
            </a:r>
            <a:r>
              <a:rPr lang="zh-CN" altLang="zh-CN" sz="2800" dirty="0">
                <a:solidFill>
                  <a:srgbClr val="FF0000"/>
                </a:solidFill>
                <a:latin typeface="微软雅黑" panose="020B0503020204020204" pitchFamily="34" charset="-122"/>
                <a:ea typeface="微软雅黑" panose="020B0503020204020204" pitchFamily="34" charset="-122"/>
              </a:rPr>
              <a:t>异常</a:t>
            </a:r>
            <a:r>
              <a:rPr lang="zh-CN" altLang="zh-CN" sz="2800" dirty="0">
                <a:solidFill>
                  <a:srgbClr val="000000"/>
                </a:solidFill>
                <a:latin typeface="微软雅黑" panose="020B0503020204020204" pitchFamily="34" charset="-122"/>
                <a:ea typeface="微软雅黑" panose="020B0503020204020204" pitchFamily="34" charset="-122"/>
              </a:rPr>
              <a:t>：异常抛出后，运行系统</a:t>
            </a:r>
            <a:r>
              <a:rPr lang="zh-CN" altLang="zh-CN" sz="2800" dirty="0">
                <a:solidFill>
                  <a:srgbClr val="FF0000"/>
                </a:solidFill>
                <a:latin typeface="微软雅黑" panose="020B0503020204020204" pitchFamily="34" charset="-122"/>
                <a:ea typeface="微软雅黑" panose="020B0503020204020204" pitchFamily="34" charset="-122"/>
              </a:rPr>
              <a:t>从生成异常对象的代码开始，沿方法的调用栈逐层回溯查找，直到找到包含相应异常处理的方法</a:t>
            </a:r>
            <a:r>
              <a:rPr lang="zh-CN" altLang="zh-CN" sz="2800" dirty="0">
                <a:solidFill>
                  <a:srgbClr val="000000"/>
                </a:solidFill>
                <a:latin typeface="微软雅黑" panose="020B0503020204020204" pitchFamily="34" charset="-122"/>
                <a:ea typeface="微软雅黑" panose="020B0503020204020204" pitchFamily="34" charset="-122"/>
              </a:rPr>
              <a:t>，并把异常对象提交给该方法为止，这个过程称为</a:t>
            </a:r>
            <a:r>
              <a:rPr lang="zh-CN" altLang="zh-CN" sz="2800" dirty="0">
                <a:solidFill>
                  <a:srgbClr val="FF0000"/>
                </a:solidFill>
                <a:latin typeface="微软雅黑" panose="020B0503020204020204" pitchFamily="34" charset="-122"/>
                <a:ea typeface="微软雅黑" panose="020B0503020204020204" pitchFamily="34" charset="-122"/>
              </a:rPr>
              <a:t>捕获</a:t>
            </a:r>
            <a:r>
              <a:rPr lang="en-US" altLang="zh-CN" sz="2800" dirty="0">
                <a:solidFill>
                  <a:srgbClr val="FF0000"/>
                </a:solidFill>
                <a:latin typeface="微软雅黑" panose="020B0503020204020204" pitchFamily="34" charset="-122"/>
                <a:ea typeface="微软雅黑" panose="020B0503020204020204" pitchFamily="34" charset="-122"/>
              </a:rPr>
              <a:t>(catch)</a:t>
            </a:r>
            <a:r>
              <a:rPr lang="zh-CN" altLang="zh-CN" sz="2800" dirty="0">
                <a:solidFill>
                  <a:srgbClr val="FF0000"/>
                </a:solidFill>
                <a:latin typeface="微软雅黑" panose="020B0503020204020204" pitchFamily="34" charset="-122"/>
                <a:ea typeface="微软雅黑" panose="020B0503020204020204" pitchFamily="34" charset="-122"/>
              </a:rPr>
              <a:t>异常</a:t>
            </a:r>
            <a:endParaRPr lang="en-US" altLang="zh-CN" sz="2800" dirty="0">
              <a:solidFill>
                <a:srgbClr val="000000"/>
              </a:solidFill>
              <a:latin typeface="微软雅黑" panose="020B0503020204020204" pitchFamily="34" charset="-122"/>
              <a:ea typeface="微软雅黑" panose="020B0503020204020204" pitchFamily="34" charset="-122"/>
            </a:endParaRPr>
          </a:p>
          <a:p>
            <a:pPr marL="0" indent="0" eaLnBrk="1" hangingPunct="1">
              <a:buNone/>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722698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 name="ISPRING_PRESENTATION_TITLE" val="135"/>
</p:tagLst>
</file>

<file path=ppt/tags/tag2.xml><?xml version="1.0" encoding="utf-8"?>
<p:tagLst xmlns:a="http://schemas.openxmlformats.org/drawingml/2006/main" xmlns:r="http://schemas.openxmlformats.org/officeDocument/2006/relationships" xmlns:p="http://schemas.openxmlformats.org/presentationml/2006/main">
  <p:tag name="ISLIDE.ICON" val="#173429;#383542;"/>
</p:tagLst>
</file>

<file path=ppt/tags/tag3.xml><?xml version="1.0" encoding="utf-8"?>
<p:tagLst xmlns:a="http://schemas.openxmlformats.org/drawingml/2006/main" xmlns:r="http://schemas.openxmlformats.org/officeDocument/2006/relationships" xmlns:p="http://schemas.openxmlformats.org/presentationml/2006/main">
  <p:tag name="ISLIDE.ICON" val="#173429;#383542;"/>
</p:tagLst>
</file>

<file path=ppt/tags/tag4.xml><?xml version="1.0" encoding="utf-8"?>
<p:tagLst xmlns:a="http://schemas.openxmlformats.org/drawingml/2006/main" xmlns:r="http://schemas.openxmlformats.org/officeDocument/2006/relationships" xmlns:p="http://schemas.openxmlformats.org/presentationml/2006/main">
  <p:tag name="ISLIDE.ICON" val="#173429;#383542;"/>
</p:tagLst>
</file>

<file path=ppt/tags/tag5.xml><?xml version="1.0" encoding="utf-8"?>
<p:tagLst xmlns:a="http://schemas.openxmlformats.org/drawingml/2006/main" xmlns:r="http://schemas.openxmlformats.org/officeDocument/2006/relationships" xmlns:p="http://schemas.openxmlformats.org/presentationml/2006/main">
  <p:tag name="ISLIDE.ICON" val="#173429;#383542;"/>
</p:tagLst>
</file>

<file path=ppt/tags/tag6.xml><?xml version="1.0" encoding="utf-8"?>
<p:tagLst xmlns:a="http://schemas.openxmlformats.org/drawingml/2006/main" xmlns:r="http://schemas.openxmlformats.org/officeDocument/2006/relationships" xmlns:p="http://schemas.openxmlformats.org/presentationml/2006/main">
  <p:tag name="ISLIDE.ICON" val="#173429;#383542;"/>
</p:tagLst>
</file>

<file path=ppt/tags/tag7.xml><?xml version="1.0" encoding="utf-8"?>
<p:tagLst xmlns:a="http://schemas.openxmlformats.org/drawingml/2006/main" xmlns:r="http://schemas.openxmlformats.org/officeDocument/2006/relationships" xmlns:p="http://schemas.openxmlformats.org/presentationml/2006/main">
  <p:tag name="ISLIDE.ICON" val="#173429;#383542;"/>
</p:tagLst>
</file>

<file path=ppt/tags/tag8.xml><?xml version="1.0" encoding="utf-8"?>
<p:tagLst xmlns:a="http://schemas.openxmlformats.org/drawingml/2006/main" xmlns:r="http://schemas.openxmlformats.org/officeDocument/2006/relationships" xmlns:p="http://schemas.openxmlformats.org/presentationml/2006/main">
  <p:tag name="ISLIDE.ICON" val="#173429;#383542;"/>
</p:tagLst>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lgn="l" eaLnBrk="1" hangingPunct="1">
          <a:buSzPct val="70000"/>
          <a:defRPr sz="2800" dirty="0">
            <a:solidFill>
              <a:srgbClr val="000000"/>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10622</TotalTime>
  <Words>1955</Words>
  <Application>Microsoft Office PowerPoint</Application>
  <PresentationFormat>全屏显示(16:9)</PresentationFormat>
  <Paragraphs>180</Paragraphs>
  <Slides>26</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微软雅黑</vt:lpstr>
      <vt:lpstr>微软雅黑 Light</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pdcxs</cp:lastModifiedBy>
  <cp:revision>3209</cp:revision>
  <dcterms:created xsi:type="dcterms:W3CDTF">2014-07-30T04:54:51Z</dcterms:created>
  <dcterms:modified xsi:type="dcterms:W3CDTF">2024-03-25T15:28:57Z</dcterms:modified>
</cp:coreProperties>
</file>