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9" r:id="rId2"/>
    <p:sldId id="297" r:id="rId3"/>
    <p:sldId id="287" r:id="rId4"/>
    <p:sldId id="314" r:id="rId5"/>
    <p:sldId id="315" r:id="rId6"/>
    <p:sldId id="316" r:id="rId7"/>
    <p:sldId id="318" r:id="rId8"/>
    <p:sldId id="319" r:id="rId9"/>
    <p:sldId id="323" r:id="rId10"/>
    <p:sldId id="317" r:id="rId11"/>
    <p:sldId id="320" r:id="rId12"/>
    <p:sldId id="324" r:id="rId13"/>
    <p:sldId id="322" r:id="rId14"/>
    <p:sldId id="325" r:id="rId15"/>
    <p:sldId id="328" r:id="rId16"/>
    <p:sldId id="321" r:id="rId17"/>
    <p:sldId id="326" r:id="rId18"/>
    <p:sldId id="327" r:id="rId19"/>
    <p:sldId id="295" r:id="rId20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9B00"/>
    <a:srgbClr val="FFEA9C"/>
    <a:srgbClr val="253C8E"/>
    <a:srgbClr val="E7242D"/>
    <a:srgbClr val="0066FF"/>
    <a:srgbClr val="D94E60"/>
    <a:srgbClr val="E78D98"/>
    <a:srgbClr val="A51E28"/>
    <a:srgbClr val="F7F7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9AE3D-C3F8-4E7B-B873-91CA9F985E5B}" v="1" dt="2024-03-04T13:28:07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4774" autoAdjust="0"/>
  </p:normalViewPr>
  <p:slideViewPr>
    <p:cSldViewPr>
      <p:cViewPr varScale="1">
        <p:scale>
          <a:sx n="140" d="100"/>
          <a:sy n="140" d="100"/>
        </p:scale>
        <p:origin x="10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dcxs" userId="f53f700a-6709-4045-8975-3edaa594be1c" providerId="ADAL" clId="{83F4C801-FBFF-41E5-B15E-B57B00C38F8E}"/>
    <pc:docChg chg="addSld delSld modSld">
      <pc:chgData name="pdcxs" userId="f53f700a-6709-4045-8975-3edaa594be1c" providerId="ADAL" clId="{83F4C801-FBFF-41E5-B15E-B57B00C38F8E}" dt="2024-02-28T05:41:41.182" v="1" actId="47"/>
      <pc:docMkLst>
        <pc:docMk/>
      </pc:docMkLst>
      <pc:sldChg chg="del">
        <pc:chgData name="pdcxs" userId="f53f700a-6709-4045-8975-3edaa594be1c" providerId="ADAL" clId="{83F4C801-FBFF-41E5-B15E-B57B00C38F8E}" dt="2024-02-28T05:41:41.182" v="1" actId="47"/>
        <pc:sldMkLst>
          <pc:docMk/>
          <pc:sldMk cId="753176371" sldId="306"/>
        </pc:sldMkLst>
      </pc:sldChg>
      <pc:sldChg chg="add">
        <pc:chgData name="pdcxs" userId="f53f700a-6709-4045-8975-3edaa594be1c" providerId="ADAL" clId="{83F4C801-FBFF-41E5-B15E-B57B00C38F8E}" dt="2024-02-28T05:41:39.506" v="0"/>
        <pc:sldMkLst>
          <pc:docMk/>
          <pc:sldMk cId="3154412778" sldId="329"/>
        </pc:sldMkLst>
      </pc:sldChg>
    </pc:docChg>
  </pc:docChgLst>
  <pc:docChgLst>
    <pc:chgData name="pdcxs" userId="f53f700a-6709-4045-8975-3edaa594be1c" providerId="ADAL" clId="{206C2F63-D4E4-4115-9DA8-EABBF00C3817}"/>
    <pc:docChg chg="modSld">
      <pc:chgData name="pdcxs" userId="f53f700a-6709-4045-8975-3edaa594be1c" providerId="ADAL" clId="{206C2F63-D4E4-4115-9DA8-EABBF00C3817}" dt="2023-02-23T07:20:39.849" v="6" actId="20577"/>
      <pc:docMkLst>
        <pc:docMk/>
      </pc:docMkLst>
      <pc:sldChg chg="modSp mod">
        <pc:chgData name="pdcxs" userId="f53f700a-6709-4045-8975-3edaa594be1c" providerId="ADAL" clId="{206C2F63-D4E4-4115-9DA8-EABBF00C3817}" dt="2023-02-23T07:20:39.849" v="6" actId="20577"/>
        <pc:sldMkLst>
          <pc:docMk/>
          <pc:sldMk cId="753176371" sldId="306"/>
        </pc:sldMkLst>
        <pc:spChg chg="mod">
          <ac:chgData name="pdcxs" userId="f53f700a-6709-4045-8975-3edaa594be1c" providerId="ADAL" clId="{206C2F63-D4E4-4115-9DA8-EABBF00C3817}" dt="2023-02-23T07:20:39.849" v="6" actId="20577"/>
          <ac:spMkLst>
            <pc:docMk/>
            <pc:sldMk cId="753176371" sldId="306"/>
            <ac:spMk id="19" creationId="{00000000-0000-0000-0000-000000000000}"/>
          </ac:spMkLst>
        </pc:spChg>
      </pc:sldChg>
    </pc:docChg>
  </pc:docChgLst>
  <pc:docChgLst>
    <pc:chgData name="pdcxs" userId="f53f700a-6709-4045-8975-3edaa594be1c" providerId="ADAL" clId="{7D39AE3D-C3F8-4E7B-B873-91CA9F985E5B}"/>
    <pc:docChg chg="modSld">
      <pc:chgData name="pdcxs" userId="f53f700a-6709-4045-8975-3edaa594be1c" providerId="ADAL" clId="{7D39AE3D-C3F8-4E7B-B873-91CA9F985E5B}" dt="2024-03-04T13:28:07.894" v="0"/>
      <pc:docMkLst>
        <pc:docMk/>
      </pc:docMkLst>
      <pc:sldChg chg="modSp">
        <pc:chgData name="pdcxs" userId="f53f700a-6709-4045-8975-3edaa594be1c" providerId="ADAL" clId="{7D39AE3D-C3F8-4E7B-B873-91CA9F985E5B}" dt="2024-03-04T13:28:07.894" v="0"/>
        <pc:sldMkLst>
          <pc:docMk/>
          <pc:sldMk cId="3154508666" sldId="323"/>
        </pc:sldMkLst>
        <pc:spChg chg="mod">
          <ac:chgData name="pdcxs" userId="f53f700a-6709-4045-8975-3edaa594be1c" providerId="ADAL" clId="{7D39AE3D-C3F8-4E7B-B873-91CA9F985E5B}" dt="2024-03-04T13:28:07.894" v="0"/>
          <ac:spMkLst>
            <pc:docMk/>
            <pc:sldMk cId="3154508666" sldId="323"/>
            <ac:spMk id="46" creationId="{554F1435-DEEE-4CD7-A7E5-573DA4B484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452BF8-090B-45BA-BEBC-12E4A68B66AF}" type="datetimeFigureOut">
              <a:rPr lang="zh-CN" altLang="en-US"/>
              <a:pPr>
                <a:defRPr/>
              </a:pPr>
              <a:t>2024/3/4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4483595-0F15-485D-B89F-C1EC33C285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74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3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45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68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97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577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991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63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566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934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15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26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5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35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60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27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3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942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  <a:pPr>
                <a:defRPr/>
              </a:pPr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994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  <a:pPr>
                <a:defRPr/>
              </a:pPr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778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  <a:pPr>
                <a:defRPr/>
              </a:pPr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510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  <a:pPr>
                <a:defRPr/>
              </a:pPr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92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005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569870"/>
      </p:ext>
    </p:extLst>
  </p:cSld>
  <p:clrMapOvr>
    <a:masterClrMapping/>
  </p:clrMapOvr>
  <p:transition spd="slow" advClick="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27B9DD9-119C-4B8D-B3AB-3CFC6AE69930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896A742-B894-4524-9C20-3C168B22A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504074">
            <a:off x="8420870" y="272680"/>
            <a:ext cx="1446260" cy="1410847"/>
            <a:chOff x="1438274" y="1657351"/>
            <a:chExt cx="1072401" cy="747122"/>
          </a:xfrm>
        </p:grpSpPr>
        <p:sp>
          <p:nvSpPr>
            <p:cNvPr id="3" name="任意多边形 2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2956835">
            <a:off x="7871462" y="4098720"/>
            <a:ext cx="1446260" cy="1410847"/>
            <a:chOff x="1438274" y="1657351"/>
            <a:chExt cx="1072401" cy="747122"/>
          </a:xfrm>
        </p:grpSpPr>
        <p:sp>
          <p:nvSpPr>
            <p:cNvPr id="7" name="任意多边形 6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16504074">
            <a:off x="-929201" y="-101486"/>
            <a:ext cx="1446260" cy="1410847"/>
            <a:chOff x="1438274" y="1657351"/>
            <a:chExt cx="1072401" cy="747122"/>
          </a:xfrm>
        </p:grpSpPr>
        <p:sp>
          <p:nvSpPr>
            <p:cNvPr id="11" name="任意多边形 10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802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3814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5198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3349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  <a:pPr>
                <a:defRPr/>
              </a:pPr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637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  <a:pPr>
                <a:defRPr/>
              </a:pPr>
              <a:t>2024/3/4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5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  <a:pPr>
                <a:defRPr/>
              </a:pPr>
              <a:t>2024/3/4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94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  <a:pPr>
                <a:defRPr/>
              </a:pPr>
              <a:t>2024/3/4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579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3" r:id="rId3"/>
    <p:sldLayoutId id="2147483674" r:id="rId4"/>
    <p:sldLayoutId id="2147483671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72" r:id="rId14"/>
    <p:sldLayoutId id="2147483685" r:id="rId15"/>
    <p:sldLayoutId id="2147483686" r:id="rId16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/>
          <p:nvPr/>
        </p:nvSpPr>
        <p:spPr>
          <a:xfrm>
            <a:off x="1930227" y="3583212"/>
            <a:ext cx="1417637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讲授人：陈笑沙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087" y="2247366"/>
            <a:ext cx="4855823" cy="7615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68551" tIns="34276" rIns="68551" bIns="34276">
            <a:spAutoFit/>
          </a:bodyPr>
          <a:lstStyle/>
          <a:p>
            <a:pPr algn="ctr"/>
            <a:r>
              <a:rPr lang="en-US" altLang="zh-CN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4307104" y="3583212"/>
            <a:ext cx="3793288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学院：计算机科学与技术学院（大数据学院）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06A63-BFE2-4696-8540-8182C4D8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933172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1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005831" cy="415370"/>
            <a:chOff x="264586" y="255969"/>
            <a:chExt cx="200583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60172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for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循环结构</a:t>
              </a:r>
            </a:p>
          </p:txBody>
        </p:sp>
      </p:grpSp>
      <p:grpSp>
        <p:nvGrpSpPr>
          <p:cNvPr id="13" name="Group 39">
            <a:extLst>
              <a:ext uri="{FF2B5EF4-FFF2-40B4-BE49-F238E27FC236}">
                <a16:creationId xmlns:a16="http://schemas.microsoft.com/office/drawing/2014/main" id="{AF08D781-7BE5-47C9-85A9-773A7CEE4602}"/>
              </a:ext>
            </a:extLst>
          </p:cNvPr>
          <p:cNvGrpSpPr>
            <a:grpSpLocks/>
          </p:cNvGrpSpPr>
          <p:nvPr/>
        </p:nvGrpSpPr>
        <p:grpSpPr bwMode="auto">
          <a:xfrm>
            <a:off x="4566542" y="658813"/>
            <a:ext cx="4325938" cy="3367087"/>
            <a:chOff x="3038" y="2354"/>
            <a:chExt cx="3261" cy="4045"/>
          </a:xfrm>
        </p:grpSpPr>
        <p:sp>
          <p:nvSpPr>
            <p:cNvPr id="16" name="Rectangle 40">
              <a:extLst>
                <a:ext uri="{FF2B5EF4-FFF2-40B4-BE49-F238E27FC236}">
                  <a16:creationId xmlns:a16="http://schemas.microsoft.com/office/drawing/2014/main" id="{C5A82016-072B-432B-9CDC-D063E62D9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1" y="3276"/>
              <a:ext cx="210" cy="2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" name="Rectangle 41">
              <a:extLst>
                <a:ext uri="{FF2B5EF4-FFF2-40B4-BE49-F238E27FC236}">
                  <a16:creationId xmlns:a16="http://schemas.microsoft.com/office/drawing/2014/main" id="{7BC9B0B0-62B4-4742-8DB8-FE57A57B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3" y="3788"/>
              <a:ext cx="210" cy="2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  <p:grpSp>
          <p:nvGrpSpPr>
            <p:cNvPr id="18" name="Group 42">
              <a:extLst>
                <a:ext uri="{FF2B5EF4-FFF2-40B4-BE49-F238E27FC236}">
                  <a16:creationId xmlns:a16="http://schemas.microsoft.com/office/drawing/2014/main" id="{79F4AEDB-7F4D-4ED5-A69C-B7E5C686CA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8" y="2354"/>
              <a:ext cx="3261" cy="4045"/>
              <a:chOff x="3030" y="3818"/>
              <a:chExt cx="3261" cy="4045"/>
            </a:xfrm>
          </p:grpSpPr>
          <p:sp>
            <p:nvSpPr>
              <p:cNvPr id="19" name="Rectangle 43">
                <a:extLst>
                  <a:ext uri="{FF2B5EF4-FFF2-40B4-BE49-F238E27FC236}">
                    <a16:creationId xmlns:a16="http://schemas.microsoft.com/office/drawing/2014/main" id="{4AC72C44-8223-47FC-86C3-FB6CFFCD5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7524"/>
                <a:ext cx="3261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循环结构的流程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0" name="AutoShape 44">
                <a:extLst>
                  <a:ext uri="{FF2B5EF4-FFF2-40B4-BE49-F238E27FC236}">
                    <a16:creationId xmlns:a16="http://schemas.microsoft.com/office/drawing/2014/main" id="{8D312DD5-E70A-45B4-A50F-E43BF1A44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0" y="4817"/>
                <a:ext cx="2283" cy="510"/>
              </a:xfrm>
              <a:prstGeom prst="flowChartDecision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条件表达式</a:t>
                </a: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21" name="Line 45">
                <a:extLst>
                  <a:ext uri="{FF2B5EF4-FFF2-40B4-BE49-F238E27FC236}">
                    <a16:creationId xmlns:a16="http://schemas.microsoft.com/office/drawing/2014/main" id="{0BA8B089-12E3-40D3-9229-2297B7BBB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73" y="5066"/>
                <a:ext cx="238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Rectangle 46">
                <a:extLst>
                  <a:ext uri="{FF2B5EF4-FFF2-40B4-BE49-F238E27FC236}">
                    <a16:creationId xmlns:a16="http://schemas.microsoft.com/office/drawing/2014/main" id="{DE5B8C87-7490-4012-AD14-97E45DFF4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4223"/>
                <a:ext cx="1448" cy="283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表达式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3" name="Rectangle 47">
                <a:extLst>
                  <a:ext uri="{FF2B5EF4-FFF2-40B4-BE49-F238E27FC236}">
                    <a16:creationId xmlns:a16="http://schemas.microsoft.com/office/drawing/2014/main" id="{4EFFD754-0583-4739-9789-3ADEC939F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8" y="5624"/>
                <a:ext cx="1448" cy="283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循环体</a:t>
                </a: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Rectangle 48">
                <a:extLst>
                  <a:ext uri="{FF2B5EF4-FFF2-40B4-BE49-F238E27FC236}">
                    <a16:creationId xmlns:a16="http://schemas.microsoft.com/office/drawing/2014/main" id="{0F140292-AEAA-4F2C-AB08-377747ADC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6218"/>
                <a:ext cx="1448" cy="283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表达式</a:t>
                </a: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Line 49">
                <a:extLst>
                  <a:ext uri="{FF2B5EF4-FFF2-40B4-BE49-F238E27FC236}">
                    <a16:creationId xmlns:a16="http://schemas.microsoft.com/office/drawing/2014/main" id="{EACCBF66-9728-4383-AEC7-C42BF8280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2" y="3818"/>
                <a:ext cx="0" cy="39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50">
                <a:extLst>
                  <a:ext uri="{FF2B5EF4-FFF2-40B4-BE49-F238E27FC236}">
                    <a16:creationId xmlns:a16="http://schemas.microsoft.com/office/drawing/2014/main" id="{744F2382-ED23-4638-9061-303A18025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2" y="4511"/>
                <a:ext cx="0" cy="31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1">
                <a:extLst>
                  <a:ext uri="{FF2B5EF4-FFF2-40B4-BE49-F238E27FC236}">
                    <a16:creationId xmlns:a16="http://schemas.microsoft.com/office/drawing/2014/main" id="{E512C95A-A092-43FB-A16A-9A84FB433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7" y="5321"/>
                <a:ext cx="0" cy="31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2">
                <a:extLst>
                  <a:ext uri="{FF2B5EF4-FFF2-40B4-BE49-F238E27FC236}">
                    <a16:creationId xmlns:a16="http://schemas.microsoft.com/office/drawing/2014/main" id="{C0F8E7F4-962C-4842-8623-288AA9651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2" y="5906"/>
                <a:ext cx="0" cy="31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3">
                <a:extLst>
                  <a:ext uri="{FF2B5EF4-FFF2-40B4-BE49-F238E27FC236}">
                    <a16:creationId xmlns:a16="http://schemas.microsoft.com/office/drawing/2014/main" id="{38B5F08B-E09D-4002-BB66-DEDF4A07D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8" y="6900"/>
                <a:ext cx="0" cy="46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54">
                <a:extLst>
                  <a:ext uri="{FF2B5EF4-FFF2-40B4-BE49-F238E27FC236}">
                    <a16:creationId xmlns:a16="http://schemas.microsoft.com/office/drawing/2014/main" id="{AC337924-0502-48D0-B22E-D50B37260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2" y="6521"/>
                <a:ext cx="6" cy="22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55">
                <a:extLst>
                  <a:ext uri="{FF2B5EF4-FFF2-40B4-BE49-F238E27FC236}">
                    <a16:creationId xmlns:a16="http://schemas.microsoft.com/office/drawing/2014/main" id="{60DC0DF9-0DE1-4776-8FC1-9BA7FF439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75" y="6743"/>
                <a:ext cx="1283" cy="1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56">
                <a:extLst>
                  <a:ext uri="{FF2B5EF4-FFF2-40B4-BE49-F238E27FC236}">
                    <a16:creationId xmlns:a16="http://schemas.microsoft.com/office/drawing/2014/main" id="{D0C45685-2BAF-45DE-B56E-575337D9DF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75" y="4656"/>
                <a:ext cx="0" cy="210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57">
                <a:extLst>
                  <a:ext uri="{FF2B5EF4-FFF2-40B4-BE49-F238E27FC236}">
                    <a16:creationId xmlns:a16="http://schemas.microsoft.com/office/drawing/2014/main" id="{16D99AF9-C5D1-4BA2-8FD3-395C84BB6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3" y="4656"/>
                <a:ext cx="1275" cy="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58">
                <a:extLst>
                  <a:ext uri="{FF2B5EF4-FFF2-40B4-BE49-F238E27FC236}">
                    <a16:creationId xmlns:a16="http://schemas.microsoft.com/office/drawing/2014/main" id="{807EB2A5-596A-4905-9F03-9342F9065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15" y="5043"/>
                <a:ext cx="0" cy="187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59">
                <a:extLst>
                  <a:ext uri="{FF2B5EF4-FFF2-40B4-BE49-F238E27FC236}">
                    <a16:creationId xmlns:a16="http://schemas.microsoft.com/office/drawing/2014/main" id="{1DA59115-7A0F-475D-B686-0FFAA9A74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0" y="6900"/>
                <a:ext cx="1361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6" name="Rectangle 4">
            <a:extLst>
              <a:ext uri="{FF2B5EF4-FFF2-40B4-BE49-F238E27FC236}">
                <a16:creationId xmlns:a16="http://schemas.microsoft.com/office/drawing/2014/main" id="{0BF82B7C-8075-4D03-BC97-06815E6C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89" y="1392856"/>
            <a:ext cx="3847528" cy="1034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表达式１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条件表达式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2){</a:t>
            </a:r>
          </a:p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循环体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41790C7-2BDA-4623-A129-862968F33732}"/>
              </a:ext>
            </a:extLst>
          </p:cNvPr>
          <p:cNvSpPr txBox="1"/>
          <p:nvPr/>
        </p:nvSpPr>
        <p:spPr>
          <a:xfrm>
            <a:off x="107504" y="4462498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 dirty="0" err="1"/>
              <a:t>controlFlow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/Sum.java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45DCA7E-73B5-44EF-96B8-7A43C7321F88}"/>
              </a:ext>
            </a:extLst>
          </p:cNvPr>
          <p:cNvSpPr txBox="1"/>
          <p:nvPr/>
        </p:nvSpPr>
        <p:spPr>
          <a:xfrm>
            <a:off x="104180" y="4135010"/>
            <a:ext cx="7346478" cy="369332"/>
          </a:xfrm>
          <a:prstGeom prst="rect">
            <a:avLst/>
          </a:prstGeom>
          <a:solidFill>
            <a:srgbClr val="FFEA9C"/>
          </a:solidFill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的累加和</a:t>
            </a:r>
          </a:p>
        </p:txBody>
      </p:sp>
    </p:spTree>
    <p:extLst>
      <p:ext uri="{BB962C8B-B14F-4D97-AF65-F5344CB8AC3E}">
        <p14:creationId xmlns:p14="http://schemas.microsoft.com/office/powerpoint/2010/main" val="352655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84753" cy="415370"/>
            <a:chOff x="264586" y="255969"/>
            <a:chExt cx="228475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8064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while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循环结构</a:t>
              </a:r>
            </a:p>
          </p:txBody>
        </p:sp>
      </p:grpSp>
      <p:sp>
        <p:nvSpPr>
          <p:cNvPr id="36" name="Rectangle 4">
            <a:extLst>
              <a:ext uri="{FF2B5EF4-FFF2-40B4-BE49-F238E27FC236}">
                <a16:creationId xmlns:a16="http://schemas.microsoft.com/office/drawing/2014/main" id="{0BF82B7C-8075-4D03-BC97-06815E6C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281" y="1880735"/>
            <a:ext cx="2173993" cy="1034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条件表达式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循环体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7">
            <a:extLst>
              <a:ext uri="{FF2B5EF4-FFF2-40B4-BE49-F238E27FC236}">
                <a16:creationId xmlns:a16="http://schemas.microsoft.com/office/drawing/2014/main" id="{1086B89D-78BF-414B-9A1A-9E03AA46E729}"/>
              </a:ext>
            </a:extLst>
          </p:cNvPr>
          <p:cNvGrpSpPr>
            <a:grpSpLocks/>
          </p:cNvGrpSpPr>
          <p:nvPr/>
        </p:nvGrpSpPr>
        <p:grpSpPr bwMode="auto">
          <a:xfrm>
            <a:off x="4176804" y="915566"/>
            <a:ext cx="4786313" cy="3109912"/>
            <a:chOff x="3218" y="5162"/>
            <a:chExt cx="3780" cy="3276"/>
          </a:xfrm>
        </p:grpSpPr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id="{AA4B00F2-EF00-409D-AF3C-88CB99451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6239"/>
              <a:ext cx="180" cy="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515ACB3B-D33D-4192-9923-826C0BEFF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" y="5735"/>
              <a:ext cx="180" cy="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  <p:grpSp>
          <p:nvGrpSpPr>
            <p:cNvPr id="40" name="Group 40">
              <a:extLst>
                <a:ext uri="{FF2B5EF4-FFF2-40B4-BE49-F238E27FC236}">
                  <a16:creationId xmlns:a16="http://schemas.microsoft.com/office/drawing/2014/main" id="{2DCCB1B1-E682-4EBE-82E6-01E1FBF2EE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8" y="5162"/>
              <a:ext cx="3780" cy="3276"/>
              <a:chOff x="1958" y="6098"/>
              <a:chExt cx="3780" cy="3276"/>
            </a:xfrm>
          </p:grpSpPr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19B6F674-1D6F-4F24-8266-8DE51C767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9062"/>
                <a:ext cx="378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while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循环语句的流程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42" name="AutoShape 42">
                <a:extLst>
                  <a:ext uri="{FF2B5EF4-FFF2-40B4-BE49-F238E27FC236}">
                    <a16:creationId xmlns:a16="http://schemas.microsoft.com/office/drawing/2014/main" id="{675A20DA-EA2A-4A59-B655-D25C7008D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" y="6716"/>
                <a:ext cx="1978" cy="489"/>
              </a:xfrm>
              <a:prstGeom prst="flowChartDecision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条件表达式</a:t>
                </a: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Rectangle 43">
                <a:extLst>
                  <a:ext uri="{FF2B5EF4-FFF2-40B4-BE49-F238E27FC236}">
                    <a16:creationId xmlns:a16="http://schemas.microsoft.com/office/drawing/2014/main" id="{2A5A8601-7DBB-4057-AF78-ED0D7FEE0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7547"/>
                <a:ext cx="1338" cy="340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循环体</a:t>
                </a: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44" name="Line 44">
                <a:extLst>
                  <a:ext uri="{FF2B5EF4-FFF2-40B4-BE49-F238E27FC236}">
                    <a16:creationId xmlns:a16="http://schemas.microsoft.com/office/drawing/2014/main" id="{2CEA35C7-126D-4EBF-93AD-FEE63DF49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3" y="6098"/>
                <a:ext cx="0" cy="62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45">
                <a:extLst>
                  <a:ext uri="{FF2B5EF4-FFF2-40B4-BE49-F238E27FC236}">
                    <a16:creationId xmlns:a16="http://schemas.microsoft.com/office/drawing/2014/main" id="{5EA77A15-AD6E-487F-9AE5-D2741B0A2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3" y="6953"/>
                <a:ext cx="283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46">
                <a:extLst>
                  <a:ext uri="{FF2B5EF4-FFF2-40B4-BE49-F238E27FC236}">
                    <a16:creationId xmlns:a16="http://schemas.microsoft.com/office/drawing/2014/main" id="{738E478C-AA82-46D9-99D0-696212FBA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3" y="7205"/>
                <a:ext cx="0" cy="31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47">
                <a:extLst>
                  <a:ext uri="{FF2B5EF4-FFF2-40B4-BE49-F238E27FC236}">
                    <a16:creationId xmlns:a16="http://schemas.microsoft.com/office/drawing/2014/main" id="{328AD342-525D-4B28-B4DD-5617B7D8C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8" y="7895"/>
                <a:ext cx="6" cy="34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48">
                <a:extLst>
                  <a:ext uri="{FF2B5EF4-FFF2-40B4-BE49-F238E27FC236}">
                    <a16:creationId xmlns:a16="http://schemas.microsoft.com/office/drawing/2014/main" id="{E5167EA1-3D72-4CF0-B395-EB7A84EC6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0" y="8227"/>
                <a:ext cx="1143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49">
                <a:extLst>
                  <a:ext uri="{FF2B5EF4-FFF2-40B4-BE49-F238E27FC236}">
                    <a16:creationId xmlns:a16="http://schemas.microsoft.com/office/drawing/2014/main" id="{1012FE11-541A-43BE-9AEF-837AA9862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3" y="6470"/>
                <a:ext cx="0" cy="1757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50">
                <a:extLst>
                  <a:ext uri="{FF2B5EF4-FFF2-40B4-BE49-F238E27FC236}">
                    <a16:creationId xmlns:a16="http://schemas.microsoft.com/office/drawing/2014/main" id="{1CEEAC54-566A-4DF5-B477-965B5B139D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0" y="6455"/>
                <a:ext cx="1134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51">
                <a:extLst>
                  <a:ext uri="{FF2B5EF4-FFF2-40B4-BE49-F238E27FC236}">
                    <a16:creationId xmlns:a16="http://schemas.microsoft.com/office/drawing/2014/main" id="{C9C3AD75-2932-48CA-B516-9551B09CD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8" y="6944"/>
                <a:ext cx="13" cy="162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52">
                <a:extLst>
                  <a:ext uri="{FF2B5EF4-FFF2-40B4-BE49-F238E27FC236}">
                    <a16:creationId xmlns:a16="http://schemas.microsoft.com/office/drawing/2014/main" id="{E890490E-B4ED-4A77-82B0-15C4D6BCF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41" y="8564"/>
                <a:ext cx="1281" cy="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53">
                <a:extLst>
                  <a:ext uri="{FF2B5EF4-FFF2-40B4-BE49-F238E27FC236}">
                    <a16:creationId xmlns:a16="http://schemas.microsoft.com/office/drawing/2014/main" id="{9D969743-7E99-4FD9-921C-B0EFB1142C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1" y="8564"/>
                <a:ext cx="0" cy="31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62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84753" cy="415370"/>
            <a:chOff x="264586" y="255969"/>
            <a:chExt cx="228475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8064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while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循环实例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9D703607-D58C-40E8-AF13-D4E0D823742C}"/>
              </a:ext>
            </a:extLst>
          </p:cNvPr>
          <p:cNvSpPr txBox="1"/>
          <p:nvPr/>
        </p:nvSpPr>
        <p:spPr>
          <a:xfrm>
            <a:off x="110828" y="1387070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 dirty="0" err="1"/>
              <a:t>controlFlow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/Fibonacci.java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6BCA267-3741-4939-A07A-71BA2DB44054}"/>
              </a:ext>
            </a:extLst>
          </p:cNvPr>
          <p:cNvSpPr txBox="1"/>
          <p:nvPr/>
        </p:nvSpPr>
        <p:spPr>
          <a:xfrm>
            <a:off x="107504" y="1059582"/>
            <a:ext cx="3024336" cy="369332"/>
          </a:xfrm>
          <a:prstGeom prst="rect">
            <a:avLst/>
          </a:prstGeom>
          <a:solidFill>
            <a:srgbClr val="FFEA9C"/>
          </a:solidFill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求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Fibonacci 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序列的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47F0F8-E748-4A51-801C-3E5F97C30594}"/>
              </a:ext>
            </a:extLst>
          </p:cNvPr>
          <p:cNvSpPr txBox="1"/>
          <p:nvPr/>
        </p:nvSpPr>
        <p:spPr>
          <a:xfrm>
            <a:off x="109166" y="2719863"/>
            <a:ext cx="8928992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demo/</a:t>
            </a:r>
            <a:r>
              <a:rPr lang="en-US" altLang="zh-CN" dirty="0" err="1">
                <a:solidFill>
                  <a:schemeClr val="bg1"/>
                </a:solidFill>
              </a:rPr>
              <a:t>controlFlow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src</a:t>
            </a:r>
            <a:r>
              <a:rPr lang="en-US" altLang="zh-CN" dirty="0">
                <a:solidFill>
                  <a:schemeClr val="bg1"/>
                </a:solidFill>
              </a:rPr>
              <a:t>/IsFibonacci.java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7F6970-0FCE-473A-BA2D-919A7B390279}"/>
              </a:ext>
            </a:extLst>
          </p:cNvPr>
          <p:cNvSpPr txBox="1"/>
          <p:nvPr/>
        </p:nvSpPr>
        <p:spPr>
          <a:xfrm>
            <a:off x="105842" y="2355726"/>
            <a:ext cx="6412036" cy="369332"/>
          </a:xfrm>
          <a:prstGeom prst="rect">
            <a:avLst/>
          </a:prstGeom>
          <a:solidFill>
            <a:srgbClr val="C59B00"/>
          </a:solidFill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从键盘上输入一个数，判断该数是否是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序列中的数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C839EA5-FDCE-4FEB-94F2-7BF365DDE7FF}"/>
              </a:ext>
            </a:extLst>
          </p:cNvPr>
          <p:cNvSpPr txBox="1"/>
          <p:nvPr/>
        </p:nvSpPr>
        <p:spPr>
          <a:xfrm>
            <a:off x="104180" y="429049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 dirty="0" err="1"/>
              <a:t>controlFlow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/MultipleInputNum.java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D2F9950-88DC-4B41-966D-FF57F73668F3}"/>
              </a:ext>
            </a:extLst>
          </p:cNvPr>
          <p:cNvSpPr txBox="1"/>
          <p:nvPr/>
        </p:nvSpPr>
        <p:spPr>
          <a:xfrm>
            <a:off x="100856" y="3644161"/>
            <a:ext cx="8935640" cy="646331"/>
          </a:xfrm>
          <a:prstGeom prst="rect">
            <a:avLst/>
          </a:prstGeom>
          <a:solidFill>
            <a:srgbClr val="FFEA9C"/>
          </a:solidFill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用户再键盘上输入若干个数，数字以空白字符隔开（回车、空格或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），最后再键盘上输入一个非数字字符，结束整个输入操作过程，计算这些数的和</a:t>
            </a:r>
          </a:p>
        </p:txBody>
      </p:sp>
    </p:spTree>
    <p:extLst>
      <p:ext uri="{BB962C8B-B14F-4D97-AF65-F5344CB8AC3E}">
        <p14:creationId xmlns:p14="http://schemas.microsoft.com/office/powerpoint/2010/main" val="343423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27182" cy="415370"/>
            <a:chOff x="264586" y="255969"/>
            <a:chExt cx="272718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2307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do-while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循环结构</a:t>
              </a:r>
            </a:p>
          </p:txBody>
        </p:sp>
      </p:grpSp>
      <p:sp>
        <p:nvSpPr>
          <p:cNvPr id="36" name="Rectangle 4">
            <a:extLst>
              <a:ext uri="{FF2B5EF4-FFF2-40B4-BE49-F238E27FC236}">
                <a16:creationId xmlns:a16="http://schemas.microsoft.com/office/drawing/2014/main" id="{0BF82B7C-8075-4D03-BC97-06815E6C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141" y="1985143"/>
            <a:ext cx="2295821" cy="13665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do{</a:t>
            </a:r>
          </a:p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循环体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while (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条件表达式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后面的分号不能少</a:t>
            </a:r>
          </a:p>
        </p:txBody>
      </p:sp>
      <p:grpSp>
        <p:nvGrpSpPr>
          <p:cNvPr id="27" name="Group 54">
            <a:extLst>
              <a:ext uri="{FF2B5EF4-FFF2-40B4-BE49-F238E27FC236}">
                <a16:creationId xmlns:a16="http://schemas.microsoft.com/office/drawing/2014/main" id="{3EC1919A-5846-431F-BAAE-E07B7472F921}"/>
              </a:ext>
            </a:extLst>
          </p:cNvPr>
          <p:cNvGrpSpPr>
            <a:grpSpLocks/>
          </p:cNvGrpSpPr>
          <p:nvPr/>
        </p:nvGrpSpPr>
        <p:grpSpPr bwMode="auto">
          <a:xfrm>
            <a:off x="4192039" y="1358105"/>
            <a:ext cx="4357687" cy="2427288"/>
            <a:chOff x="5121" y="3929"/>
            <a:chExt cx="3780" cy="2496"/>
          </a:xfrm>
        </p:grpSpPr>
        <p:sp>
          <p:nvSpPr>
            <p:cNvPr id="28" name="Rectangle 55">
              <a:extLst>
                <a:ext uri="{FF2B5EF4-FFF2-40B4-BE49-F238E27FC236}">
                  <a16:creationId xmlns:a16="http://schemas.microsoft.com/office/drawing/2014/main" id="{0A2E2328-91F7-4F25-9B47-0C4F1C01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3" y="5540"/>
              <a:ext cx="210" cy="2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7B97B970-4E3C-4345-ACBF-7D7F8F16A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" y="5333"/>
              <a:ext cx="210" cy="2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  <p:grpSp>
          <p:nvGrpSpPr>
            <p:cNvPr id="30" name="Group 57">
              <a:extLst>
                <a:ext uri="{FF2B5EF4-FFF2-40B4-BE49-F238E27FC236}">
                  <a16:creationId xmlns:a16="http://schemas.microsoft.com/office/drawing/2014/main" id="{A30164F3-7854-4692-A525-8D0FC6E7D9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1" y="3929"/>
              <a:ext cx="3780" cy="2496"/>
              <a:chOff x="2318" y="2666"/>
              <a:chExt cx="3780" cy="2496"/>
            </a:xfrm>
          </p:grpSpPr>
          <p:sp>
            <p:nvSpPr>
              <p:cNvPr id="31" name="Rectangle 58">
                <a:extLst>
                  <a:ext uri="{FF2B5EF4-FFF2-40B4-BE49-F238E27FC236}">
                    <a16:creationId xmlns:a16="http://schemas.microsoft.com/office/drawing/2014/main" id="{DD6033CC-C780-4CA4-826B-BFEFF44C3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8" y="4899"/>
                <a:ext cx="3780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do-while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循环语句的流程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grpSp>
            <p:nvGrpSpPr>
              <p:cNvPr id="32" name="Group 59">
                <a:extLst>
                  <a:ext uri="{FF2B5EF4-FFF2-40B4-BE49-F238E27FC236}">
                    <a16:creationId xmlns:a16="http://schemas.microsoft.com/office/drawing/2014/main" id="{FE4C3ADB-8F66-4F92-851B-5DF5E61C04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7" y="2666"/>
                <a:ext cx="2389" cy="2050"/>
                <a:chOff x="2927" y="2666"/>
                <a:chExt cx="2389" cy="2050"/>
              </a:xfrm>
            </p:grpSpPr>
            <p:sp>
              <p:nvSpPr>
                <p:cNvPr id="33" name="AutoShape 60">
                  <a:extLst>
                    <a:ext uri="{FF2B5EF4-FFF2-40B4-BE49-F238E27FC236}">
                      <a16:creationId xmlns:a16="http://schemas.microsoft.com/office/drawing/2014/main" id="{704F194F-0995-4BC2-9DE5-2303FD4715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8" y="3815"/>
                  <a:ext cx="1978" cy="471"/>
                </a:xfrm>
                <a:prstGeom prst="flowChartDecision">
                  <a:avLst/>
                </a:prstGeom>
                <a:solidFill>
                  <a:srgbClr val="FFFFFF"/>
                </a:solidFill>
                <a:ln w="222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条件表达式</a:t>
                  </a:r>
                  <a:endParaRPr lang="zh-CN" altLang="en-US" sz="16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Rectangle 61">
                  <a:extLst>
                    <a:ext uri="{FF2B5EF4-FFF2-40B4-BE49-F238E27FC236}">
                      <a16:creationId xmlns:a16="http://schemas.microsoft.com/office/drawing/2014/main" id="{801A1F04-57E3-4AB5-9FD7-0CE0FEA643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8" y="3060"/>
                  <a:ext cx="1440" cy="344"/>
                </a:xfrm>
                <a:prstGeom prst="rect">
                  <a:avLst/>
                </a:prstGeom>
                <a:solidFill>
                  <a:srgbClr val="FFFFFF"/>
                </a:solidFill>
                <a:ln w="222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循环体</a:t>
                  </a:r>
                  <a:endParaRPr lang="zh-CN" altLang="en-US" sz="16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62">
                  <a:extLst>
                    <a:ext uri="{FF2B5EF4-FFF2-40B4-BE49-F238E27FC236}">
                      <a16:creationId xmlns:a16="http://schemas.microsoft.com/office/drawing/2014/main" id="{C6BA409D-5425-4F3F-AA41-7DC74E668B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43" y="2666"/>
                  <a:ext cx="0" cy="394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63">
                  <a:extLst>
                    <a:ext uri="{FF2B5EF4-FFF2-40B4-BE49-F238E27FC236}">
                      <a16:creationId xmlns:a16="http://schemas.microsoft.com/office/drawing/2014/main" id="{1455A884-D09B-48B5-9F92-0EF69C9170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43" y="3429"/>
                  <a:ext cx="0" cy="394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64">
                  <a:extLst>
                    <a:ext uri="{FF2B5EF4-FFF2-40B4-BE49-F238E27FC236}">
                      <a16:creationId xmlns:a16="http://schemas.microsoft.com/office/drawing/2014/main" id="{7D1C6476-712F-4B85-BFB4-2C643DA59D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8" y="2780"/>
                  <a:ext cx="1389" cy="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65">
                  <a:extLst>
                    <a:ext uri="{FF2B5EF4-FFF2-40B4-BE49-F238E27FC236}">
                      <a16:creationId xmlns:a16="http://schemas.microsoft.com/office/drawing/2014/main" id="{B39FCDF4-BF59-484C-8371-51294EBD91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39" y="2757"/>
                  <a:ext cx="0" cy="1313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66">
                  <a:extLst>
                    <a:ext uri="{FF2B5EF4-FFF2-40B4-BE49-F238E27FC236}">
                      <a16:creationId xmlns:a16="http://schemas.microsoft.com/office/drawing/2014/main" id="{DE24DCED-A64D-4202-9500-BD665F0AE7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27" y="4054"/>
                  <a:ext cx="425" cy="9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67">
                  <a:extLst>
                    <a:ext uri="{FF2B5EF4-FFF2-40B4-BE49-F238E27FC236}">
                      <a16:creationId xmlns:a16="http://schemas.microsoft.com/office/drawing/2014/main" id="{0F216EBE-2387-481F-ACD7-396189A5A2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43" y="4271"/>
                  <a:ext cx="0" cy="44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222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807332" cy="415370"/>
            <a:chOff x="264586" y="255969"/>
            <a:chExt cx="280733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40322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do-while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循环实例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9D703607-D58C-40E8-AF13-D4E0D823742C}"/>
              </a:ext>
            </a:extLst>
          </p:cNvPr>
          <p:cNvSpPr txBox="1"/>
          <p:nvPr/>
        </p:nvSpPr>
        <p:spPr>
          <a:xfrm>
            <a:off x="110828" y="1387070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 dirty="0" err="1"/>
              <a:t>controlFlow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/SumTo.java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6BCA267-3741-4939-A07A-71BA2DB44054}"/>
              </a:ext>
            </a:extLst>
          </p:cNvPr>
          <p:cNvSpPr txBox="1"/>
          <p:nvPr/>
        </p:nvSpPr>
        <p:spPr>
          <a:xfrm>
            <a:off x="107504" y="1059582"/>
            <a:ext cx="5400600" cy="369332"/>
          </a:xfrm>
          <a:prstGeom prst="rect">
            <a:avLst/>
          </a:prstGeom>
          <a:solidFill>
            <a:srgbClr val="FFEA9C"/>
          </a:solidFill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从键盘上输入一个正整数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，然后计算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1-n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的累加和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47F0F8-E748-4A51-801C-3E5F97C30594}"/>
              </a:ext>
            </a:extLst>
          </p:cNvPr>
          <p:cNvSpPr txBox="1"/>
          <p:nvPr/>
        </p:nvSpPr>
        <p:spPr>
          <a:xfrm>
            <a:off x="109166" y="2719863"/>
            <a:ext cx="8928992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</a:rPr>
              <a:t>demo/</a:t>
            </a:r>
            <a:r>
              <a:rPr lang="en-US" altLang="zh-CN" sz="2400" dirty="0" err="1">
                <a:solidFill>
                  <a:schemeClr val="bg1"/>
                </a:solidFill>
              </a:rPr>
              <a:t>controlFlow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</a:rPr>
              <a:t>src</a:t>
            </a:r>
            <a:r>
              <a:rPr lang="en-US" altLang="zh-CN" sz="2400" dirty="0">
                <a:solidFill>
                  <a:schemeClr val="bg1"/>
                </a:solidFill>
              </a:rPr>
              <a:t>/GreatestCommonDivisor.java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7F6970-0FCE-473A-BA2D-919A7B390279}"/>
              </a:ext>
            </a:extLst>
          </p:cNvPr>
          <p:cNvSpPr txBox="1"/>
          <p:nvPr/>
        </p:nvSpPr>
        <p:spPr>
          <a:xfrm>
            <a:off x="105842" y="2355726"/>
            <a:ext cx="6412036" cy="369332"/>
          </a:xfrm>
          <a:prstGeom prst="rect">
            <a:avLst/>
          </a:prstGeom>
          <a:solidFill>
            <a:srgbClr val="C59B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用辗转相除法求两个整数的最大公约数</a:t>
            </a:r>
            <a:endParaRPr lang="zh-CN" altLang="en-US" b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C839EA5-FDCE-4FEB-94F2-7BF365DDE7FF}"/>
              </a:ext>
            </a:extLst>
          </p:cNvPr>
          <p:cNvSpPr txBox="1"/>
          <p:nvPr/>
        </p:nvSpPr>
        <p:spPr>
          <a:xfrm>
            <a:off x="104180" y="429049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 dirty="0" err="1"/>
              <a:t>controlFlow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/GreatestFactorial.java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D2F9950-88DC-4B41-966D-FF57F73668F3}"/>
              </a:ext>
            </a:extLst>
          </p:cNvPr>
          <p:cNvSpPr txBox="1"/>
          <p:nvPr/>
        </p:nvSpPr>
        <p:spPr>
          <a:xfrm>
            <a:off x="100856" y="3644161"/>
            <a:ext cx="8935640" cy="646331"/>
          </a:xfrm>
          <a:prstGeom prst="rect">
            <a:avLst/>
          </a:prstGeom>
          <a:solidFill>
            <a:srgbClr val="FFEA9C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S=N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！，其中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为正整数，从键盘上输入任意一个大于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，求满足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S&lt;M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的最大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及此时的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，并输出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zh-CN" altLang="en-US" b="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9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多重循环实例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9D703607-D58C-40E8-AF13-D4E0D823742C}"/>
              </a:ext>
            </a:extLst>
          </p:cNvPr>
          <p:cNvSpPr txBox="1"/>
          <p:nvPr/>
        </p:nvSpPr>
        <p:spPr>
          <a:xfrm>
            <a:off x="110828" y="2467190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 dirty="0" err="1"/>
              <a:t>controlFlow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/PrimeSum.java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6BCA267-3741-4939-A07A-71BA2DB44054}"/>
              </a:ext>
            </a:extLst>
          </p:cNvPr>
          <p:cNvSpPr txBox="1"/>
          <p:nvPr/>
        </p:nvSpPr>
        <p:spPr>
          <a:xfrm>
            <a:off x="107504" y="2139702"/>
            <a:ext cx="5400600" cy="369332"/>
          </a:xfrm>
          <a:prstGeom prst="rect">
            <a:avLst/>
          </a:prstGeom>
          <a:solidFill>
            <a:srgbClr val="FFEA9C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以内的素数并输出</a:t>
            </a:r>
          </a:p>
        </p:txBody>
      </p:sp>
    </p:spTree>
    <p:extLst>
      <p:ext uri="{BB962C8B-B14F-4D97-AF65-F5344CB8AC3E}">
        <p14:creationId xmlns:p14="http://schemas.microsoft.com/office/powerpoint/2010/main" val="357733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281821" cy="415370"/>
            <a:chOff x="264586" y="255969"/>
            <a:chExt cx="328182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87771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循环语句中的跳转语句</a:t>
              </a: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8F29AF0A-1596-4118-8C90-A08F09F1859B}"/>
              </a:ext>
            </a:extLst>
          </p:cNvPr>
          <p:cNvSpPr txBox="1"/>
          <p:nvPr/>
        </p:nvSpPr>
        <p:spPr>
          <a:xfrm>
            <a:off x="179512" y="599715"/>
            <a:ext cx="8856984" cy="373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break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</a:p>
          <a:p>
            <a:pPr marL="800100" lvl="1" indent="-342900" eaLnBrk="1" hangingPunct="1">
              <a:buFont typeface="Times New Roman" panose="02020603050405020304" pitchFamily="18" charset="0"/>
              <a:buChar char="–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使程序的流程从一个语句块（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switch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或循环结构）内跳出</a:t>
            </a:r>
          </a:p>
          <a:p>
            <a:pPr marL="800100" lvl="1" indent="-342900" eaLnBrk="1" hangingPunct="1">
              <a:buFont typeface="Times New Roman" panose="02020603050405020304" pitchFamily="18" charset="0"/>
              <a:buChar char="–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使用方法：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break [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标号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457200" indent="-45720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continue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</a:p>
          <a:p>
            <a:pPr marL="800100" lvl="1" indent="-342900" eaLnBrk="1" hangingPunct="1">
              <a:buFont typeface="Times New Roman" panose="02020603050405020304" pitchFamily="18" charset="0"/>
              <a:buChar char="–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终止当前这一轮（次）的循环，进入下一轮（次）循环</a:t>
            </a:r>
          </a:p>
          <a:p>
            <a:pPr marL="800100" lvl="1" indent="-342900" eaLnBrk="1" hangingPunct="1">
              <a:buFont typeface="Times New Roman" panose="02020603050405020304" pitchFamily="18" charset="0"/>
              <a:buChar char="–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continue [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标号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</a:p>
          <a:p>
            <a:pPr marL="457200" indent="-45720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return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</a:p>
          <a:p>
            <a:pPr marL="800100" lvl="1" indent="-342900" eaLnBrk="1" hangingPunct="1">
              <a:buFont typeface="Times New Roman" panose="02020603050405020304" pitchFamily="18" charset="0"/>
              <a:buChar char="–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用来使程序从方法（函数）中返回，并返回一个值。</a:t>
            </a:r>
          </a:p>
          <a:p>
            <a:pPr marL="800100" lvl="1" indent="-342900" eaLnBrk="1" hangingPunct="1">
              <a:buFont typeface="Times New Roman" panose="02020603050405020304" pitchFamily="18" charset="0"/>
              <a:buChar char="–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return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返回值；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69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递归</a:t>
              </a: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8F29AF0A-1596-4118-8C90-A08F09F1859B}"/>
              </a:ext>
            </a:extLst>
          </p:cNvPr>
          <p:cNvSpPr txBox="1"/>
          <p:nvPr/>
        </p:nvSpPr>
        <p:spPr>
          <a:xfrm>
            <a:off x="143508" y="671339"/>
            <a:ext cx="8856984" cy="2230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递归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(Recursion)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直接或间接调用自身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的方法</a:t>
            </a:r>
          </a:p>
          <a:p>
            <a:pPr marL="457200" indent="-45720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要终止一个递归方法，问题必须达到一个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终止条件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 eaLnBrk="1" hangingPunct="1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当问题达到终止条件时就会将结果返回给调用者。然后调用者进行计算并将结果返回给它自己的调用者。这个过程持续进行，直到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结果传回给原始的调用者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为止</a:t>
            </a:r>
          </a:p>
        </p:txBody>
      </p:sp>
    </p:spTree>
    <p:extLst>
      <p:ext uri="{BB962C8B-B14F-4D97-AF65-F5344CB8AC3E}">
        <p14:creationId xmlns:p14="http://schemas.microsoft.com/office/powerpoint/2010/main" val="274656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递归实例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9D703607-D58C-40E8-AF13-D4E0D823742C}"/>
              </a:ext>
            </a:extLst>
          </p:cNvPr>
          <p:cNvSpPr txBox="1"/>
          <p:nvPr/>
        </p:nvSpPr>
        <p:spPr>
          <a:xfrm>
            <a:off x="110828" y="1027030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 dirty="0" err="1"/>
              <a:t>controlFlow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/Factorial.java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6BCA267-3741-4939-A07A-71BA2DB44054}"/>
              </a:ext>
            </a:extLst>
          </p:cNvPr>
          <p:cNvSpPr txBox="1"/>
          <p:nvPr/>
        </p:nvSpPr>
        <p:spPr>
          <a:xfrm>
            <a:off x="107504" y="699542"/>
            <a:ext cx="4176464" cy="369332"/>
          </a:xfrm>
          <a:prstGeom prst="rect">
            <a:avLst/>
          </a:prstGeom>
          <a:solidFill>
            <a:srgbClr val="FFEA9C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从键盘输入一个整数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，利用递归求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47F0F8-E748-4A51-801C-3E5F97C30594}"/>
              </a:ext>
            </a:extLst>
          </p:cNvPr>
          <p:cNvSpPr txBox="1"/>
          <p:nvPr/>
        </p:nvSpPr>
        <p:spPr>
          <a:xfrm>
            <a:off x="109166" y="2192546"/>
            <a:ext cx="8928992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demo/</a:t>
            </a:r>
            <a:r>
              <a:rPr lang="en-US" altLang="zh-CN" dirty="0" err="1">
                <a:solidFill>
                  <a:schemeClr val="bg1"/>
                </a:solidFill>
              </a:rPr>
              <a:t>controlFlow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src</a:t>
            </a:r>
            <a:r>
              <a:rPr lang="en-US" altLang="zh-CN" dirty="0">
                <a:solidFill>
                  <a:schemeClr val="bg1"/>
                </a:solidFill>
              </a:rPr>
              <a:t>/SumOfFactorial.java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7F6970-0FCE-473A-BA2D-919A7B390279}"/>
              </a:ext>
            </a:extLst>
          </p:cNvPr>
          <p:cNvSpPr txBox="1"/>
          <p:nvPr/>
        </p:nvSpPr>
        <p:spPr>
          <a:xfrm>
            <a:off x="105842" y="1828409"/>
            <a:ext cx="6050334" cy="369332"/>
          </a:xfrm>
          <a:prstGeom prst="rect">
            <a:avLst/>
          </a:prstGeom>
          <a:solidFill>
            <a:srgbClr val="C59B00"/>
          </a:solidFill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从键盘输入一个正整数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，利用递归算法求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sum=1!+2!+...+n!</a:t>
            </a:r>
            <a:endParaRPr lang="zh-CN" altLang="en-US" b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C839EA5-FDCE-4FEB-94F2-7BF365DDE7FF}"/>
              </a:ext>
            </a:extLst>
          </p:cNvPr>
          <p:cNvSpPr txBox="1"/>
          <p:nvPr/>
        </p:nvSpPr>
        <p:spPr>
          <a:xfrm>
            <a:off x="104180" y="3344674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 dirty="0" err="1"/>
              <a:t>controlFlow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/DecToHex.java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D2F9950-88DC-4B41-966D-FF57F73668F3}"/>
              </a:ext>
            </a:extLst>
          </p:cNvPr>
          <p:cNvSpPr txBox="1"/>
          <p:nvPr/>
        </p:nvSpPr>
        <p:spPr>
          <a:xfrm>
            <a:off x="100856" y="2986375"/>
            <a:ext cx="6847408" cy="369332"/>
          </a:xfrm>
          <a:prstGeom prst="rect">
            <a:avLst/>
          </a:prstGeom>
          <a:solidFill>
            <a:srgbClr val="FFEA9C"/>
          </a:solidFill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利用递归方法编程实现将一个十进制数转换为十六进制数的字符串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61796A-EA77-47DA-9C6F-8F0948F31A0D}"/>
              </a:ext>
            </a:extLst>
          </p:cNvPr>
          <p:cNvSpPr txBox="1"/>
          <p:nvPr/>
        </p:nvSpPr>
        <p:spPr>
          <a:xfrm>
            <a:off x="100856" y="4446432"/>
            <a:ext cx="8928992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 dirty="0" err="1"/>
              <a:t>controlFlow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/>
              <a:t>/HanoiTower.</a:t>
            </a:r>
            <a:r>
              <a:rPr lang="en-US" altLang="zh-CN" dirty="0"/>
              <a:t>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07CCF3-CB9F-4FC0-93CB-E64261185E3A}"/>
              </a:ext>
            </a:extLst>
          </p:cNvPr>
          <p:cNvSpPr txBox="1"/>
          <p:nvPr/>
        </p:nvSpPr>
        <p:spPr>
          <a:xfrm>
            <a:off x="104180" y="4083918"/>
            <a:ext cx="1371476" cy="369332"/>
          </a:xfrm>
          <a:prstGeom prst="rect">
            <a:avLst/>
          </a:prstGeom>
          <a:solidFill>
            <a:srgbClr val="C59B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汉诺塔问题</a:t>
            </a:r>
          </a:p>
        </p:txBody>
      </p:sp>
    </p:spTree>
    <p:extLst>
      <p:ext uri="{BB962C8B-B14F-4D97-AF65-F5344CB8AC3E}">
        <p14:creationId xmlns:p14="http://schemas.microsoft.com/office/powerpoint/2010/main" val="209598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5"/>
          <p:cNvSpPr txBox="1"/>
          <p:nvPr/>
        </p:nvSpPr>
        <p:spPr>
          <a:xfrm>
            <a:off x="2940784" y="238928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谢谢聆听！</a:t>
            </a:r>
          </a:p>
        </p:txBody>
      </p:sp>
      <p:sp>
        <p:nvSpPr>
          <p:cNvPr id="31" name="TextBox 7"/>
          <p:cNvSpPr txBox="1"/>
          <p:nvPr/>
        </p:nvSpPr>
        <p:spPr>
          <a:xfrm>
            <a:off x="6279789" y="4625400"/>
            <a:ext cx="274305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创新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思考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共享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4E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EC1BB9-18C1-48E2-87E8-A423AA6B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1013498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 xmlns:p15="http://schemas.microsoft.com/office/powerpoint/2012/main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78528" y="0"/>
            <a:ext cx="2601751" cy="5143500"/>
          </a:xfrm>
          <a:prstGeom prst="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9473" y="2158324"/>
            <a:ext cx="2105747" cy="1015404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r">
              <a:defRPr/>
            </a:pPr>
            <a:r>
              <a:rPr lang="zh-CN" altLang="en-US" sz="3599" b="1" spc="1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3599" b="1" spc="1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3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圆角矩形 15">
            <a:extLst>
              <a:ext uri="{FF2B5EF4-FFF2-40B4-BE49-F238E27FC236}">
                <a16:creationId xmlns:a16="http://schemas.microsoft.com/office/drawing/2014/main" id="{A67D482F-85D2-483B-8BFC-A99D37450E2E}"/>
              </a:ext>
            </a:extLst>
          </p:cNvPr>
          <p:cNvSpPr/>
          <p:nvPr/>
        </p:nvSpPr>
        <p:spPr>
          <a:xfrm>
            <a:off x="2771800" y="411510"/>
            <a:ext cx="319541" cy="383539"/>
          </a:xfrm>
          <a:prstGeom prst="round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4" rIns="91449" bIns="45724" anchor="ctr"/>
          <a:lstStyle/>
          <a:p>
            <a:pPr algn="ctr">
              <a:defRPr/>
            </a:pPr>
            <a:r>
              <a: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一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CFC086E3-EF16-488C-B9FC-83A2767F9919}"/>
              </a:ext>
            </a:extLst>
          </p:cNvPr>
          <p:cNvGrpSpPr/>
          <p:nvPr/>
        </p:nvGrpSpPr>
        <p:grpSpPr>
          <a:xfrm>
            <a:off x="3568636" y="411510"/>
            <a:ext cx="2649402" cy="383539"/>
            <a:chOff x="6339097" y="1573726"/>
            <a:chExt cx="3744416" cy="511504"/>
          </a:xfrm>
          <a:solidFill>
            <a:srgbClr val="253C8E"/>
          </a:solidFill>
        </p:grpSpPr>
        <p:sp>
          <p:nvSpPr>
            <p:cNvPr id="47" name="圆角矩形 17">
              <a:extLst>
                <a:ext uri="{FF2B5EF4-FFF2-40B4-BE49-F238E27FC236}">
                  <a16:creationId xmlns:a16="http://schemas.microsoft.com/office/drawing/2014/main" id="{884784D9-1FE8-478C-A4CB-7258E336E3BC}"/>
                </a:ext>
              </a:extLst>
            </p:cNvPr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>
                <a:defRPr/>
              </a:pPr>
              <a:endParaRPr lang="zh-CN" altLang="en-US" sz="2699">
                <a:solidFill>
                  <a:schemeClr val="bg1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E676284-4C9D-4FC1-824C-FEC091389352}"/>
                </a:ext>
              </a:extLst>
            </p:cNvPr>
            <p:cNvSpPr/>
            <p:nvPr/>
          </p:nvSpPr>
          <p:spPr>
            <a:xfrm>
              <a:off x="6339097" y="1614014"/>
              <a:ext cx="3720518" cy="451521"/>
            </a:xfrm>
            <a:prstGeom prst="rect">
              <a:avLst/>
            </a:prstGeom>
            <a:grpFill/>
          </p:spPr>
          <p:txBody>
            <a:bodyPr wrap="square" lIns="91449" tIns="45724" rIns="91449" bIns="45724">
              <a:spAutoFit/>
            </a:bodyPr>
            <a:lstStyle/>
            <a:p>
              <a:pPr>
                <a:spcAft>
                  <a:spcPct val="0"/>
                </a:spcAft>
                <a:defRPr/>
              </a:pPr>
              <a:r>
                <a:rPr lang="en-US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Java</a:t>
              </a:r>
              <a:r>
                <a:rPr lang="zh-CN" altLang="en-US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语言概述</a:t>
              </a:r>
              <a:endParaRPr lang="zh-CN" altLang="zh-CN" sz="16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圆角矩形 19">
            <a:extLst>
              <a:ext uri="{FF2B5EF4-FFF2-40B4-BE49-F238E27FC236}">
                <a16:creationId xmlns:a16="http://schemas.microsoft.com/office/drawing/2014/main" id="{E4EE5E0A-9281-4F30-AC8C-C164621E8793}"/>
              </a:ext>
            </a:extLst>
          </p:cNvPr>
          <p:cNvSpPr/>
          <p:nvPr/>
        </p:nvSpPr>
        <p:spPr>
          <a:xfrm>
            <a:off x="2771800" y="901275"/>
            <a:ext cx="319541" cy="383539"/>
          </a:xfrm>
          <a:prstGeom prst="round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4" rIns="91449" bIns="45724" anchor="ctr"/>
          <a:lstStyle/>
          <a:p>
            <a:pPr algn="ctr">
              <a:defRPr/>
            </a:pPr>
            <a:r>
              <a: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二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0AF9E35-4095-4A9E-A0F6-637476975F18}"/>
              </a:ext>
            </a:extLst>
          </p:cNvPr>
          <p:cNvGrpSpPr/>
          <p:nvPr/>
        </p:nvGrpSpPr>
        <p:grpSpPr>
          <a:xfrm>
            <a:off x="3568636" y="901274"/>
            <a:ext cx="2658179" cy="383539"/>
            <a:chOff x="6315199" y="2410177"/>
            <a:chExt cx="3744416" cy="511504"/>
          </a:xfrm>
          <a:solidFill>
            <a:srgbClr val="253C8E"/>
          </a:solidFill>
        </p:grpSpPr>
        <p:sp>
          <p:nvSpPr>
            <p:cNvPr id="51" name="圆角矩形 21">
              <a:extLst>
                <a:ext uri="{FF2B5EF4-FFF2-40B4-BE49-F238E27FC236}">
                  <a16:creationId xmlns:a16="http://schemas.microsoft.com/office/drawing/2014/main" id="{637BB77B-E363-47F1-BF26-62A975E1D3F5}"/>
                </a:ext>
              </a:extLst>
            </p:cNvPr>
            <p:cNvSpPr/>
            <p:nvPr/>
          </p:nvSpPr>
          <p:spPr>
            <a:xfrm>
              <a:off x="6315199" y="2410177"/>
              <a:ext cx="3744416" cy="511504"/>
            </a:xfrm>
            <a:prstGeom prst="roundRect">
              <a:avLst/>
            </a:prstGeom>
            <a:grpFill/>
          </p:spPr>
          <p:txBody>
            <a:bodyPr wrap="square" lIns="91449" tIns="45724" rIns="91449" bIns="45724">
              <a:spAutoFit/>
            </a:bodyPr>
            <a:lstStyle/>
            <a:p>
              <a:endParaRPr lang="zh-CN" altLang="en-US" sz="1600" b="1" kern="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391AFF1-E5AF-4382-A1A4-676A8AD2A6FE}"/>
                </a:ext>
              </a:extLst>
            </p:cNvPr>
            <p:cNvSpPr/>
            <p:nvPr/>
          </p:nvSpPr>
          <p:spPr>
            <a:xfrm>
              <a:off x="6315199" y="2450466"/>
              <a:ext cx="3744416" cy="451521"/>
            </a:xfrm>
            <a:prstGeom prst="rect">
              <a:avLst/>
            </a:prstGeom>
            <a:grpFill/>
          </p:spPr>
          <p:txBody>
            <a:bodyPr wrap="square" lIns="91449" tIns="45724" rIns="91449" bIns="45724">
              <a:spAutoFit/>
            </a:bodyPr>
            <a:lstStyle/>
            <a:p>
              <a:r>
                <a:rPr lang="en-US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Java</a:t>
              </a:r>
              <a:r>
                <a:rPr lang="zh-CN" altLang="en-US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语言基础</a:t>
              </a:r>
              <a:endParaRPr lang="zh-CN" altLang="zh-CN" sz="16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圆角矩形 23">
            <a:extLst>
              <a:ext uri="{FF2B5EF4-FFF2-40B4-BE49-F238E27FC236}">
                <a16:creationId xmlns:a16="http://schemas.microsoft.com/office/drawing/2014/main" id="{6BBA704C-2FA3-4B77-8A03-0D68C1E0C0A8}"/>
              </a:ext>
            </a:extLst>
          </p:cNvPr>
          <p:cNvSpPr/>
          <p:nvPr/>
        </p:nvSpPr>
        <p:spPr>
          <a:xfrm>
            <a:off x="2771800" y="1391687"/>
            <a:ext cx="319541" cy="38353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4" rIns="91449" bIns="45724" anchor="ctr"/>
          <a:lstStyle/>
          <a:p>
            <a:pPr algn="ctr">
              <a:defRPr/>
            </a:pPr>
            <a:r>
              <a: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三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6D5546F-4C6C-4422-AC38-CF481557805E}"/>
              </a:ext>
            </a:extLst>
          </p:cNvPr>
          <p:cNvGrpSpPr/>
          <p:nvPr/>
        </p:nvGrpSpPr>
        <p:grpSpPr>
          <a:xfrm>
            <a:off x="3568637" y="1391687"/>
            <a:ext cx="2658179" cy="383539"/>
            <a:chOff x="6339097" y="3296031"/>
            <a:chExt cx="3744416" cy="511504"/>
          </a:xfrm>
          <a:solidFill>
            <a:srgbClr val="C00000"/>
          </a:solidFill>
        </p:grpSpPr>
        <p:sp>
          <p:nvSpPr>
            <p:cNvPr id="55" name="圆角矩形 25">
              <a:extLst>
                <a:ext uri="{FF2B5EF4-FFF2-40B4-BE49-F238E27FC236}">
                  <a16:creationId xmlns:a16="http://schemas.microsoft.com/office/drawing/2014/main" id="{BE115EB8-569B-4956-82BB-F4FB927C2316}"/>
                </a:ext>
              </a:extLst>
            </p:cNvPr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>
                <a:defRPr/>
              </a:pPr>
              <a:endParaRPr lang="zh-CN" altLang="en-US" sz="2699">
                <a:solidFill>
                  <a:schemeClr val="bg1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13F4F37-CBEC-4E50-8FB5-FDD6BE38F447}"/>
                </a:ext>
              </a:extLst>
            </p:cNvPr>
            <p:cNvSpPr/>
            <p:nvPr/>
          </p:nvSpPr>
          <p:spPr>
            <a:xfrm>
              <a:off x="6339097" y="3336319"/>
              <a:ext cx="3720518" cy="451521"/>
            </a:xfrm>
            <a:prstGeom prst="rect">
              <a:avLst/>
            </a:prstGeom>
            <a:grpFill/>
          </p:spPr>
          <p:txBody>
            <a:bodyPr wrap="square" lIns="91449" tIns="45724" rIns="91449" bIns="45724">
              <a:spAutoFit/>
            </a:bodyPr>
            <a:lstStyle/>
            <a:p>
              <a:pPr>
                <a:defRPr/>
              </a:pPr>
              <a:r>
                <a:rPr lang="zh-CN" altLang="en-US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流程控制</a:t>
              </a:r>
              <a:endParaRPr lang="zh-CN" altLang="zh-CN" sz="16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圆角矩形 27">
            <a:extLst>
              <a:ext uri="{FF2B5EF4-FFF2-40B4-BE49-F238E27FC236}">
                <a16:creationId xmlns:a16="http://schemas.microsoft.com/office/drawing/2014/main" id="{E5F31862-EC32-4662-AED6-5DD552563470}"/>
              </a:ext>
            </a:extLst>
          </p:cNvPr>
          <p:cNvSpPr/>
          <p:nvPr/>
        </p:nvSpPr>
        <p:spPr>
          <a:xfrm>
            <a:off x="2771800" y="1883447"/>
            <a:ext cx="319541" cy="383539"/>
          </a:xfrm>
          <a:prstGeom prst="round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4" rIns="91449" bIns="45724" anchor="ctr"/>
          <a:lstStyle/>
          <a:p>
            <a:pPr algn="ctr">
              <a:defRPr/>
            </a:pPr>
            <a:r>
              <a: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四</a:t>
            </a: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3D614DC-D138-4FFB-8B44-216BBABC26F8}"/>
              </a:ext>
            </a:extLst>
          </p:cNvPr>
          <p:cNvGrpSpPr/>
          <p:nvPr/>
        </p:nvGrpSpPr>
        <p:grpSpPr>
          <a:xfrm>
            <a:off x="3568638" y="1883446"/>
            <a:ext cx="2649410" cy="383539"/>
            <a:chOff x="6339095" y="4180903"/>
            <a:chExt cx="3744418" cy="820872"/>
          </a:xfrm>
          <a:solidFill>
            <a:srgbClr val="253C8E"/>
          </a:solidFill>
        </p:grpSpPr>
        <p:sp>
          <p:nvSpPr>
            <p:cNvPr id="79" name="圆角矩形 29">
              <a:extLst>
                <a:ext uri="{FF2B5EF4-FFF2-40B4-BE49-F238E27FC236}">
                  <a16:creationId xmlns:a16="http://schemas.microsoft.com/office/drawing/2014/main" id="{3CF0E962-A586-4D0F-995F-6AE0F4B06FCE}"/>
                </a:ext>
              </a:extLst>
            </p:cNvPr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>
                <a:defRPr/>
              </a:pPr>
              <a:endParaRPr lang="zh-CN" altLang="en-US" sz="2699">
                <a:solidFill>
                  <a:schemeClr val="bg1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C430D71-A006-40F5-BA2F-2288E272C94A}"/>
                </a:ext>
              </a:extLst>
            </p:cNvPr>
            <p:cNvSpPr/>
            <p:nvPr/>
          </p:nvSpPr>
          <p:spPr>
            <a:xfrm>
              <a:off x="6339095" y="4221882"/>
              <a:ext cx="3744408" cy="779893"/>
            </a:xfrm>
            <a:prstGeom prst="rect">
              <a:avLst/>
            </a:prstGeom>
            <a:grpFill/>
          </p:spPr>
          <p:txBody>
            <a:bodyPr wrap="square" lIns="91449" tIns="45724" rIns="91449" bIns="45724">
              <a:spAutoFit/>
            </a:bodyPr>
            <a:lstStyle/>
            <a:p>
              <a:pPr>
                <a:spcAft>
                  <a:spcPct val="0"/>
                </a:spcAft>
                <a:defRPr/>
              </a:pPr>
              <a:r>
                <a:rPr lang="zh-CN" altLang="en-US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数组、字符串与正则表达式</a:t>
              </a:r>
              <a:endParaRPr lang="zh-CN" altLang="zh-CN" sz="1600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圆角矩形 31">
            <a:extLst>
              <a:ext uri="{FF2B5EF4-FFF2-40B4-BE49-F238E27FC236}">
                <a16:creationId xmlns:a16="http://schemas.microsoft.com/office/drawing/2014/main" id="{A884509E-C1F9-4E0A-B0EA-02286FE84587}"/>
              </a:ext>
            </a:extLst>
          </p:cNvPr>
          <p:cNvSpPr/>
          <p:nvPr/>
        </p:nvSpPr>
        <p:spPr>
          <a:xfrm>
            <a:off x="2771881" y="2380344"/>
            <a:ext cx="319541" cy="383539"/>
          </a:xfrm>
          <a:prstGeom prst="round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4" rIns="91449" bIns="45724" anchor="ctr"/>
          <a:lstStyle/>
          <a:p>
            <a:pPr algn="ctr">
              <a:defRPr/>
            </a:pPr>
            <a:r>
              <a: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五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8CF24BF3-7F8F-4BDC-9795-CEF1552E27F0}"/>
              </a:ext>
            </a:extLst>
          </p:cNvPr>
          <p:cNvGrpSpPr/>
          <p:nvPr/>
        </p:nvGrpSpPr>
        <p:grpSpPr>
          <a:xfrm>
            <a:off x="3567265" y="2380344"/>
            <a:ext cx="2659549" cy="383539"/>
            <a:chOff x="6339097" y="5057483"/>
            <a:chExt cx="3744416" cy="511504"/>
          </a:xfrm>
          <a:solidFill>
            <a:srgbClr val="253C8E"/>
          </a:solidFill>
        </p:grpSpPr>
        <p:sp>
          <p:nvSpPr>
            <p:cNvPr id="83" name="圆角矩形 33">
              <a:extLst>
                <a:ext uri="{FF2B5EF4-FFF2-40B4-BE49-F238E27FC236}">
                  <a16:creationId xmlns:a16="http://schemas.microsoft.com/office/drawing/2014/main" id="{7B902391-EB7D-4CD9-BB66-2BCDF59A3050}"/>
                </a:ext>
              </a:extLst>
            </p:cNvPr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>
                <a:defRPr/>
              </a:pPr>
              <a:endParaRPr lang="zh-CN" altLang="en-US" sz="2699">
                <a:solidFill>
                  <a:schemeClr val="bg1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0FD7F98-5306-4ADA-874E-6F0B27D6CA5E}"/>
                </a:ext>
              </a:extLst>
            </p:cNvPr>
            <p:cNvSpPr/>
            <p:nvPr/>
          </p:nvSpPr>
          <p:spPr>
            <a:xfrm>
              <a:off x="6339098" y="5085978"/>
              <a:ext cx="3720517" cy="451521"/>
            </a:xfrm>
            <a:prstGeom prst="rect">
              <a:avLst/>
            </a:prstGeom>
            <a:grpFill/>
          </p:spPr>
          <p:txBody>
            <a:bodyPr wrap="square" lIns="91449" tIns="45724" rIns="91449" bIns="45724">
              <a:spAutoFit/>
            </a:bodyPr>
            <a:lstStyle/>
            <a:p>
              <a:pPr>
                <a:spcAft>
                  <a:spcPct val="0"/>
                </a:spcAft>
                <a:defRPr/>
              </a:pPr>
              <a:r>
                <a:rPr lang="en-US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Java</a:t>
              </a:r>
              <a:r>
                <a:rPr lang="zh-CN" altLang="en-US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面向对象编程</a:t>
              </a:r>
              <a:endParaRPr lang="zh-CN" altLang="zh-CN" sz="16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5" name="圆角矩形 15">
            <a:extLst>
              <a:ext uri="{FF2B5EF4-FFF2-40B4-BE49-F238E27FC236}">
                <a16:creationId xmlns:a16="http://schemas.microsoft.com/office/drawing/2014/main" id="{527CBBC2-E6FE-4799-BEE1-D389A9F5C666}"/>
              </a:ext>
            </a:extLst>
          </p:cNvPr>
          <p:cNvSpPr/>
          <p:nvPr/>
        </p:nvSpPr>
        <p:spPr>
          <a:xfrm>
            <a:off x="2811234" y="2877241"/>
            <a:ext cx="319541" cy="383539"/>
          </a:xfrm>
          <a:prstGeom prst="round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4" rIns="91449" bIns="45724" anchor="ctr"/>
          <a:lstStyle/>
          <a:p>
            <a:pPr algn="ctr">
              <a:defRPr/>
            </a:pPr>
            <a:r>
              <a: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六</a:t>
            </a: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F5BCDC66-F77B-4DB1-99CA-7480C057BBA2}"/>
              </a:ext>
            </a:extLst>
          </p:cNvPr>
          <p:cNvGrpSpPr/>
          <p:nvPr/>
        </p:nvGrpSpPr>
        <p:grpSpPr>
          <a:xfrm>
            <a:off x="3568635" y="2877241"/>
            <a:ext cx="2658179" cy="383539"/>
            <a:chOff x="6339097" y="1573726"/>
            <a:chExt cx="3744416" cy="511504"/>
          </a:xfrm>
          <a:solidFill>
            <a:srgbClr val="253C8E"/>
          </a:solidFill>
        </p:grpSpPr>
        <p:sp>
          <p:nvSpPr>
            <p:cNvPr id="87" name="圆角矩形 17">
              <a:extLst>
                <a:ext uri="{FF2B5EF4-FFF2-40B4-BE49-F238E27FC236}">
                  <a16:creationId xmlns:a16="http://schemas.microsoft.com/office/drawing/2014/main" id="{8CA6DCB1-B2FF-4733-86C9-DE8571B907FB}"/>
                </a:ext>
              </a:extLst>
            </p:cNvPr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>
                <a:defRPr/>
              </a:pPr>
              <a:endParaRPr lang="zh-CN" altLang="en-US" sz="2699">
                <a:solidFill>
                  <a:schemeClr val="bg1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E100D35-ECCA-4DEE-B688-172BA6C7CB33}"/>
                </a:ext>
              </a:extLst>
            </p:cNvPr>
            <p:cNvSpPr/>
            <p:nvPr/>
          </p:nvSpPr>
          <p:spPr>
            <a:xfrm>
              <a:off x="6339097" y="1614014"/>
              <a:ext cx="3720518" cy="451521"/>
            </a:xfrm>
            <a:prstGeom prst="rect">
              <a:avLst/>
            </a:prstGeom>
            <a:grpFill/>
          </p:spPr>
          <p:txBody>
            <a:bodyPr wrap="square" lIns="91449" tIns="45724" rIns="91449" bIns="45724">
              <a:spAutoFit/>
            </a:bodyPr>
            <a:lstStyle/>
            <a:p>
              <a:pPr>
                <a:spcAft>
                  <a:spcPct val="0"/>
                </a:spcAft>
                <a:defRPr/>
              </a:pPr>
              <a:r>
                <a:rPr lang="en-US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Java</a:t>
              </a:r>
              <a:r>
                <a:rPr lang="zh-CN" altLang="en-US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异常处理</a:t>
              </a:r>
              <a:endParaRPr lang="zh-CN" altLang="zh-CN" sz="16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圆角矩形 19">
            <a:extLst>
              <a:ext uri="{FF2B5EF4-FFF2-40B4-BE49-F238E27FC236}">
                <a16:creationId xmlns:a16="http://schemas.microsoft.com/office/drawing/2014/main" id="{38C2A9F3-2DB9-40F9-9E0D-03510718435E}"/>
              </a:ext>
            </a:extLst>
          </p:cNvPr>
          <p:cNvSpPr/>
          <p:nvPr/>
        </p:nvSpPr>
        <p:spPr>
          <a:xfrm>
            <a:off x="2811234" y="3377087"/>
            <a:ext cx="319541" cy="383539"/>
          </a:xfrm>
          <a:prstGeom prst="round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4" rIns="91449" bIns="45724" anchor="ctr"/>
          <a:lstStyle/>
          <a:p>
            <a:pPr algn="ctr">
              <a:defRPr/>
            </a:pPr>
            <a:r>
              <a: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七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A2C4E665-9D9A-4BE9-A2F5-D41B9ABC7D9E}"/>
              </a:ext>
            </a:extLst>
          </p:cNvPr>
          <p:cNvGrpSpPr/>
          <p:nvPr/>
        </p:nvGrpSpPr>
        <p:grpSpPr>
          <a:xfrm>
            <a:off x="3568635" y="3377086"/>
            <a:ext cx="2659549" cy="383539"/>
            <a:chOff x="6315199" y="2410177"/>
            <a:chExt cx="3744416" cy="511504"/>
          </a:xfrm>
          <a:solidFill>
            <a:srgbClr val="253C8E"/>
          </a:solidFill>
        </p:grpSpPr>
        <p:sp>
          <p:nvSpPr>
            <p:cNvPr id="91" name="圆角矩形 21">
              <a:extLst>
                <a:ext uri="{FF2B5EF4-FFF2-40B4-BE49-F238E27FC236}">
                  <a16:creationId xmlns:a16="http://schemas.microsoft.com/office/drawing/2014/main" id="{55282DDE-9A7E-4E0D-8F8C-E4C20394F0C8}"/>
                </a:ext>
              </a:extLst>
            </p:cNvPr>
            <p:cNvSpPr/>
            <p:nvPr/>
          </p:nvSpPr>
          <p:spPr>
            <a:xfrm>
              <a:off x="6315199" y="2410177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>
                <a:defRPr/>
              </a:pPr>
              <a:endParaRPr lang="zh-CN" altLang="en-US" sz="2699">
                <a:solidFill>
                  <a:schemeClr val="bg1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B3345D21-6776-49C2-91E9-DBA19F3E0BE0}"/>
                </a:ext>
              </a:extLst>
            </p:cNvPr>
            <p:cNvSpPr/>
            <p:nvPr/>
          </p:nvSpPr>
          <p:spPr>
            <a:xfrm>
              <a:off x="6315199" y="2450466"/>
              <a:ext cx="3744416" cy="451521"/>
            </a:xfrm>
            <a:prstGeom prst="rect">
              <a:avLst/>
            </a:prstGeom>
            <a:grpFill/>
          </p:spPr>
          <p:txBody>
            <a:bodyPr wrap="square" lIns="91449" tIns="45724" rIns="91449" bIns="45724">
              <a:spAutoFit/>
            </a:bodyPr>
            <a:lstStyle/>
            <a:p>
              <a:pPr>
                <a:defRPr/>
              </a:pPr>
              <a:r>
                <a:rPr lang="en-US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Java</a:t>
              </a:r>
              <a:r>
                <a:rPr lang="zh-CN" altLang="en-US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输入输出</a:t>
              </a:r>
              <a:endParaRPr lang="zh-CN" altLang="zh-CN" sz="16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3" name="圆角矩形 23">
            <a:extLst>
              <a:ext uri="{FF2B5EF4-FFF2-40B4-BE49-F238E27FC236}">
                <a16:creationId xmlns:a16="http://schemas.microsoft.com/office/drawing/2014/main" id="{B957FCF7-9964-4437-9792-C55B60921272}"/>
              </a:ext>
            </a:extLst>
          </p:cNvPr>
          <p:cNvSpPr/>
          <p:nvPr/>
        </p:nvSpPr>
        <p:spPr>
          <a:xfrm>
            <a:off x="2811234" y="3868172"/>
            <a:ext cx="319541" cy="383539"/>
          </a:xfrm>
          <a:prstGeom prst="round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4" rIns="91449" bIns="45724" anchor="ctr"/>
          <a:lstStyle/>
          <a:p>
            <a:pPr algn="ctr">
              <a:defRPr/>
            </a:pPr>
            <a:r>
              <a: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八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9452DA83-E651-4994-9E4E-35AD2CD4E7BC}"/>
              </a:ext>
            </a:extLst>
          </p:cNvPr>
          <p:cNvGrpSpPr/>
          <p:nvPr/>
        </p:nvGrpSpPr>
        <p:grpSpPr>
          <a:xfrm>
            <a:off x="3567265" y="3868172"/>
            <a:ext cx="2659549" cy="383539"/>
            <a:chOff x="6339097" y="3296031"/>
            <a:chExt cx="3744416" cy="511504"/>
          </a:xfrm>
          <a:solidFill>
            <a:srgbClr val="253C8E"/>
          </a:solidFill>
        </p:grpSpPr>
        <p:sp>
          <p:nvSpPr>
            <p:cNvPr id="95" name="圆角矩形 25">
              <a:extLst>
                <a:ext uri="{FF2B5EF4-FFF2-40B4-BE49-F238E27FC236}">
                  <a16:creationId xmlns:a16="http://schemas.microsoft.com/office/drawing/2014/main" id="{31C230D2-C61F-4DF2-9242-56DE51315D54}"/>
                </a:ext>
              </a:extLst>
            </p:cNvPr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>
                <a:defRPr/>
              </a:pPr>
              <a:endParaRPr lang="zh-CN" altLang="en-US" sz="2699">
                <a:solidFill>
                  <a:schemeClr val="bg1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CCAC160-84A1-4C77-B6B5-27E43988EFCB}"/>
                </a:ext>
              </a:extLst>
            </p:cNvPr>
            <p:cNvSpPr/>
            <p:nvPr/>
          </p:nvSpPr>
          <p:spPr>
            <a:xfrm>
              <a:off x="6339097" y="3336319"/>
              <a:ext cx="3120556" cy="451521"/>
            </a:xfrm>
            <a:prstGeom prst="rect">
              <a:avLst/>
            </a:prstGeom>
            <a:grpFill/>
          </p:spPr>
          <p:txBody>
            <a:bodyPr wrap="square" lIns="91449" tIns="45724" rIns="91449" bIns="45724">
              <a:spAutoFit/>
            </a:bodyPr>
            <a:lstStyle/>
            <a:p>
              <a:pPr>
                <a:defRPr/>
              </a:pPr>
              <a:r>
                <a:rPr lang="zh-CN" altLang="en-US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泛型与容器类</a:t>
              </a:r>
              <a:endParaRPr lang="zh-CN" altLang="zh-CN" sz="16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7" name="圆角矩形 27">
            <a:extLst>
              <a:ext uri="{FF2B5EF4-FFF2-40B4-BE49-F238E27FC236}">
                <a16:creationId xmlns:a16="http://schemas.microsoft.com/office/drawing/2014/main" id="{F838854B-55BE-4CC6-A582-FEDBD08F1907}"/>
              </a:ext>
            </a:extLst>
          </p:cNvPr>
          <p:cNvSpPr/>
          <p:nvPr/>
        </p:nvSpPr>
        <p:spPr>
          <a:xfrm>
            <a:off x="2811234" y="4359258"/>
            <a:ext cx="319541" cy="383539"/>
          </a:xfrm>
          <a:prstGeom prst="round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4" rIns="91449" bIns="45724" anchor="ctr"/>
          <a:lstStyle/>
          <a:p>
            <a:pPr algn="ctr">
              <a:defRPr/>
            </a:pPr>
            <a:r>
              <a: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九</a:t>
            </a: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60D3A37-9493-436D-BC00-21E1D72E8787}"/>
              </a:ext>
            </a:extLst>
          </p:cNvPr>
          <p:cNvGrpSpPr/>
          <p:nvPr/>
        </p:nvGrpSpPr>
        <p:grpSpPr>
          <a:xfrm>
            <a:off x="3567265" y="4359258"/>
            <a:ext cx="2659549" cy="383539"/>
            <a:chOff x="6339097" y="4180903"/>
            <a:chExt cx="3744416" cy="511504"/>
          </a:xfrm>
          <a:solidFill>
            <a:srgbClr val="253C8E"/>
          </a:solidFill>
        </p:grpSpPr>
        <p:sp>
          <p:nvSpPr>
            <p:cNvPr id="99" name="圆角矩形 29">
              <a:extLst>
                <a:ext uri="{FF2B5EF4-FFF2-40B4-BE49-F238E27FC236}">
                  <a16:creationId xmlns:a16="http://schemas.microsoft.com/office/drawing/2014/main" id="{3BA32E9B-0BF9-458F-ABA3-2B8BA68668A7}"/>
                </a:ext>
              </a:extLst>
            </p:cNvPr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>
                <a:defRPr/>
              </a:pPr>
              <a:endParaRPr lang="zh-CN" altLang="en-US" sz="2699">
                <a:solidFill>
                  <a:schemeClr val="bg1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27D50AA6-66DD-497E-B543-07390801D16E}"/>
                </a:ext>
              </a:extLst>
            </p:cNvPr>
            <p:cNvSpPr/>
            <p:nvPr/>
          </p:nvSpPr>
          <p:spPr>
            <a:xfrm>
              <a:off x="6339097" y="4221882"/>
              <a:ext cx="3720518" cy="451521"/>
            </a:xfrm>
            <a:prstGeom prst="rect">
              <a:avLst/>
            </a:prstGeom>
            <a:grpFill/>
          </p:spPr>
          <p:txBody>
            <a:bodyPr wrap="square" lIns="91449" tIns="45724" rIns="91449" bIns="45724">
              <a:spAutoFit/>
            </a:bodyPr>
            <a:lstStyle/>
            <a:p>
              <a:pPr>
                <a:spcAft>
                  <a:spcPct val="0"/>
                </a:spcAft>
                <a:defRPr/>
              </a:pPr>
              <a:r>
                <a:rPr lang="zh-CN" altLang="en-US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多线程</a:t>
              </a:r>
              <a:endParaRPr lang="zh-CN" altLang="zh-CN" sz="1600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17AAD35-1A89-4B0B-968F-C5D49D96ACFC}"/>
              </a:ext>
            </a:extLst>
          </p:cNvPr>
          <p:cNvGrpSpPr/>
          <p:nvPr/>
        </p:nvGrpSpPr>
        <p:grpSpPr>
          <a:xfrm>
            <a:off x="7092280" y="1086086"/>
            <a:ext cx="1907704" cy="2966897"/>
            <a:chOff x="7092280" y="1117021"/>
            <a:chExt cx="1907704" cy="296689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EF0A89D5-7B02-4AFA-AF71-FFBA57CDA481}"/>
                </a:ext>
              </a:extLst>
            </p:cNvPr>
            <p:cNvGrpSpPr/>
            <p:nvPr/>
          </p:nvGrpSpPr>
          <p:grpSpPr>
            <a:xfrm>
              <a:off x="7236296" y="1223894"/>
              <a:ext cx="1687949" cy="383539"/>
              <a:chOff x="6339097" y="5057483"/>
              <a:chExt cx="3744416" cy="511504"/>
            </a:xfrm>
            <a:solidFill>
              <a:srgbClr val="253C8E"/>
            </a:solidFill>
          </p:grpSpPr>
          <p:sp>
            <p:nvSpPr>
              <p:cNvPr id="63" name="圆角矩形 33">
                <a:extLst>
                  <a:ext uri="{FF2B5EF4-FFF2-40B4-BE49-F238E27FC236}">
                    <a16:creationId xmlns:a16="http://schemas.microsoft.com/office/drawing/2014/main" id="{076B0336-C347-48B9-8005-425E116F142C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9661D86-A9D4-4288-BB32-2B19B537BD95}"/>
                  </a:ext>
                </a:extLst>
              </p:cNvPr>
              <p:cNvSpPr/>
              <p:nvPr/>
            </p:nvSpPr>
            <p:spPr>
              <a:xfrm>
                <a:off x="6339098" y="5085978"/>
                <a:ext cx="3720517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类与对象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17A0A58-9A15-40CC-905F-2CA51E143E0B}"/>
                </a:ext>
              </a:extLst>
            </p:cNvPr>
            <p:cNvGrpSpPr/>
            <p:nvPr/>
          </p:nvGrpSpPr>
          <p:grpSpPr>
            <a:xfrm>
              <a:off x="7225523" y="1730421"/>
              <a:ext cx="1687949" cy="383539"/>
              <a:chOff x="6339097" y="5057483"/>
              <a:chExt cx="3744416" cy="511504"/>
            </a:xfrm>
            <a:solidFill>
              <a:srgbClr val="253C8E"/>
            </a:solidFill>
          </p:grpSpPr>
          <p:sp>
            <p:nvSpPr>
              <p:cNvPr id="61" name="圆角矩形 33">
                <a:extLst>
                  <a:ext uri="{FF2B5EF4-FFF2-40B4-BE49-F238E27FC236}">
                    <a16:creationId xmlns:a16="http://schemas.microsoft.com/office/drawing/2014/main" id="{DE14C822-D629-4C29-89B8-D6C7E8883BA9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29E3CB7-49F2-4BD4-93A5-D2D81C9C6B45}"/>
                  </a:ext>
                </a:extLst>
              </p:cNvPr>
              <p:cNvSpPr/>
              <p:nvPr/>
            </p:nvSpPr>
            <p:spPr>
              <a:xfrm>
                <a:off x="6339098" y="5085978"/>
                <a:ext cx="3720517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类的特性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FBD3624-55E8-471D-BBE2-4AEA4E51256B}"/>
                </a:ext>
              </a:extLst>
            </p:cNvPr>
            <p:cNvGrpSpPr/>
            <p:nvPr/>
          </p:nvGrpSpPr>
          <p:grpSpPr>
            <a:xfrm>
              <a:off x="7225523" y="2219264"/>
              <a:ext cx="1677176" cy="584784"/>
              <a:chOff x="6339097" y="5057483"/>
              <a:chExt cx="3744416" cy="808388"/>
            </a:xfrm>
            <a:solidFill>
              <a:srgbClr val="253C8E"/>
            </a:solidFill>
          </p:grpSpPr>
          <p:sp>
            <p:nvSpPr>
              <p:cNvPr id="59" name="圆角矩形 33">
                <a:extLst>
                  <a:ext uri="{FF2B5EF4-FFF2-40B4-BE49-F238E27FC236}">
                    <a16:creationId xmlns:a16="http://schemas.microsoft.com/office/drawing/2014/main" id="{8C7A97AE-7A0C-4572-864B-45D87BB3AD6E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808388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6ED656E-7CEB-4CF1-955A-B758CC8B3639}"/>
                  </a:ext>
                </a:extLst>
              </p:cNvPr>
              <p:cNvSpPr/>
              <p:nvPr/>
            </p:nvSpPr>
            <p:spPr>
              <a:xfrm>
                <a:off x="6339097" y="5085978"/>
                <a:ext cx="3720518" cy="779893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继承、抽象类、接口和枚举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EFCF79B-2E49-4EB9-8A97-012B4FD15C81}"/>
                </a:ext>
              </a:extLst>
            </p:cNvPr>
            <p:cNvGrpSpPr/>
            <p:nvPr/>
          </p:nvGrpSpPr>
          <p:grpSpPr>
            <a:xfrm>
              <a:off x="7224657" y="2905313"/>
              <a:ext cx="1687949" cy="1089389"/>
              <a:chOff x="6339097" y="5057483"/>
              <a:chExt cx="3744416" cy="1261048"/>
            </a:xfrm>
            <a:solidFill>
              <a:srgbClr val="253C8E"/>
            </a:solidFill>
          </p:grpSpPr>
          <p:sp>
            <p:nvSpPr>
              <p:cNvPr id="57" name="圆角矩形 33">
                <a:extLst>
                  <a:ext uri="{FF2B5EF4-FFF2-40B4-BE49-F238E27FC236}">
                    <a16:creationId xmlns:a16="http://schemas.microsoft.com/office/drawing/2014/main" id="{6C295AA9-0CD7-4A43-A37C-DFFE04994DF4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123255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F1B3AAEB-D397-4A6A-9DCB-9EA1D5A6AAAA}"/>
                  </a:ext>
                </a:extLst>
              </p:cNvPr>
              <p:cNvSpPr/>
              <p:nvPr/>
            </p:nvSpPr>
            <p:spPr>
              <a:xfrm>
                <a:off x="6339097" y="5085977"/>
                <a:ext cx="3720518" cy="1232554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注解、反射、内部类、匿名内部类与</a:t>
                </a: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Lambda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表达式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309207D-CC79-4CEA-9B8A-E8EDEF05C497}"/>
                </a:ext>
              </a:extLst>
            </p:cNvPr>
            <p:cNvSpPr/>
            <p:nvPr/>
          </p:nvSpPr>
          <p:spPr>
            <a:xfrm>
              <a:off x="7092280" y="1117021"/>
              <a:ext cx="1907704" cy="296689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8D3D672-8768-4988-9AB0-2ADEF7268667}"/>
              </a:ext>
            </a:extLst>
          </p:cNvPr>
          <p:cNvCxnSpPr>
            <a:endCxn id="56" idx="1"/>
          </p:cNvCxnSpPr>
          <p:nvPr/>
        </p:nvCxnSpPr>
        <p:spPr>
          <a:xfrm flipV="1">
            <a:off x="6298822" y="2569535"/>
            <a:ext cx="793458" cy="2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 xmlns:p15="http://schemas.microsoft.com/office/powerpoint/2012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5875" y="1631454"/>
            <a:ext cx="1697175" cy="1179196"/>
            <a:chOff x="776150" y="1476374"/>
            <a:chExt cx="1697175" cy="1179196"/>
          </a:xfrm>
          <a:solidFill>
            <a:srgbClr val="253C8E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776150" y="1476374"/>
              <a:ext cx="1697175" cy="1179196"/>
              <a:chOff x="1438274" y="1657351"/>
              <a:chExt cx="1095375" cy="747122"/>
            </a:xfrm>
            <a:grpFill/>
          </p:grpSpPr>
          <p:sp>
            <p:nvSpPr>
              <p:cNvPr id="9" name="任意多边形 8"/>
              <p:cNvSpPr/>
              <p:nvPr/>
            </p:nvSpPr>
            <p:spPr>
              <a:xfrm>
                <a:off x="2314574" y="1724025"/>
                <a:ext cx="219075" cy="600075"/>
              </a:xfrm>
              <a:custGeom>
                <a:avLst/>
                <a:gdLst>
                  <a:gd name="connsiteX0" fmla="*/ 57150 w 171450"/>
                  <a:gd name="connsiteY0" fmla="*/ 66675 h 523875"/>
                  <a:gd name="connsiteX1" fmla="*/ 171450 w 171450"/>
                  <a:gd name="connsiteY1" fmla="*/ 0 h 523875"/>
                  <a:gd name="connsiteX2" fmla="*/ 0 w 171450"/>
                  <a:gd name="connsiteY2" fmla="*/ 523875 h 523875"/>
                  <a:gd name="connsiteX3" fmla="*/ 57150 w 171450"/>
                  <a:gd name="connsiteY3" fmla="*/ 666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523875">
                    <a:moveTo>
                      <a:pt x="57150" y="66675"/>
                    </a:moveTo>
                    <a:lnTo>
                      <a:pt x="171450" y="0"/>
                    </a:lnTo>
                    <a:lnTo>
                      <a:pt x="0" y="523875"/>
                    </a:lnTo>
                    <a:lnTo>
                      <a:pt x="57150" y="666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438274" y="1657351"/>
                <a:ext cx="1000125" cy="647700"/>
              </a:xfrm>
              <a:custGeom>
                <a:avLst/>
                <a:gdLst>
                  <a:gd name="connsiteX0" fmla="*/ 0 w 704850"/>
                  <a:gd name="connsiteY0" fmla="*/ 419100 h 542925"/>
                  <a:gd name="connsiteX1" fmla="*/ 501418 w 704850"/>
                  <a:gd name="connsiteY1" fmla="*/ 223861 h 542925"/>
                  <a:gd name="connsiteX2" fmla="*/ 704850 w 704850"/>
                  <a:gd name="connsiteY2" fmla="*/ 0 h 542925"/>
                  <a:gd name="connsiteX3" fmla="*/ 638175 w 704850"/>
                  <a:gd name="connsiteY3" fmla="*/ 542925 h 542925"/>
                  <a:gd name="connsiteX4" fmla="*/ 0 w 704850"/>
                  <a:gd name="connsiteY4" fmla="*/ 4191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850" h="542925">
                    <a:moveTo>
                      <a:pt x="0" y="419100"/>
                    </a:moveTo>
                    <a:lnTo>
                      <a:pt x="501418" y="223861"/>
                    </a:lnTo>
                    <a:lnTo>
                      <a:pt x="704850" y="0"/>
                    </a:lnTo>
                    <a:lnTo>
                      <a:pt x="638175" y="542925"/>
                    </a:lnTo>
                    <a:lnTo>
                      <a:pt x="0" y="419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447800" y="2152649"/>
                <a:ext cx="904875" cy="251824"/>
              </a:xfrm>
              <a:custGeom>
                <a:avLst/>
                <a:gdLst>
                  <a:gd name="connsiteX0" fmla="*/ 0 w 638175"/>
                  <a:gd name="connsiteY0" fmla="*/ 0 h 227454"/>
                  <a:gd name="connsiteX1" fmla="*/ 503998 w 638175"/>
                  <a:gd name="connsiteY1" fmla="*/ 227454 h 227454"/>
                  <a:gd name="connsiteX2" fmla="*/ 638175 w 638175"/>
                  <a:gd name="connsiteY2" fmla="*/ 133350 h 227454"/>
                  <a:gd name="connsiteX3" fmla="*/ 0 w 638175"/>
                  <a:gd name="connsiteY3" fmla="*/ 0 h 22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175" h="227454">
                    <a:moveTo>
                      <a:pt x="0" y="0"/>
                    </a:moveTo>
                    <a:lnTo>
                      <a:pt x="503998" y="227454"/>
                    </a:lnTo>
                    <a:lnTo>
                      <a:pt x="638175" y="1333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69"/>
            <p:cNvSpPr txBox="1">
              <a:spLocks noChangeArrowheads="1"/>
            </p:cNvSpPr>
            <p:nvPr/>
          </p:nvSpPr>
          <p:spPr bwMode="auto">
            <a:xfrm>
              <a:off x="1751006" y="1999995"/>
              <a:ext cx="525804" cy="266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03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9"/>
            <p:cNvSpPr txBox="1">
              <a:spLocks noChangeArrowheads="1"/>
            </p:cNvSpPr>
            <p:nvPr/>
          </p:nvSpPr>
          <p:spPr bwMode="auto">
            <a:xfrm>
              <a:off x="1365931" y="2200646"/>
              <a:ext cx="803828" cy="249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Content</a:t>
              </a:r>
              <a:endPara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96216" y="2067784"/>
            <a:ext cx="5332168" cy="742866"/>
            <a:chOff x="2662063" y="2096269"/>
            <a:chExt cx="4605511" cy="742866"/>
          </a:xfrm>
        </p:grpSpPr>
        <p:sp>
          <p:nvSpPr>
            <p:cNvPr id="17" name="圆角矩形 16"/>
            <p:cNvSpPr/>
            <p:nvPr/>
          </p:nvSpPr>
          <p:spPr>
            <a:xfrm rot="169524">
              <a:off x="2870715" y="2159777"/>
              <a:ext cx="4291529" cy="679358"/>
            </a:xfrm>
            <a:custGeom>
              <a:avLst/>
              <a:gdLst>
                <a:gd name="connsiteX0" fmla="*/ 521 w 4291529"/>
                <a:gd name="connsiteY0" fmla="*/ 353597 h 679358"/>
                <a:gd name="connsiteX1" fmla="*/ 390702 w 4291529"/>
                <a:gd name="connsiteY1" fmla="*/ 77107 h 679358"/>
                <a:gd name="connsiteX2" fmla="*/ 4264591 w 4291529"/>
                <a:gd name="connsiteY2" fmla="*/ 0 h 679358"/>
                <a:gd name="connsiteX3" fmla="*/ 4291490 w 4291529"/>
                <a:gd name="connsiteY3" fmla="*/ 616816 h 679358"/>
                <a:gd name="connsiteX4" fmla="*/ 326282 w 4291529"/>
                <a:gd name="connsiteY4" fmla="*/ 679358 h 679358"/>
                <a:gd name="connsiteX5" fmla="*/ 521 w 4291529"/>
                <a:gd name="connsiteY5" fmla="*/ 353597 h 679358"/>
                <a:gd name="connsiteX6" fmla="*/ 0 w 4605511"/>
                <a:gd name="connsiteY6" fmla="*/ 325761 h 651522"/>
                <a:gd name="connsiteX7" fmla="*/ 0 w 4605511"/>
                <a:gd name="connsiteY7" fmla="*/ 325761 h 65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1529" h="679358">
                  <a:moveTo>
                    <a:pt x="521" y="353597"/>
                  </a:moveTo>
                  <a:cubicBezTo>
                    <a:pt x="11258" y="253222"/>
                    <a:pt x="210789" y="77107"/>
                    <a:pt x="390702" y="77107"/>
                  </a:cubicBezTo>
                  <a:lnTo>
                    <a:pt x="4264591" y="0"/>
                  </a:lnTo>
                  <a:cubicBezTo>
                    <a:pt x="4247314" y="127637"/>
                    <a:pt x="4293063" y="485830"/>
                    <a:pt x="4291490" y="616816"/>
                  </a:cubicBezTo>
                  <a:lnTo>
                    <a:pt x="326282" y="679358"/>
                  </a:lnTo>
                  <a:cubicBezTo>
                    <a:pt x="146369" y="679358"/>
                    <a:pt x="-10216" y="453972"/>
                    <a:pt x="521" y="3535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662063" y="2096269"/>
              <a:ext cx="4605511" cy="651522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  <a:effectLst>
              <a:innerShdw dist="12700" dir="1980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2776783" y="2221975"/>
              <a:ext cx="10456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253C8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流程控制</a:t>
              </a:r>
              <a:endParaRPr lang="zh-CN" altLang="en-US" sz="2400" b="1" dirty="0">
                <a:solidFill>
                  <a:srgbClr val="253C8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01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程序的三种结构</a:t>
              </a: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C62C2B6C-A888-454C-8074-F04C9158E4E3}"/>
              </a:ext>
            </a:extLst>
          </p:cNvPr>
          <p:cNvSpPr txBox="1">
            <a:spLocks noChangeArrowheads="1"/>
          </p:cNvSpPr>
          <p:nvPr/>
        </p:nvSpPr>
        <p:spPr>
          <a:xfrm>
            <a:off x="104116" y="699929"/>
            <a:ext cx="8928992" cy="388804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年，计算机科学家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Bohm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Jacopini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证明：任何简单或复杂的算法都可以由三种基本结构组成</a:t>
            </a: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顺序结构</a:t>
            </a: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</a:p>
        </p:txBody>
      </p:sp>
    </p:spTree>
    <p:extLst>
      <p:ext uri="{BB962C8B-B14F-4D97-AF65-F5344CB8AC3E}">
        <p14:creationId xmlns:p14="http://schemas.microsoft.com/office/powerpoint/2010/main" val="3982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顺序结构</a:t>
              </a:r>
            </a:p>
          </p:txBody>
        </p:sp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80FF7AA8-892E-46A4-8EE6-98E60B5FB694}"/>
              </a:ext>
            </a:extLst>
          </p:cNvPr>
          <p:cNvGrpSpPr>
            <a:grpSpLocks/>
          </p:cNvGrpSpPr>
          <p:nvPr/>
        </p:nvGrpSpPr>
        <p:grpSpPr bwMode="auto">
          <a:xfrm>
            <a:off x="2076385" y="661839"/>
            <a:ext cx="3168353" cy="3960440"/>
            <a:chOff x="3758" y="4073"/>
            <a:chExt cx="1800" cy="2055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4CC4556A-EF80-4BFC-9010-1353616FA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4448"/>
              <a:ext cx="1800" cy="28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语句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9E49B62B-8092-457A-A458-2A7B5C4EA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" y="4073"/>
              <a:ext cx="0" cy="3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5383204E-D669-4C9C-9425-7DBA7230C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" y="4729"/>
              <a:ext cx="0" cy="3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8E7ECD6A-0E4B-45B4-B825-7B952FCDB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" y="5386"/>
              <a:ext cx="0" cy="3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8D27D120-6BAB-4FB9-B415-6AA23C442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5873"/>
              <a:ext cx="180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顺序结构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DA436CC5-65D2-4722-A98C-226C09568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5102"/>
              <a:ext cx="1800" cy="28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语句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84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579706" cy="415370"/>
            <a:chOff x="264586" y="255969"/>
            <a:chExt cx="257970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17559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单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双路选择结构</a:t>
              </a:r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7A4D80FE-59D9-4615-B083-FD2195F46FB8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853312"/>
            <a:ext cx="4104456" cy="3014582"/>
            <a:chOff x="1418" y="8750"/>
            <a:chExt cx="3795" cy="2382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50C19071-8429-4972-9394-6F85FBB54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10820"/>
              <a:ext cx="270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双路条件选择结构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grpSp>
          <p:nvGrpSpPr>
            <p:cNvPr id="21" name="Group 7">
              <a:extLst>
                <a:ext uri="{FF2B5EF4-FFF2-40B4-BE49-F238E27FC236}">
                  <a16:creationId xmlns:a16="http://schemas.microsoft.com/office/drawing/2014/main" id="{67F6C4D0-316B-440F-9E8A-D8188ADD2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" y="8750"/>
              <a:ext cx="3795" cy="2050"/>
              <a:chOff x="1418" y="8750"/>
              <a:chExt cx="3795" cy="2050"/>
            </a:xfrm>
          </p:grpSpPr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55A9449B-5EE4-4B64-A7CD-34F409543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9143"/>
                <a:ext cx="183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23" name="Rectangle 9">
                <a:extLst>
                  <a:ext uri="{FF2B5EF4-FFF2-40B4-BE49-F238E27FC236}">
                    <a16:creationId xmlns:a16="http://schemas.microsoft.com/office/drawing/2014/main" id="{02F4803B-DC38-4FDC-ADA9-3E210B452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3" y="9143"/>
                <a:ext cx="183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10">
                <a:extLst>
                  <a:ext uri="{FF2B5EF4-FFF2-40B4-BE49-F238E27FC236}">
                    <a16:creationId xmlns:a16="http://schemas.microsoft.com/office/drawing/2014/main" id="{13FD8D6A-FBEF-42A5-A0DB-DA6F430C0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" y="9205"/>
                <a:ext cx="1915" cy="436"/>
              </a:xfrm>
              <a:prstGeom prst="flowChartDecision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条件表达式</a:t>
                </a: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Rectangle 11">
                <a:extLst>
                  <a:ext uri="{FF2B5EF4-FFF2-40B4-BE49-F238E27FC236}">
                    <a16:creationId xmlns:a16="http://schemas.microsoft.com/office/drawing/2014/main" id="{F50DA777-58E0-4DF3-9BE9-A4C8DD53F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9754"/>
                <a:ext cx="1185" cy="280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语句序列</a:t>
                </a: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26" name="Line 12">
                <a:extLst>
                  <a:ext uri="{FF2B5EF4-FFF2-40B4-BE49-F238E27FC236}">
                    <a16:creationId xmlns:a16="http://schemas.microsoft.com/office/drawing/2014/main" id="{66D5A079-50D7-486A-A017-8D3FC2FCC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18" y="9410"/>
                <a:ext cx="0" cy="31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3">
                <a:extLst>
                  <a:ext uri="{FF2B5EF4-FFF2-40B4-BE49-F238E27FC236}">
                    <a16:creationId xmlns:a16="http://schemas.microsoft.com/office/drawing/2014/main" id="{303B4FDE-5FA4-47B1-8CF5-7799E420D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3" y="9410"/>
                <a:ext cx="5" cy="357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4">
                <a:extLst>
                  <a:ext uri="{FF2B5EF4-FFF2-40B4-BE49-F238E27FC236}">
                    <a16:creationId xmlns:a16="http://schemas.microsoft.com/office/drawing/2014/main" id="{D163F225-C64F-4FF8-AF7F-3F58BCDBC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3" y="8750"/>
                <a:ext cx="0" cy="46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5">
                <a:extLst>
                  <a:ext uri="{FF2B5EF4-FFF2-40B4-BE49-F238E27FC236}">
                    <a16:creationId xmlns:a16="http://schemas.microsoft.com/office/drawing/2014/main" id="{6B73D2D7-3A72-493A-8937-0A018DF24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3" y="10037"/>
                <a:ext cx="0" cy="41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6">
                <a:extLst>
                  <a:ext uri="{FF2B5EF4-FFF2-40B4-BE49-F238E27FC236}">
                    <a16:creationId xmlns:a16="http://schemas.microsoft.com/office/drawing/2014/main" id="{8C13EBCE-0DFE-433E-BD82-E27135E9D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3" y="10037"/>
                <a:ext cx="0" cy="41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7">
                <a:extLst>
                  <a:ext uri="{FF2B5EF4-FFF2-40B4-BE49-F238E27FC236}">
                    <a16:creationId xmlns:a16="http://schemas.microsoft.com/office/drawing/2014/main" id="{917983B0-4DC4-4CF0-9E9E-8E275CE82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10451"/>
                <a:ext cx="2608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8">
                <a:extLst>
                  <a:ext uri="{FF2B5EF4-FFF2-40B4-BE49-F238E27FC236}">
                    <a16:creationId xmlns:a16="http://schemas.microsoft.com/office/drawing/2014/main" id="{C434AD64-DC09-47C2-B68B-5A1ADB384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9" y="10451"/>
                <a:ext cx="0" cy="349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9">
                <a:extLst>
                  <a:ext uri="{FF2B5EF4-FFF2-40B4-BE49-F238E27FC236}">
                    <a16:creationId xmlns:a16="http://schemas.microsoft.com/office/drawing/2014/main" id="{EE068396-1FE1-4A41-84D7-017C4B643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9425"/>
                <a:ext cx="365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20">
                <a:extLst>
                  <a:ext uri="{FF2B5EF4-FFF2-40B4-BE49-F238E27FC236}">
                    <a16:creationId xmlns:a16="http://schemas.microsoft.com/office/drawing/2014/main" id="{C09F6BFD-B4AE-4591-85FD-05EA20810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9426"/>
                <a:ext cx="347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Rectangle 21">
                <a:extLst>
                  <a:ext uri="{FF2B5EF4-FFF2-40B4-BE49-F238E27FC236}">
                    <a16:creationId xmlns:a16="http://schemas.microsoft.com/office/drawing/2014/main" id="{656383C1-8FEA-48F2-BD49-251BF59E6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" y="9752"/>
                <a:ext cx="1185" cy="280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语句序列</a:t>
                </a: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6" name="Group 23">
            <a:extLst>
              <a:ext uri="{FF2B5EF4-FFF2-40B4-BE49-F238E27FC236}">
                <a16:creationId xmlns:a16="http://schemas.microsoft.com/office/drawing/2014/main" id="{FAB88722-7018-4B2C-9EC7-F97332DF6314}"/>
              </a:ext>
            </a:extLst>
          </p:cNvPr>
          <p:cNvGrpSpPr>
            <a:grpSpLocks/>
          </p:cNvGrpSpPr>
          <p:nvPr/>
        </p:nvGrpSpPr>
        <p:grpSpPr bwMode="auto">
          <a:xfrm>
            <a:off x="4886798" y="267494"/>
            <a:ext cx="4060825" cy="2662985"/>
            <a:chOff x="4838" y="8765"/>
            <a:chExt cx="3060" cy="2346"/>
          </a:xfrm>
        </p:grpSpPr>
        <p:grpSp>
          <p:nvGrpSpPr>
            <p:cNvPr id="37" name="Group 24">
              <a:extLst>
                <a:ext uri="{FF2B5EF4-FFF2-40B4-BE49-F238E27FC236}">
                  <a16:creationId xmlns:a16="http://schemas.microsoft.com/office/drawing/2014/main" id="{100C2352-79D9-4FE4-AEF2-6E5A48E418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4" y="8765"/>
              <a:ext cx="2294" cy="1968"/>
              <a:chOff x="5964" y="8282"/>
              <a:chExt cx="2294" cy="1968"/>
            </a:xfrm>
          </p:grpSpPr>
          <p:sp>
            <p:nvSpPr>
              <p:cNvPr id="39" name="Rectangle 25">
                <a:extLst>
                  <a:ext uri="{FF2B5EF4-FFF2-40B4-BE49-F238E27FC236}">
                    <a16:creationId xmlns:a16="http://schemas.microsoft.com/office/drawing/2014/main" id="{5A6CB0D7-9AF7-4B29-B96C-3E31D6196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8" y="8675"/>
                <a:ext cx="183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40" name="Rectangle 26">
                <a:extLst>
                  <a:ext uri="{FF2B5EF4-FFF2-40B4-BE49-F238E27FC236}">
                    <a16:creationId xmlns:a16="http://schemas.microsoft.com/office/drawing/2014/main" id="{DE40CB3C-DA46-469B-B44D-182B519BC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8" y="9113"/>
                <a:ext cx="183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41" name="AutoShape 27">
                <a:extLst>
                  <a:ext uri="{FF2B5EF4-FFF2-40B4-BE49-F238E27FC236}">
                    <a16:creationId xmlns:a16="http://schemas.microsoft.com/office/drawing/2014/main" id="{C0137F77-7020-4195-8733-7122588C8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4" y="8737"/>
                <a:ext cx="1915" cy="436"/>
              </a:xfrm>
              <a:prstGeom prst="flowChartDecision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条件表达式</a:t>
                </a: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42" name="Line 28">
                <a:extLst>
                  <a:ext uri="{FF2B5EF4-FFF2-40B4-BE49-F238E27FC236}">
                    <a16:creationId xmlns:a16="http://schemas.microsoft.com/office/drawing/2014/main" id="{37ADA126-6FCF-4070-A323-BD1246C76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08" y="9173"/>
                <a:ext cx="0" cy="31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29">
                <a:extLst>
                  <a:ext uri="{FF2B5EF4-FFF2-40B4-BE49-F238E27FC236}">
                    <a16:creationId xmlns:a16="http://schemas.microsoft.com/office/drawing/2014/main" id="{3C5963AC-68C4-4541-B42D-9711755F6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33" y="8282"/>
                <a:ext cx="0" cy="46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30">
                <a:extLst>
                  <a:ext uri="{FF2B5EF4-FFF2-40B4-BE49-F238E27FC236}">
                    <a16:creationId xmlns:a16="http://schemas.microsoft.com/office/drawing/2014/main" id="{6B8CB23E-C8E5-4A3F-901C-2299C685A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43" y="8951"/>
                <a:ext cx="11" cy="1047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31">
                <a:extLst>
                  <a:ext uri="{FF2B5EF4-FFF2-40B4-BE49-F238E27FC236}">
                    <a16:creationId xmlns:a16="http://schemas.microsoft.com/office/drawing/2014/main" id="{F9E0593D-079C-4480-BB46-7961AA6F3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08" y="9782"/>
                <a:ext cx="0" cy="46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32">
                <a:extLst>
                  <a:ext uri="{FF2B5EF4-FFF2-40B4-BE49-F238E27FC236}">
                    <a16:creationId xmlns:a16="http://schemas.microsoft.com/office/drawing/2014/main" id="{3E1CA4C9-9091-455B-8CCC-F8A0C1A43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58" y="8957"/>
                <a:ext cx="385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Rectangle 33">
                <a:extLst>
                  <a:ext uri="{FF2B5EF4-FFF2-40B4-BE49-F238E27FC236}">
                    <a16:creationId xmlns:a16="http://schemas.microsoft.com/office/drawing/2014/main" id="{98D6A420-37EA-4DAA-A6BC-00A920AA1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8" y="9485"/>
                <a:ext cx="1185" cy="280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语句序列</a:t>
                </a: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48" name="Line 34">
                <a:extLst>
                  <a:ext uri="{FF2B5EF4-FFF2-40B4-BE49-F238E27FC236}">
                    <a16:creationId xmlns:a16="http://schemas.microsoft.com/office/drawing/2014/main" id="{E314870B-FC23-401C-BB6C-C853C09E81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93" y="9998"/>
                <a:ext cx="1365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770115CF-7F03-4DAC-A497-510CDD0EB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" y="10799"/>
              <a:ext cx="30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单路条件选择结构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78D2A38D-5798-44E4-9777-94DF922A084C}"/>
              </a:ext>
            </a:extLst>
          </p:cNvPr>
          <p:cNvSpPr txBox="1"/>
          <p:nvPr/>
        </p:nvSpPr>
        <p:spPr>
          <a:xfrm>
            <a:off x="2444162" y="650079"/>
            <a:ext cx="23166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语句序列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语句序列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A09F2E9-6EEF-4EBA-ACDD-C806DF78CB8E}"/>
              </a:ext>
            </a:extLst>
          </p:cNvPr>
          <p:cNvSpPr txBox="1"/>
          <p:nvPr/>
        </p:nvSpPr>
        <p:spPr>
          <a:xfrm>
            <a:off x="5799357" y="2947863"/>
            <a:ext cx="23166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if </a:t>
            </a:r>
            <a:r>
              <a:rPr lang="en-US" altLang="zh-CN"/>
              <a:t>(</a:t>
            </a:r>
            <a:r>
              <a:rPr lang="zh-CN" altLang="en-US"/>
              <a:t>条件</a:t>
            </a:r>
            <a:r>
              <a:rPr lang="en-US" altLang="zh-CN" dirty="0"/>
              <a:t>) {</a:t>
            </a:r>
            <a:r>
              <a:rPr lang="zh-CN" altLang="en-US"/>
              <a:t>语句序列</a:t>
            </a:r>
            <a:r>
              <a:rPr lang="en-US" altLang="zh-CN" dirty="0"/>
              <a:t>1}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7C966DD-C053-4F62-A50E-B2FCE95C53C0}"/>
              </a:ext>
            </a:extLst>
          </p:cNvPr>
          <p:cNvSpPr txBox="1"/>
          <p:nvPr/>
        </p:nvSpPr>
        <p:spPr>
          <a:xfrm>
            <a:off x="107504" y="449229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 dirty="0" err="1"/>
              <a:t>controlFlow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/MaxNumber.java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53735A-A008-48B7-BC60-DFD8C1F8D3F2}"/>
              </a:ext>
            </a:extLst>
          </p:cNvPr>
          <p:cNvSpPr txBox="1"/>
          <p:nvPr/>
        </p:nvSpPr>
        <p:spPr>
          <a:xfrm>
            <a:off x="101154" y="4146634"/>
            <a:ext cx="3647152" cy="369332"/>
          </a:xfrm>
          <a:prstGeom prst="rect">
            <a:avLst/>
          </a:prstGeom>
          <a:solidFill>
            <a:srgbClr val="FFEA9C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找出三个整数中的最大值和最小值</a:t>
            </a:r>
          </a:p>
        </p:txBody>
      </p:sp>
    </p:spTree>
    <p:extLst>
      <p:ext uri="{BB962C8B-B14F-4D97-AF65-F5344CB8AC3E}">
        <p14:creationId xmlns:p14="http://schemas.microsoft.com/office/powerpoint/2010/main" val="393851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多路选择结构</a:t>
              </a:r>
            </a:p>
          </p:txBody>
        </p:sp>
      </p:grpSp>
      <p:grpSp>
        <p:nvGrpSpPr>
          <p:cNvPr id="49" name="Group 36">
            <a:extLst>
              <a:ext uri="{FF2B5EF4-FFF2-40B4-BE49-F238E27FC236}">
                <a16:creationId xmlns:a16="http://schemas.microsoft.com/office/drawing/2014/main" id="{E51E5CB0-2608-461B-86B0-D2234187FF0D}"/>
              </a:ext>
            </a:extLst>
          </p:cNvPr>
          <p:cNvGrpSpPr>
            <a:grpSpLocks/>
          </p:cNvGrpSpPr>
          <p:nvPr/>
        </p:nvGrpSpPr>
        <p:grpSpPr bwMode="auto">
          <a:xfrm>
            <a:off x="3731690" y="255969"/>
            <a:ext cx="4873242" cy="4048369"/>
            <a:chOff x="4838" y="3335"/>
            <a:chExt cx="4015" cy="4479"/>
          </a:xfrm>
        </p:grpSpPr>
        <p:sp>
          <p:nvSpPr>
            <p:cNvPr id="50" name="Line 37">
              <a:extLst>
                <a:ext uri="{FF2B5EF4-FFF2-40B4-BE49-F238E27FC236}">
                  <a16:creationId xmlns:a16="http://schemas.microsoft.com/office/drawing/2014/main" id="{30319A2E-282B-463B-B11D-044F9C32A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8" y="4040"/>
              <a:ext cx="0" cy="29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38">
              <a:extLst>
                <a:ext uri="{FF2B5EF4-FFF2-40B4-BE49-F238E27FC236}">
                  <a16:creationId xmlns:a16="http://schemas.microsoft.com/office/drawing/2014/main" id="{60EE42BC-ECBF-4802-9DD1-A573BDCD1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98" y="6878"/>
              <a:ext cx="0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Rectangle 39">
              <a:extLst>
                <a:ext uri="{FF2B5EF4-FFF2-40B4-BE49-F238E27FC236}">
                  <a16:creationId xmlns:a16="http://schemas.microsoft.com/office/drawing/2014/main" id="{008A46C4-CF8F-4895-813B-235EEAEC8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" y="7502"/>
              <a:ext cx="401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多重条件选择结构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grpSp>
          <p:nvGrpSpPr>
            <p:cNvPr id="53" name="Group 40">
              <a:extLst>
                <a:ext uri="{FF2B5EF4-FFF2-40B4-BE49-F238E27FC236}">
                  <a16:creationId xmlns:a16="http://schemas.microsoft.com/office/drawing/2014/main" id="{E7F00B02-BA0E-452E-8C16-E341FC816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8" y="3335"/>
              <a:ext cx="3557" cy="1203"/>
              <a:chOff x="5198" y="3335"/>
              <a:chExt cx="3557" cy="1203"/>
            </a:xfrm>
          </p:grpSpPr>
          <p:sp>
            <p:nvSpPr>
              <p:cNvPr id="75" name="Rectangle 41">
                <a:extLst>
                  <a:ext uri="{FF2B5EF4-FFF2-40B4-BE49-F238E27FC236}">
                    <a16:creationId xmlns:a16="http://schemas.microsoft.com/office/drawing/2014/main" id="{957ADE36-87E7-48A6-85BF-0A9D364BE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3" y="3743"/>
                <a:ext cx="183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grpSp>
            <p:nvGrpSpPr>
              <p:cNvPr id="76" name="Group 42">
                <a:extLst>
                  <a:ext uri="{FF2B5EF4-FFF2-40B4-BE49-F238E27FC236}">
                    <a16:creationId xmlns:a16="http://schemas.microsoft.com/office/drawing/2014/main" id="{0C59D5D3-5A2D-4DCB-B675-05D0012B0E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98" y="3335"/>
                <a:ext cx="1915" cy="1203"/>
                <a:chOff x="6504" y="3446"/>
                <a:chExt cx="1915" cy="1203"/>
              </a:xfrm>
            </p:grpSpPr>
            <p:sp>
              <p:nvSpPr>
                <p:cNvPr id="80" name="Rectangle 43">
                  <a:extLst>
                    <a:ext uri="{FF2B5EF4-FFF2-40B4-BE49-F238E27FC236}">
                      <a16:creationId xmlns:a16="http://schemas.microsoft.com/office/drawing/2014/main" id="{215F051A-530F-4522-B006-780F693D5B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4" y="4329"/>
                  <a:ext cx="183" cy="3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</a:t>
                  </a:r>
                  <a:endParaRPr lang="en-US" altLang="zh-CN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1" name="AutoShape 44">
                  <a:extLst>
                    <a:ext uri="{FF2B5EF4-FFF2-40B4-BE49-F238E27FC236}">
                      <a16:creationId xmlns:a16="http://schemas.microsoft.com/office/drawing/2014/main" id="{5806360D-474B-46E7-AB99-071FDEC1A0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4" y="3901"/>
                  <a:ext cx="1915" cy="436"/>
                </a:xfrm>
                <a:prstGeom prst="flowChartDecision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6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条件表达式</a:t>
                  </a:r>
                  <a:r>
                    <a:rPr lang="en-US" altLang="zh-CN" sz="16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" name="Line 45">
                  <a:extLst>
                    <a:ext uri="{FF2B5EF4-FFF2-40B4-BE49-F238E27FC236}">
                      <a16:creationId xmlns:a16="http://schemas.microsoft.com/office/drawing/2014/main" id="{9F8125CA-03F4-4367-B4A0-DB84D4DC40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48" y="4337"/>
                  <a:ext cx="0" cy="3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Line 46">
                  <a:extLst>
                    <a:ext uri="{FF2B5EF4-FFF2-40B4-BE49-F238E27FC236}">
                      <a16:creationId xmlns:a16="http://schemas.microsoft.com/office/drawing/2014/main" id="{02E2C9F3-7BC7-40FF-98F1-74E104CC02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73" y="3446"/>
                  <a:ext cx="0" cy="46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7" name="Line 47">
                <a:extLst>
                  <a:ext uri="{FF2B5EF4-FFF2-40B4-BE49-F238E27FC236}">
                    <a16:creationId xmlns:a16="http://schemas.microsoft.com/office/drawing/2014/main" id="{1DF016C9-850E-4F67-BE42-42800414D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18" y="4007"/>
                <a:ext cx="22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Rectangle 48">
                <a:extLst>
                  <a:ext uri="{FF2B5EF4-FFF2-40B4-BE49-F238E27FC236}">
                    <a16:creationId xmlns:a16="http://schemas.microsoft.com/office/drawing/2014/main" id="{AD26758C-B0AB-4EF7-AAE9-83A706190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3" y="3856"/>
                <a:ext cx="1185" cy="28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语句序列</a:t>
                </a: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79" name="Line 49">
                <a:extLst>
                  <a:ext uri="{FF2B5EF4-FFF2-40B4-BE49-F238E27FC236}">
                    <a16:creationId xmlns:a16="http://schemas.microsoft.com/office/drawing/2014/main" id="{7F71C175-C993-4C88-892A-F91031CF7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528" y="4025"/>
                <a:ext cx="22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" name="Group 50">
              <a:extLst>
                <a:ext uri="{FF2B5EF4-FFF2-40B4-BE49-F238E27FC236}">
                  <a16:creationId xmlns:a16="http://schemas.microsoft.com/office/drawing/2014/main" id="{0E2DA17A-1E50-456A-B3CF-5B88D83D4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8" y="4478"/>
              <a:ext cx="3557" cy="805"/>
              <a:chOff x="5378" y="5882"/>
              <a:chExt cx="3557" cy="805"/>
            </a:xfrm>
          </p:grpSpPr>
          <p:sp>
            <p:nvSpPr>
              <p:cNvPr id="68" name="Rectangle 51">
                <a:extLst>
                  <a:ext uri="{FF2B5EF4-FFF2-40B4-BE49-F238E27FC236}">
                    <a16:creationId xmlns:a16="http://schemas.microsoft.com/office/drawing/2014/main" id="{43CCE229-EDF7-494A-B0B7-D37CB01E1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3" y="5882"/>
                <a:ext cx="183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69" name="Rectangle 52">
                <a:extLst>
                  <a:ext uri="{FF2B5EF4-FFF2-40B4-BE49-F238E27FC236}">
                    <a16:creationId xmlns:a16="http://schemas.microsoft.com/office/drawing/2014/main" id="{5A45BCC4-1504-499C-AE97-F1E7826FE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8" y="6375"/>
                <a:ext cx="183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lang="en-US" altLang="zh-CN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0" name="AutoShape 53">
                <a:extLst>
                  <a:ext uri="{FF2B5EF4-FFF2-40B4-BE49-F238E27FC236}">
                    <a16:creationId xmlns:a16="http://schemas.microsoft.com/office/drawing/2014/main" id="{4F6A9F78-3571-4FC6-93C3-4E7E1528D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8" y="5929"/>
                <a:ext cx="1915" cy="436"/>
              </a:xfrm>
              <a:prstGeom prst="flowChartDecision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条件表达式</a:t>
                </a: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71" name="Line 54">
                <a:extLst>
                  <a:ext uri="{FF2B5EF4-FFF2-40B4-BE49-F238E27FC236}">
                    <a16:creationId xmlns:a16="http://schemas.microsoft.com/office/drawing/2014/main" id="{5B20D1F6-0185-47D6-BEF1-69B272268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37" y="6365"/>
                <a:ext cx="0" cy="3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55">
                <a:extLst>
                  <a:ext uri="{FF2B5EF4-FFF2-40B4-BE49-F238E27FC236}">
                    <a16:creationId xmlns:a16="http://schemas.microsoft.com/office/drawing/2014/main" id="{B3F9AE5A-21A8-4BE3-B8F6-A091762DE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98" y="6146"/>
                <a:ext cx="22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Rectangle 56">
                <a:extLst>
                  <a:ext uri="{FF2B5EF4-FFF2-40B4-BE49-F238E27FC236}">
                    <a16:creationId xmlns:a16="http://schemas.microsoft.com/office/drawing/2014/main" id="{5DA96F85-5BD0-439F-9EFA-6ED14ED50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3" y="5995"/>
                <a:ext cx="1185" cy="28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语句序列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4" name="Line 57">
                <a:extLst>
                  <a:ext uri="{FF2B5EF4-FFF2-40B4-BE49-F238E27FC236}">
                    <a16:creationId xmlns:a16="http://schemas.microsoft.com/office/drawing/2014/main" id="{D468D529-ED4A-4E90-8EFE-E8FE356F9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08" y="6164"/>
                <a:ext cx="22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" name="Group 58">
              <a:extLst>
                <a:ext uri="{FF2B5EF4-FFF2-40B4-BE49-F238E27FC236}">
                  <a16:creationId xmlns:a16="http://schemas.microsoft.com/office/drawing/2014/main" id="{1F42D26B-8E32-4172-A3A1-661E1AFE4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8" y="5273"/>
              <a:ext cx="3557" cy="1310"/>
              <a:chOff x="5153" y="5273"/>
              <a:chExt cx="3557" cy="1310"/>
            </a:xfrm>
          </p:grpSpPr>
          <p:grpSp>
            <p:nvGrpSpPr>
              <p:cNvPr id="58" name="Group 59">
                <a:extLst>
                  <a:ext uri="{FF2B5EF4-FFF2-40B4-BE49-F238E27FC236}">
                    <a16:creationId xmlns:a16="http://schemas.microsoft.com/office/drawing/2014/main" id="{088DEFFF-71C3-4F7B-8CB8-160A0D3600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53" y="5603"/>
                <a:ext cx="3557" cy="980"/>
                <a:chOff x="5153" y="5603"/>
                <a:chExt cx="3557" cy="980"/>
              </a:xfrm>
            </p:grpSpPr>
            <p:sp>
              <p:nvSpPr>
                <p:cNvPr id="60" name="Line 60">
                  <a:extLst>
                    <a:ext uri="{FF2B5EF4-FFF2-40B4-BE49-F238E27FC236}">
                      <a16:creationId xmlns:a16="http://schemas.microsoft.com/office/drawing/2014/main" id="{1E746BDC-22CC-4A8D-B108-6848930BEB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113" y="5603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Rectangle 61">
                  <a:extLst>
                    <a:ext uri="{FF2B5EF4-FFF2-40B4-BE49-F238E27FC236}">
                      <a16:creationId xmlns:a16="http://schemas.microsoft.com/office/drawing/2014/main" id="{EC42BFAC-4CDA-4D3E-9C69-E746782CE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8" y="5786"/>
                  <a:ext cx="183" cy="3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6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endParaRPr lang="en-US" altLang="zh-CN" sz="16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Rectangle 62">
                  <a:extLst>
                    <a:ext uri="{FF2B5EF4-FFF2-40B4-BE49-F238E27FC236}">
                      <a16:creationId xmlns:a16="http://schemas.microsoft.com/office/drawing/2014/main" id="{35C2AD31-502D-4AD4-B4A6-BC24ECB95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3" y="6271"/>
                  <a:ext cx="183" cy="3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</a:t>
                  </a:r>
                  <a:endParaRPr lang="en-US" altLang="zh-CN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AutoShape 63">
                  <a:extLst>
                    <a:ext uri="{FF2B5EF4-FFF2-40B4-BE49-F238E27FC236}">
                      <a16:creationId xmlns:a16="http://schemas.microsoft.com/office/drawing/2014/main" id="{DBF5036B-6E2F-467E-92F2-29A643F03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3" y="5833"/>
                  <a:ext cx="1915" cy="436"/>
                </a:xfrm>
                <a:prstGeom prst="flowChartDecision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6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条件表达式</a:t>
                  </a:r>
                  <a:r>
                    <a:rPr lang="en-US" altLang="zh-CN" sz="16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  <a:endParaRPr lang="en-US" altLang="zh-CN" sz="16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64">
                  <a:extLst>
                    <a:ext uri="{FF2B5EF4-FFF2-40B4-BE49-F238E27FC236}">
                      <a16:creationId xmlns:a16="http://schemas.microsoft.com/office/drawing/2014/main" id="{85DA7FFB-A0AC-4D5C-8508-B8AD1D8A26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12" y="6269"/>
                  <a:ext cx="0" cy="3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Line 65">
                  <a:extLst>
                    <a:ext uri="{FF2B5EF4-FFF2-40B4-BE49-F238E27FC236}">
                      <a16:creationId xmlns:a16="http://schemas.microsoft.com/office/drawing/2014/main" id="{00890ADC-4CD0-4801-9BEE-0DF2415C15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073" y="6050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Rectangle 66">
                  <a:extLst>
                    <a:ext uri="{FF2B5EF4-FFF2-40B4-BE49-F238E27FC236}">
                      <a16:creationId xmlns:a16="http://schemas.microsoft.com/office/drawing/2014/main" id="{1DACA504-24FD-4456-9939-594CAD2E53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8" y="5899"/>
                  <a:ext cx="1185" cy="28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语句序列</a:t>
                  </a:r>
                  <a:r>
                    <a:rPr lang="en-US" altLang="zh-CN" sz="16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  <a:endParaRPr lang="en-US" altLang="zh-CN" sz="16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67">
                  <a:extLst>
                    <a:ext uri="{FF2B5EF4-FFF2-40B4-BE49-F238E27FC236}">
                      <a16:creationId xmlns:a16="http://schemas.microsoft.com/office/drawing/2014/main" id="{7042D3C6-19F1-4FD5-B6EF-A5F73B43EA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483" y="6068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9" name="Line 68">
                <a:extLst>
                  <a:ext uri="{FF2B5EF4-FFF2-40B4-BE49-F238E27FC236}">
                    <a16:creationId xmlns:a16="http://schemas.microsoft.com/office/drawing/2014/main" id="{33B02E96-869D-47B4-8A28-D9CB69122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3" y="5273"/>
                <a:ext cx="0" cy="3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Rectangle 69">
              <a:extLst>
                <a:ext uri="{FF2B5EF4-FFF2-40B4-BE49-F238E27FC236}">
                  <a16:creationId xmlns:a16="http://schemas.microsoft.com/office/drawing/2014/main" id="{9A7558A4-132E-486E-83F7-11B83EF7E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3" y="6581"/>
              <a:ext cx="1185" cy="28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语句序列</a:t>
              </a: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n+1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  <p:sp>
          <p:nvSpPr>
            <p:cNvPr id="57" name="Line 70">
              <a:extLst>
                <a:ext uri="{FF2B5EF4-FFF2-40B4-BE49-F238E27FC236}">
                  <a16:creationId xmlns:a16="http://schemas.microsoft.com/office/drawing/2014/main" id="{6A16589C-7FF7-4873-AC14-E214CE99F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83" y="7034"/>
              <a:ext cx="266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B505F9FF-5F94-4576-912F-E46E4D40DAA9}"/>
              </a:ext>
            </a:extLst>
          </p:cNvPr>
          <p:cNvSpPr txBox="1"/>
          <p:nvPr/>
        </p:nvSpPr>
        <p:spPr>
          <a:xfrm>
            <a:off x="323442" y="921873"/>
            <a:ext cx="2848857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{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语句序列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2){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语句序列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 {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语句序列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语句序列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A72B2E6-B788-4B01-9AE2-EAD80D5A3621}"/>
              </a:ext>
            </a:extLst>
          </p:cNvPr>
          <p:cNvSpPr txBox="1"/>
          <p:nvPr/>
        </p:nvSpPr>
        <p:spPr>
          <a:xfrm>
            <a:off x="107504" y="4492296"/>
            <a:ext cx="8928992" cy="523220"/>
          </a:xfrm>
          <a:prstGeom prst="rect">
            <a:avLst/>
          </a:prstGeom>
          <a:solidFill>
            <a:srgbClr val="FFEA9C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 dirty="0" err="1"/>
              <a:t>controlFlow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/ScoreRank.java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5DA6407-A9CE-4695-9449-C815813CD477}"/>
              </a:ext>
            </a:extLst>
          </p:cNvPr>
          <p:cNvSpPr txBox="1"/>
          <p:nvPr/>
        </p:nvSpPr>
        <p:spPr>
          <a:xfrm>
            <a:off x="107504" y="3869635"/>
            <a:ext cx="4227137" cy="646331"/>
          </a:xfrm>
          <a:prstGeom prst="rect">
            <a:avLst/>
          </a:prstGeom>
          <a:solidFill>
            <a:srgbClr val="FFEA9C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给出一个分数，按不同的分数段将其评定为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五个档次之一</a:t>
            </a:r>
            <a:endParaRPr lang="zh-CN" altLang="en-US" b="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19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945190" cy="415370"/>
            <a:chOff x="264586" y="255969"/>
            <a:chExt cx="294519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54108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switch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多路选择结构</a:t>
              </a:r>
            </a:p>
          </p:txBody>
        </p:sp>
      </p:grpSp>
      <p:grpSp>
        <p:nvGrpSpPr>
          <p:cNvPr id="49" name="Group 36">
            <a:extLst>
              <a:ext uri="{FF2B5EF4-FFF2-40B4-BE49-F238E27FC236}">
                <a16:creationId xmlns:a16="http://schemas.microsoft.com/office/drawing/2014/main" id="{E51E5CB0-2608-461B-86B0-D2234187FF0D}"/>
              </a:ext>
            </a:extLst>
          </p:cNvPr>
          <p:cNvGrpSpPr>
            <a:grpSpLocks/>
          </p:cNvGrpSpPr>
          <p:nvPr/>
        </p:nvGrpSpPr>
        <p:grpSpPr bwMode="auto">
          <a:xfrm>
            <a:off x="146973" y="728696"/>
            <a:ext cx="4992845" cy="3686105"/>
            <a:chOff x="4838" y="3335"/>
            <a:chExt cx="3917" cy="4479"/>
          </a:xfrm>
        </p:grpSpPr>
        <p:sp>
          <p:nvSpPr>
            <p:cNvPr id="50" name="Line 37">
              <a:extLst>
                <a:ext uri="{FF2B5EF4-FFF2-40B4-BE49-F238E27FC236}">
                  <a16:creationId xmlns:a16="http://schemas.microsoft.com/office/drawing/2014/main" id="{30319A2E-282B-463B-B11D-044F9C32A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8" y="4040"/>
              <a:ext cx="0" cy="29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38">
              <a:extLst>
                <a:ext uri="{FF2B5EF4-FFF2-40B4-BE49-F238E27FC236}">
                  <a16:creationId xmlns:a16="http://schemas.microsoft.com/office/drawing/2014/main" id="{60EE42BC-ECBF-4802-9DD1-A573BDCD1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98" y="6878"/>
              <a:ext cx="0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Rectangle 39">
              <a:extLst>
                <a:ext uri="{FF2B5EF4-FFF2-40B4-BE49-F238E27FC236}">
                  <a16:creationId xmlns:a16="http://schemas.microsoft.com/office/drawing/2014/main" id="{008A46C4-CF8F-4895-813B-235EEAEC8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" y="7502"/>
              <a:ext cx="30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多重条件选择结构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grpSp>
          <p:nvGrpSpPr>
            <p:cNvPr id="53" name="Group 40">
              <a:extLst>
                <a:ext uri="{FF2B5EF4-FFF2-40B4-BE49-F238E27FC236}">
                  <a16:creationId xmlns:a16="http://schemas.microsoft.com/office/drawing/2014/main" id="{E7F00B02-BA0E-452E-8C16-E341FC816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8" y="3335"/>
              <a:ext cx="3557" cy="1203"/>
              <a:chOff x="5198" y="3335"/>
              <a:chExt cx="3557" cy="1203"/>
            </a:xfrm>
          </p:grpSpPr>
          <p:sp>
            <p:nvSpPr>
              <p:cNvPr id="75" name="Rectangle 41">
                <a:extLst>
                  <a:ext uri="{FF2B5EF4-FFF2-40B4-BE49-F238E27FC236}">
                    <a16:creationId xmlns:a16="http://schemas.microsoft.com/office/drawing/2014/main" id="{957ADE36-87E7-48A6-85BF-0A9D364BE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3" y="3743"/>
                <a:ext cx="183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grpSp>
            <p:nvGrpSpPr>
              <p:cNvPr id="76" name="Group 42">
                <a:extLst>
                  <a:ext uri="{FF2B5EF4-FFF2-40B4-BE49-F238E27FC236}">
                    <a16:creationId xmlns:a16="http://schemas.microsoft.com/office/drawing/2014/main" id="{0C59D5D3-5A2D-4DCB-B675-05D0012B0E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98" y="3335"/>
                <a:ext cx="1915" cy="1203"/>
                <a:chOff x="6504" y="3446"/>
                <a:chExt cx="1915" cy="1203"/>
              </a:xfrm>
            </p:grpSpPr>
            <p:sp>
              <p:nvSpPr>
                <p:cNvPr id="80" name="Rectangle 43">
                  <a:extLst>
                    <a:ext uri="{FF2B5EF4-FFF2-40B4-BE49-F238E27FC236}">
                      <a16:creationId xmlns:a16="http://schemas.microsoft.com/office/drawing/2014/main" id="{215F051A-530F-4522-B006-780F693D5B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4" y="4329"/>
                  <a:ext cx="183" cy="3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</a:t>
                  </a:r>
                  <a:endParaRPr lang="en-US" altLang="zh-CN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1" name="AutoShape 44">
                  <a:extLst>
                    <a:ext uri="{FF2B5EF4-FFF2-40B4-BE49-F238E27FC236}">
                      <a16:creationId xmlns:a16="http://schemas.microsoft.com/office/drawing/2014/main" id="{5806360D-474B-46E7-AB99-071FDEC1A0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4" y="3901"/>
                  <a:ext cx="1915" cy="436"/>
                </a:xfrm>
                <a:prstGeom prst="flowChartDecision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6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条件表达式</a:t>
                  </a:r>
                  <a:r>
                    <a:rPr lang="en-US" altLang="zh-CN" sz="16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" name="Line 45">
                  <a:extLst>
                    <a:ext uri="{FF2B5EF4-FFF2-40B4-BE49-F238E27FC236}">
                      <a16:creationId xmlns:a16="http://schemas.microsoft.com/office/drawing/2014/main" id="{9F8125CA-03F4-4367-B4A0-DB84D4DC40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48" y="4337"/>
                  <a:ext cx="0" cy="3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Line 46">
                  <a:extLst>
                    <a:ext uri="{FF2B5EF4-FFF2-40B4-BE49-F238E27FC236}">
                      <a16:creationId xmlns:a16="http://schemas.microsoft.com/office/drawing/2014/main" id="{02E2C9F3-7BC7-40FF-98F1-74E104CC02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73" y="3446"/>
                  <a:ext cx="0" cy="46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7" name="Line 47">
                <a:extLst>
                  <a:ext uri="{FF2B5EF4-FFF2-40B4-BE49-F238E27FC236}">
                    <a16:creationId xmlns:a16="http://schemas.microsoft.com/office/drawing/2014/main" id="{1DF016C9-850E-4F67-BE42-42800414D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18" y="4007"/>
                <a:ext cx="22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Rectangle 48">
                <a:extLst>
                  <a:ext uri="{FF2B5EF4-FFF2-40B4-BE49-F238E27FC236}">
                    <a16:creationId xmlns:a16="http://schemas.microsoft.com/office/drawing/2014/main" id="{AD26758C-B0AB-4EF7-AAE9-83A706190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3" y="3856"/>
                <a:ext cx="1185" cy="28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语句序列</a:t>
                </a: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79" name="Line 49">
                <a:extLst>
                  <a:ext uri="{FF2B5EF4-FFF2-40B4-BE49-F238E27FC236}">
                    <a16:creationId xmlns:a16="http://schemas.microsoft.com/office/drawing/2014/main" id="{7F71C175-C993-4C88-892A-F91031CF7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528" y="4025"/>
                <a:ext cx="22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" name="Group 50">
              <a:extLst>
                <a:ext uri="{FF2B5EF4-FFF2-40B4-BE49-F238E27FC236}">
                  <a16:creationId xmlns:a16="http://schemas.microsoft.com/office/drawing/2014/main" id="{0E2DA17A-1E50-456A-B3CF-5B88D83D4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8" y="4478"/>
              <a:ext cx="3557" cy="805"/>
              <a:chOff x="5378" y="5882"/>
              <a:chExt cx="3557" cy="805"/>
            </a:xfrm>
          </p:grpSpPr>
          <p:sp>
            <p:nvSpPr>
              <p:cNvPr id="68" name="Rectangle 51">
                <a:extLst>
                  <a:ext uri="{FF2B5EF4-FFF2-40B4-BE49-F238E27FC236}">
                    <a16:creationId xmlns:a16="http://schemas.microsoft.com/office/drawing/2014/main" id="{43CCE229-EDF7-494A-B0B7-D37CB01E1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3" y="5882"/>
                <a:ext cx="183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69" name="Rectangle 52">
                <a:extLst>
                  <a:ext uri="{FF2B5EF4-FFF2-40B4-BE49-F238E27FC236}">
                    <a16:creationId xmlns:a16="http://schemas.microsoft.com/office/drawing/2014/main" id="{5A45BCC4-1504-499C-AE97-F1E7826FE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8" y="6375"/>
                <a:ext cx="183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lang="en-US" altLang="zh-CN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0" name="AutoShape 53">
                <a:extLst>
                  <a:ext uri="{FF2B5EF4-FFF2-40B4-BE49-F238E27FC236}">
                    <a16:creationId xmlns:a16="http://schemas.microsoft.com/office/drawing/2014/main" id="{4F6A9F78-3571-4FC6-93C3-4E7E1528D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8" y="5929"/>
                <a:ext cx="1915" cy="436"/>
              </a:xfrm>
              <a:prstGeom prst="flowChartDecision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条件表达式</a:t>
                </a: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71" name="Line 54">
                <a:extLst>
                  <a:ext uri="{FF2B5EF4-FFF2-40B4-BE49-F238E27FC236}">
                    <a16:creationId xmlns:a16="http://schemas.microsoft.com/office/drawing/2014/main" id="{5B20D1F6-0185-47D6-BEF1-69B272268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37" y="6365"/>
                <a:ext cx="0" cy="3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55">
                <a:extLst>
                  <a:ext uri="{FF2B5EF4-FFF2-40B4-BE49-F238E27FC236}">
                    <a16:creationId xmlns:a16="http://schemas.microsoft.com/office/drawing/2014/main" id="{B3F9AE5A-21A8-4BE3-B8F6-A091762DE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98" y="6146"/>
                <a:ext cx="22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Rectangle 56">
                <a:extLst>
                  <a:ext uri="{FF2B5EF4-FFF2-40B4-BE49-F238E27FC236}">
                    <a16:creationId xmlns:a16="http://schemas.microsoft.com/office/drawing/2014/main" id="{5DA96F85-5BD0-439F-9EFA-6ED14ED50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3" y="5995"/>
                <a:ext cx="1185" cy="28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语句序列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4" name="Line 57">
                <a:extLst>
                  <a:ext uri="{FF2B5EF4-FFF2-40B4-BE49-F238E27FC236}">
                    <a16:creationId xmlns:a16="http://schemas.microsoft.com/office/drawing/2014/main" id="{D468D529-ED4A-4E90-8EFE-E8FE356F9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08" y="6164"/>
                <a:ext cx="22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" name="Group 58">
              <a:extLst>
                <a:ext uri="{FF2B5EF4-FFF2-40B4-BE49-F238E27FC236}">
                  <a16:creationId xmlns:a16="http://schemas.microsoft.com/office/drawing/2014/main" id="{1F42D26B-8E32-4172-A3A1-661E1AFE4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8" y="5273"/>
              <a:ext cx="3557" cy="1310"/>
              <a:chOff x="5153" y="5273"/>
              <a:chExt cx="3557" cy="1310"/>
            </a:xfrm>
          </p:grpSpPr>
          <p:grpSp>
            <p:nvGrpSpPr>
              <p:cNvPr id="58" name="Group 59">
                <a:extLst>
                  <a:ext uri="{FF2B5EF4-FFF2-40B4-BE49-F238E27FC236}">
                    <a16:creationId xmlns:a16="http://schemas.microsoft.com/office/drawing/2014/main" id="{088DEFFF-71C3-4F7B-8CB8-160A0D3600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53" y="5603"/>
                <a:ext cx="3557" cy="980"/>
                <a:chOff x="5153" y="5603"/>
                <a:chExt cx="3557" cy="980"/>
              </a:xfrm>
            </p:grpSpPr>
            <p:sp>
              <p:nvSpPr>
                <p:cNvPr id="60" name="Line 60">
                  <a:extLst>
                    <a:ext uri="{FF2B5EF4-FFF2-40B4-BE49-F238E27FC236}">
                      <a16:creationId xmlns:a16="http://schemas.microsoft.com/office/drawing/2014/main" id="{1E746BDC-22CC-4A8D-B108-6848930BEB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113" y="5603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Rectangle 61">
                  <a:extLst>
                    <a:ext uri="{FF2B5EF4-FFF2-40B4-BE49-F238E27FC236}">
                      <a16:creationId xmlns:a16="http://schemas.microsoft.com/office/drawing/2014/main" id="{EC42BFAC-4CDA-4D3E-9C69-E746782CE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8" y="5786"/>
                  <a:ext cx="183" cy="3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6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endParaRPr lang="en-US" altLang="zh-CN" sz="16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Rectangle 62">
                  <a:extLst>
                    <a:ext uri="{FF2B5EF4-FFF2-40B4-BE49-F238E27FC236}">
                      <a16:creationId xmlns:a16="http://schemas.microsoft.com/office/drawing/2014/main" id="{35C2AD31-502D-4AD4-B4A6-BC24ECB95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3" y="6271"/>
                  <a:ext cx="183" cy="3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</a:t>
                  </a:r>
                  <a:endParaRPr lang="en-US" altLang="zh-CN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AutoShape 63">
                  <a:extLst>
                    <a:ext uri="{FF2B5EF4-FFF2-40B4-BE49-F238E27FC236}">
                      <a16:creationId xmlns:a16="http://schemas.microsoft.com/office/drawing/2014/main" id="{DBF5036B-6E2F-467E-92F2-29A643F03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3" y="5833"/>
                  <a:ext cx="1915" cy="436"/>
                </a:xfrm>
                <a:prstGeom prst="flowChartDecision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6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条件表达式</a:t>
                  </a:r>
                  <a:r>
                    <a:rPr lang="en-US" altLang="zh-CN" sz="16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  <a:endParaRPr lang="en-US" altLang="zh-CN" sz="16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64">
                  <a:extLst>
                    <a:ext uri="{FF2B5EF4-FFF2-40B4-BE49-F238E27FC236}">
                      <a16:creationId xmlns:a16="http://schemas.microsoft.com/office/drawing/2014/main" id="{85DA7FFB-A0AC-4D5C-8508-B8AD1D8A26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12" y="6269"/>
                  <a:ext cx="0" cy="3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Line 65">
                  <a:extLst>
                    <a:ext uri="{FF2B5EF4-FFF2-40B4-BE49-F238E27FC236}">
                      <a16:creationId xmlns:a16="http://schemas.microsoft.com/office/drawing/2014/main" id="{00890ADC-4CD0-4801-9BEE-0DF2415C15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073" y="6050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Rectangle 66">
                  <a:extLst>
                    <a:ext uri="{FF2B5EF4-FFF2-40B4-BE49-F238E27FC236}">
                      <a16:creationId xmlns:a16="http://schemas.microsoft.com/office/drawing/2014/main" id="{1DACA504-24FD-4456-9939-594CAD2E53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8" y="5899"/>
                  <a:ext cx="1185" cy="28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语句序列</a:t>
                  </a:r>
                  <a:r>
                    <a:rPr lang="en-US" altLang="zh-CN" sz="16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  <a:endParaRPr lang="en-US" altLang="zh-CN" sz="16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67">
                  <a:extLst>
                    <a:ext uri="{FF2B5EF4-FFF2-40B4-BE49-F238E27FC236}">
                      <a16:creationId xmlns:a16="http://schemas.microsoft.com/office/drawing/2014/main" id="{7042D3C6-19F1-4FD5-B6EF-A5F73B43EA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483" y="6068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9" name="Line 68">
                <a:extLst>
                  <a:ext uri="{FF2B5EF4-FFF2-40B4-BE49-F238E27FC236}">
                    <a16:creationId xmlns:a16="http://schemas.microsoft.com/office/drawing/2014/main" id="{33B02E96-869D-47B4-8A28-D9CB69122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3" y="5273"/>
                <a:ext cx="0" cy="3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Rectangle 69">
              <a:extLst>
                <a:ext uri="{FF2B5EF4-FFF2-40B4-BE49-F238E27FC236}">
                  <a16:creationId xmlns:a16="http://schemas.microsoft.com/office/drawing/2014/main" id="{9A7558A4-132E-486E-83F7-11B83EF7E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3" y="6581"/>
              <a:ext cx="1185" cy="28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语句序列</a:t>
              </a: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n+1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  <p:sp>
          <p:nvSpPr>
            <p:cNvPr id="57" name="Line 70">
              <a:extLst>
                <a:ext uri="{FF2B5EF4-FFF2-40B4-BE49-F238E27FC236}">
                  <a16:creationId xmlns:a16="http://schemas.microsoft.com/office/drawing/2014/main" id="{6A16589C-7FF7-4873-AC14-E214CE99F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83" y="7034"/>
              <a:ext cx="266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Rectangle 4">
            <a:extLst>
              <a:ext uri="{FF2B5EF4-FFF2-40B4-BE49-F238E27FC236}">
                <a16:creationId xmlns:a16="http://schemas.microsoft.com/office/drawing/2014/main" id="{1059B1F7-4542-4311-ACA4-389EA6924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738" y="356807"/>
            <a:ext cx="2845651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（表达式）｛</a:t>
            </a:r>
          </a:p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常量表达式１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语句序列１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break ;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case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常量表达式２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语句序列２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break; 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．．．．．．</a:t>
            </a:r>
          </a:p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常量表达式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: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语句序列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; break;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default: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语句序列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｝</a:t>
            </a:r>
          </a:p>
        </p:txBody>
      </p:sp>
    </p:spTree>
    <p:extLst>
      <p:ext uri="{BB962C8B-B14F-4D97-AF65-F5344CB8AC3E}">
        <p14:creationId xmlns:p14="http://schemas.microsoft.com/office/powerpoint/2010/main" val="3343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06581" cy="415370"/>
            <a:chOff x="264586" y="255969"/>
            <a:chExt cx="240658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0247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switch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语句实例</a:t>
              </a: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554F1435-DEEE-4CD7-A7E5-573DA4B484EF}"/>
              </a:ext>
            </a:extLst>
          </p:cNvPr>
          <p:cNvSpPr txBox="1"/>
          <p:nvPr/>
        </p:nvSpPr>
        <p:spPr>
          <a:xfrm>
            <a:off x="109166" y="1737818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 dirty="0" err="1"/>
              <a:t>controlFlow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/SimpleCalculator.java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FFD8731-2662-4DF8-96FD-B60E0D1ECB6B}"/>
              </a:ext>
            </a:extLst>
          </p:cNvPr>
          <p:cNvSpPr txBox="1"/>
          <p:nvPr/>
        </p:nvSpPr>
        <p:spPr>
          <a:xfrm>
            <a:off x="105842" y="1410330"/>
            <a:ext cx="7346478" cy="369332"/>
          </a:xfrm>
          <a:prstGeom prst="rect">
            <a:avLst/>
          </a:prstGeom>
          <a:solidFill>
            <a:srgbClr val="FFEA9C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语句判断用户从键盘上输入的运算符，再输出计算后的结果</a:t>
            </a:r>
            <a:endParaRPr lang="zh-CN" altLang="en-US" b="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B035932-9C0E-4913-A567-652056375794}"/>
              </a:ext>
            </a:extLst>
          </p:cNvPr>
          <p:cNvSpPr txBox="1"/>
          <p:nvPr/>
        </p:nvSpPr>
        <p:spPr>
          <a:xfrm>
            <a:off x="107504" y="3286635"/>
            <a:ext cx="8928992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demo/</a:t>
            </a:r>
            <a:r>
              <a:rPr lang="en-US" altLang="zh-CN" dirty="0" err="1">
                <a:solidFill>
                  <a:schemeClr val="bg1"/>
                </a:solidFill>
              </a:rPr>
              <a:t>controlFlow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src</a:t>
            </a:r>
            <a:r>
              <a:rPr lang="en-US" altLang="zh-CN" dirty="0">
                <a:solidFill>
                  <a:schemeClr val="bg1"/>
                </a:solidFill>
              </a:rPr>
              <a:t>/DayOfMonth.java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D70A62B-07A9-4296-92ED-18B0CCE768C3}"/>
              </a:ext>
            </a:extLst>
          </p:cNvPr>
          <p:cNvSpPr txBox="1"/>
          <p:nvPr/>
        </p:nvSpPr>
        <p:spPr>
          <a:xfrm>
            <a:off x="104180" y="2922498"/>
            <a:ext cx="6412036" cy="369332"/>
          </a:xfrm>
          <a:prstGeom prst="rect">
            <a:avLst/>
          </a:prstGeom>
          <a:solidFill>
            <a:srgbClr val="C59B00"/>
          </a:solidFill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从键盘上输入一个月份，判断该月份的天数（假设不是闰年）</a:t>
            </a:r>
          </a:p>
        </p:txBody>
      </p:sp>
    </p:spTree>
    <p:extLst>
      <p:ext uri="{BB962C8B-B14F-4D97-AF65-F5344CB8AC3E}">
        <p14:creationId xmlns:p14="http://schemas.microsoft.com/office/powerpoint/2010/main" val="315450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135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9626</TotalTime>
  <Words>1056</Words>
  <Application>Microsoft Office PowerPoint</Application>
  <PresentationFormat>全屏显示(16:9)</PresentationFormat>
  <Paragraphs>202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 Unicode MS</vt:lpstr>
      <vt:lpstr>宋体</vt:lpstr>
      <vt:lpstr>微软雅黑</vt:lpstr>
      <vt:lpstr>微软雅黑 Light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pdcxs</cp:lastModifiedBy>
  <cp:revision>3167</cp:revision>
  <dcterms:created xsi:type="dcterms:W3CDTF">2014-07-30T04:54:51Z</dcterms:created>
  <dcterms:modified xsi:type="dcterms:W3CDTF">2024-03-04T14:30:49Z</dcterms:modified>
</cp:coreProperties>
</file>