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86" r:id="rId2"/>
    <p:sldId id="297" r:id="rId3"/>
    <p:sldId id="287" r:id="rId4"/>
    <p:sldId id="309" r:id="rId5"/>
    <p:sldId id="354" r:id="rId6"/>
    <p:sldId id="353" r:id="rId7"/>
    <p:sldId id="315" r:id="rId8"/>
    <p:sldId id="317" r:id="rId9"/>
    <p:sldId id="319" r:id="rId10"/>
    <p:sldId id="320" r:id="rId11"/>
    <p:sldId id="318" r:id="rId12"/>
    <p:sldId id="328" r:id="rId13"/>
    <p:sldId id="327" r:id="rId14"/>
    <p:sldId id="321" r:id="rId15"/>
    <p:sldId id="322" r:id="rId16"/>
    <p:sldId id="331" r:id="rId17"/>
    <p:sldId id="355" r:id="rId18"/>
    <p:sldId id="356" r:id="rId19"/>
    <p:sldId id="357" r:id="rId20"/>
    <p:sldId id="358" r:id="rId21"/>
    <p:sldId id="360" r:id="rId22"/>
    <p:sldId id="359" r:id="rId23"/>
    <p:sldId id="361" r:id="rId24"/>
    <p:sldId id="362" r:id="rId25"/>
    <p:sldId id="363" r:id="rId26"/>
    <p:sldId id="364" r:id="rId27"/>
    <p:sldId id="334" r:id="rId28"/>
    <p:sldId id="342" r:id="rId29"/>
    <p:sldId id="343" r:id="rId30"/>
    <p:sldId id="344" r:id="rId31"/>
    <p:sldId id="345" r:id="rId32"/>
    <p:sldId id="346" r:id="rId33"/>
    <p:sldId id="347" r:id="rId34"/>
    <p:sldId id="365" r:id="rId35"/>
    <p:sldId id="366" r:id="rId36"/>
    <p:sldId id="367" r:id="rId37"/>
    <p:sldId id="368" r:id="rId38"/>
    <p:sldId id="369" r:id="rId39"/>
    <p:sldId id="352" r:id="rId40"/>
    <p:sldId id="310" r:id="rId41"/>
    <p:sldId id="311" r:id="rId42"/>
    <p:sldId id="313" r:id="rId43"/>
    <p:sldId id="387" r:id="rId44"/>
    <p:sldId id="335" r:id="rId45"/>
    <p:sldId id="337" r:id="rId46"/>
    <p:sldId id="336" r:id="rId47"/>
    <p:sldId id="370" r:id="rId48"/>
    <p:sldId id="371" r:id="rId49"/>
    <p:sldId id="372" r:id="rId50"/>
    <p:sldId id="373" r:id="rId51"/>
    <p:sldId id="374" r:id="rId52"/>
    <p:sldId id="375" r:id="rId53"/>
    <p:sldId id="377" r:id="rId54"/>
    <p:sldId id="376" r:id="rId55"/>
    <p:sldId id="378" r:id="rId56"/>
    <p:sldId id="379" r:id="rId57"/>
    <p:sldId id="380" r:id="rId58"/>
    <p:sldId id="381" r:id="rId59"/>
    <p:sldId id="383" r:id="rId60"/>
    <p:sldId id="384" r:id="rId61"/>
    <p:sldId id="385" r:id="rId62"/>
    <p:sldId id="295" r:id="rId63"/>
  </p:sldIdLst>
  <p:sldSz cx="9144000" cy="5143500" type="screen16x9"/>
  <p:notesSz cx="6858000" cy="9144000"/>
  <p:custDataLst>
    <p:tags r:id="rId6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 瑜" initials="周" lastIdx="1" clrIdx="0">
    <p:extLst>
      <p:ext uri="{19B8F6BF-5375-455C-9EA6-DF929625EA0E}">
        <p15:presenceInfo xmlns:p15="http://schemas.microsoft.com/office/powerpoint/2012/main" userId="c856bb4c595784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53C8E"/>
    <a:srgbClr val="CB1A20"/>
    <a:srgbClr val="0066FF"/>
    <a:srgbClr val="D94E60"/>
    <a:srgbClr val="E7242D"/>
    <a:srgbClr val="E78D98"/>
    <a:srgbClr val="A51E28"/>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D6F94-69E7-4363-B2ED-E2F252674988}" v="3" dt="2024-04-01T14:27:40.8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9" autoAdjust="0"/>
    <p:restoredTop sz="94317" autoAdjust="0"/>
  </p:normalViewPr>
  <p:slideViewPr>
    <p:cSldViewPr>
      <p:cViewPr varScale="1">
        <p:scale>
          <a:sx n="111" d="100"/>
          <a:sy n="111" d="100"/>
        </p:scale>
        <p:origin x="418" y="67"/>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32F6549B-F0CB-4BD7-8B9B-1821EDAEA46F}"/>
    <pc:docChg chg="modSld">
      <pc:chgData name="pdcxs" userId="f53f700a-6709-4045-8975-3edaa594be1c" providerId="ADAL" clId="{32F6549B-F0CB-4BD7-8B9B-1821EDAEA46F}" dt="2023-03-09T01:56:36.446" v="8" actId="20577"/>
      <pc:docMkLst>
        <pc:docMk/>
      </pc:docMkLst>
      <pc:sldChg chg="modSp mod">
        <pc:chgData name="pdcxs" userId="f53f700a-6709-4045-8975-3edaa594be1c" providerId="ADAL" clId="{32F6549B-F0CB-4BD7-8B9B-1821EDAEA46F}" dt="2023-03-09T01:56:36.446" v="8" actId="20577"/>
        <pc:sldMkLst>
          <pc:docMk/>
          <pc:sldMk cId="753176371" sldId="306"/>
        </pc:sldMkLst>
        <pc:spChg chg="mod">
          <ac:chgData name="pdcxs" userId="f53f700a-6709-4045-8975-3edaa594be1c" providerId="ADAL" clId="{32F6549B-F0CB-4BD7-8B9B-1821EDAEA46F}" dt="2023-03-09T01:56:36.446" v="8" actId="20577"/>
          <ac:spMkLst>
            <pc:docMk/>
            <pc:sldMk cId="753176371" sldId="306"/>
            <ac:spMk id="19" creationId="{00000000-0000-0000-0000-000000000000}"/>
          </ac:spMkLst>
        </pc:spChg>
      </pc:sldChg>
    </pc:docChg>
  </pc:docChgLst>
  <pc:docChgLst>
    <pc:chgData name="pdcxs" userId="f53f700a-6709-4045-8975-3edaa594be1c" providerId="ADAL" clId="{6D274FD1-DF51-44C9-B3B7-E2EF4C615200}"/>
    <pc:docChg chg="addSld delSld modSld">
      <pc:chgData name="pdcxs" userId="f53f700a-6709-4045-8975-3edaa594be1c" providerId="ADAL" clId="{6D274FD1-DF51-44C9-B3B7-E2EF4C615200}" dt="2024-02-28T05:42:37.494" v="1" actId="47"/>
      <pc:docMkLst>
        <pc:docMk/>
      </pc:docMkLst>
      <pc:sldChg chg="del">
        <pc:chgData name="pdcxs" userId="f53f700a-6709-4045-8975-3edaa594be1c" providerId="ADAL" clId="{6D274FD1-DF51-44C9-B3B7-E2EF4C615200}" dt="2024-02-28T05:42:37.494" v="1" actId="47"/>
        <pc:sldMkLst>
          <pc:docMk/>
          <pc:sldMk cId="753176371" sldId="306"/>
        </pc:sldMkLst>
      </pc:sldChg>
      <pc:sldChg chg="add">
        <pc:chgData name="pdcxs" userId="f53f700a-6709-4045-8975-3edaa594be1c" providerId="ADAL" clId="{6D274FD1-DF51-44C9-B3B7-E2EF4C615200}" dt="2024-02-28T05:42:36.072" v="0"/>
        <pc:sldMkLst>
          <pc:docMk/>
          <pc:sldMk cId="3318710194" sldId="386"/>
        </pc:sldMkLst>
      </pc:sldChg>
    </pc:docChg>
  </pc:docChgLst>
  <pc:docChgLst>
    <pc:chgData name="pdcxs" userId="f53f700a-6709-4045-8975-3edaa594be1c" providerId="ADAL" clId="{181D6F94-69E7-4363-B2ED-E2F252674988}"/>
    <pc:docChg chg="custSel addSld modSld">
      <pc:chgData name="pdcxs" userId="f53f700a-6709-4045-8975-3edaa594be1c" providerId="ADAL" clId="{181D6F94-69E7-4363-B2ED-E2F252674988}" dt="2024-04-01T14:27:53.505" v="435" actId="20577"/>
      <pc:docMkLst>
        <pc:docMk/>
      </pc:docMkLst>
      <pc:sldChg chg="delSp modSp mod">
        <pc:chgData name="pdcxs" userId="f53f700a-6709-4045-8975-3edaa594be1c" providerId="ADAL" clId="{181D6F94-69E7-4363-B2ED-E2F252674988}" dt="2024-03-27T07:37:15.787" v="318" actId="478"/>
        <pc:sldMkLst>
          <pc:docMk/>
          <pc:sldMk cId="68461956" sldId="313"/>
        </pc:sldMkLst>
        <pc:spChg chg="del mod">
          <ac:chgData name="pdcxs" userId="f53f700a-6709-4045-8975-3edaa594be1c" providerId="ADAL" clId="{181D6F94-69E7-4363-B2ED-E2F252674988}" dt="2024-03-27T07:37:14.639" v="317" actId="478"/>
          <ac:spMkLst>
            <pc:docMk/>
            <pc:sldMk cId="68461956" sldId="313"/>
            <ac:spMk id="13" creationId="{B2B87713-A822-463B-82AA-1B6358FDC80C}"/>
          </ac:spMkLst>
        </pc:spChg>
        <pc:spChg chg="del mod">
          <ac:chgData name="pdcxs" userId="f53f700a-6709-4045-8975-3edaa594be1c" providerId="ADAL" clId="{181D6F94-69E7-4363-B2ED-E2F252674988}" dt="2024-03-27T07:37:15.787" v="318" actId="478"/>
          <ac:spMkLst>
            <pc:docMk/>
            <pc:sldMk cId="68461956" sldId="313"/>
            <ac:spMk id="15" creationId="{95545AF0-D75B-41FB-B224-2F26D69499AC}"/>
          </ac:spMkLst>
        </pc:spChg>
      </pc:sldChg>
      <pc:sldChg chg="modSp mod">
        <pc:chgData name="pdcxs" userId="f53f700a-6709-4045-8975-3edaa594be1c" providerId="ADAL" clId="{181D6F94-69E7-4363-B2ED-E2F252674988}" dt="2024-03-27T07:10:17.469" v="103" actId="20577"/>
        <pc:sldMkLst>
          <pc:docMk/>
          <pc:sldMk cId="466204107" sldId="334"/>
        </pc:sldMkLst>
        <pc:spChg chg="mod">
          <ac:chgData name="pdcxs" userId="f53f700a-6709-4045-8975-3edaa594be1c" providerId="ADAL" clId="{181D6F94-69E7-4363-B2ED-E2F252674988}" dt="2024-03-27T07:10:17.469" v="103" actId="20577"/>
          <ac:spMkLst>
            <pc:docMk/>
            <pc:sldMk cId="466204107" sldId="334"/>
            <ac:spMk id="13" creationId="{CD62C07A-4DF0-48EE-A38B-F3B106EEB3FE}"/>
          </ac:spMkLst>
        </pc:spChg>
      </pc:sldChg>
      <pc:sldChg chg="modSp mod">
        <pc:chgData name="pdcxs" userId="f53f700a-6709-4045-8975-3edaa594be1c" providerId="ADAL" clId="{181D6F94-69E7-4363-B2ED-E2F252674988}" dt="2024-04-01T14:04:23.177" v="369" actId="1076"/>
        <pc:sldMkLst>
          <pc:docMk/>
          <pc:sldMk cId="827845752" sldId="336"/>
        </pc:sldMkLst>
        <pc:spChg chg="mod">
          <ac:chgData name="pdcxs" userId="f53f700a-6709-4045-8975-3edaa594be1c" providerId="ADAL" clId="{181D6F94-69E7-4363-B2ED-E2F252674988}" dt="2024-04-01T14:04:23.177" v="369" actId="1076"/>
          <ac:spMkLst>
            <pc:docMk/>
            <pc:sldMk cId="827845752" sldId="336"/>
            <ac:spMk id="13" creationId="{8ED2AD39-5374-43B2-96A9-BF167EF8E064}"/>
          </ac:spMkLst>
        </pc:spChg>
      </pc:sldChg>
      <pc:sldChg chg="modSp mod">
        <pc:chgData name="pdcxs" userId="f53f700a-6709-4045-8975-3edaa594be1c" providerId="ADAL" clId="{181D6F94-69E7-4363-B2ED-E2F252674988}" dt="2024-03-27T07:15:35.610" v="134" actId="20577"/>
        <pc:sldMkLst>
          <pc:docMk/>
          <pc:sldMk cId="2396442399" sldId="347"/>
        </pc:sldMkLst>
        <pc:spChg chg="mod">
          <ac:chgData name="pdcxs" userId="f53f700a-6709-4045-8975-3edaa594be1c" providerId="ADAL" clId="{181D6F94-69E7-4363-B2ED-E2F252674988}" dt="2024-03-27T07:15:35.610" v="134" actId="20577"/>
          <ac:spMkLst>
            <pc:docMk/>
            <pc:sldMk cId="2396442399" sldId="347"/>
            <ac:spMk id="13" creationId="{178962C5-1C39-41D5-AD3D-71F10B202A34}"/>
          </ac:spMkLst>
        </pc:spChg>
      </pc:sldChg>
      <pc:sldChg chg="modSp mod">
        <pc:chgData name="pdcxs" userId="f53f700a-6709-4045-8975-3edaa594be1c" providerId="ADAL" clId="{181D6F94-69E7-4363-B2ED-E2F252674988}" dt="2024-03-27T07:04:02.907" v="55" actId="20577"/>
        <pc:sldMkLst>
          <pc:docMk/>
          <pc:sldMk cId="888475441" sldId="355"/>
        </pc:sldMkLst>
        <pc:spChg chg="mod">
          <ac:chgData name="pdcxs" userId="f53f700a-6709-4045-8975-3edaa594be1c" providerId="ADAL" clId="{181D6F94-69E7-4363-B2ED-E2F252674988}" dt="2024-03-27T07:01:08.377" v="34" actId="20577"/>
          <ac:spMkLst>
            <pc:docMk/>
            <pc:sldMk cId="888475441" sldId="355"/>
            <ac:spMk id="16" creationId="{FB15585C-9F7B-4D40-B333-1F86D802852B}"/>
          </ac:spMkLst>
        </pc:spChg>
        <pc:spChg chg="mod">
          <ac:chgData name="pdcxs" userId="f53f700a-6709-4045-8975-3edaa594be1c" providerId="ADAL" clId="{181D6F94-69E7-4363-B2ED-E2F252674988}" dt="2024-03-27T07:04:02.907" v="55" actId="20577"/>
          <ac:spMkLst>
            <pc:docMk/>
            <pc:sldMk cId="888475441" sldId="355"/>
            <ac:spMk id="17" creationId="{41FDEEFD-EACB-44E7-B555-E6E2871AF603}"/>
          </ac:spMkLst>
        </pc:spChg>
      </pc:sldChg>
      <pc:sldChg chg="modSp mod">
        <pc:chgData name="pdcxs" userId="f53f700a-6709-4045-8975-3edaa594be1c" providerId="ADAL" clId="{181D6F94-69E7-4363-B2ED-E2F252674988}" dt="2024-03-27T07:06:40.614" v="81" actId="20577"/>
        <pc:sldMkLst>
          <pc:docMk/>
          <pc:sldMk cId="2016380892" sldId="364"/>
        </pc:sldMkLst>
        <pc:spChg chg="mod">
          <ac:chgData name="pdcxs" userId="f53f700a-6709-4045-8975-3edaa594be1c" providerId="ADAL" clId="{181D6F94-69E7-4363-B2ED-E2F252674988}" dt="2024-03-27T07:06:40.614" v="81" actId="20577"/>
          <ac:spMkLst>
            <pc:docMk/>
            <pc:sldMk cId="2016380892" sldId="364"/>
            <ac:spMk id="13" creationId="{EA7396F2-9825-4030-98AB-9E607CB13DC7}"/>
          </ac:spMkLst>
        </pc:spChg>
      </pc:sldChg>
      <pc:sldChg chg="modSp mod">
        <pc:chgData name="pdcxs" userId="f53f700a-6709-4045-8975-3edaa594be1c" providerId="ADAL" clId="{181D6F94-69E7-4363-B2ED-E2F252674988}" dt="2024-03-27T07:27:25.903" v="190" actId="20577"/>
        <pc:sldMkLst>
          <pc:docMk/>
          <pc:sldMk cId="621252934" sldId="366"/>
        </pc:sldMkLst>
        <pc:spChg chg="mod">
          <ac:chgData name="pdcxs" userId="f53f700a-6709-4045-8975-3edaa594be1c" providerId="ADAL" clId="{181D6F94-69E7-4363-B2ED-E2F252674988}" dt="2024-03-27T07:25:36.426" v="164" actId="20577"/>
          <ac:spMkLst>
            <pc:docMk/>
            <pc:sldMk cId="621252934" sldId="366"/>
            <ac:spMk id="13" creationId="{89EE0BC5-8231-4A58-88B3-1CB4005DD6B3}"/>
          </ac:spMkLst>
        </pc:spChg>
        <pc:spChg chg="mod">
          <ac:chgData name="pdcxs" userId="f53f700a-6709-4045-8975-3edaa594be1c" providerId="ADAL" clId="{181D6F94-69E7-4363-B2ED-E2F252674988}" dt="2024-03-27T07:27:25.903" v="190" actId="20577"/>
          <ac:spMkLst>
            <pc:docMk/>
            <pc:sldMk cId="621252934" sldId="366"/>
            <ac:spMk id="15" creationId="{8F372D04-B6C8-41F1-9166-390F4A9EEA61}"/>
          </ac:spMkLst>
        </pc:spChg>
      </pc:sldChg>
      <pc:sldChg chg="modSp mod">
        <pc:chgData name="pdcxs" userId="f53f700a-6709-4045-8975-3edaa594be1c" providerId="ADAL" clId="{181D6F94-69E7-4363-B2ED-E2F252674988}" dt="2024-03-27T07:32:04.060" v="274" actId="20577"/>
        <pc:sldMkLst>
          <pc:docMk/>
          <pc:sldMk cId="820795897" sldId="369"/>
        </pc:sldMkLst>
        <pc:spChg chg="mod">
          <ac:chgData name="pdcxs" userId="f53f700a-6709-4045-8975-3edaa594be1c" providerId="ADAL" clId="{181D6F94-69E7-4363-B2ED-E2F252674988}" dt="2024-03-27T07:30:26.598" v="240" actId="14100"/>
          <ac:spMkLst>
            <pc:docMk/>
            <pc:sldMk cId="820795897" sldId="369"/>
            <ac:spMk id="13" creationId="{1D729EBF-3AA0-4D1A-9838-F8A07D55B5AA}"/>
          </ac:spMkLst>
        </pc:spChg>
        <pc:spChg chg="mod">
          <ac:chgData name="pdcxs" userId="f53f700a-6709-4045-8975-3edaa594be1c" providerId="ADAL" clId="{181D6F94-69E7-4363-B2ED-E2F252674988}" dt="2024-03-27T07:32:04.060" v="274" actId="20577"/>
          <ac:spMkLst>
            <pc:docMk/>
            <pc:sldMk cId="820795897" sldId="369"/>
            <ac:spMk id="15" creationId="{98FD4619-6267-421C-9C57-B766050DC6FA}"/>
          </ac:spMkLst>
        </pc:spChg>
      </pc:sldChg>
      <pc:sldChg chg="addSp delSp modSp mod">
        <pc:chgData name="pdcxs" userId="f53f700a-6709-4045-8975-3edaa594be1c" providerId="ADAL" clId="{181D6F94-69E7-4363-B2ED-E2F252674988}" dt="2024-04-01T14:27:53.505" v="435" actId="20577"/>
        <pc:sldMkLst>
          <pc:docMk/>
          <pc:sldMk cId="3370004516" sldId="385"/>
        </pc:sldMkLst>
        <pc:spChg chg="add del mod">
          <ac:chgData name="pdcxs" userId="f53f700a-6709-4045-8975-3edaa594be1c" providerId="ADAL" clId="{181D6F94-69E7-4363-B2ED-E2F252674988}" dt="2024-04-01T14:20:01.202" v="415" actId="478"/>
          <ac:spMkLst>
            <pc:docMk/>
            <pc:sldMk cId="3370004516" sldId="385"/>
            <ac:spMk id="3" creationId="{1ED67D30-E0F8-4013-D6DE-9280E9A4F0C2}"/>
          </ac:spMkLst>
        </pc:spChg>
        <pc:spChg chg="add mod">
          <ac:chgData name="pdcxs" userId="f53f700a-6709-4045-8975-3edaa594be1c" providerId="ADAL" clId="{181D6F94-69E7-4363-B2ED-E2F252674988}" dt="2024-04-01T14:27:53.505" v="435" actId="20577"/>
          <ac:spMkLst>
            <pc:docMk/>
            <pc:sldMk cId="3370004516" sldId="385"/>
            <ac:spMk id="5" creationId="{68AFA40A-7C41-036E-6D21-034894DC7E25}"/>
          </ac:spMkLst>
        </pc:spChg>
        <pc:spChg chg="mod">
          <ac:chgData name="pdcxs" userId="f53f700a-6709-4045-8975-3edaa594be1c" providerId="ADAL" clId="{181D6F94-69E7-4363-B2ED-E2F252674988}" dt="2024-04-01T14:20:06.560" v="422" actId="1036"/>
          <ac:spMkLst>
            <pc:docMk/>
            <pc:sldMk cId="3370004516" sldId="385"/>
            <ac:spMk id="13" creationId="{CE0E1D68-E211-4D15-91C0-872C7FACA3E9}"/>
          </ac:spMkLst>
        </pc:spChg>
        <pc:spChg chg="mod">
          <ac:chgData name="pdcxs" userId="f53f700a-6709-4045-8975-3edaa594be1c" providerId="ADAL" clId="{181D6F94-69E7-4363-B2ED-E2F252674988}" dt="2024-04-01T14:20:06.560" v="422" actId="1036"/>
          <ac:spMkLst>
            <pc:docMk/>
            <pc:sldMk cId="3370004516" sldId="385"/>
            <ac:spMk id="15" creationId="{7A7D0556-56C3-4E3E-B17E-064E17009864}"/>
          </ac:spMkLst>
        </pc:spChg>
      </pc:sldChg>
      <pc:sldChg chg="delSp modSp add mod">
        <pc:chgData name="pdcxs" userId="f53f700a-6709-4045-8975-3edaa594be1c" providerId="ADAL" clId="{181D6F94-69E7-4363-B2ED-E2F252674988}" dt="2024-03-27T07:38:28.519" v="338" actId="20577"/>
        <pc:sldMkLst>
          <pc:docMk/>
          <pc:sldMk cId="2885709249" sldId="387"/>
        </pc:sldMkLst>
        <pc:spChg chg="mod">
          <ac:chgData name="pdcxs" userId="f53f700a-6709-4045-8975-3edaa594be1c" providerId="ADAL" clId="{181D6F94-69E7-4363-B2ED-E2F252674988}" dt="2024-03-27T07:37:09.336" v="315" actId="1076"/>
          <ac:spMkLst>
            <pc:docMk/>
            <pc:sldMk cId="2885709249" sldId="387"/>
            <ac:spMk id="13" creationId="{B2B87713-A822-463B-82AA-1B6358FDC80C}"/>
          </ac:spMkLst>
        </pc:spChg>
        <pc:spChg chg="mod">
          <ac:chgData name="pdcxs" userId="f53f700a-6709-4045-8975-3edaa594be1c" providerId="ADAL" clId="{181D6F94-69E7-4363-B2ED-E2F252674988}" dt="2024-03-27T07:38:28.519" v="338" actId="20577"/>
          <ac:spMkLst>
            <pc:docMk/>
            <pc:sldMk cId="2885709249" sldId="387"/>
            <ac:spMk id="15" creationId="{95545AF0-D75B-41FB-B224-2F26D69499AC}"/>
          </ac:spMkLst>
        </pc:spChg>
        <pc:spChg chg="del">
          <ac:chgData name="pdcxs" userId="f53f700a-6709-4045-8975-3edaa594be1c" providerId="ADAL" clId="{181D6F94-69E7-4363-B2ED-E2F252674988}" dt="2024-03-27T07:37:07.153" v="314" actId="478"/>
          <ac:spMkLst>
            <pc:docMk/>
            <pc:sldMk cId="2885709249" sldId="387"/>
            <ac:spMk id="22" creationId="{ACC4366F-0D31-4A1D-B181-10966D361F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2024/4/2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375063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81660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67167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1369127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2592037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3862730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145375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3106728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2079213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165461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54926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extLst>
      <p:ext uri="{BB962C8B-B14F-4D97-AF65-F5344CB8AC3E}">
        <p14:creationId xmlns:p14="http://schemas.microsoft.com/office/powerpoint/2010/main" val="1268864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2467990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78777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24</a:t>
            </a:fld>
            <a:endParaRPr lang="zh-CN" altLang="en-US"/>
          </a:p>
        </p:txBody>
      </p:sp>
    </p:spTree>
    <p:extLst>
      <p:ext uri="{BB962C8B-B14F-4D97-AF65-F5344CB8AC3E}">
        <p14:creationId xmlns:p14="http://schemas.microsoft.com/office/powerpoint/2010/main" val="292749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1240175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26</a:t>
            </a:fld>
            <a:endParaRPr lang="zh-CN" altLang="en-US"/>
          </a:p>
        </p:txBody>
      </p:sp>
    </p:spTree>
    <p:extLst>
      <p:ext uri="{BB962C8B-B14F-4D97-AF65-F5344CB8AC3E}">
        <p14:creationId xmlns:p14="http://schemas.microsoft.com/office/powerpoint/2010/main" val="1924176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27</a:t>
            </a:fld>
            <a:endParaRPr lang="zh-CN" altLang="en-US"/>
          </a:p>
        </p:txBody>
      </p:sp>
    </p:spTree>
    <p:extLst>
      <p:ext uri="{BB962C8B-B14F-4D97-AF65-F5344CB8AC3E}">
        <p14:creationId xmlns:p14="http://schemas.microsoft.com/office/powerpoint/2010/main" val="3438552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28</a:t>
            </a:fld>
            <a:endParaRPr lang="zh-CN" altLang="en-US"/>
          </a:p>
        </p:txBody>
      </p:sp>
    </p:spTree>
    <p:extLst>
      <p:ext uri="{BB962C8B-B14F-4D97-AF65-F5344CB8AC3E}">
        <p14:creationId xmlns:p14="http://schemas.microsoft.com/office/powerpoint/2010/main" val="2345925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29</a:t>
            </a:fld>
            <a:endParaRPr lang="zh-CN" altLang="en-US"/>
          </a:p>
        </p:txBody>
      </p:sp>
    </p:spTree>
    <p:extLst>
      <p:ext uri="{BB962C8B-B14F-4D97-AF65-F5344CB8AC3E}">
        <p14:creationId xmlns:p14="http://schemas.microsoft.com/office/powerpoint/2010/main" val="95427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30</a:t>
            </a:fld>
            <a:endParaRPr lang="zh-CN" altLang="en-US"/>
          </a:p>
        </p:txBody>
      </p:sp>
    </p:spTree>
    <p:extLst>
      <p:ext uri="{BB962C8B-B14F-4D97-AF65-F5344CB8AC3E}">
        <p14:creationId xmlns:p14="http://schemas.microsoft.com/office/powerpoint/2010/main" val="2332535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31</a:t>
            </a:fld>
            <a:endParaRPr lang="zh-CN" altLang="en-US"/>
          </a:p>
        </p:txBody>
      </p:sp>
    </p:spTree>
    <p:extLst>
      <p:ext uri="{BB962C8B-B14F-4D97-AF65-F5344CB8AC3E}">
        <p14:creationId xmlns:p14="http://schemas.microsoft.com/office/powerpoint/2010/main" val="3662442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32</a:t>
            </a:fld>
            <a:endParaRPr lang="zh-CN" altLang="en-US"/>
          </a:p>
        </p:txBody>
      </p:sp>
    </p:spTree>
    <p:extLst>
      <p:ext uri="{BB962C8B-B14F-4D97-AF65-F5344CB8AC3E}">
        <p14:creationId xmlns:p14="http://schemas.microsoft.com/office/powerpoint/2010/main" val="4116811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33</a:t>
            </a:fld>
            <a:endParaRPr lang="zh-CN" altLang="en-US"/>
          </a:p>
        </p:txBody>
      </p:sp>
    </p:spTree>
    <p:extLst>
      <p:ext uri="{BB962C8B-B14F-4D97-AF65-F5344CB8AC3E}">
        <p14:creationId xmlns:p14="http://schemas.microsoft.com/office/powerpoint/2010/main" val="4150737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34</a:t>
            </a:fld>
            <a:endParaRPr lang="zh-CN" altLang="en-US"/>
          </a:p>
        </p:txBody>
      </p:sp>
    </p:spTree>
    <p:extLst>
      <p:ext uri="{BB962C8B-B14F-4D97-AF65-F5344CB8AC3E}">
        <p14:creationId xmlns:p14="http://schemas.microsoft.com/office/powerpoint/2010/main" val="3964044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35</a:t>
            </a:fld>
            <a:endParaRPr lang="zh-CN" altLang="en-US"/>
          </a:p>
        </p:txBody>
      </p:sp>
    </p:spTree>
    <p:extLst>
      <p:ext uri="{BB962C8B-B14F-4D97-AF65-F5344CB8AC3E}">
        <p14:creationId xmlns:p14="http://schemas.microsoft.com/office/powerpoint/2010/main" val="2166768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36</a:t>
            </a:fld>
            <a:endParaRPr lang="zh-CN" altLang="en-US"/>
          </a:p>
        </p:txBody>
      </p:sp>
    </p:spTree>
    <p:extLst>
      <p:ext uri="{BB962C8B-B14F-4D97-AF65-F5344CB8AC3E}">
        <p14:creationId xmlns:p14="http://schemas.microsoft.com/office/powerpoint/2010/main" val="3246084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extLst>
      <p:ext uri="{BB962C8B-B14F-4D97-AF65-F5344CB8AC3E}">
        <p14:creationId xmlns:p14="http://schemas.microsoft.com/office/powerpoint/2010/main" val="1331186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extLst>
      <p:ext uri="{BB962C8B-B14F-4D97-AF65-F5344CB8AC3E}">
        <p14:creationId xmlns:p14="http://schemas.microsoft.com/office/powerpoint/2010/main" val="676009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extLst>
      <p:ext uri="{BB962C8B-B14F-4D97-AF65-F5344CB8AC3E}">
        <p14:creationId xmlns:p14="http://schemas.microsoft.com/office/powerpoint/2010/main" val="168707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1582682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extLst>
      <p:ext uri="{BB962C8B-B14F-4D97-AF65-F5344CB8AC3E}">
        <p14:creationId xmlns:p14="http://schemas.microsoft.com/office/powerpoint/2010/main" val="3472565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extLst>
      <p:ext uri="{BB962C8B-B14F-4D97-AF65-F5344CB8AC3E}">
        <p14:creationId xmlns:p14="http://schemas.microsoft.com/office/powerpoint/2010/main" val="2503880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extLst>
      <p:ext uri="{BB962C8B-B14F-4D97-AF65-F5344CB8AC3E}">
        <p14:creationId xmlns:p14="http://schemas.microsoft.com/office/powerpoint/2010/main" val="3766061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43</a:t>
            </a:fld>
            <a:endParaRPr lang="zh-CN" altLang="en-US"/>
          </a:p>
        </p:txBody>
      </p:sp>
    </p:spTree>
    <p:extLst>
      <p:ext uri="{BB962C8B-B14F-4D97-AF65-F5344CB8AC3E}">
        <p14:creationId xmlns:p14="http://schemas.microsoft.com/office/powerpoint/2010/main" val="1670044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44</a:t>
            </a:fld>
            <a:endParaRPr lang="zh-CN" altLang="en-US"/>
          </a:p>
        </p:txBody>
      </p:sp>
    </p:spTree>
    <p:extLst>
      <p:ext uri="{BB962C8B-B14F-4D97-AF65-F5344CB8AC3E}">
        <p14:creationId xmlns:p14="http://schemas.microsoft.com/office/powerpoint/2010/main" val="1173295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45</a:t>
            </a:fld>
            <a:endParaRPr lang="zh-CN" altLang="en-US"/>
          </a:p>
        </p:txBody>
      </p:sp>
    </p:spTree>
    <p:extLst>
      <p:ext uri="{BB962C8B-B14F-4D97-AF65-F5344CB8AC3E}">
        <p14:creationId xmlns:p14="http://schemas.microsoft.com/office/powerpoint/2010/main" val="36979754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46</a:t>
            </a:fld>
            <a:endParaRPr lang="zh-CN" altLang="en-US"/>
          </a:p>
        </p:txBody>
      </p:sp>
    </p:spTree>
    <p:extLst>
      <p:ext uri="{BB962C8B-B14F-4D97-AF65-F5344CB8AC3E}">
        <p14:creationId xmlns:p14="http://schemas.microsoft.com/office/powerpoint/2010/main" val="3844648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47</a:t>
            </a:fld>
            <a:endParaRPr lang="zh-CN" altLang="en-US"/>
          </a:p>
        </p:txBody>
      </p:sp>
    </p:spTree>
    <p:extLst>
      <p:ext uri="{BB962C8B-B14F-4D97-AF65-F5344CB8AC3E}">
        <p14:creationId xmlns:p14="http://schemas.microsoft.com/office/powerpoint/2010/main" val="1037362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48</a:t>
            </a:fld>
            <a:endParaRPr lang="zh-CN" altLang="en-US"/>
          </a:p>
        </p:txBody>
      </p:sp>
    </p:spTree>
    <p:extLst>
      <p:ext uri="{BB962C8B-B14F-4D97-AF65-F5344CB8AC3E}">
        <p14:creationId xmlns:p14="http://schemas.microsoft.com/office/powerpoint/2010/main" val="2876972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49</a:t>
            </a:fld>
            <a:endParaRPr lang="zh-CN" altLang="en-US"/>
          </a:p>
        </p:txBody>
      </p:sp>
    </p:spTree>
    <p:extLst>
      <p:ext uri="{BB962C8B-B14F-4D97-AF65-F5344CB8AC3E}">
        <p14:creationId xmlns:p14="http://schemas.microsoft.com/office/powerpoint/2010/main" val="321260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1742221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50</a:t>
            </a:fld>
            <a:endParaRPr lang="zh-CN" altLang="en-US"/>
          </a:p>
        </p:txBody>
      </p:sp>
    </p:spTree>
    <p:extLst>
      <p:ext uri="{BB962C8B-B14F-4D97-AF65-F5344CB8AC3E}">
        <p14:creationId xmlns:p14="http://schemas.microsoft.com/office/powerpoint/2010/main" val="200222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51</a:t>
            </a:fld>
            <a:endParaRPr lang="zh-CN" altLang="en-US"/>
          </a:p>
        </p:txBody>
      </p:sp>
    </p:spTree>
    <p:extLst>
      <p:ext uri="{BB962C8B-B14F-4D97-AF65-F5344CB8AC3E}">
        <p14:creationId xmlns:p14="http://schemas.microsoft.com/office/powerpoint/2010/main" val="1428807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extLst>
      <p:ext uri="{BB962C8B-B14F-4D97-AF65-F5344CB8AC3E}">
        <p14:creationId xmlns:p14="http://schemas.microsoft.com/office/powerpoint/2010/main" val="1037380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29612117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extLst>
      <p:ext uri="{BB962C8B-B14F-4D97-AF65-F5344CB8AC3E}">
        <p14:creationId xmlns:p14="http://schemas.microsoft.com/office/powerpoint/2010/main" val="5761799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55</a:t>
            </a:fld>
            <a:endParaRPr lang="zh-CN" altLang="en-US"/>
          </a:p>
        </p:txBody>
      </p:sp>
    </p:spTree>
    <p:extLst>
      <p:ext uri="{BB962C8B-B14F-4D97-AF65-F5344CB8AC3E}">
        <p14:creationId xmlns:p14="http://schemas.microsoft.com/office/powerpoint/2010/main" val="34934730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56</a:t>
            </a:fld>
            <a:endParaRPr lang="zh-CN" altLang="en-US"/>
          </a:p>
        </p:txBody>
      </p:sp>
    </p:spTree>
    <p:extLst>
      <p:ext uri="{BB962C8B-B14F-4D97-AF65-F5344CB8AC3E}">
        <p14:creationId xmlns:p14="http://schemas.microsoft.com/office/powerpoint/2010/main" val="1043018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57</a:t>
            </a:fld>
            <a:endParaRPr lang="zh-CN" altLang="en-US"/>
          </a:p>
        </p:txBody>
      </p:sp>
    </p:spTree>
    <p:extLst>
      <p:ext uri="{BB962C8B-B14F-4D97-AF65-F5344CB8AC3E}">
        <p14:creationId xmlns:p14="http://schemas.microsoft.com/office/powerpoint/2010/main" val="28852180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58</a:t>
            </a:fld>
            <a:endParaRPr lang="zh-CN" altLang="en-US"/>
          </a:p>
        </p:txBody>
      </p:sp>
    </p:spTree>
    <p:extLst>
      <p:ext uri="{BB962C8B-B14F-4D97-AF65-F5344CB8AC3E}">
        <p14:creationId xmlns:p14="http://schemas.microsoft.com/office/powerpoint/2010/main" val="9242546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59</a:t>
            </a:fld>
            <a:endParaRPr lang="zh-CN" altLang="en-US"/>
          </a:p>
        </p:txBody>
      </p:sp>
    </p:spTree>
    <p:extLst>
      <p:ext uri="{BB962C8B-B14F-4D97-AF65-F5344CB8AC3E}">
        <p14:creationId xmlns:p14="http://schemas.microsoft.com/office/powerpoint/2010/main" val="2141374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18037567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60</a:t>
            </a:fld>
            <a:endParaRPr lang="zh-CN" altLang="en-US"/>
          </a:p>
        </p:txBody>
      </p:sp>
    </p:spTree>
    <p:extLst>
      <p:ext uri="{BB962C8B-B14F-4D97-AF65-F5344CB8AC3E}">
        <p14:creationId xmlns:p14="http://schemas.microsoft.com/office/powerpoint/2010/main" val="40892202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61</a:t>
            </a:fld>
            <a:endParaRPr lang="zh-CN" altLang="en-US"/>
          </a:p>
        </p:txBody>
      </p:sp>
    </p:spTree>
    <p:extLst>
      <p:ext uri="{BB962C8B-B14F-4D97-AF65-F5344CB8AC3E}">
        <p14:creationId xmlns:p14="http://schemas.microsoft.com/office/powerpoint/2010/main" val="14569699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62</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96152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316005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78702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2024/4/2</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2024/4/2</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2024/4/2</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2024/4/2</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2024/4/2</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xmlns:p15="http://schemas.microsoft.com/office/powerpoint/2012/main">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2024/4/2</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2024/4/2</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2024/4/2</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2024/4/2</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4307104" y="3583212"/>
            <a:ext cx="3793288"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学院：计算机科学与技术学院（大数据学院）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33187101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处理流</a:t>
              </a:r>
            </a:p>
          </p:txBody>
        </p:sp>
      </p:grpSp>
      <p:sp>
        <p:nvSpPr>
          <p:cNvPr id="116" name="文本框 115">
            <a:extLst>
              <a:ext uri="{FF2B5EF4-FFF2-40B4-BE49-F238E27FC236}">
                <a16:creationId xmlns:a16="http://schemas.microsoft.com/office/drawing/2014/main" id="{1E5165CA-230F-4706-9235-714D4038826D}"/>
              </a:ext>
            </a:extLst>
          </p:cNvPr>
          <p:cNvSpPr txBox="1"/>
          <p:nvPr/>
        </p:nvSpPr>
        <p:spPr>
          <a:xfrm>
            <a:off x="150869" y="2056927"/>
            <a:ext cx="1480031" cy="1323439"/>
          </a:xfrm>
          <a:prstGeom prst="rect">
            <a:avLst/>
          </a:prstGeom>
          <a:solidFill>
            <a:srgbClr val="0066FF"/>
          </a:solid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处理流负责将已存在的流进行拼接和封装</a:t>
            </a:r>
          </a:p>
        </p:txBody>
      </p:sp>
      <p:grpSp>
        <p:nvGrpSpPr>
          <p:cNvPr id="5" name="组合 4">
            <a:extLst>
              <a:ext uri="{FF2B5EF4-FFF2-40B4-BE49-F238E27FC236}">
                <a16:creationId xmlns:a16="http://schemas.microsoft.com/office/drawing/2014/main" id="{5319C351-7C8D-4248-B82C-59F21F986035}"/>
              </a:ext>
            </a:extLst>
          </p:cNvPr>
          <p:cNvGrpSpPr/>
          <p:nvPr/>
        </p:nvGrpSpPr>
        <p:grpSpPr>
          <a:xfrm>
            <a:off x="1671868" y="671339"/>
            <a:ext cx="7331008" cy="4098486"/>
            <a:chOff x="1043608" y="671339"/>
            <a:chExt cx="7907072" cy="4230977"/>
          </a:xfrm>
        </p:grpSpPr>
        <p:sp>
          <p:nvSpPr>
            <p:cNvPr id="65" name="流程图: 磁盘 64">
              <a:extLst>
                <a:ext uri="{FF2B5EF4-FFF2-40B4-BE49-F238E27FC236}">
                  <a16:creationId xmlns:a16="http://schemas.microsoft.com/office/drawing/2014/main" id="{AED68AD3-1190-48A8-ADC8-9AD73D4E1A5A}"/>
                </a:ext>
              </a:extLst>
            </p:cNvPr>
            <p:cNvSpPr/>
            <p:nvPr/>
          </p:nvSpPr>
          <p:spPr bwMode="auto">
            <a:xfrm>
              <a:off x="1213611" y="1134834"/>
              <a:ext cx="1650736" cy="984026"/>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66" name="流程图: 文档 65">
              <a:extLst>
                <a:ext uri="{FF2B5EF4-FFF2-40B4-BE49-F238E27FC236}">
                  <a16:creationId xmlns:a16="http://schemas.microsoft.com/office/drawing/2014/main" id="{D59D2DFC-2DFF-4E86-8029-CAE45E3DE710}"/>
                </a:ext>
              </a:extLst>
            </p:cNvPr>
            <p:cNvSpPr/>
            <p:nvPr/>
          </p:nvSpPr>
          <p:spPr bwMode="auto">
            <a:xfrm>
              <a:off x="7182182" y="1177617"/>
              <a:ext cx="1650736" cy="1169423"/>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115" name="直接连接符 114">
              <a:extLst>
                <a:ext uri="{FF2B5EF4-FFF2-40B4-BE49-F238E27FC236}">
                  <a16:creationId xmlns:a16="http://schemas.microsoft.com/office/drawing/2014/main" id="{5D0CDB0D-3D96-477B-ACBC-F0A47DE250BF}"/>
                </a:ext>
              </a:extLst>
            </p:cNvPr>
            <p:cNvCxnSpPr>
              <a:cxnSpLocks/>
            </p:cNvCxnSpPr>
            <p:nvPr/>
          </p:nvCxnSpPr>
          <p:spPr>
            <a:xfrm flipV="1">
              <a:off x="2864347" y="1448581"/>
              <a:ext cx="287173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7866CA7C-9A82-4EE1-BE9D-B7E6E0D8B1AD}"/>
                </a:ext>
              </a:extLst>
            </p:cNvPr>
            <p:cNvCxnSpPr>
              <a:cxnSpLocks/>
            </p:cNvCxnSpPr>
            <p:nvPr/>
          </p:nvCxnSpPr>
          <p:spPr>
            <a:xfrm>
              <a:off x="2864347" y="1762328"/>
              <a:ext cx="2871738" cy="213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椭圆 120">
              <a:extLst>
                <a:ext uri="{FF2B5EF4-FFF2-40B4-BE49-F238E27FC236}">
                  <a16:creationId xmlns:a16="http://schemas.microsoft.com/office/drawing/2014/main" id="{B7C192A9-5BBB-475D-B5E1-95AFB941A660}"/>
                </a:ext>
              </a:extLst>
            </p:cNvPr>
            <p:cNvSpPr/>
            <p:nvPr/>
          </p:nvSpPr>
          <p:spPr bwMode="auto">
            <a:xfrm>
              <a:off x="2932561" y="144858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2" name="椭圆 121">
              <a:extLst>
                <a:ext uri="{FF2B5EF4-FFF2-40B4-BE49-F238E27FC236}">
                  <a16:creationId xmlns:a16="http://schemas.microsoft.com/office/drawing/2014/main" id="{A74202E7-B02C-4674-AB16-85A3B6B62593}"/>
                </a:ext>
              </a:extLst>
            </p:cNvPr>
            <p:cNvSpPr/>
            <p:nvPr/>
          </p:nvSpPr>
          <p:spPr bwMode="auto">
            <a:xfrm>
              <a:off x="3287265" y="145571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3" name="椭圆 122">
              <a:extLst>
                <a:ext uri="{FF2B5EF4-FFF2-40B4-BE49-F238E27FC236}">
                  <a16:creationId xmlns:a16="http://schemas.microsoft.com/office/drawing/2014/main" id="{FB970B42-5BD5-48B8-BAF6-0B0485C71E50}"/>
                </a:ext>
              </a:extLst>
            </p:cNvPr>
            <p:cNvSpPr/>
            <p:nvPr/>
          </p:nvSpPr>
          <p:spPr bwMode="auto">
            <a:xfrm>
              <a:off x="3996672" y="145571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5" name="椭圆 124">
              <a:extLst>
                <a:ext uri="{FF2B5EF4-FFF2-40B4-BE49-F238E27FC236}">
                  <a16:creationId xmlns:a16="http://schemas.microsoft.com/office/drawing/2014/main" id="{5FEE2418-0E60-4963-855D-EA9B32101279}"/>
                </a:ext>
              </a:extLst>
            </p:cNvPr>
            <p:cNvSpPr/>
            <p:nvPr/>
          </p:nvSpPr>
          <p:spPr bwMode="auto">
            <a:xfrm>
              <a:off x="3635147" y="145571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9" name="椭圆 128">
              <a:extLst>
                <a:ext uri="{FF2B5EF4-FFF2-40B4-BE49-F238E27FC236}">
                  <a16:creationId xmlns:a16="http://schemas.microsoft.com/office/drawing/2014/main" id="{40058B4B-8BB6-49DA-989C-813939781CDC}"/>
                </a:ext>
              </a:extLst>
            </p:cNvPr>
            <p:cNvSpPr/>
            <p:nvPr/>
          </p:nvSpPr>
          <p:spPr bwMode="auto">
            <a:xfrm>
              <a:off x="4337733"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0" name="椭圆 129">
              <a:extLst>
                <a:ext uri="{FF2B5EF4-FFF2-40B4-BE49-F238E27FC236}">
                  <a16:creationId xmlns:a16="http://schemas.microsoft.com/office/drawing/2014/main" id="{C47D0ED0-6D52-42F8-8F5C-2BF6DAB1CF4D}"/>
                </a:ext>
              </a:extLst>
            </p:cNvPr>
            <p:cNvSpPr/>
            <p:nvPr/>
          </p:nvSpPr>
          <p:spPr bwMode="auto">
            <a:xfrm>
              <a:off x="4685616"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1" name="椭圆 130">
              <a:extLst>
                <a:ext uri="{FF2B5EF4-FFF2-40B4-BE49-F238E27FC236}">
                  <a16:creationId xmlns:a16="http://schemas.microsoft.com/office/drawing/2014/main" id="{2C5F9BC0-BCB3-471E-B1FF-54FBF434F74D}"/>
                </a:ext>
              </a:extLst>
            </p:cNvPr>
            <p:cNvSpPr/>
            <p:nvPr/>
          </p:nvSpPr>
          <p:spPr bwMode="auto">
            <a:xfrm>
              <a:off x="5019856" y="144858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2" name="椭圆 131">
              <a:extLst>
                <a:ext uri="{FF2B5EF4-FFF2-40B4-BE49-F238E27FC236}">
                  <a16:creationId xmlns:a16="http://schemas.microsoft.com/office/drawing/2014/main" id="{09AEF68F-CF31-4645-B48D-B5FC29ED3B93}"/>
                </a:ext>
              </a:extLst>
            </p:cNvPr>
            <p:cNvSpPr/>
            <p:nvPr/>
          </p:nvSpPr>
          <p:spPr bwMode="auto">
            <a:xfrm>
              <a:off x="5395023"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3" name="椭圆 132">
              <a:extLst>
                <a:ext uri="{FF2B5EF4-FFF2-40B4-BE49-F238E27FC236}">
                  <a16:creationId xmlns:a16="http://schemas.microsoft.com/office/drawing/2014/main" id="{1E60C8B1-B6E1-4F4D-8BD0-23C81D5820DC}"/>
                </a:ext>
              </a:extLst>
            </p:cNvPr>
            <p:cNvSpPr/>
            <p:nvPr/>
          </p:nvSpPr>
          <p:spPr bwMode="auto">
            <a:xfrm>
              <a:off x="5727985" y="1325305"/>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4" name="箭头: V 形 133">
              <a:extLst>
                <a:ext uri="{FF2B5EF4-FFF2-40B4-BE49-F238E27FC236}">
                  <a16:creationId xmlns:a16="http://schemas.microsoft.com/office/drawing/2014/main" id="{19A4FAF2-D61C-4FDA-A0E3-36DAA3FC8C7F}"/>
                </a:ext>
              </a:extLst>
            </p:cNvPr>
            <p:cNvSpPr/>
            <p:nvPr/>
          </p:nvSpPr>
          <p:spPr bwMode="auto">
            <a:xfrm>
              <a:off x="3488492" y="86386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5" name="箭头: V 形 134">
              <a:extLst>
                <a:ext uri="{FF2B5EF4-FFF2-40B4-BE49-F238E27FC236}">
                  <a16:creationId xmlns:a16="http://schemas.microsoft.com/office/drawing/2014/main" id="{58FA3F38-5AEE-4EF2-8CDF-D32F2F7F8F7B}"/>
                </a:ext>
              </a:extLst>
            </p:cNvPr>
            <p:cNvSpPr/>
            <p:nvPr/>
          </p:nvSpPr>
          <p:spPr bwMode="auto">
            <a:xfrm>
              <a:off x="3986438" y="85674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6" name="箭头: V 形 135">
              <a:extLst>
                <a:ext uri="{FF2B5EF4-FFF2-40B4-BE49-F238E27FC236}">
                  <a16:creationId xmlns:a16="http://schemas.microsoft.com/office/drawing/2014/main" id="{E00A9359-6B91-434C-9648-D0CCF0063A96}"/>
                </a:ext>
              </a:extLst>
            </p:cNvPr>
            <p:cNvSpPr/>
            <p:nvPr/>
          </p:nvSpPr>
          <p:spPr bwMode="auto">
            <a:xfrm>
              <a:off x="4470743" y="86386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7" name="箭头: V 形 136">
              <a:extLst>
                <a:ext uri="{FF2B5EF4-FFF2-40B4-BE49-F238E27FC236}">
                  <a16:creationId xmlns:a16="http://schemas.microsoft.com/office/drawing/2014/main" id="{25237119-B345-4CA4-A200-D3B27DC72487}"/>
                </a:ext>
              </a:extLst>
            </p:cNvPr>
            <p:cNvSpPr/>
            <p:nvPr/>
          </p:nvSpPr>
          <p:spPr bwMode="auto">
            <a:xfrm>
              <a:off x="4955048" y="856735"/>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8" name="箭头: V 形 137">
              <a:extLst>
                <a:ext uri="{FF2B5EF4-FFF2-40B4-BE49-F238E27FC236}">
                  <a16:creationId xmlns:a16="http://schemas.microsoft.com/office/drawing/2014/main" id="{3087091D-FF0C-41D6-9192-F6A3F0D16CE7}"/>
                </a:ext>
              </a:extLst>
            </p:cNvPr>
            <p:cNvSpPr/>
            <p:nvPr/>
          </p:nvSpPr>
          <p:spPr bwMode="auto">
            <a:xfrm>
              <a:off x="5429124" y="856735"/>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9" name="箭头: V 形 138">
              <a:extLst>
                <a:ext uri="{FF2B5EF4-FFF2-40B4-BE49-F238E27FC236}">
                  <a16:creationId xmlns:a16="http://schemas.microsoft.com/office/drawing/2014/main" id="{607BEDB0-229C-4E24-94F0-E627E444A68A}"/>
                </a:ext>
              </a:extLst>
            </p:cNvPr>
            <p:cNvSpPr/>
            <p:nvPr/>
          </p:nvSpPr>
          <p:spPr bwMode="auto">
            <a:xfrm>
              <a:off x="5889558" y="870992"/>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1" name="流程图: 磁盘 140">
              <a:extLst>
                <a:ext uri="{FF2B5EF4-FFF2-40B4-BE49-F238E27FC236}">
                  <a16:creationId xmlns:a16="http://schemas.microsoft.com/office/drawing/2014/main" id="{9BEDA19A-998A-458E-A20C-0D9FF3DEFDBC}"/>
                </a:ext>
              </a:extLst>
            </p:cNvPr>
            <p:cNvSpPr/>
            <p:nvPr/>
          </p:nvSpPr>
          <p:spPr bwMode="auto">
            <a:xfrm>
              <a:off x="1213611" y="3419488"/>
              <a:ext cx="1650736" cy="984026"/>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142" name="流程图: 文档 141">
              <a:extLst>
                <a:ext uri="{FF2B5EF4-FFF2-40B4-BE49-F238E27FC236}">
                  <a16:creationId xmlns:a16="http://schemas.microsoft.com/office/drawing/2014/main" id="{FBB40487-6B59-4DC6-A757-AC257CBF0D66}"/>
                </a:ext>
              </a:extLst>
            </p:cNvPr>
            <p:cNvSpPr/>
            <p:nvPr/>
          </p:nvSpPr>
          <p:spPr bwMode="auto">
            <a:xfrm>
              <a:off x="7182182" y="3462271"/>
              <a:ext cx="1650736" cy="1169423"/>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143" name="直接连接符 142">
              <a:extLst>
                <a:ext uri="{FF2B5EF4-FFF2-40B4-BE49-F238E27FC236}">
                  <a16:creationId xmlns:a16="http://schemas.microsoft.com/office/drawing/2014/main" id="{D7CE2FA2-30C3-490F-AB62-9DE9B4E81521}"/>
                </a:ext>
              </a:extLst>
            </p:cNvPr>
            <p:cNvCxnSpPr>
              <a:cxnSpLocks/>
            </p:cNvCxnSpPr>
            <p:nvPr/>
          </p:nvCxnSpPr>
          <p:spPr>
            <a:xfrm>
              <a:off x="4329632" y="3731788"/>
              <a:ext cx="2845728" cy="1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4A67A5C0-BF77-4FD8-9120-67C7ED766C6C}"/>
                </a:ext>
              </a:extLst>
            </p:cNvPr>
            <p:cNvCxnSpPr>
              <a:cxnSpLocks/>
            </p:cNvCxnSpPr>
            <p:nvPr/>
          </p:nvCxnSpPr>
          <p:spPr>
            <a:xfrm flipV="1">
              <a:off x="4329632" y="4046983"/>
              <a:ext cx="2852550" cy="14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椭圆 144">
              <a:extLst>
                <a:ext uri="{FF2B5EF4-FFF2-40B4-BE49-F238E27FC236}">
                  <a16:creationId xmlns:a16="http://schemas.microsoft.com/office/drawing/2014/main" id="{AD86840C-49B0-4346-BA84-05852F157C61}"/>
                </a:ext>
              </a:extLst>
            </p:cNvPr>
            <p:cNvSpPr/>
            <p:nvPr/>
          </p:nvSpPr>
          <p:spPr bwMode="auto">
            <a:xfrm>
              <a:off x="3859819" y="3631461"/>
              <a:ext cx="477915"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6" name="椭圆 145">
              <a:extLst>
                <a:ext uri="{FF2B5EF4-FFF2-40B4-BE49-F238E27FC236}">
                  <a16:creationId xmlns:a16="http://schemas.microsoft.com/office/drawing/2014/main" id="{E4C82A88-2C1D-42B7-8770-6C78FD0D4660}"/>
                </a:ext>
              </a:extLst>
            </p:cNvPr>
            <p:cNvSpPr/>
            <p:nvPr/>
          </p:nvSpPr>
          <p:spPr bwMode="auto">
            <a:xfrm>
              <a:off x="4337733"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7" name="椭圆 146">
              <a:extLst>
                <a:ext uri="{FF2B5EF4-FFF2-40B4-BE49-F238E27FC236}">
                  <a16:creationId xmlns:a16="http://schemas.microsoft.com/office/drawing/2014/main" id="{E7FD44A2-1BCC-4686-B13B-2BC29ACC635C}"/>
                </a:ext>
              </a:extLst>
            </p:cNvPr>
            <p:cNvSpPr/>
            <p:nvPr/>
          </p:nvSpPr>
          <p:spPr bwMode="auto">
            <a:xfrm>
              <a:off x="4685616"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8" name="椭圆 147">
              <a:extLst>
                <a:ext uri="{FF2B5EF4-FFF2-40B4-BE49-F238E27FC236}">
                  <a16:creationId xmlns:a16="http://schemas.microsoft.com/office/drawing/2014/main" id="{0A2CA811-7140-4E57-9D24-3B8644BDD9AB}"/>
                </a:ext>
              </a:extLst>
            </p:cNvPr>
            <p:cNvSpPr/>
            <p:nvPr/>
          </p:nvSpPr>
          <p:spPr bwMode="auto">
            <a:xfrm>
              <a:off x="5019856" y="3733234"/>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9" name="椭圆 148">
              <a:extLst>
                <a:ext uri="{FF2B5EF4-FFF2-40B4-BE49-F238E27FC236}">
                  <a16:creationId xmlns:a16="http://schemas.microsoft.com/office/drawing/2014/main" id="{35C51DE1-29D0-4A23-8908-7FF63236754A}"/>
                </a:ext>
              </a:extLst>
            </p:cNvPr>
            <p:cNvSpPr/>
            <p:nvPr/>
          </p:nvSpPr>
          <p:spPr bwMode="auto">
            <a:xfrm>
              <a:off x="5395023"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0" name="椭圆 149">
              <a:extLst>
                <a:ext uri="{FF2B5EF4-FFF2-40B4-BE49-F238E27FC236}">
                  <a16:creationId xmlns:a16="http://schemas.microsoft.com/office/drawing/2014/main" id="{5EB4A94D-DA7A-4CF7-B8F4-B52B309E2C44}"/>
                </a:ext>
              </a:extLst>
            </p:cNvPr>
            <p:cNvSpPr/>
            <p:nvPr/>
          </p:nvSpPr>
          <p:spPr bwMode="auto">
            <a:xfrm>
              <a:off x="6097609" y="3740363"/>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1" name="椭圆 150">
              <a:extLst>
                <a:ext uri="{FF2B5EF4-FFF2-40B4-BE49-F238E27FC236}">
                  <a16:creationId xmlns:a16="http://schemas.microsoft.com/office/drawing/2014/main" id="{96311D58-ED62-4396-97B8-EDD2764978AD}"/>
                </a:ext>
              </a:extLst>
            </p:cNvPr>
            <p:cNvSpPr/>
            <p:nvPr/>
          </p:nvSpPr>
          <p:spPr bwMode="auto">
            <a:xfrm>
              <a:off x="5749726"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2" name="椭圆 151">
              <a:extLst>
                <a:ext uri="{FF2B5EF4-FFF2-40B4-BE49-F238E27FC236}">
                  <a16:creationId xmlns:a16="http://schemas.microsoft.com/office/drawing/2014/main" id="{4BE67F25-55B6-4A1D-BC3B-734E2139F5B8}"/>
                </a:ext>
              </a:extLst>
            </p:cNvPr>
            <p:cNvSpPr/>
            <p:nvPr/>
          </p:nvSpPr>
          <p:spPr bwMode="auto">
            <a:xfrm>
              <a:off x="6786553" y="3747496"/>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3" name="椭圆 152">
              <a:extLst>
                <a:ext uri="{FF2B5EF4-FFF2-40B4-BE49-F238E27FC236}">
                  <a16:creationId xmlns:a16="http://schemas.microsoft.com/office/drawing/2014/main" id="{A3CCD590-AD30-42F7-9F81-5ECD08BA1649}"/>
                </a:ext>
              </a:extLst>
            </p:cNvPr>
            <p:cNvSpPr/>
            <p:nvPr/>
          </p:nvSpPr>
          <p:spPr bwMode="auto">
            <a:xfrm>
              <a:off x="6438671" y="3740363"/>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4" name="箭头: V 形 153">
              <a:extLst>
                <a:ext uri="{FF2B5EF4-FFF2-40B4-BE49-F238E27FC236}">
                  <a16:creationId xmlns:a16="http://schemas.microsoft.com/office/drawing/2014/main" id="{A4AE3E08-9496-47E4-AB38-EB97DCFC7FC1}"/>
                </a:ext>
              </a:extLst>
            </p:cNvPr>
            <p:cNvSpPr/>
            <p:nvPr/>
          </p:nvSpPr>
          <p:spPr bwMode="auto">
            <a:xfrm rot="10800000">
              <a:off x="3488492" y="314852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5" name="箭头: V 形 154">
              <a:extLst>
                <a:ext uri="{FF2B5EF4-FFF2-40B4-BE49-F238E27FC236}">
                  <a16:creationId xmlns:a16="http://schemas.microsoft.com/office/drawing/2014/main" id="{F8A47EA9-D50E-419D-8E45-B8FE5EDBD330}"/>
                </a:ext>
              </a:extLst>
            </p:cNvPr>
            <p:cNvSpPr/>
            <p:nvPr/>
          </p:nvSpPr>
          <p:spPr bwMode="auto">
            <a:xfrm rot="10800000">
              <a:off x="3986438" y="3141397"/>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6" name="箭头: V 形 155">
              <a:extLst>
                <a:ext uri="{FF2B5EF4-FFF2-40B4-BE49-F238E27FC236}">
                  <a16:creationId xmlns:a16="http://schemas.microsoft.com/office/drawing/2014/main" id="{CD088565-1E18-4C5C-8474-CDBD0EE0CAB1}"/>
                </a:ext>
              </a:extLst>
            </p:cNvPr>
            <p:cNvSpPr/>
            <p:nvPr/>
          </p:nvSpPr>
          <p:spPr bwMode="auto">
            <a:xfrm rot="10800000">
              <a:off x="4470743" y="314852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7" name="箭头: V 形 156">
              <a:extLst>
                <a:ext uri="{FF2B5EF4-FFF2-40B4-BE49-F238E27FC236}">
                  <a16:creationId xmlns:a16="http://schemas.microsoft.com/office/drawing/2014/main" id="{1BD283A8-6C28-43D8-8BA1-0D04A851031E}"/>
                </a:ext>
              </a:extLst>
            </p:cNvPr>
            <p:cNvSpPr/>
            <p:nvPr/>
          </p:nvSpPr>
          <p:spPr bwMode="auto">
            <a:xfrm rot="10800000">
              <a:off x="4955048" y="314138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8" name="箭头: V 形 157">
              <a:extLst>
                <a:ext uri="{FF2B5EF4-FFF2-40B4-BE49-F238E27FC236}">
                  <a16:creationId xmlns:a16="http://schemas.microsoft.com/office/drawing/2014/main" id="{BBF99FC4-08EB-451C-8351-A75A6A93EC14}"/>
                </a:ext>
              </a:extLst>
            </p:cNvPr>
            <p:cNvSpPr/>
            <p:nvPr/>
          </p:nvSpPr>
          <p:spPr bwMode="auto">
            <a:xfrm rot="10800000">
              <a:off x="5429124" y="314138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9" name="箭头: V 形 158">
              <a:extLst>
                <a:ext uri="{FF2B5EF4-FFF2-40B4-BE49-F238E27FC236}">
                  <a16:creationId xmlns:a16="http://schemas.microsoft.com/office/drawing/2014/main" id="{675C6A6C-6E77-433D-8F1B-8EAABE15D3C0}"/>
                </a:ext>
              </a:extLst>
            </p:cNvPr>
            <p:cNvSpPr/>
            <p:nvPr/>
          </p:nvSpPr>
          <p:spPr bwMode="auto">
            <a:xfrm rot="10800000">
              <a:off x="5889558" y="3155646"/>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60" name="文本框 159">
              <a:extLst>
                <a:ext uri="{FF2B5EF4-FFF2-40B4-BE49-F238E27FC236}">
                  <a16:creationId xmlns:a16="http://schemas.microsoft.com/office/drawing/2014/main" id="{BF612767-DCCA-4646-BE8B-80B20A396EA4}"/>
                </a:ext>
              </a:extLst>
            </p:cNvPr>
            <p:cNvSpPr txBox="1"/>
            <p:nvPr/>
          </p:nvSpPr>
          <p:spPr>
            <a:xfrm>
              <a:off x="5004765" y="4101309"/>
              <a:ext cx="1028368" cy="413044"/>
            </a:xfrm>
            <a:prstGeom prst="rect">
              <a:avLst/>
            </a:prstGeom>
            <a:solidFill>
              <a:srgbClr val="0066FF"/>
            </a:solid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输出流</a:t>
              </a:r>
            </a:p>
          </p:txBody>
        </p:sp>
        <p:sp>
          <p:nvSpPr>
            <p:cNvPr id="161" name="矩形 160">
              <a:extLst>
                <a:ext uri="{FF2B5EF4-FFF2-40B4-BE49-F238E27FC236}">
                  <a16:creationId xmlns:a16="http://schemas.microsoft.com/office/drawing/2014/main" id="{ADC895D9-7A2B-4548-A2A6-1044CEACEA08}"/>
                </a:ext>
              </a:extLst>
            </p:cNvPr>
            <p:cNvSpPr/>
            <p:nvPr/>
          </p:nvSpPr>
          <p:spPr bwMode="auto">
            <a:xfrm>
              <a:off x="1043608" y="671339"/>
              <a:ext cx="7907072" cy="4230977"/>
            </a:xfrm>
            <a:prstGeom prst="rect">
              <a:avLst/>
            </a:prstGeom>
            <a:noFill/>
            <a:ln w="19050">
              <a:solidFill>
                <a:srgbClr val="FF0000"/>
              </a:solidFill>
              <a:bevel/>
              <a:headEnd/>
              <a:tailEnd/>
            </a:ln>
          </p:spPr>
          <p:txBody>
            <a:bodyPr rtlCol="0" anchor="ctr"/>
            <a:lstStyle/>
            <a:p>
              <a:pPr algn="ctr" eaLnBrk="1" hangingPunct="1"/>
              <a:endParaRPr lang="zh-CN" altLang="en-US" dirty="0">
                <a:latin typeface="+mn-lt"/>
                <a:ea typeface="+mn-ea"/>
                <a:cs typeface="+mn-ea"/>
                <a:sym typeface="+mn-lt"/>
              </a:endParaRPr>
            </a:p>
          </p:txBody>
        </p:sp>
        <p:cxnSp>
          <p:nvCxnSpPr>
            <p:cNvPr id="162" name="直接连接符 161">
              <a:extLst>
                <a:ext uri="{FF2B5EF4-FFF2-40B4-BE49-F238E27FC236}">
                  <a16:creationId xmlns:a16="http://schemas.microsoft.com/office/drawing/2014/main" id="{FA89D7A4-7E3A-45D4-A3B1-E13396F6792A}"/>
                </a:ext>
              </a:extLst>
            </p:cNvPr>
            <p:cNvCxnSpPr>
              <a:cxnSpLocks/>
              <a:stCxn id="161" idx="1"/>
              <a:endCxn id="161" idx="3"/>
            </p:cNvCxnSpPr>
            <p:nvPr/>
          </p:nvCxnSpPr>
          <p:spPr>
            <a:xfrm>
              <a:off x="1043608" y="2786828"/>
              <a:ext cx="7907072"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B65D1B7D-D2F0-4989-9393-4019DF425A41}"/>
                </a:ext>
              </a:extLst>
            </p:cNvPr>
            <p:cNvCxnSpPr/>
            <p:nvPr/>
          </p:nvCxnSpPr>
          <p:spPr>
            <a:xfrm>
              <a:off x="5727985" y="1314826"/>
              <a:ext cx="14392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8A2D0829-EA09-4229-A969-62B769E4D93C}"/>
                </a:ext>
              </a:extLst>
            </p:cNvPr>
            <p:cNvCxnSpPr/>
            <p:nvPr/>
          </p:nvCxnSpPr>
          <p:spPr>
            <a:xfrm>
              <a:off x="5733385" y="1910026"/>
              <a:ext cx="14460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2DFD51FD-7B38-4052-9339-D587931FF519}"/>
                </a:ext>
              </a:extLst>
            </p:cNvPr>
            <p:cNvCxnSpPr>
              <a:cxnSpLocks/>
            </p:cNvCxnSpPr>
            <p:nvPr/>
          </p:nvCxnSpPr>
          <p:spPr>
            <a:xfrm>
              <a:off x="5730685" y="1309181"/>
              <a:ext cx="0" cy="1450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227FE8D3-35A3-4FAC-9E2E-797B434A02C4}"/>
                </a:ext>
              </a:extLst>
            </p:cNvPr>
            <p:cNvCxnSpPr>
              <a:cxnSpLocks/>
            </p:cNvCxnSpPr>
            <p:nvPr/>
          </p:nvCxnSpPr>
          <p:spPr>
            <a:xfrm flipV="1">
              <a:off x="5736085" y="1775100"/>
              <a:ext cx="0" cy="143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椭圆 166">
              <a:extLst>
                <a:ext uri="{FF2B5EF4-FFF2-40B4-BE49-F238E27FC236}">
                  <a16:creationId xmlns:a16="http://schemas.microsoft.com/office/drawing/2014/main" id="{B0C1FA83-0361-469B-A738-4D33F1879A10}"/>
                </a:ext>
              </a:extLst>
            </p:cNvPr>
            <p:cNvSpPr/>
            <p:nvPr/>
          </p:nvSpPr>
          <p:spPr bwMode="auto">
            <a:xfrm>
              <a:off x="6213469" y="1314826"/>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68" name="椭圆 167">
              <a:extLst>
                <a:ext uri="{FF2B5EF4-FFF2-40B4-BE49-F238E27FC236}">
                  <a16:creationId xmlns:a16="http://schemas.microsoft.com/office/drawing/2014/main" id="{7EEC6F69-F64C-4F3A-9200-84CAABD937F4}"/>
                </a:ext>
              </a:extLst>
            </p:cNvPr>
            <p:cNvSpPr/>
            <p:nvPr/>
          </p:nvSpPr>
          <p:spPr bwMode="auto">
            <a:xfrm>
              <a:off x="6698954" y="1325305"/>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cxnSp>
          <p:nvCxnSpPr>
            <p:cNvPr id="169" name="直接连接符 168">
              <a:extLst>
                <a:ext uri="{FF2B5EF4-FFF2-40B4-BE49-F238E27FC236}">
                  <a16:creationId xmlns:a16="http://schemas.microsoft.com/office/drawing/2014/main" id="{520DD283-DE25-48FB-B050-5B640F30C3A1}"/>
                </a:ext>
              </a:extLst>
            </p:cNvPr>
            <p:cNvCxnSpPr>
              <a:cxnSpLocks/>
            </p:cNvCxnSpPr>
            <p:nvPr/>
          </p:nvCxnSpPr>
          <p:spPr>
            <a:xfrm>
              <a:off x="2864347" y="3624335"/>
              <a:ext cx="14733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FC685FE6-BA52-4BA2-BFD2-AACA730C92FC}"/>
                </a:ext>
              </a:extLst>
            </p:cNvPr>
            <p:cNvCxnSpPr/>
            <p:nvPr/>
          </p:nvCxnSpPr>
          <p:spPr>
            <a:xfrm>
              <a:off x="2864347" y="4157794"/>
              <a:ext cx="14733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794E64A0-4F82-498C-AF77-6BC9BBA3A792}"/>
                </a:ext>
              </a:extLst>
            </p:cNvPr>
            <p:cNvCxnSpPr/>
            <p:nvPr/>
          </p:nvCxnSpPr>
          <p:spPr>
            <a:xfrm flipV="1">
              <a:off x="4329632" y="4051214"/>
              <a:ext cx="0" cy="1065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35F844B0-FB2E-42E1-90BE-0DB76EFF0678}"/>
                </a:ext>
              </a:extLst>
            </p:cNvPr>
            <p:cNvCxnSpPr/>
            <p:nvPr/>
          </p:nvCxnSpPr>
          <p:spPr>
            <a:xfrm>
              <a:off x="4329632" y="3628568"/>
              <a:ext cx="0" cy="1046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FF644502-458E-451E-AA94-CB82A7B52774}"/>
                </a:ext>
              </a:extLst>
            </p:cNvPr>
            <p:cNvSpPr/>
            <p:nvPr/>
          </p:nvSpPr>
          <p:spPr bwMode="auto">
            <a:xfrm>
              <a:off x="3369639" y="3625397"/>
              <a:ext cx="486129"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74" name="椭圆 173">
              <a:extLst>
                <a:ext uri="{FF2B5EF4-FFF2-40B4-BE49-F238E27FC236}">
                  <a16:creationId xmlns:a16="http://schemas.microsoft.com/office/drawing/2014/main" id="{08F121A5-A9D6-4B27-8B91-35CE688134EA}"/>
                </a:ext>
              </a:extLst>
            </p:cNvPr>
            <p:cNvSpPr/>
            <p:nvPr/>
          </p:nvSpPr>
          <p:spPr bwMode="auto">
            <a:xfrm>
              <a:off x="2873938" y="3626168"/>
              <a:ext cx="495702"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7" name="文本框 116">
              <a:extLst>
                <a:ext uri="{FF2B5EF4-FFF2-40B4-BE49-F238E27FC236}">
                  <a16:creationId xmlns:a16="http://schemas.microsoft.com/office/drawing/2014/main" id="{F37F259E-DD0D-4C0E-8B4C-535971B4AE85}"/>
                </a:ext>
              </a:extLst>
            </p:cNvPr>
            <p:cNvSpPr txBox="1"/>
            <p:nvPr/>
          </p:nvSpPr>
          <p:spPr>
            <a:xfrm>
              <a:off x="1418251" y="1502832"/>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8" name="文本框 117">
              <a:extLst>
                <a:ext uri="{FF2B5EF4-FFF2-40B4-BE49-F238E27FC236}">
                  <a16:creationId xmlns:a16="http://schemas.microsoft.com/office/drawing/2014/main" id="{1AFDA7EA-59B7-430B-82EC-5728D5A9B97E}"/>
                </a:ext>
              </a:extLst>
            </p:cNvPr>
            <p:cNvSpPr txBox="1"/>
            <p:nvPr/>
          </p:nvSpPr>
          <p:spPr>
            <a:xfrm>
              <a:off x="1405737" y="3789948"/>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27" name="文本框 126">
              <a:extLst>
                <a:ext uri="{FF2B5EF4-FFF2-40B4-BE49-F238E27FC236}">
                  <a16:creationId xmlns:a16="http://schemas.microsoft.com/office/drawing/2014/main" id="{D4E8C3A2-66A9-4053-85F7-42BB77A2F06D}"/>
                </a:ext>
              </a:extLst>
            </p:cNvPr>
            <p:cNvSpPr txBox="1"/>
            <p:nvPr/>
          </p:nvSpPr>
          <p:spPr>
            <a:xfrm>
              <a:off x="7640868" y="1462837"/>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28" name="文本框 127">
              <a:extLst>
                <a:ext uri="{FF2B5EF4-FFF2-40B4-BE49-F238E27FC236}">
                  <a16:creationId xmlns:a16="http://schemas.microsoft.com/office/drawing/2014/main" id="{AB7A26FB-DA2C-4830-B064-58C0DEF9E207}"/>
                </a:ext>
              </a:extLst>
            </p:cNvPr>
            <p:cNvSpPr txBox="1"/>
            <p:nvPr/>
          </p:nvSpPr>
          <p:spPr>
            <a:xfrm>
              <a:off x="7642611" y="3789947"/>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40" name="文本框 139">
              <a:extLst>
                <a:ext uri="{FF2B5EF4-FFF2-40B4-BE49-F238E27FC236}">
                  <a16:creationId xmlns:a16="http://schemas.microsoft.com/office/drawing/2014/main" id="{9102C581-E618-4DD8-80F9-39EC037A344B}"/>
                </a:ext>
              </a:extLst>
            </p:cNvPr>
            <p:cNvSpPr txBox="1"/>
            <p:nvPr/>
          </p:nvSpPr>
          <p:spPr>
            <a:xfrm>
              <a:off x="3240635" y="1796199"/>
              <a:ext cx="1049473" cy="413044"/>
            </a:xfrm>
            <a:prstGeom prst="rect">
              <a:avLst/>
            </a:prstGeom>
            <a:solidFill>
              <a:srgbClr val="0066FF"/>
            </a:solidFill>
          </p:spPr>
          <p:txBody>
            <a:bodyPr wrap="square" rtlCol="0" anchor="ctr">
              <a:spAutoFit/>
            </a:bodyPr>
            <a:lstStyle/>
            <a:p>
              <a:r>
                <a:rPr lang="zh-CN" altLang="en-US" sz="2000" dirty="0">
                  <a:solidFill>
                    <a:schemeClr val="bg1"/>
                  </a:solidFill>
                  <a:latin typeface="宋体" panose="02010600030101010101" pitchFamily="2" charset="-122"/>
                  <a:ea typeface="宋体" panose="02010600030101010101" pitchFamily="2" charset="-122"/>
                </a:rPr>
                <a:t>输入流</a:t>
              </a:r>
            </a:p>
          </p:txBody>
        </p:sp>
      </p:grpSp>
      <p:sp>
        <p:nvSpPr>
          <p:cNvPr id="6" name="椭圆 5">
            <a:extLst>
              <a:ext uri="{FF2B5EF4-FFF2-40B4-BE49-F238E27FC236}">
                <a16:creationId xmlns:a16="http://schemas.microsoft.com/office/drawing/2014/main" id="{BFA7F463-5E58-4BA0-9815-EA894D2CEBCC}"/>
              </a:ext>
            </a:extLst>
          </p:cNvPr>
          <p:cNvSpPr/>
          <p:nvPr/>
        </p:nvSpPr>
        <p:spPr>
          <a:xfrm>
            <a:off x="5724550" y="1068230"/>
            <a:ext cx="1757327" cy="100530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768BF8D-488E-44EA-9EF6-FACD1988F47D}"/>
              </a:ext>
            </a:extLst>
          </p:cNvPr>
          <p:cNvSpPr/>
          <p:nvPr/>
        </p:nvSpPr>
        <p:spPr>
          <a:xfrm>
            <a:off x="3084325" y="3361060"/>
            <a:ext cx="1765629" cy="93150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5A030C8-B055-4FE4-89D7-F163E0F93212}"/>
              </a:ext>
            </a:extLst>
          </p:cNvPr>
          <p:cNvSpPr txBox="1"/>
          <p:nvPr/>
        </p:nvSpPr>
        <p:spPr>
          <a:xfrm>
            <a:off x="1794094" y="2526357"/>
            <a:ext cx="1569660" cy="369332"/>
          </a:xfrm>
          <a:prstGeom prst="rect">
            <a:avLst/>
          </a:prstGeom>
          <a:solidFill>
            <a:srgbClr val="0066FF"/>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封装或者拼接</a:t>
            </a:r>
          </a:p>
        </p:txBody>
      </p:sp>
      <p:cxnSp>
        <p:nvCxnSpPr>
          <p:cNvPr id="16" name="直接箭头连接符 15">
            <a:extLst>
              <a:ext uri="{FF2B5EF4-FFF2-40B4-BE49-F238E27FC236}">
                <a16:creationId xmlns:a16="http://schemas.microsoft.com/office/drawing/2014/main" id="{4ED2D5B4-B510-4489-8254-C4096B405A14}"/>
              </a:ext>
            </a:extLst>
          </p:cNvPr>
          <p:cNvCxnSpPr>
            <a:stCxn id="6" idx="3"/>
            <a:endCxn id="13" idx="3"/>
          </p:cNvCxnSpPr>
          <p:nvPr/>
        </p:nvCxnSpPr>
        <p:spPr>
          <a:xfrm flipH="1">
            <a:off x="3363754" y="1926309"/>
            <a:ext cx="2618151" cy="7847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ED97E74-0875-4D1C-86E4-A035EBFC23E2}"/>
              </a:ext>
            </a:extLst>
          </p:cNvPr>
          <p:cNvCxnSpPr>
            <a:stCxn id="7" idx="0"/>
            <a:endCxn id="13" idx="3"/>
          </p:cNvCxnSpPr>
          <p:nvPr/>
        </p:nvCxnSpPr>
        <p:spPr>
          <a:xfrm flipH="1" flipV="1">
            <a:off x="3363754" y="2711023"/>
            <a:ext cx="603386" cy="6500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159">
            <a:extLst>
              <a:ext uri="{FF2B5EF4-FFF2-40B4-BE49-F238E27FC236}">
                <a16:creationId xmlns:a16="http://schemas.microsoft.com/office/drawing/2014/main" id="{B584C8EE-02A8-423D-9F34-9829285BF8ED}"/>
              </a:ext>
            </a:extLst>
          </p:cNvPr>
          <p:cNvSpPr txBox="1"/>
          <p:nvPr/>
        </p:nvSpPr>
        <p:spPr>
          <a:xfrm>
            <a:off x="3368851" y="4307622"/>
            <a:ext cx="953447" cy="400110"/>
          </a:xfrm>
          <a:prstGeom prst="rect">
            <a:avLst/>
          </a:prstGeom>
          <a:solidFill>
            <a:srgbClr val="0066FF"/>
          </a:solidFill>
        </p:spPr>
        <p:txBody>
          <a:bodyPr wrap="square" rtlCol="0">
            <a:spAutoFit/>
          </a:bodyPr>
          <a:lstStyle/>
          <a:p>
            <a:r>
              <a:rPr lang="zh-CN" altLang="en-US" sz="2000" dirty="0">
                <a:solidFill>
                  <a:schemeClr val="bg1"/>
                </a:solidFill>
                <a:latin typeface="宋体" panose="02010600030101010101" pitchFamily="2" charset="-122"/>
              </a:rPr>
              <a:t>处理流</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4" name="文本框 139">
            <a:extLst>
              <a:ext uri="{FF2B5EF4-FFF2-40B4-BE49-F238E27FC236}">
                <a16:creationId xmlns:a16="http://schemas.microsoft.com/office/drawing/2014/main" id="{16B4678B-B836-40F1-87A4-5C6140796F7C}"/>
              </a:ext>
            </a:extLst>
          </p:cNvPr>
          <p:cNvSpPr txBox="1"/>
          <p:nvPr/>
        </p:nvSpPr>
        <p:spPr>
          <a:xfrm>
            <a:off x="6145427" y="2094202"/>
            <a:ext cx="973014" cy="400110"/>
          </a:xfrm>
          <a:prstGeom prst="rect">
            <a:avLst/>
          </a:prstGeom>
          <a:solidFill>
            <a:srgbClr val="0066FF"/>
          </a:solidFill>
        </p:spPr>
        <p:txBody>
          <a:bodyPr wrap="square" rtlCol="0" anchor="ctr">
            <a:spAutoFit/>
          </a:bodyPr>
          <a:lstStyle/>
          <a:p>
            <a:r>
              <a:rPr lang="zh-CN" altLang="en-US" sz="2000" dirty="0">
                <a:solidFill>
                  <a:schemeClr val="bg1"/>
                </a:solidFill>
                <a:latin typeface="宋体" panose="02010600030101010101" pitchFamily="2" charset="-122"/>
              </a:rPr>
              <a:t>处理流</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8316786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71691" cy="415370"/>
            <a:chOff x="264586" y="255969"/>
            <a:chExt cx="257169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6758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IO </a:t>
              </a:r>
              <a:r>
                <a:rPr lang="zh-CN" altLang="en-US" sz="2099" dirty="0">
                  <a:solidFill>
                    <a:srgbClr val="253C8E"/>
                  </a:solidFill>
                  <a:latin typeface="微软雅黑 Light" panose="020B0502040204020203" pitchFamily="34" charset="-122"/>
                  <a:ea typeface="微软雅黑 Light" panose="020B0502040204020203" pitchFamily="34" charset="-122"/>
                </a:rPr>
                <a:t>流的四个基类</a:t>
              </a:r>
            </a:p>
          </p:txBody>
        </p:sp>
      </p:grpSp>
      <p:sp>
        <p:nvSpPr>
          <p:cNvPr id="15" name="Rectangle 4">
            <a:extLst>
              <a:ext uri="{FF2B5EF4-FFF2-40B4-BE49-F238E27FC236}">
                <a16:creationId xmlns:a16="http://schemas.microsoft.com/office/drawing/2014/main" id="{BCF826B0-A416-4CF4-8679-3B4297ADD378}"/>
              </a:ext>
            </a:extLst>
          </p:cNvPr>
          <p:cNvSpPr txBox="1">
            <a:spLocks noChangeArrowheads="1"/>
          </p:cNvSpPr>
          <p:nvPr/>
        </p:nvSpPr>
        <p:spPr>
          <a:xfrm>
            <a:off x="107504" y="624895"/>
            <a:ext cx="8928992" cy="439512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IO </a:t>
            </a:r>
            <a:r>
              <a:rPr lang="zh-CN" altLang="en-US" sz="2800" dirty="0">
                <a:latin typeface="微软雅黑" panose="020B0503020204020204" pitchFamily="34" charset="-122"/>
                <a:ea typeface="微软雅黑" panose="020B0503020204020204" pitchFamily="34" charset="-122"/>
              </a:rPr>
              <a:t>流共涉及到 </a:t>
            </a:r>
            <a:r>
              <a:rPr lang="en-US" altLang="zh-CN" sz="2800" dirty="0">
                <a:latin typeface="微软雅黑" panose="020B0503020204020204" pitchFamily="34" charset="-122"/>
                <a:ea typeface="微软雅黑" panose="020B0503020204020204" pitchFamily="34" charset="-122"/>
              </a:rPr>
              <a:t>40 </a:t>
            </a:r>
            <a:r>
              <a:rPr lang="zh-CN" altLang="en-US" sz="2800" dirty="0">
                <a:latin typeface="微软雅黑" panose="020B0503020204020204" pitchFamily="34" charset="-122"/>
                <a:ea typeface="微软雅黑" panose="020B0503020204020204" pitchFamily="34" charset="-122"/>
              </a:rPr>
              <a:t>多个类，这些类看上去杂乱无章，但实际上是非常规则、而且彼此之间存在非常紧密的联系</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IO </a:t>
            </a:r>
            <a:r>
              <a:rPr lang="zh-CN" altLang="en-US" sz="2800" dirty="0">
                <a:latin typeface="微软雅黑" panose="020B0503020204020204" pitchFamily="34" charset="-122"/>
                <a:ea typeface="微软雅黑" panose="020B0503020204020204" pitchFamily="34" charset="-122"/>
              </a:rPr>
              <a:t>流的 </a:t>
            </a:r>
            <a:r>
              <a:rPr lang="en-US" altLang="zh-CN" sz="2800" dirty="0">
                <a:latin typeface="微软雅黑" panose="020B0503020204020204" pitchFamily="34" charset="-122"/>
                <a:ea typeface="微软雅黑" panose="020B0503020204020204" pitchFamily="34" charset="-122"/>
              </a:rPr>
              <a:t>40 </a:t>
            </a:r>
            <a:r>
              <a:rPr lang="zh-CN" altLang="en-US" sz="2800" dirty="0">
                <a:latin typeface="微软雅黑" panose="020B0503020204020204" pitchFamily="34" charset="-122"/>
                <a:ea typeface="微软雅黑" panose="020B0503020204020204" pitchFamily="34" charset="-122"/>
              </a:rPr>
              <a:t>多个类都是从 </a:t>
            </a:r>
            <a:r>
              <a:rPr lang="en-US" altLang="zh-CN" sz="2800" dirty="0">
                <a:solidFill>
                  <a:srgbClr val="FF0000"/>
                </a:solidFill>
                <a:latin typeface="微软雅黑" panose="020B0503020204020204" pitchFamily="34" charset="-122"/>
                <a:ea typeface="微软雅黑" panose="020B0503020204020204" pitchFamily="34" charset="-122"/>
              </a:rPr>
              <a:t>4 </a:t>
            </a:r>
            <a:r>
              <a:rPr lang="zh-CN" altLang="en-US" sz="2800" dirty="0">
                <a:solidFill>
                  <a:srgbClr val="FF0000"/>
                </a:solidFill>
                <a:latin typeface="微软雅黑" panose="020B0503020204020204" pitchFamily="34" charset="-122"/>
                <a:ea typeface="微软雅黑" panose="020B0503020204020204" pitchFamily="34" charset="-122"/>
              </a:rPr>
              <a:t>个抽象基类</a:t>
            </a:r>
            <a:r>
              <a:rPr lang="zh-CN" altLang="en-US" sz="2800" dirty="0">
                <a:latin typeface="微软雅黑" panose="020B0503020204020204" pitchFamily="34" charset="-122"/>
                <a:ea typeface="微软雅黑" panose="020B0503020204020204" pitchFamily="34" charset="-122"/>
              </a:rPr>
              <a:t>派生出来的：</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InputStream</a:t>
            </a:r>
            <a:r>
              <a:rPr lang="en-US" altLang="zh-CN" sz="2400" dirty="0">
                <a:solidFill>
                  <a:srgbClr val="FF0000"/>
                </a:solidFill>
                <a:latin typeface="微软雅黑" panose="020B0503020204020204" pitchFamily="34" charset="-122"/>
                <a:ea typeface="微软雅黑" panose="020B0503020204020204" pitchFamily="34" charset="-122"/>
              </a:rPr>
              <a:t>/Reader</a:t>
            </a:r>
            <a:r>
              <a:rPr lang="zh-CN" altLang="en-US" sz="2400" dirty="0">
                <a:latin typeface="微软雅黑" panose="020B0503020204020204" pitchFamily="34" charset="-122"/>
                <a:ea typeface="微软雅黑" panose="020B0503020204020204" pitchFamily="34" charset="-122"/>
              </a:rPr>
              <a:t>：所有输入流的基类，前者是输入字节流，后者是输入字符流</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OutputStream</a:t>
            </a:r>
            <a:r>
              <a:rPr lang="en-US" altLang="zh-CN" sz="2400" dirty="0">
                <a:solidFill>
                  <a:srgbClr val="FF0000"/>
                </a:solidFill>
                <a:latin typeface="微软雅黑" panose="020B0503020204020204" pitchFamily="34" charset="-122"/>
                <a:ea typeface="微软雅黑" panose="020B0503020204020204" pitchFamily="34" charset="-122"/>
              </a:rPr>
              <a:t>/Writer</a:t>
            </a:r>
            <a:r>
              <a:rPr lang="zh-CN" altLang="en-US" sz="2400" dirty="0">
                <a:latin typeface="微软雅黑" panose="020B0503020204020204" pitchFamily="34" charset="-122"/>
                <a:ea typeface="微软雅黑" panose="020B0503020204020204" pitchFamily="34" charset="-122"/>
              </a:rPr>
              <a:t>：所有输出流的基类，前者是输出字节流，后者是输出字符流</a:t>
            </a:r>
          </a:p>
        </p:txBody>
      </p:sp>
      <p:sp>
        <p:nvSpPr>
          <p:cNvPr id="16" name="文本框 15">
            <a:extLst>
              <a:ext uri="{FF2B5EF4-FFF2-40B4-BE49-F238E27FC236}">
                <a16:creationId xmlns:a16="http://schemas.microsoft.com/office/drawing/2014/main" id="{93FA58FA-C916-427C-8762-D2B2D8531880}"/>
              </a:ext>
            </a:extLst>
          </p:cNvPr>
          <p:cNvSpPr txBox="1"/>
          <p:nvPr/>
        </p:nvSpPr>
        <p:spPr>
          <a:xfrm>
            <a:off x="168974" y="4260909"/>
            <a:ext cx="8821487" cy="707886"/>
          </a:xfrm>
          <a:prstGeom prst="rect">
            <a:avLst/>
          </a:prstGeom>
          <a:solidFill>
            <a:srgbClr val="0066FF"/>
          </a:solidFill>
        </p:spPr>
        <p:txBody>
          <a:bodyPr wrap="square" rtlCol="0">
            <a:spAutoFit/>
          </a:bodyPr>
          <a:lstStyle/>
          <a:p>
            <a:r>
              <a:rPr lang="zh-CN" altLang="en-US" sz="2000" b="1" dirty="0">
                <a:solidFill>
                  <a:schemeClr val="bg1"/>
                </a:solidFill>
                <a:effectLst>
                  <a:outerShdw blurRad="38100" dist="38100" dir="2700000" algn="tl">
                    <a:srgbClr val="000000">
                      <a:alpha val="43137"/>
                    </a:srgbClr>
                  </a:outerShdw>
                </a:effectLst>
              </a:rPr>
              <a:t>流本质上就是一个管道，里面流动的是数据。数据的基本单元可以是字节，也可以是字符。</a:t>
            </a:r>
            <a:endParaRPr lang="en-US" altLang="zh-CN" sz="2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916740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流的继承体系</a:t>
              </a:r>
            </a:p>
          </p:txBody>
        </p:sp>
      </p:grpSp>
      <p:graphicFrame>
        <p:nvGraphicFramePr>
          <p:cNvPr id="74" name="表格 73">
            <a:extLst>
              <a:ext uri="{FF2B5EF4-FFF2-40B4-BE49-F238E27FC236}">
                <a16:creationId xmlns:a16="http://schemas.microsoft.com/office/drawing/2014/main" id="{74D536D8-5559-4DF3-BBCD-63FFFB90FE01}"/>
              </a:ext>
            </a:extLst>
          </p:cNvPr>
          <p:cNvGraphicFramePr>
            <a:graphicFrameLocks noGrp="1"/>
          </p:cNvGraphicFramePr>
          <p:nvPr>
            <p:extLst>
              <p:ext uri="{D42A27DB-BD31-4B8C-83A1-F6EECF244321}">
                <p14:modId xmlns:p14="http://schemas.microsoft.com/office/powerpoint/2010/main" val="423118332"/>
              </p:ext>
            </p:extLst>
          </p:nvPr>
        </p:nvGraphicFramePr>
        <p:xfrm>
          <a:off x="559197" y="697445"/>
          <a:ext cx="8068501" cy="4191347"/>
        </p:xfrm>
        <a:graphic>
          <a:graphicData uri="http://schemas.openxmlformats.org/drawingml/2006/table">
            <a:tbl>
              <a:tblPr firstRow="1" bandRow="1">
                <a:tableStyleId>{3B4B98B0-60AC-42C2-AFA5-B58CD77FA1E5}</a:tableStyleId>
              </a:tblPr>
              <a:tblGrid>
                <a:gridCol w="946468">
                  <a:extLst>
                    <a:ext uri="{9D8B030D-6E8A-4147-A177-3AD203B41FA5}">
                      <a16:colId xmlns:a16="http://schemas.microsoft.com/office/drawing/2014/main" val="561231853"/>
                    </a:ext>
                  </a:extLst>
                </a:gridCol>
                <a:gridCol w="1856105">
                  <a:extLst>
                    <a:ext uri="{9D8B030D-6E8A-4147-A177-3AD203B41FA5}">
                      <a16:colId xmlns:a16="http://schemas.microsoft.com/office/drawing/2014/main" val="688943422"/>
                    </a:ext>
                  </a:extLst>
                </a:gridCol>
                <a:gridCol w="1975167">
                  <a:extLst>
                    <a:ext uri="{9D8B030D-6E8A-4147-A177-3AD203B41FA5}">
                      <a16:colId xmlns:a16="http://schemas.microsoft.com/office/drawing/2014/main" val="1626555808"/>
                    </a:ext>
                  </a:extLst>
                </a:gridCol>
                <a:gridCol w="1611327">
                  <a:extLst>
                    <a:ext uri="{9D8B030D-6E8A-4147-A177-3AD203B41FA5}">
                      <a16:colId xmlns:a16="http://schemas.microsoft.com/office/drawing/2014/main" val="1846250571"/>
                    </a:ext>
                  </a:extLst>
                </a:gridCol>
                <a:gridCol w="1679434">
                  <a:extLst>
                    <a:ext uri="{9D8B030D-6E8A-4147-A177-3AD203B41FA5}">
                      <a16:colId xmlns:a16="http://schemas.microsoft.com/office/drawing/2014/main" val="3817248674"/>
                    </a:ext>
                  </a:extLst>
                </a:gridCol>
              </a:tblGrid>
              <a:tr h="326212">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分 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节 输 入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节 输 出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符 输 入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符 输 出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249924"/>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抽象基类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a:latin typeface="Times New Roman" panose="02020603050405020304" pitchFamily="18" charset="0"/>
                          <a:ea typeface="微软雅黑" panose="020B0503020204020204" pitchFamily="34" charset="-122"/>
                          <a:cs typeface="Times New Roman" panose="02020603050405020304" pitchFamily="18" charset="0"/>
                        </a:rPr>
                        <a:t>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09511004"/>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FileInputStream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FileOutputStream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FileReader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FileWriter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4333534"/>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ByteArrayInputStream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ByteArrayOutputStream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CharArrayReader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CharArrayWriter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823039"/>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管道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PipedInputStream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PipedOutputStream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PipedReader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PipedWriter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09950623"/>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StringReader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StringWriter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49277101"/>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缓冲流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BufferedInputStream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BufferedOutputStream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BufferedReader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BufferedWriter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46378797"/>
                  </a:ext>
                </a:extLst>
              </a:tr>
              <a:tr h="350320">
                <a:tc>
                  <a:txBody>
                    <a:bodyPr/>
                    <a:lstStyle/>
                    <a:p>
                      <a:pPr algn="ctr"/>
                      <a:r>
                        <a:rPr lang="zh-CN" altLang="en-US" sz="1400" b="0" dirty="0">
                          <a:latin typeface="微软雅黑" panose="020B0503020204020204" pitchFamily="34" charset="-122"/>
                          <a:ea typeface="微软雅黑" panose="020B0503020204020204" pitchFamily="34" charset="-122"/>
                        </a:rPr>
                        <a:t>转换流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InputStreamReader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OutputStreamWriter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48017471"/>
                  </a:ext>
                </a:extLst>
              </a:tr>
              <a:tr h="333101">
                <a:tc>
                  <a:txBody>
                    <a:bodyPr/>
                    <a:lstStyle/>
                    <a:p>
                      <a:pPr algn="ctr"/>
                      <a:r>
                        <a:rPr lang="zh-CN" altLang="en-US" sz="1400" b="0" dirty="0">
                          <a:latin typeface="微软雅黑" panose="020B0503020204020204" pitchFamily="34" charset="-122"/>
                          <a:ea typeface="微软雅黑" panose="020B0503020204020204" pitchFamily="34" charset="-122"/>
                        </a:rPr>
                        <a:t>对象流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ObjectInputStream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ObjectOutputStream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96574115"/>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过滤流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FilterInputStream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FilterOutputStream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FilterReader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FilterWriter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67100022"/>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打印流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PrintStream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PrintWriter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88271682"/>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推回流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PushbackInputStream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PushbackReader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7701256"/>
                  </a:ext>
                </a:extLst>
              </a:tr>
              <a:tr h="326212">
                <a:tc>
                  <a:txBody>
                    <a:bodyPr/>
                    <a:lstStyle/>
                    <a:p>
                      <a:pPr algn="ctr"/>
                      <a:r>
                        <a:rPr lang="zh-CN" altLang="en-US" sz="1400" b="0" dirty="0">
                          <a:latin typeface="微软雅黑" panose="020B0503020204020204" pitchFamily="34" charset="-122"/>
                          <a:ea typeface="微软雅黑" panose="020B0503020204020204" pitchFamily="34" charset="-122"/>
                        </a:rPr>
                        <a:t>特殊流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DataInputStream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DataOutputStream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26556515"/>
                  </a:ext>
                </a:extLst>
              </a:tr>
            </a:tbl>
          </a:graphicData>
        </a:graphic>
      </p:graphicFrame>
      <p:sp>
        <p:nvSpPr>
          <p:cNvPr id="3" name="文本框 2">
            <a:extLst>
              <a:ext uri="{FF2B5EF4-FFF2-40B4-BE49-F238E27FC236}">
                <a16:creationId xmlns:a16="http://schemas.microsoft.com/office/drawing/2014/main" id="{B06995F1-6FE3-423D-98A5-C70D71B4A05A}"/>
              </a:ext>
            </a:extLst>
          </p:cNvPr>
          <p:cNvSpPr txBox="1"/>
          <p:nvPr/>
        </p:nvSpPr>
        <p:spPr>
          <a:xfrm>
            <a:off x="4569178" y="196884"/>
            <a:ext cx="2262158" cy="369332"/>
          </a:xfrm>
          <a:prstGeom prst="rect">
            <a:avLst/>
          </a:prstGeom>
          <a:solidFill>
            <a:schemeClr val="accent1">
              <a:lumMod val="20000"/>
              <a:lumOff val="80000"/>
            </a:schemeClr>
          </a:solid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红色部分代表节点流</a:t>
            </a:r>
          </a:p>
        </p:txBody>
      </p:sp>
      <p:sp>
        <p:nvSpPr>
          <p:cNvPr id="4" name="矩形 3">
            <a:extLst>
              <a:ext uri="{FF2B5EF4-FFF2-40B4-BE49-F238E27FC236}">
                <a16:creationId xmlns:a16="http://schemas.microsoft.com/office/drawing/2014/main" id="{47FA936F-0B52-4785-BDEC-AC3C757B99F0}"/>
              </a:ext>
            </a:extLst>
          </p:cNvPr>
          <p:cNvSpPr/>
          <p:nvPr/>
        </p:nvSpPr>
        <p:spPr>
          <a:xfrm>
            <a:off x="251520" y="1308558"/>
            <a:ext cx="8640960" cy="100811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76338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流的分类</a:t>
              </a:r>
            </a:p>
          </p:txBody>
        </p:sp>
      </p:grpSp>
      <p:sp>
        <p:nvSpPr>
          <p:cNvPr id="15" name="Rectangle 4">
            <a:extLst>
              <a:ext uri="{FF2B5EF4-FFF2-40B4-BE49-F238E27FC236}">
                <a16:creationId xmlns:a16="http://schemas.microsoft.com/office/drawing/2014/main" id="{7BA8E021-A47D-4028-A845-168AF3726685}"/>
              </a:ext>
            </a:extLst>
          </p:cNvPr>
          <p:cNvSpPr txBox="1">
            <a:spLocks noChangeArrowheads="1"/>
          </p:cNvSpPr>
          <p:nvPr/>
        </p:nvSpPr>
        <p:spPr>
          <a:xfrm>
            <a:off x="124062" y="583285"/>
            <a:ext cx="8912433"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600" dirty="0">
                <a:latin typeface="微软雅黑" panose="020B0503020204020204" pitchFamily="34" charset="-122"/>
                <a:ea typeface="微软雅黑" panose="020B0503020204020204" pitchFamily="34" charset="-122"/>
              </a:rPr>
              <a:t>节点流：</a:t>
            </a:r>
            <a:r>
              <a:rPr lang="zh-CN" altLang="en-US" sz="2600" dirty="0">
                <a:solidFill>
                  <a:srgbClr val="FF0000"/>
                </a:solidFill>
                <a:latin typeface="微软雅黑" panose="020B0503020204020204" pitchFamily="34" charset="-122"/>
                <a:ea typeface="微软雅黑" panose="020B0503020204020204" pitchFamily="34" charset="-122"/>
              </a:rPr>
              <a:t>文件、数组、管道</a:t>
            </a:r>
            <a:endParaRPr lang="en-US" altLang="zh-CN" sz="2600" dirty="0">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过滤流：</a:t>
            </a:r>
            <a:r>
              <a:rPr lang="en-US" altLang="zh-CN" sz="2600" dirty="0">
                <a:solidFill>
                  <a:srgbClr val="FF0000"/>
                </a:solidFill>
                <a:latin typeface="微软雅黑" panose="020B0503020204020204" pitchFamily="34" charset="-122"/>
                <a:ea typeface="微软雅黑" panose="020B0503020204020204" pitchFamily="34" charset="-122"/>
              </a:rPr>
              <a:t> </a:t>
            </a:r>
            <a:r>
              <a:rPr lang="en-US" altLang="zh-CN" sz="2600" dirty="0" err="1">
                <a:solidFill>
                  <a:srgbClr val="FF0000"/>
                </a:solidFill>
                <a:latin typeface="微软雅黑" panose="020B0503020204020204" pitchFamily="34" charset="-122"/>
                <a:ea typeface="微软雅黑" panose="020B0503020204020204" pitchFamily="34" charset="-122"/>
              </a:rPr>
              <a:t>FilterXxx</a:t>
            </a:r>
            <a:r>
              <a:rPr lang="en-US" altLang="zh-CN" sz="2600" dirty="0">
                <a:solidFill>
                  <a:srgbClr val="FF0000"/>
                </a:solidFill>
                <a:latin typeface="微软雅黑" panose="020B0503020204020204" pitchFamily="34" charset="-122"/>
                <a:ea typeface="微软雅黑" panose="020B0503020204020204" pitchFamily="34" charset="-122"/>
              </a:rPr>
              <a:t> </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BufferedXxx</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DataInputStream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DataOutputStream</a:t>
            </a:r>
            <a:r>
              <a:rPr lang="zh-CN" altLang="en-US" sz="2600" dirty="0">
                <a:solidFill>
                  <a:srgbClr val="FF0000"/>
                </a:solidFill>
                <a:latin typeface="微软雅黑" panose="020B0503020204020204" pitchFamily="34" charset="-122"/>
                <a:ea typeface="微软雅黑" panose="020B0503020204020204" pitchFamily="34" charset="-122"/>
              </a:rPr>
              <a:t>）</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字节流转换成字符流：</a:t>
            </a:r>
            <a:r>
              <a:rPr lang="en-US" altLang="zh-CN" sz="2600" dirty="0" err="1">
                <a:solidFill>
                  <a:srgbClr val="FF0000"/>
                </a:solidFill>
                <a:latin typeface="微软雅黑" panose="020B0503020204020204" pitchFamily="34" charset="-122"/>
                <a:ea typeface="微软雅黑" panose="020B0503020204020204" pitchFamily="34" charset="-122"/>
              </a:rPr>
              <a:t>InputStreamReader</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OutputStreamWriter</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推回输入流：</a:t>
            </a:r>
            <a:r>
              <a:rPr lang="en-US" altLang="zh-CN" sz="2600" dirty="0" err="1">
                <a:solidFill>
                  <a:srgbClr val="FF0000"/>
                </a:solidFill>
                <a:latin typeface="微软雅黑" panose="020B0503020204020204" pitchFamily="34" charset="-122"/>
                <a:ea typeface="微软雅黑" panose="020B0503020204020204" pitchFamily="34" charset="-122"/>
              </a:rPr>
              <a:t>PushbackInputStream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PushbackReader</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数据与对象输入流：</a:t>
            </a:r>
            <a:r>
              <a:rPr lang="en-US" altLang="zh-CN" sz="2600" dirty="0" err="1">
                <a:solidFill>
                  <a:srgbClr val="FF0000"/>
                </a:solidFill>
                <a:latin typeface="微软雅黑" panose="020B0503020204020204" pitchFamily="34" charset="-122"/>
                <a:ea typeface="微软雅黑" panose="020B0503020204020204" pitchFamily="34" charset="-122"/>
              </a:rPr>
              <a:t>ObjectInputStream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ObjectOutputStream</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字符串输入输出流：</a:t>
            </a:r>
            <a:r>
              <a:rPr lang="en-US" altLang="zh-CN" sz="2600" dirty="0" err="1">
                <a:solidFill>
                  <a:srgbClr val="FF0000"/>
                </a:solidFill>
                <a:latin typeface="微软雅黑" panose="020B0503020204020204" pitchFamily="34" charset="-122"/>
                <a:ea typeface="微软雅黑" panose="020B0503020204020204" pitchFamily="34" charset="-122"/>
              </a:rPr>
              <a:t>StringReader</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StringWriter</a:t>
            </a:r>
            <a:endParaRPr lang="zh-CN" altLang="en-US" sz="2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10179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输入流的方法</a:t>
              </a:r>
            </a:p>
          </p:txBody>
        </p:sp>
      </p:grpSp>
      <p:sp>
        <p:nvSpPr>
          <p:cNvPr id="74" name="Rectangle 4">
            <a:extLst>
              <a:ext uri="{FF2B5EF4-FFF2-40B4-BE49-F238E27FC236}">
                <a16:creationId xmlns:a16="http://schemas.microsoft.com/office/drawing/2014/main" id="{A0F0D412-1498-4299-864F-4F8AB957395E}"/>
              </a:ext>
            </a:extLst>
          </p:cNvPr>
          <p:cNvSpPr txBox="1">
            <a:spLocks noChangeArrowheads="1"/>
          </p:cNvSpPr>
          <p:nvPr/>
        </p:nvSpPr>
        <p:spPr>
          <a:xfrm>
            <a:off x="126798" y="585551"/>
            <a:ext cx="8909698" cy="546039"/>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err="1">
                <a:latin typeface="微软雅黑" panose="020B0503020204020204" pitchFamily="34" charset="-122"/>
                <a:ea typeface="微软雅黑" panose="020B0503020204020204" pitchFamily="34" charset="-122"/>
              </a:rPr>
              <a:t>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是所有输入字节流的抽象基类</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zh-CN" altLang="en-US" sz="2800" dirty="0">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E761F9FD-A537-4306-847D-AB9EA2D30418}"/>
              </a:ext>
            </a:extLst>
          </p:cNvPr>
          <p:cNvGraphicFramePr>
            <a:graphicFrameLocks noGrp="1"/>
          </p:cNvGraphicFramePr>
          <p:nvPr>
            <p:extLst>
              <p:ext uri="{D42A27DB-BD31-4B8C-83A1-F6EECF244321}">
                <p14:modId xmlns:p14="http://schemas.microsoft.com/office/powerpoint/2010/main" val="1616431488"/>
              </p:ext>
            </p:extLst>
          </p:nvPr>
        </p:nvGraphicFramePr>
        <p:xfrm>
          <a:off x="148700" y="1045358"/>
          <a:ext cx="8890404" cy="3876040"/>
        </p:xfrm>
        <a:graphic>
          <a:graphicData uri="http://schemas.openxmlformats.org/drawingml/2006/table">
            <a:tbl>
              <a:tblPr firstRow="1" bandRow="1">
                <a:tableStyleId>{5C22544A-7EE6-4342-B048-85BDC9FD1C3A}</a:tableStyleId>
              </a:tblPr>
              <a:tblGrid>
                <a:gridCol w="3587742">
                  <a:extLst>
                    <a:ext uri="{9D8B030D-6E8A-4147-A177-3AD203B41FA5}">
                      <a16:colId xmlns:a16="http://schemas.microsoft.com/office/drawing/2014/main" val="365439394"/>
                    </a:ext>
                  </a:extLst>
                </a:gridCol>
                <a:gridCol w="5302662">
                  <a:extLst>
                    <a:ext uri="{9D8B030D-6E8A-4147-A177-3AD203B41FA5}">
                      <a16:colId xmlns:a16="http://schemas.microsoft.com/office/drawing/2014/main" val="1692370547"/>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InputStream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3470859254"/>
                  </a:ext>
                </a:extLst>
              </a:tr>
              <a:tr h="370840">
                <a:tc>
                  <a:txBody>
                    <a:bodyPr/>
                    <a:lstStyle/>
                    <a:p>
                      <a:r>
                        <a:rPr lang="en-US" altLang="zh-CN" dirty="0"/>
                        <a:t>int read()</a:t>
                      </a:r>
                      <a:endParaRPr lang="zh-CN" altLang="en-US" dirty="0"/>
                    </a:p>
                  </a:txBody>
                  <a:tcPr/>
                </a:tc>
                <a:tc>
                  <a:txBody>
                    <a:bodyPr/>
                    <a:lstStyle/>
                    <a:p>
                      <a:r>
                        <a:rPr lang="zh-CN" altLang="en-US" dirty="0"/>
                        <a:t>读取一个 </a:t>
                      </a:r>
                      <a:r>
                        <a:rPr lang="en-US" altLang="zh-CN" dirty="0" err="1"/>
                        <a:t>btye</a:t>
                      </a:r>
                      <a:r>
                        <a:rPr lang="zh-CN" altLang="en-US" dirty="0"/>
                        <a:t> 并返回；若没有数据，返回</a:t>
                      </a:r>
                      <a:r>
                        <a:rPr lang="en-US" altLang="zh-CN" dirty="0"/>
                        <a:t>-1</a:t>
                      </a:r>
                      <a:endParaRPr lang="zh-CN" altLang="en-US" dirty="0"/>
                    </a:p>
                  </a:txBody>
                  <a:tcPr/>
                </a:tc>
                <a:extLst>
                  <a:ext uri="{0D108BD9-81ED-4DB2-BD59-A6C34878D82A}">
                    <a16:rowId xmlns:a16="http://schemas.microsoft.com/office/drawing/2014/main" val="3562446846"/>
                  </a:ext>
                </a:extLst>
              </a:tr>
              <a:tr h="370840">
                <a:tc>
                  <a:txBody>
                    <a:bodyPr/>
                    <a:lstStyle/>
                    <a:p>
                      <a:r>
                        <a:rPr lang="en-US" altLang="zh-CN" dirty="0"/>
                        <a:t>int read(byte[] b)</a:t>
                      </a:r>
                      <a:endParaRPr lang="zh-CN" altLang="en-US" dirty="0"/>
                    </a:p>
                  </a:txBody>
                  <a:tcPr/>
                </a:tc>
                <a:tc>
                  <a:txBody>
                    <a:bodyPr/>
                    <a:lstStyle/>
                    <a:p>
                      <a:r>
                        <a:rPr lang="zh-CN" altLang="en-US" dirty="0"/>
                        <a:t>读取多个 </a:t>
                      </a:r>
                      <a:r>
                        <a:rPr lang="en-US" altLang="zh-CN" dirty="0"/>
                        <a:t>byte </a:t>
                      </a:r>
                      <a:r>
                        <a:rPr lang="zh-CN" altLang="en-US" dirty="0"/>
                        <a:t>到 </a:t>
                      </a:r>
                      <a:r>
                        <a:rPr lang="en-US" altLang="zh-CN" dirty="0"/>
                        <a:t>byte[] </a:t>
                      </a:r>
                      <a:r>
                        <a:rPr lang="zh-CN" altLang="en-US" dirty="0"/>
                        <a:t>中，并返回读取的字节数</a:t>
                      </a:r>
                    </a:p>
                  </a:txBody>
                  <a:tcPr/>
                </a:tc>
                <a:extLst>
                  <a:ext uri="{0D108BD9-81ED-4DB2-BD59-A6C34878D82A}">
                    <a16:rowId xmlns:a16="http://schemas.microsoft.com/office/drawing/2014/main" val="2637662668"/>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读取多个 </a:t>
                      </a:r>
                      <a:r>
                        <a:rPr lang="en-US" altLang="zh-CN" dirty="0" err="1"/>
                        <a:t>btye</a:t>
                      </a:r>
                      <a:r>
                        <a:rPr lang="en-US" altLang="zh-CN" dirty="0"/>
                        <a:t> </a:t>
                      </a:r>
                      <a:r>
                        <a:rPr lang="zh-CN" altLang="en-US" dirty="0"/>
                        <a:t>到 </a:t>
                      </a:r>
                      <a:r>
                        <a:rPr lang="en-US" altLang="zh-CN" dirty="0"/>
                        <a:t>byte[] </a:t>
                      </a:r>
                      <a:r>
                        <a:rPr lang="zh-CN" altLang="en-US" dirty="0"/>
                        <a:t>中，</a:t>
                      </a:r>
                      <a:r>
                        <a:rPr lang="en-US" altLang="zh-CN" dirty="0"/>
                        <a:t>offset</a:t>
                      </a:r>
                      <a:r>
                        <a:rPr lang="zh-CN" altLang="en-US" dirty="0"/>
                        <a:t>开始，长度为</a:t>
                      </a:r>
                      <a:r>
                        <a:rPr lang="en-US" altLang="zh-CN" dirty="0" err="1"/>
                        <a:t>len</a:t>
                      </a:r>
                      <a:r>
                        <a:rPr lang="zh-CN" altLang="en-US" dirty="0"/>
                        <a:t>的数组中，并返回读取的字节数</a:t>
                      </a:r>
                    </a:p>
                  </a:txBody>
                  <a:tcPr/>
                </a:tc>
                <a:extLst>
                  <a:ext uri="{0D108BD9-81ED-4DB2-BD59-A6C34878D82A}">
                    <a16:rowId xmlns:a16="http://schemas.microsoft.com/office/drawing/2014/main" val="1433595556"/>
                  </a:ext>
                </a:extLst>
              </a:tr>
              <a:tr h="370840">
                <a:tc>
                  <a:txBody>
                    <a:bodyPr/>
                    <a:lstStyle/>
                    <a:p>
                      <a:r>
                        <a:rPr lang="en-US" altLang="zh-CN" dirty="0"/>
                        <a:t>int available()</a:t>
                      </a:r>
                      <a:endParaRPr lang="zh-CN" altLang="en-US" dirty="0"/>
                    </a:p>
                  </a:txBody>
                  <a:tcPr/>
                </a:tc>
                <a:tc>
                  <a:txBody>
                    <a:bodyPr/>
                    <a:lstStyle/>
                    <a:p>
                      <a:r>
                        <a:rPr lang="zh-CN" altLang="en-US"/>
                        <a:t>返回输入流中可读取的字节</a:t>
                      </a:r>
                      <a:r>
                        <a:rPr lang="zh-CN" altLang="en-US" dirty="0"/>
                        <a:t>数</a:t>
                      </a:r>
                    </a:p>
                  </a:txBody>
                  <a:tcPr/>
                </a:tc>
                <a:extLst>
                  <a:ext uri="{0D108BD9-81ED-4DB2-BD59-A6C34878D82A}">
                    <a16:rowId xmlns:a16="http://schemas.microsoft.com/office/drawing/2014/main" val="1201183540"/>
                  </a:ext>
                </a:extLst>
              </a:tr>
              <a:tr h="370840">
                <a:tc>
                  <a:txBody>
                    <a:bodyPr/>
                    <a:lstStyle/>
                    <a:p>
                      <a:r>
                        <a:rPr lang="en-US" altLang="zh-CN" dirty="0"/>
                        <a:t>long skip(long n)</a:t>
                      </a:r>
                      <a:endParaRPr lang="zh-CN" altLang="en-US" dirty="0"/>
                    </a:p>
                  </a:txBody>
                  <a:tcPr/>
                </a:tc>
                <a:tc>
                  <a:txBody>
                    <a:bodyPr/>
                    <a:lstStyle/>
                    <a:p>
                      <a:r>
                        <a:rPr lang="zh-CN" altLang="en-US" dirty="0"/>
                        <a:t>位置指针从当前位置后跳过</a:t>
                      </a:r>
                      <a:r>
                        <a:rPr lang="en-US" altLang="zh-CN" dirty="0"/>
                        <a:t>n</a:t>
                      </a:r>
                      <a:r>
                        <a:rPr lang="zh-CN" altLang="en-US" dirty="0"/>
                        <a:t>个字节</a:t>
                      </a:r>
                    </a:p>
                  </a:txBody>
                  <a:tcPr/>
                </a:tc>
                <a:extLst>
                  <a:ext uri="{0D108BD9-81ED-4DB2-BD59-A6C34878D82A}">
                    <a16:rowId xmlns:a16="http://schemas.microsoft.com/office/drawing/2014/main" val="472510893"/>
                  </a:ext>
                </a:extLst>
              </a:tr>
              <a:tr h="370840">
                <a:tc>
                  <a:txBody>
                    <a:bodyPr/>
                    <a:lstStyle/>
                    <a:p>
                      <a:r>
                        <a:rPr lang="en-US" altLang="zh-CN" dirty="0"/>
                        <a:t>void mark(int </a:t>
                      </a:r>
                      <a:r>
                        <a:rPr lang="en-US" altLang="zh-CN" dirty="0" err="1"/>
                        <a:t>readlimit</a:t>
                      </a:r>
                      <a:r>
                        <a:rPr lang="en-US" altLang="zh-CN" dirty="0"/>
                        <a:t>)</a:t>
                      </a:r>
                      <a:endParaRPr lang="zh-CN" altLang="en-US" dirty="0"/>
                    </a:p>
                  </a:txBody>
                  <a:tcPr/>
                </a:tc>
                <a:tc>
                  <a:txBody>
                    <a:bodyPr/>
                    <a:lstStyle/>
                    <a:p>
                      <a:r>
                        <a:rPr lang="zh-CN" altLang="en-US" dirty="0"/>
                        <a:t>在当前位置做标记，并在读取 </a:t>
                      </a:r>
                      <a:r>
                        <a:rPr lang="en-US" altLang="zh-CN" dirty="0" err="1"/>
                        <a:t>readlimit</a:t>
                      </a:r>
                      <a:r>
                        <a:rPr lang="zh-CN" altLang="en-US" dirty="0"/>
                        <a:t>字节数后标记作废</a:t>
                      </a:r>
                    </a:p>
                  </a:txBody>
                  <a:tcPr/>
                </a:tc>
                <a:extLst>
                  <a:ext uri="{0D108BD9-81ED-4DB2-BD59-A6C34878D82A}">
                    <a16:rowId xmlns:a16="http://schemas.microsoft.com/office/drawing/2014/main" val="1137095827"/>
                  </a:ext>
                </a:extLst>
              </a:tr>
              <a:tr h="370840">
                <a:tc>
                  <a:txBody>
                    <a:bodyPr/>
                    <a:lstStyle/>
                    <a:p>
                      <a:r>
                        <a:rPr lang="en-US" altLang="zh-CN" dirty="0"/>
                        <a:t>void reset()</a:t>
                      </a:r>
                      <a:endParaRPr lang="zh-CN" altLang="en-US" dirty="0"/>
                    </a:p>
                  </a:txBody>
                  <a:tcPr/>
                </a:tc>
                <a:tc>
                  <a:txBody>
                    <a:bodyPr/>
                    <a:lstStyle/>
                    <a:p>
                      <a:r>
                        <a:rPr lang="zh-CN" altLang="en-US" dirty="0"/>
                        <a:t>重置输入流，位置指针回到标记位置</a:t>
                      </a:r>
                    </a:p>
                  </a:txBody>
                  <a:tcPr/>
                </a:tc>
                <a:extLst>
                  <a:ext uri="{0D108BD9-81ED-4DB2-BD59-A6C34878D82A}">
                    <a16:rowId xmlns:a16="http://schemas.microsoft.com/office/drawing/2014/main" val="2723948336"/>
                  </a:ext>
                </a:extLst>
              </a:tr>
              <a:tr h="370840">
                <a:tc>
                  <a:txBody>
                    <a:bodyPr/>
                    <a:lstStyle/>
                    <a:p>
                      <a:r>
                        <a:rPr lang="en-US" altLang="zh-CN" dirty="0"/>
                        <a:t>void close()</a:t>
                      </a:r>
                      <a:endParaRPr lang="zh-CN" altLang="en-US" dirty="0"/>
                    </a:p>
                  </a:txBody>
                  <a:tcPr/>
                </a:tc>
                <a:tc>
                  <a:txBody>
                    <a:bodyPr/>
                    <a:lstStyle/>
                    <a:p>
                      <a:r>
                        <a:rPr lang="zh-CN" altLang="en-US" dirty="0"/>
                        <a:t>关闭输入流</a:t>
                      </a:r>
                    </a:p>
                  </a:txBody>
                  <a:tcPr/>
                </a:tc>
                <a:extLst>
                  <a:ext uri="{0D108BD9-81ED-4DB2-BD59-A6C34878D82A}">
                    <a16:rowId xmlns:a16="http://schemas.microsoft.com/office/drawing/2014/main" val="1521179103"/>
                  </a:ext>
                </a:extLst>
              </a:tr>
            </a:tbl>
          </a:graphicData>
        </a:graphic>
      </p:graphicFrame>
    </p:spTree>
    <p:extLst>
      <p:ext uri="{BB962C8B-B14F-4D97-AF65-F5344CB8AC3E}">
        <p14:creationId xmlns:p14="http://schemas.microsoft.com/office/powerpoint/2010/main" val="12488839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输出流的方法</a:t>
              </a:r>
            </a:p>
          </p:txBody>
        </p:sp>
      </p:grpSp>
      <p:sp>
        <p:nvSpPr>
          <p:cNvPr id="13" name="Rectangle 4">
            <a:extLst>
              <a:ext uri="{FF2B5EF4-FFF2-40B4-BE49-F238E27FC236}">
                <a16:creationId xmlns:a16="http://schemas.microsoft.com/office/drawing/2014/main" id="{F969E1C7-FDCD-4784-87E1-893C647B1C5B}"/>
              </a:ext>
            </a:extLst>
          </p:cNvPr>
          <p:cNvSpPr txBox="1">
            <a:spLocks noChangeArrowheads="1"/>
          </p:cNvSpPr>
          <p:nvPr/>
        </p:nvSpPr>
        <p:spPr>
          <a:xfrm>
            <a:off x="107504" y="599406"/>
            <a:ext cx="8928992" cy="60419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err="1">
                <a:latin typeface="微软雅黑" panose="020B0503020204020204" pitchFamily="34" charset="-122"/>
                <a:ea typeface="微软雅黑" panose="020B0503020204020204" pitchFamily="34" charset="-122"/>
              </a:rPr>
              <a:t>OutputStream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是所有输出字节流的抽象基类</a:t>
            </a:r>
          </a:p>
        </p:txBody>
      </p:sp>
      <p:graphicFrame>
        <p:nvGraphicFramePr>
          <p:cNvPr id="3" name="表格 3">
            <a:extLst>
              <a:ext uri="{FF2B5EF4-FFF2-40B4-BE49-F238E27FC236}">
                <a16:creationId xmlns:a16="http://schemas.microsoft.com/office/drawing/2014/main" id="{73219A0D-C700-4043-ABAD-6D01A28F808E}"/>
              </a:ext>
            </a:extLst>
          </p:cNvPr>
          <p:cNvGraphicFramePr>
            <a:graphicFrameLocks noGrp="1"/>
          </p:cNvGraphicFramePr>
          <p:nvPr>
            <p:extLst>
              <p:ext uri="{D42A27DB-BD31-4B8C-83A1-F6EECF244321}">
                <p14:modId xmlns:p14="http://schemas.microsoft.com/office/powerpoint/2010/main" val="1963086505"/>
              </p:ext>
            </p:extLst>
          </p:nvPr>
        </p:nvGraphicFramePr>
        <p:xfrm>
          <a:off x="143508" y="1175919"/>
          <a:ext cx="8856984" cy="2494280"/>
        </p:xfrm>
        <a:graphic>
          <a:graphicData uri="http://schemas.openxmlformats.org/drawingml/2006/table">
            <a:tbl>
              <a:tblPr firstRow="1" bandRow="1">
                <a:tableStyleId>{5C22544A-7EE6-4342-B048-85BDC9FD1C3A}</a:tableStyleId>
              </a:tblPr>
              <a:tblGrid>
                <a:gridCol w="3704072">
                  <a:extLst>
                    <a:ext uri="{9D8B030D-6E8A-4147-A177-3AD203B41FA5}">
                      <a16:colId xmlns:a16="http://schemas.microsoft.com/office/drawing/2014/main" val="1675450416"/>
                    </a:ext>
                  </a:extLst>
                </a:gridCol>
                <a:gridCol w="5152912">
                  <a:extLst>
                    <a:ext uri="{9D8B030D-6E8A-4147-A177-3AD203B41FA5}">
                      <a16:colId xmlns:a16="http://schemas.microsoft.com/office/drawing/2014/main" val="2382247423"/>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OutputStream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3799911166"/>
                  </a:ext>
                </a:extLst>
              </a:tr>
              <a:tr h="370840">
                <a:tc>
                  <a:txBody>
                    <a:bodyPr/>
                    <a:lstStyle/>
                    <a:p>
                      <a:r>
                        <a:rPr lang="en-US" altLang="zh-CN" dirty="0"/>
                        <a:t>void write(int b)</a:t>
                      </a:r>
                      <a:endParaRPr lang="zh-CN" altLang="en-US" dirty="0"/>
                    </a:p>
                  </a:txBody>
                  <a:tcPr/>
                </a:tc>
                <a:tc>
                  <a:txBody>
                    <a:bodyPr/>
                    <a:lstStyle/>
                    <a:p>
                      <a:r>
                        <a:rPr lang="zh-CN" altLang="en-US" dirty="0"/>
                        <a:t>将</a:t>
                      </a:r>
                      <a:r>
                        <a:rPr lang="en-US" altLang="zh-CN" dirty="0"/>
                        <a:t>b</a:t>
                      </a:r>
                      <a:r>
                        <a:rPr lang="zh-CN" altLang="en-US" dirty="0"/>
                        <a:t>的低位字节写入输出流</a:t>
                      </a:r>
                    </a:p>
                  </a:txBody>
                  <a:tcPr/>
                </a:tc>
                <a:extLst>
                  <a:ext uri="{0D108BD9-81ED-4DB2-BD59-A6C34878D82A}">
                    <a16:rowId xmlns:a16="http://schemas.microsoft.com/office/drawing/2014/main" val="1063449122"/>
                  </a:ext>
                </a:extLst>
              </a:tr>
              <a:tr h="370840">
                <a:tc>
                  <a:txBody>
                    <a:bodyPr/>
                    <a:lstStyle/>
                    <a:p>
                      <a:r>
                        <a:rPr lang="en-US" altLang="zh-CN" dirty="0"/>
                        <a:t>void write(byte[] b)</a:t>
                      </a:r>
                    </a:p>
                  </a:txBody>
                  <a:tcPr/>
                </a:tc>
                <a:tc>
                  <a:txBody>
                    <a:bodyPr/>
                    <a:lstStyle/>
                    <a:p>
                      <a:r>
                        <a:rPr lang="zh-CN" altLang="en-US" dirty="0"/>
                        <a:t>将字节数组</a:t>
                      </a:r>
                      <a:r>
                        <a:rPr lang="en-US" altLang="zh-CN" dirty="0"/>
                        <a:t>b</a:t>
                      </a:r>
                      <a:r>
                        <a:rPr lang="zh-CN" altLang="en-US" dirty="0"/>
                        <a:t>的全部字节按顺序写到输出流中</a:t>
                      </a:r>
                    </a:p>
                  </a:txBody>
                  <a:tcPr/>
                </a:tc>
                <a:extLst>
                  <a:ext uri="{0D108BD9-81ED-4DB2-BD59-A6C34878D82A}">
                    <a16:rowId xmlns:a16="http://schemas.microsoft.com/office/drawing/2014/main" val="1565403446"/>
                  </a:ext>
                </a:extLst>
              </a:tr>
              <a:tr h="370840">
                <a:tc>
                  <a:txBody>
                    <a:bodyPr/>
                    <a:lstStyle/>
                    <a:p>
                      <a:r>
                        <a:rPr lang="en-US" altLang="zh-CN" dirty="0"/>
                        <a:t>void write(byte[] b, int offset, int </a:t>
                      </a:r>
                      <a:r>
                        <a:rPr lang="en-US" altLang="zh-CN" dirty="0" err="1"/>
                        <a:t>len</a:t>
                      </a:r>
                      <a:r>
                        <a:rPr lang="en-US" altLang="zh-CN" dirty="0"/>
                        <a:t>)</a:t>
                      </a:r>
                      <a:endParaRPr lang="zh-CN" altLang="en-US" dirty="0"/>
                    </a:p>
                  </a:txBody>
                  <a:tcPr/>
                </a:tc>
                <a:tc>
                  <a:txBody>
                    <a:bodyPr/>
                    <a:lstStyle/>
                    <a:p>
                      <a:r>
                        <a:rPr lang="zh-CN" altLang="en-US" dirty="0"/>
                        <a:t>将字节数组</a:t>
                      </a:r>
                      <a:r>
                        <a:rPr lang="en-US" altLang="zh-CN" dirty="0"/>
                        <a:t>b</a:t>
                      </a:r>
                      <a:r>
                        <a:rPr lang="zh-CN" altLang="en-US" dirty="0"/>
                        <a:t>中从</a:t>
                      </a:r>
                      <a:r>
                        <a:rPr lang="en-US" altLang="zh-CN" dirty="0"/>
                        <a:t>offset</a:t>
                      </a:r>
                      <a:r>
                        <a:rPr lang="zh-CN" altLang="en-US" dirty="0"/>
                        <a:t>位置开始的</a:t>
                      </a:r>
                      <a:r>
                        <a:rPr lang="en-US" altLang="zh-CN" dirty="0" err="1"/>
                        <a:t>len</a:t>
                      </a:r>
                      <a:r>
                        <a:rPr lang="zh-CN" altLang="en-US" dirty="0"/>
                        <a:t>个数据顺序地写入到输出流</a:t>
                      </a:r>
                    </a:p>
                  </a:txBody>
                  <a:tcPr/>
                </a:tc>
                <a:extLst>
                  <a:ext uri="{0D108BD9-81ED-4DB2-BD59-A6C34878D82A}">
                    <a16:rowId xmlns:a16="http://schemas.microsoft.com/office/drawing/2014/main" val="1614334742"/>
                  </a:ext>
                </a:extLst>
              </a:tr>
              <a:tr h="370840">
                <a:tc>
                  <a:txBody>
                    <a:bodyPr/>
                    <a:lstStyle/>
                    <a:p>
                      <a:r>
                        <a:rPr lang="en-US" altLang="zh-CN" dirty="0"/>
                        <a:t>void flush()</a:t>
                      </a:r>
                      <a:endParaRPr lang="zh-CN" altLang="en-US" dirty="0"/>
                    </a:p>
                  </a:txBody>
                  <a:tcPr/>
                </a:tc>
                <a:tc>
                  <a:txBody>
                    <a:bodyPr/>
                    <a:lstStyle/>
                    <a:p>
                      <a:r>
                        <a:rPr lang="zh-CN" altLang="en-US" dirty="0"/>
                        <a:t>强制清空缓冲区并执行向外设写操作</a:t>
                      </a:r>
                    </a:p>
                  </a:txBody>
                  <a:tcPr/>
                </a:tc>
                <a:extLst>
                  <a:ext uri="{0D108BD9-81ED-4DB2-BD59-A6C34878D82A}">
                    <a16:rowId xmlns:a16="http://schemas.microsoft.com/office/drawing/2014/main" val="1307046447"/>
                  </a:ext>
                </a:extLst>
              </a:tr>
              <a:tr h="370840">
                <a:tc>
                  <a:txBody>
                    <a:bodyPr/>
                    <a:lstStyle/>
                    <a:p>
                      <a:r>
                        <a:rPr lang="en-US" altLang="zh-CN" dirty="0"/>
                        <a:t>void close()</a:t>
                      </a:r>
                      <a:endParaRPr lang="zh-CN" altLang="en-US" dirty="0"/>
                    </a:p>
                  </a:txBody>
                  <a:tcPr/>
                </a:tc>
                <a:tc>
                  <a:txBody>
                    <a:bodyPr/>
                    <a:lstStyle/>
                    <a:p>
                      <a:r>
                        <a:rPr lang="zh-CN" altLang="en-US" dirty="0"/>
                        <a:t>关闭输出流</a:t>
                      </a:r>
                    </a:p>
                  </a:txBody>
                  <a:tcPr/>
                </a:tc>
                <a:extLst>
                  <a:ext uri="{0D108BD9-81ED-4DB2-BD59-A6C34878D82A}">
                    <a16:rowId xmlns:a16="http://schemas.microsoft.com/office/drawing/2014/main" val="2852353357"/>
                  </a:ext>
                </a:extLst>
              </a:tr>
            </a:tbl>
          </a:graphicData>
        </a:graphic>
      </p:graphicFrame>
    </p:spTree>
    <p:extLst>
      <p:ext uri="{BB962C8B-B14F-4D97-AF65-F5344CB8AC3E}">
        <p14:creationId xmlns:p14="http://schemas.microsoft.com/office/powerpoint/2010/main" val="11046541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推回输入流</a:t>
              </a:r>
            </a:p>
          </p:txBody>
        </p:sp>
      </p:grpSp>
      <p:sp>
        <p:nvSpPr>
          <p:cNvPr id="15" name="Rectangle 4">
            <a:extLst>
              <a:ext uri="{FF2B5EF4-FFF2-40B4-BE49-F238E27FC236}">
                <a16:creationId xmlns:a16="http://schemas.microsoft.com/office/drawing/2014/main" id="{20B3EB86-CFB0-462B-AB8A-AF3E99D014D5}"/>
              </a:ext>
            </a:extLst>
          </p:cNvPr>
          <p:cNvSpPr txBox="1">
            <a:spLocks noChangeArrowheads="1"/>
          </p:cNvSpPr>
          <p:nvPr/>
        </p:nvSpPr>
        <p:spPr>
          <a:xfrm>
            <a:off x="111308" y="558036"/>
            <a:ext cx="8925188" cy="446198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err="1">
                <a:latin typeface="微软雅黑" panose="020B0503020204020204" pitchFamily="34" charset="-122"/>
                <a:ea typeface="微软雅黑" panose="020B0503020204020204" pitchFamily="34" charset="-122"/>
              </a:rPr>
              <a:t>PushbackInputStream</a:t>
            </a:r>
            <a:endParaRPr lang="zh-CN" altLang="en-US" sz="2800" dirty="0">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A89F1F5E-7208-44FE-9842-555DDB668506}"/>
              </a:ext>
            </a:extLst>
          </p:cNvPr>
          <p:cNvGraphicFramePr>
            <a:graphicFrameLocks noGrp="1"/>
          </p:cNvGraphicFramePr>
          <p:nvPr>
            <p:extLst>
              <p:ext uri="{D42A27DB-BD31-4B8C-83A1-F6EECF244321}">
                <p14:modId xmlns:p14="http://schemas.microsoft.com/office/powerpoint/2010/main" val="1277761094"/>
              </p:ext>
            </p:extLst>
          </p:nvPr>
        </p:nvGraphicFramePr>
        <p:xfrm>
          <a:off x="153049" y="1137107"/>
          <a:ext cx="8895508" cy="1752600"/>
        </p:xfrm>
        <a:graphic>
          <a:graphicData uri="http://schemas.openxmlformats.org/drawingml/2006/table">
            <a:tbl>
              <a:tblPr firstRow="1" bandRow="1">
                <a:tableStyleId>{5C22544A-7EE6-4342-B048-85BDC9FD1C3A}</a:tableStyleId>
              </a:tblPr>
              <a:tblGrid>
                <a:gridCol w="3917926">
                  <a:extLst>
                    <a:ext uri="{9D8B030D-6E8A-4147-A177-3AD203B41FA5}">
                      <a16:colId xmlns:a16="http://schemas.microsoft.com/office/drawing/2014/main" val="1471520440"/>
                    </a:ext>
                  </a:extLst>
                </a:gridCol>
                <a:gridCol w="4977582">
                  <a:extLst>
                    <a:ext uri="{9D8B030D-6E8A-4147-A177-3AD203B41FA5}">
                      <a16:colId xmlns:a16="http://schemas.microsoft.com/office/drawing/2014/main" val="3900315905"/>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PushbackInputStream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4112200887"/>
                  </a:ext>
                </a:extLst>
              </a:tr>
              <a:tr h="370840">
                <a:tc>
                  <a:txBody>
                    <a:bodyPr/>
                    <a:lstStyle/>
                    <a:p>
                      <a:r>
                        <a:rPr lang="en-US" altLang="zh-CN" dirty="0"/>
                        <a:t>void unread(int b)</a:t>
                      </a:r>
                      <a:endParaRPr lang="zh-CN" altLang="en-US" dirty="0"/>
                    </a:p>
                  </a:txBody>
                  <a:tcPr/>
                </a:tc>
                <a:tc>
                  <a:txBody>
                    <a:bodyPr/>
                    <a:lstStyle/>
                    <a:p>
                      <a:r>
                        <a:rPr lang="zh-CN" altLang="en-US" dirty="0"/>
                        <a:t>将一个字节推回缓冲区，允许重复读取</a:t>
                      </a:r>
                    </a:p>
                  </a:txBody>
                  <a:tcPr/>
                </a:tc>
                <a:extLst>
                  <a:ext uri="{0D108BD9-81ED-4DB2-BD59-A6C34878D82A}">
                    <a16:rowId xmlns:a16="http://schemas.microsoft.com/office/drawing/2014/main" val="2915238888"/>
                  </a:ext>
                </a:extLst>
              </a:tr>
              <a:tr h="370840">
                <a:tc>
                  <a:txBody>
                    <a:bodyPr/>
                    <a:lstStyle/>
                    <a:p>
                      <a:r>
                        <a:rPr lang="en-US" altLang="zh-CN" dirty="0"/>
                        <a:t>void unread(byte[] b)</a:t>
                      </a:r>
                      <a:endParaRPr lang="zh-CN" altLang="en-US" dirty="0"/>
                    </a:p>
                  </a:txBody>
                  <a:tcPr/>
                </a:tc>
                <a:tc>
                  <a:txBody>
                    <a:bodyPr/>
                    <a:lstStyle/>
                    <a:p>
                      <a:r>
                        <a:rPr lang="zh-CN" altLang="en-US" dirty="0"/>
                        <a:t>将字节数组 </a:t>
                      </a:r>
                      <a:r>
                        <a:rPr lang="en-US" altLang="zh-CN" dirty="0"/>
                        <a:t>b </a:t>
                      </a:r>
                      <a:r>
                        <a:rPr lang="zh-CN" altLang="en-US" dirty="0"/>
                        <a:t>推回缓冲区，允许重复读取</a:t>
                      </a:r>
                    </a:p>
                  </a:txBody>
                  <a:tcPr/>
                </a:tc>
                <a:extLst>
                  <a:ext uri="{0D108BD9-81ED-4DB2-BD59-A6C34878D82A}">
                    <a16:rowId xmlns:a16="http://schemas.microsoft.com/office/drawing/2014/main" val="2523328491"/>
                  </a:ext>
                </a:extLst>
              </a:tr>
              <a:tr h="370840">
                <a:tc>
                  <a:txBody>
                    <a:bodyPr/>
                    <a:lstStyle/>
                    <a:p>
                      <a:r>
                        <a:rPr lang="en-US" altLang="zh-CN" dirty="0"/>
                        <a:t>void unread(byte[] b, int offset, int </a:t>
                      </a:r>
                      <a:r>
                        <a:rPr lang="en-US" altLang="zh-CN" dirty="0" err="1"/>
                        <a:t>len</a:t>
                      </a:r>
                      <a:r>
                        <a:rPr lang="en-US" altLang="zh-CN" dirty="0"/>
                        <a:t>)</a:t>
                      </a:r>
                      <a:endParaRPr lang="zh-CN" altLang="en-US" dirty="0"/>
                    </a:p>
                  </a:txBody>
                  <a:tcPr/>
                </a:tc>
                <a:tc>
                  <a:txBody>
                    <a:bodyPr/>
                    <a:lstStyle/>
                    <a:p>
                      <a:r>
                        <a:rPr lang="zh-CN" altLang="en-US" dirty="0"/>
                        <a:t>将字节数组 </a:t>
                      </a:r>
                      <a:r>
                        <a:rPr lang="en-US" altLang="zh-CN" dirty="0"/>
                        <a:t>b </a:t>
                      </a:r>
                      <a:r>
                        <a:rPr lang="zh-CN" altLang="en-US" dirty="0"/>
                        <a:t>中从 </a:t>
                      </a:r>
                      <a:r>
                        <a:rPr lang="en-US" altLang="zh-CN" dirty="0"/>
                        <a:t>offset </a:t>
                      </a:r>
                      <a:r>
                        <a:rPr lang="zh-CN" altLang="en-US" dirty="0"/>
                        <a:t>开始的 </a:t>
                      </a:r>
                      <a:r>
                        <a:rPr lang="en-US" altLang="zh-CN" dirty="0" err="1"/>
                        <a:t>len</a:t>
                      </a:r>
                      <a:r>
                        <a:rPr lang="en-US" altLang="zh-CN" dirty="0"/>
                        <a:t> </a:t>
                      </a:r>
                      <a:r>
                        <a:rPr lang="zh-CN" altLang="en-US" dirty="0"/>
                        <a:t>个字节推回缓冲区，允许重复读取</a:t>
                      </a:r>
                    </a:p>
                  </a:txBody>
                  <a:tcPr/>
                </a:tc>
                <a:extLst>
                  <a:ext uri="{0D108BD9-81ED-4DB2-BD59-A6C34878D82A}">
                    <a16:rowId xmlns:a16="http://schemas.microsoft.com/office/drawing/2014/main" val="944312486"/>
                  </a:ext>
                </a:extLst>
              </a:tr>
            </a:tbl>
          </a:graphicData>
        </a:graphic>
      </p:graphicFrame>
    </p:spTree>
    <p:extLst>
      <p:ext uri="{BB962C8B-B14F-4D97-AF65-F5344CB8AC3E}">
        <p14:creationId xmlns:p14="http://schemas.microsoft.com/office/powerpoint/2010/main" val="11624959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输入输出流应用实例</a:t>
              </a:r>
            </a:p>
          </p:txBody>
        </p:sp>
      </p:grpSp>
      <p:sp>
        <p:nvSpPr>
          <p:cNvPr id="16" name="文本框 15">
            <a:extLst>
              <a:ext uri="{FF2B5EF4-FFF2-40B4-BE49-F238E27FC236}">
                <a16:creationId xmlns:a16="http://schemas.microsoft.com/office/drawing/2014/main" id="{FB15585C-9F7B-4D40-B333-1F86D802852B}"/>
              </a:ext>
            </a:extLst>
          </p:cNvPr>
          <p:cNvSpPr txBox="1"/>
          <p:nvPr/>
        </p:nvSpPr>
        <p:spPr>
          <a:xfrm>
            <a:off x="133593" y="3643860"/>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/FileStreamDemo.java</a:t>
            </a:r>
          </a:p>
        </p:txBody>
      </p:sp>
      <p:sp>
        <p:nvSpPr>
          <p:cNvPr id="17" name="文本框 2">
            <a:extLst>
              <a:ext uri="{FF2B5EF4-FFF2-40B4-BE49-F238E27FC236}">
                <a16:creationId xmlns:a16="http://schemas.microsoft.com/office/drawing/2014/main" id="{41FDEEFD-EACB-44E7-B555-E6E2871AF603}"/>
              </a:ext>
            </a:extLst>
          </p:cNvPr>
          <p:cNvSpPr txBox="1"/>
          <p:nvPr/>
        </p:nvSpPr>
        <p:spPr>
          <a:xfrm>
            <a:off x="110674" y="4331941"/>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demo/io/</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/CopyFile.java</a:t>
            </a:r>
          </a:p>
        </p:txBody>
      </p:sp>
      <p:graphicFrame>
        <p:nvGraphicFramePr>
          <p:cNvPr id="5" name="表格 5">
            <a:extLst>
              <a:ext uri="{FF2B5EF4-FFF2-40B4-BE49-F238E27FC236}">
                <a16:creationId xmlns:a16="http://schemas.microsoft.com/office/drawing/2014/main" id="{D193A833-C260-4698-914C-671ACE506B96}"/>
              </a:ext>
            </a:extLst>
          </p:cNvPr>
          <p:cNvGraphicFramePr>
            <a:graphicFrameLocks noGrp="1"/>
          </p:cNvGraphicFramePr>
          <p:nvPr>
            <p:extLst>
              <p:ext uri="{D42A27DB-BD31-4B8C-83A1-F6EECF244321}">
                <p14:modId xmlns:p14="http://schemas.microsoft.com/office/powerpoint/2010/main" val="3691695786"/>
              </p:ext>
            </p:extLst>
          </p:nvPr>
        </p:nvGraphicFramePr>
        <p:xfrm>
          <a:off x="234060" y="718266"/>
          <a:ext cx="3473844" cy="1483360"/>
        </p:xfrm>
        <a:graphic>
          <a:graphicData uri="http://schemas.openxmlformats.org/drawingml/2006/table">
            <a:tbl>
              <a:tblPr firstRow="1" bandRow="1">
                <a:tableStyleId>{5C22544A-7EE6-4342-B048-85BDC9FD1C3A}</a:tableStyleId>
              </a:tblPr>
              <a:tblGrid>
                <a:gridCol w="3473844">
                  <a:extLst>
                    <a:ext uri="{9D8B030D-6E8A-4147-A177-3AD203B41FA5}">
                      <a16:colId xmlns:a16="http://schemas.microsoft.com/office/drawing/2014/main" val="1253465284"/>
                    </a:ext>
                  </a:extLst>
                </a:gridCol>
              </a:tblGrid>
              <a:tr h="370840">
                <a:tc>
                  <a:txBody>
                    <a:bodyPr/>
                    <a:lstStyle/>
                    <a:p>
                      <a:r>
                        <a:rPr lang="en-US" altLang="zh-CN" dirty="0" err="1"/>
                        <a:t>FileInputStream</a:t>
                      </a:r>
                      <a:r>
                        <a:rPr lang="en-US" altLang="zh-CN" dirty="0"/>
                        <a:t> </a:t>
                      </a:r>
                      <a:r>
                        <a:rPr lang="zh-CN" altLang="en-US" dirty="0"/>
                        <a:t>构造方法</a:t>
                      </a:r>
                    </a:p>
                  </a:txBody>
                  <a:tcPr/>
                </a:tc>
                <a:extLst>
                  <a:ext uri="{0D108BD9-81ED-4DB2-BD59-A6C34878D82A}">
                    <a16:rowId xmlns:a16="http://schemas.microsoft.com/office/drawing/2014/main" val="1820397364"/>
                  </a:ext>
                </a:extLst>
              </a:tr>
              <a:tr h="370840">
                <a:tc>
                  <a:txBody>
                    <a:bodyPr/>
                    <a:lstStyle/>
                    <a:p>
                      <a:r>
                        <a:rPr lang="en-US" altLang="zh-CN" dirty="0" err="1"/>
                        <a:t>FileInputStream</a:t>
                      </a:r>
                      <a:r>
                        <a:rPr lang="en-US" altLang="zh-CN" dirty="0"/>
                        <a:t>(String name)</a:t>
                      </a:r>
                      <a:endParaRPr lang="zh-CN" altLang="en-US" dirty="0"/>
                    </a:p>
                  </a:txBody>
                  <a:tcPr/>
                </a:tc>
                <a:extLst>
                  <a:ext uri="{0D108BD9-81ED-4DB2-BD59-A6C34878D82A}">
                    <a16:rowId xmlns:a16="http://schemas.microsoft.com/office/drawing/2014/main" val="1080256706"/>
                  </a:ext>
                </a:extLst>
              </a:tr>
              <a:tr h="370840">
                <a:tc>
                  <a:txBody>
                    <a:bodyPr/>
                    <a:lstStyle/>
                    <a:p>
                      <a:r>
                        <a:rPr lang="en-US" altLang="zh-CN" dirty="0" err="1"/>
                        <a:t>FileInputStream</a:t>
                      </a:r>
                      <a:r>
                        <a:rPr lang="en-US" altLang="zh-CN" dirty="0"/>
                        <a:t>(File file)</a:t>
                      </a:r>
                      <a:endParaRPr lang="zh-CN" altLang="en-US" dirty="0"/>
                    </a:p>
                  </a:txBody>
                  <a:tcPr/>
                </a:tc>
                <a:extLst>
                  <a:ext uri="{0D108BD9-81ED-4DB2-BD59-A6C34878D82A}">
                    <a16:rowId xmlns:a16="http://schemas.microsoft.com/office/drawing/2014/main" val="4229947324"/>
                  </a:ext>
                </a:extLst>
              </a:tr>
              <a:tr h="370840">
                <a:tc>
                  <a:txBody>
                    <a:bodyPr/>
                    <a:lstStyle/>
                    <a:p>
                      <a:r>
                        <a:rPr lang="en-US" altLang="zh-CN" dirty="0" err="1"/>
                        <a:t>FileInputStream</a:t>
                      </a:r>
                      <a:r>
                        <a:rPr lang="en-US" altLang="zh-CN" dirty="0"/>
                        <a:t>(</a:t>
                      </a:r>
                      <a:r>
                        <a:rPr lang="en-US" altLang="zh-CN" dirty="0" err="1"/>
                        <a:t>FileDescriptor</a:t>
                      </a:r>
                      <a:r>
                        <a:rPr lang="en-US" altLang="zh-CN" dirty="0"/>
                        <a:t> </a:t>
                      </a:r>
                      <a:r>
                        <a:rPr lang="en-US" altLang="zh-CN" dirty="0" err="1"/>
                        <a:t>fd</a:t>
                      </a:r>
                      <a:r>
                        <a:rPr lang="en-US" altLang="zh-CN" dirty="0"/>
                        <a:t>)</a:t>
                      </a:r>
                      <a:endParaRPr lang="zh-CN" altLang="en-US" dirty="0"/>
                    </a:p>
                  </a:txBody>
                  <a:tcPr/>
                </a:tc>
                <a:extLst>
                  <a:ext uri="{0D108BD9-81ED-4DB2-BD59-A6C34878D82A}">
                    <a16:rowId xmlns:a16="http://schemas.microsoft.com/office/drawing/2014/main" val="3301405691"/>
                  </a:ext>
                </a:extLst>
              </a:tr>
            </a:tbl>
          </a:graphicData>
        </a:graphic>
      </p:graphicFrame>
      <p:graphicFrame>
        <p:nvGraphicFramePr>
          <p:cNvPr id="6" name="表格 6">
            <a:extLst>
              <a:ext uri="{FF2B5EF4-FFF2-40B4-BE49-F238E27FC236}">
                <a16:creationId xmlns:a16="http://schemas.microsoft.com/office/drawing/2014/main" id="{A5845AB8-0D8D-4F3E-8EC7-0C43C7F84A34}"/>
              </a:ext>
            </a:extLst>
          </p:cNvPr>
          <p:cNvGraphicFramePr>
            <a:graphicFrameLocks noGrp="1"/>
          </p:cNvGraphicFramePr>
          <p:nvPr>
            <p:extLst>
              <p:ext uri="{D42A27DB-BD31-4B8C-83A1-F6EECF244321}">
                <p14:modId xmlns:p14="http://schemas.microsoft.com/office/powerpoint/2010/main" val="3705710203"/>
              </p:ext>
            </p:extLst>
          </p:nvPr>
        </p:nvGraphicFramePr>
        <p:xfrm>
          <a:off x="4013908" y="1313402"/>
          <a:ext cx="4854404" cy="1854200"/>
        </p:xfrm>
        <a:graphic>
          <a:graphicData uri="http://schemas.openxmlformats.org/drawingml/2006/table">
            <a:tbl>
              <a:tblPr firstRow="1" bandRow="1">
                <a:tableStyleId>{5C22544A-7EE6-4342-B048-85BDC9FD1C3A}</a:tableStyleId>
              </a:tblPr>
              <a:tblGrid>
                <a:gridCol w="4854404">
                  <a:extLst>
                    <a:ext uri="{9D8B030D-6E8A-4147-A177-3AD203B41FA5}">
                      <a16:colId xmlns:a16="http://schemas.microsoft.com/office/drawing/2014/main" val="795541169"/>
                    </a:ext>
                  </a:extLst>
                </a:gridCol>
              </a:tblGrid>
              <a:tr h="370840">
                <a:tc>
                  <a:txBody>
                    <a:bodyPr/>
                    <a:lstStyle/>
                    <a:p>
                      <a:r>
                        <a:rPr lang="en-US" altLang="zh-CN" dirty="0" err="1"/>
                        <a:t>FileOutputStream</a:t>
                      </a:r>
                      <a:r>
                        <a:rPr lang="en-US" altLang="zh-CN" dirty="0"/>
                        <a:t> </a:t>
                      </a:r>
                      <a:r>
                        <a:rPr lang="zh-CN" altLang="en-US" dirty="0"/>
                        <a:t>构造方法</a:t>
                      </a:r>
                    </a:p>
                  </a:txBody>
                  <a:tcPr/>
                </a:tc>
                <a:extLst>
                  <a:ext uri="{0D108BD9-81ED-4DB2-BD59-A6C34878D82A}">
                    <a16:rowId xmlns:a16="http://schemas.microsoft.com/office/drawing/2014/main" val="2341720197"/>
                  </a:ext>
                </a:extLst>
              </a:tr>
              <a:tr h="370840">
                <a:tc>
                  <a:txBody>
                    <a:bodyPr/>
                    <a:lstStyle/>
                    <a:p>
                      <a:r>
                        <a:rPr lang="en-US" altLang="zh-CN" dirty="0" err="1"/>
                        <a:t>FileOutputStream</a:t>
                      </a:r>
                      <a:r>
                        <a:rPr lang="en-US" altLang="zh-CN" dirty="0"/>
                        <a:t>(String name)</a:t>
                      </a:r>
                      <a:endParaRPr lang="zh-CN" altLang="en-US" dirty="0"/>
                    </a:p>
                  </a:txBody>
                  <a:tcPr/>
                </a:tc>
                <a:extLst>
                  <a:ext uri="{0D108BD9-81ED-4DB2-BD59-A6C34878D82A}">
                    <a16:rowId xmlns:a16="http://schemas.microsoft.com/office/drawing/2014/main" val="3301486277"/>
                  </a:ext>
                </a:extLst>
              </a:tr>
              <a:tr h="370840">
                <a:tc>
                  <a:txBody>
                    <a:bodyPr/>
                    <a:lstStyle/>
                    <a:p>
                      <a:r>
                        <a:rPr lang="en-US" altLang="zh-CN" dirty="0" err="1"/>
                        <a:t>FileOutputStream</a:t>
                      </a:r>
                      <a:r>
                        <a:rPr lang="en-US" altLang="zh-CN" dirty="0"/>
                        <a:t>(String name, Boolean append)</a:t>
                      </a:r>
                      <a:endParaRPr lang="zh-CN" altLang="en-US" dirty="0"/>
                    </a:p>
                  </a:txBody>
                  <a:tcPr/>
                </a:tc>
                <a:extLst>
                  <a:ext uri="{0D108BD9-81ED-4DB2-BD59-A6C34878D82A}">
                    <a16:rowId xmlns:a16="http://schemas.microsoft.com/office/drawing/2014/main" val="468012277"/>
                  </a:ext>
                </a:extLst>
              </a:tr>
              <a:tr h="370840">
                <a:tc>
                  <a:txBody>
                    <a:bodyPr/>
                    <a:lstStyle/>
                    <a:p>
                      <a:r>
                        <a:rPr lang="en-US" altLang="zh-CN" dirty="0" err="1"/>
                        <a:t>FileOutputStream</a:t>
                      </a:r>
                      <a:r>
                        <a:rPr lang="en-US" altLang="zh-CN" dirty="0"/>
                        <a:t>(File file)</a:t>
                      </a:r>
                      <a:endParaRPr lang="zh-CN" altLang="en-US" dirty="0"/>
                    </a:p>
                  </a:txBody>
                  <a:tcPr/>
                </a:tc>
                <a:extLst>
                  <a:ext uri="{0D108BD9-81ED-4DB2-BD59-A6C34878D82A}">
                    <a16:rowId xmlns:a16="http://schemas.microsoft.com/office/drawing/2014/main" val="774123093"/>
                  </a:ext>
                </a:extLst>
              </a:tr>
              <a:tr h="370840">
                <a:tc>
                  <a:txBody>
                    <a:bodyPr/>
                    <a:lstStyle/>
                    <a:p>
                      <a:r>
                        <a:rPr lang="en-US" altLang="zh-CN" dirty="0" err="1"/>
                        <a:t>FileOutputStream</a:t>
                      </a:r>
                      <a:r>
                        <a:rPr lang="en-US" altLang="zh-CN" dirty="0"/>
                        <a:t>(</a:t>
                      </a:r>
                      <a:r>
                        <a:rPr lang="en-US" altLang="zh-CN" dirty="0" err="1"/>
                        <a:t>FileDescriptor</a:t>
                      </a:r>
                      <a:r>
                        <a:rPr lang="en-US" altLang="zh-CN" dirty="0"/>
                        <a:t> </a:t>
                      </a:r>
                      <a:r>
                        <a:rPr lang="en-US" altLang="zh-CN" dirty="0" err="1"/>
                        <a:t>fd</a:t>
                      </a:r>
                      <a:r>
                        <a:rPr lang="en-US" altLang="zh-CN" dirty="0"/>
                        <a:t>)</a:t>
                      </a:r>
                      <a:endParaRPr lang="zh-CN" altLang="en-US" dirty="0"/>
                    </a:p>
                  </a:txBody>
                  <a:tcPr/>
                </a:tc>
                <a:extLst>
                  <a:ext uri="{0D108BD9-81ED-4DB2-BD59-A6C34878D82A}">
                    <a16:rowId xmlns:a16="http://schemas.microsoft.com/office/drawing/2014/main" val="1326084119"/>
                  </a:ext>
                </a:extLst>
              </a:tr>
            </a:tbl>
          </a:graphicData>
        </a:graphic>
      </p:graphicFrame>
    </p:spTree>
    <p:extLst>
      <p:ext uri="{BB962C8B-B14F-4D97-AF65-F5344CB8AC3E}">
        <p14:creationId xmlns:p14="http://schemas.microsoft.com/office/powerpoint/2010/main" val="8884754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输入输出流的应用</a:t>
              </a:r>
            </a:p>
          </p:txBody>
        </p:sp>
      </p:grpSp>
      <p:sp>
        <p:nvSpPr>
          <p:cNvPr id="15" name="文本框 14">
            <a:extLst>
              <a:ext uri="{FF2B5EF4-FFF2-40B4-BE49-F238E27FC236}">
                <a16:creationId xmlns:a16="http://schemas.microsoft.com/office/drawing/2014/main" id="{D68C6970-F3E6-427D-BF8E-8FB988D93D7E}"/>
              </a:ext>
            </a:extLst>
          </p:cNvPr>
          <p:cNvSpPr txBox="1"/>
          <p:nvPr/>
        </p:nvSpPr>
        <p:spPr>
          <a:xfrm>
            <a:off x="191282" y="803830"/>
            <a:ext cx="8928992" cy="1815882"/>
          </a:xfrm>
          <a:prstGeom prst="rect">
            <a:avLst/>
          </a:prstGeom>
          <a:noFill/>
        </p:spPr>
        <p:txBody>
          <a:bodyPr wrap="square">
            <a:spAutoFit/>
          </a:bodyPr>
          <a:lstStyle/>
          <a:p>
            <a:pPr marL="457200" indent="-457200" eaLnBrk="1" hangingPunct="1">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顺序输入流</a:t>
            </a:r>
            <a:r>
              <a:rPr lang="en-US" altLang="zh-CN" sz="2800" dirty="0">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SequenceInputStream</a:t>
            </a:r>
            <a:r>
              <a:rPr lang="en-US" altLang="zh-CN" sz="2800" dirty="0">
                <a:latin typeface="微软雅黑" panose="020B0503020204020204" pitchFamily="34" charset="-122"/>
                <a:ea typeface="微软雅黑" panose="020B0503020204020204" pitchFamily="34" charset="-122"/>
              </a:rPr>
              <a:t>)</a:t>
            </a:r>
          </a:p>
          <a:p>
            <a:pPr marL="914400" lvl="1" indent="-457200" eaLnBrk="1" hangingPunct="1">
              <a:buFont typeface="微软雅黑" panose="020B0503020204020204" pitchFamily="34" charset="-122"/>
              <a:buChar char="–"/>
            </a:pPr>
            <a:r>
              <a:rPr lang="zh-CN" altLang="zh-CN" sz="2800" dirty="0">
                <a:latin typeface="微软雅黑" panose="020B0503020204020204" pitchFamily="34" charset="-122"/>
                <a:ea typeface="微软雅黑" panose="020B0503020204020204" pitchFamily="34" charset="-122"/>
              </a:rPr>
              <a:t>是</a:t>
            </a:r>
            <a:r>
              <a:rPr lang="en-US" altLang="zh-CN" sz="2800" dirty="0" err="1">
                <a:latin typeface="微软雅黑" panose="020B0503020204020204" pitchFamily="34" charset="-122"/>
                <a:ea typeface="微软雅黑" panose="020B0503020204020204" pitchFamily="34" charset="-122"/>
              </a:rPr>
              <a:t>InputStream</a:t>
            </a:r>
            <a:r>
              <a:rPr lang="zh-CN" altLang="zh-CN" sz="2800" dirty="0">
                <a:latin typeface="微软雅黑" panose="020B0503020204020204" pitchFamily="34" charset="-122"/>
                <a:ea typeface="微软雅黑" panose="020B0503020204020204" pitchFamily="34" charset="-122"/>
              </a:rPr>
              <a:t>的直接子类，</a:t>
            </a:r>
            <a:r>
              <a:rPr lang="zh-CN" altLang="en-US" sz="2800" dirty="0">
                <a:solidFill>
                  <a:srgbClr val="FF0000"/>
                </a:solidFill>
                <a:latin typeface="微软雅黑" panose="020B0503020204020204" pitchFamily="34" charset="-122"/>
                <a:ea typeface="微软雅黑" panose="020B0503020204020204" pitchFamily="34" charset="-122"/>
              </a:rPr>
              <a:t>可以</a:t>
            </a:r>
            <a:r>
              <a:rPr lang="zh-CN" altLang="zh-CN" sz="2800" dirty="0">
                <a:solidFill>
                  <a:srgbClr val="FF0000"/>
                </a:solidFill>
                <a:latin typeface="微软雅黑" panose="020B0503020204020204" pitchFamily="34" charset="-122"/>
                <a:ea typeface="微软雅黑" panose="020B0503020204020204" pitchFamily="34" charset="-122"/>
              </a:rPr>
              <a:t>将多个输入流顺序连接在一起，形成单一的输入数据流</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一个输入流读取完数据关闭后，自动切换到下一个输入流</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82524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604940" cy="415370"/>
            <a:chOff x="264586" y="255969"/>
            <a:chExt cx="460494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20083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顺序输入流</a:t>
              </a:r>
              <a:r>
                <a:rPr lang="en-US" altLang="zh-CN" sz="2099" dirty="0" err="1">
                  <a:solidFill>
                    <a:srgbClr val="253C8E"/>
                  </a:solidFill>
                  <a:latin typeface="微软雅黑 Light" panose="020B0502040204020203" pitchFamily="34" charset="-122"/>
                  <a:ea typeface="微软雅黑 Light" panose="020B0502040204020203" pitchFamily="34" charset="-122"/>
                </a:rPr>
                <a:t>SequenceInputStream</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5" name="表格 5">
            <a:extLst>
              <a:ext uri="{FF2B5EF4-FFF2-40B4-BE49-F238E27FC236}">
                <a16:creationId xmlns:a16="http://schemas.microsoft.com/office/drawing/2014/main" id="{D193A833-C260-4698-914C-671ACE506B96}"/>
              </a:ext>
            </a:extLst>
          </p:cNvPr>
          <p:cNvGraphicFramePr>
            <a:graphicFrameLocks noGrp="1"/>
          </p:cNvGraphicFramePr>
          <p:nvPr>
            <p:extLst>
              <p:ext uri="{D42A27DB-BD31-4B8C-83A1-F6EECF244321}">
                <p14:modId xmlns:p14="http://schemas.microsoft.com/office/powerpoint/2010/main" val="2391612484"/>
              </p:ext>
            </p:extLst>
          </p:nvPr>
        </p:nvGraphicFramePr>
        <p:xfrm>
          <a:off x="1331640" y="899835"/>
          <a:ext cx="6190693" cy="1112520"/>
        </p:xfrm>
        <a:graphic>
          <a:graphicData uri="http://schemas.openxmlformats.org/drawingml/2006/table">
            <a:tbl>
              <a:tblPr firstRow="1" bandRow="1">
                <a:tableStyleId>{5C22544A-7EE6-4342-B048-85BDC9FD1C3A}</a:tableStyleId>
              </a:tblPr>
              <a:tblGrid>
                <a:gridCol w="6190693">
                  <a:extLst>
                    <a:ext uri="{9D8B030D-6E8A-4147-A177-3AD203B41FA5}">
                      <a16:colId xmlns:a16="http://schemas.microsoft.com/office/drawing/2014/main" val="1253465284"/>
                    </a:ext>
                  </a:extLst>
                </a:gridCol>
              </a:tblGrid>
              <a:tr h="370840">
                <a:tc>
                  <a:txBody>
                    <a:bodyPr/>
                    <a:lstStyle/>
                    <a:p>
                      <a:r>
                        <a:rPr lang="en-US" altLang="zh-CN" dirty="0" err="1"/>
                        <a:t>SequenceInputStream</a:t>
                      </a:r>
                      <a:r>
                        <a:rPr lang="en-US" altLang="zh-CN" dirty="0"/>
                        <a:t> </a:t>
                      </a:r>
                      <a:r>
                        <a:rPr lang="zh-CN" altLang="en-US" dirty="0"/>
                        <a:t>构造方法</a:t>
                      </a:r>
                    </a:p>
                  </a:txBody>
                  <a:tcPr/>
                </a:tc>
                <a:extLst>
                  <a:ext uri="{0D108BD9-81ED-4DB2-BD59-A6C34878D82A}">
                    <a16:rowId xmlns:a16="http://schemas.microsoft.com/office/drawing/2014/main" val="1820397364"/>
                  </a:ext>
                </a:extLst>
              </a:tr>
              <a:tr h="370840">
                <a:tc>
                  <a:txBody>
                    <a:bodyPr/>
                    <a:lstStyle/>
                    <a:p>
                      <a:r>
                        <a:rPr lang="en-US" altLang="zh-CN" dirty="0" err="1"/>
                        <a:t>SequenceInputStream</a:t>
                      </a:r>
                      <a:r>
                        <a:rPr lang="en-US" altLang="zh-CN" dirty="0"/>
                        <a:t>(Enumeration e)</a:t>
                      </a:r>
                      <a:endParaRPr lang="zh-CN" altLang="en-US" dirty="0"/>
                    </a:p>
                  </a:txBody>
                  <a:tcPr/>
                </a:tc>
                <a:extLst>
                  <a:ext uri="{0D108BD9-81ED-4DB2-BD59-A6C34878D82A}">
                    <a16:rowId xmlns:a16="http://schemas.microsoft.com/office/drawing/2014/main" val="1080256706"/>
                  </a:ext>
                </a:extLst>
              </a:tr>
              <a:tr h="370840">
                <a:tc>
                  <a:txBody>
                    <a:bodyPr/>
                    <a:lstStyle/>
                    <a:p>
                      <a:r>
                        <a:rPr lang="en-US" altLang="zh-CN" dirty="0" err="1"/>
                        <a:t>SequenceInputStream</a:t>
                      </a:r>
                      <a:r>
                        <a:rPr lang="en-US" altLang="zh-CN" dirty="0"/>
                        <a:t>(</a:t>
                      </a:r>
                      <a:r>
                        <a:rPr lang="en-US" altLang="zh-CN" dirty="0" err="1"/>
                        <a:t>InputStream</a:t>
                      </a:r>
                      <a:r>
                        <a:rPr lang="en-US" altLang="zh-CN" dirty="0"/>
                        <a:t> s1, </a:t>
                      </a:r>
                      <a:r>
                        <a:rPr lang="en-US" altLang="zh-CN" dirty="0" err="1"/>
                        <a:t>InputStream</a:t>
                      </a:r>
                      <a:r>
                        <a:rPr lang="en-US" altLang="zh-CN" dirty="0"/>
                        <a:t> s2)</a:t>
                      </a:r>
                      <a:endParaRPr lang="zh-CN" altLang="en-US" dirty="0"/>
                    </a:p>
                  </a:txBody>
                  <a:tcPr/>
                </a:tc>
                <a:extLst>
                  <a:ext uri="{0D108BD9-81ED-4DB2-BD59-A6C34878D82A}">
                    <a16:rowId xmlns:a16="http://schemas.microsoft.com/office/drawing/2014/main" val="4229947324"/>
                  </a:ext>
                </a:extLst>
              </a:tr>
            </a:tbl>
          </a:graphicData>
        </a:graphic>
      </p:graphicFrame>
      <p:graphicFrame>
        <p:nvGraphicFramePr>
          <p:cNvPr id="3" name="表格 3">
            <a:extLst>
              <a:ext uri="{FF2B5EF4-FFF2-40B4-BE49-F238E27FC236}">
                <a16:creationId xmlns:a16="http://schemas.microsoft.com/office/drawing/2014/main" id="{B6307D71-5BBF-4EFB-90CC-731A67A97C0D}"/>
              </a:ext>
            </a:extLst>
          </p:cNvPr>
          <p:cNvGraphicFramePr>
            <a:graphicFrameLocks noGrp="1"/>
          </p:cNvGraphicFramePr>
          <p:nvPr/>
        </p:nvGraphicFramePr>
        <p:xfrm>
          <a:off x="413379" y="2356552"/>
          <a:ext cx="8295792" cy="2392680"/>
        </p:xfrm>
        <a:graphic>
          <a:graphicData uri="http://schemas.openxmlformats.org/drawingml/2006/table">
            <a:tbl>
              <a:tblPr firstRow="1" bandRow="1">
                <a:tableStyleId>{5C22544A-7EE6-4342-B048-85BDC9FD1C3A}</a:tableStyleId>
              </a:tblPr>
              <a:tblGrid>
                <a:gridCol w="3543264">
                  <a:extLst>
                    <a:ext uri="{9D8B030D-6E8A-4147-A177-3AD203B41FA5}">
                      <a16:colId xmlns:a16="http://schemas.microsoft.com/office/drawing/2014/main" val="981445374"/>
                    </a:ext>
                  </a:extLst>
                </a:gridCol>
                <a:gridCol w="4752528">
                  <a:extLst>
                    <a:ext uri="{9D8B030D-6E8A-4147-A177-3AD203B41FA5}">
                      <a16:colId xmlns:a16="http://schemas.microsoft.com/office/drawing/2014/main" val="2599915113"/>
                    </a:ext>
                  </a:extLst>
                </a:gridCol>
              </a:tblGrid>
              <a:tr h="370840">
                <a:tc>
                  <a:txBody>
                    <a:bodyPr/>
                    <a:lstStyle/>
                    <a:p>
                      <a:r>
                        <a:rPr lang="en-US" altLang="zh-CN" dirty="0" err="1"/>
                        <a:t>SequenceInputStream</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452355647"/>
                  </a:ext>
                </a:extLst>
              </a:tr>
              <a:tr h="370840">
                <a:tc>
                  <a:txBody>
                    <a:bodyPr/>
                    <a:lstStyle/>
                    <a:p>
                      <a:r>
                        <a:rPr lang="en-US" altLang="zh-CN" dirty="0"/>
                        <a:t>int available()</a:t>
                      </a:r>
                      <a:endParaRPr lang="zh-CN" altLang="en-US" dirty="0"/>
                    </a:p>
                  </a:txBody>
                  <a:tcPr/>
                </a:tc>
                <a:tc>
                  <a:txBody>
                    <a:bodyPr/>
                    <a:lstStyle/>
                    <a:p>
                      <a:r>
                        <a:rPr lang="zh-CN" altLang="en-US" dirty="0"/>
                        <a:t>返回流中可读取的字节数</a:t>
                      </a:r>
                    </a:p>
                  </a:txBody>
                  <a:tcPr/>
                </a:tc>
                <a:extLst>
                  <a:ext uri="{0D108BD9-81ED-4DB2-BD59-A6C34878D82A}">
                    <a16:rowId xmlns:a16="http://schemas.microsoft.com/office/drawing/2014/main" val="2443826461"/>
                  </a:ext>
                </a:extLst>
              </a:tr>
              <a:tr h="370840">
                <a:tc>
                  <a:txBody>
                    <a:bodyPr/>
                    <a:lstStyle/>
                    <a:p>
                      <a:r>
                        <a:rPr lang="en-US" altLang="zh-CN" dirty="0"/>
                        <a:t>int read()</a:t>
                      </a:r>
                      <a:endParaRPr lang="zh-CN" altLang="en-US" dirty="0"/>
                    </a:p>
                  </a:txBody>
                  <a:tcPr/>
                </a:tc>
                <a:tc>
                  <a:txBody>
                    <a:bodyPr/>
                    <a:lstStyle/>
                    <a:p>
                      <a:r>
                        <a:rPr lang="zh-CN" altLang="en-US" dirty="0"/>
                        <a:t>从输入流中读取字节，遇到</a:t>
                      </a:r>
                      <a:r>
                        <a:rPr lang="en-US" altLang="zh-CN" dirty="0"/>
                        <a:t>EOF</a:t>
                      </a:r>
                      <a:r>
                        <a:rPr lang="zh-CN" altLang="en-US" dirty="0"/>
                        <a:t>就转向下一输入流</a:t>
                      </a:r>
                    </a:p>
                  </a:txBody>
                  <a:tcPr/>
                </a:tc>
                <a:extLst>
                  <a:ext uri="{0D108BD9-81ED-4DB2-BD59-A6C34878D82A}">
                    <a16:rowId xmlns:a16="http://schemas.microsoft.com/office/drawing/2014/main" val="256739834"/>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从输入流中读取最多</a:t>
                      </a:r>
                      <a:r>
                        <a:rPr lang="en-US" altLang="zh-CN" dirty="0" err="1"/>
                        <a:t>len</a:t>
                      </a:r>
                      <a:r>
                        <a:rPr lang="zh-CN" altLang="en-US" dirty="0"/>
                        <a:t>字节的数据存入字节数组</a:t>
                      </a:r>
                      <a:r>
                        <a:rPr lang="en-US" altLang="zh-CN" dirty="0"/>
                        <a:t>b</a:t>
                      </a:r>
                      <a:r>
                        <a:rPr lang="zh-CN" altLang="en-US" dirty="0"/>
                        <a:t>从</a:t>
                      </a:r>
                      <a:r>
                        <a:rPr lang="en-US" altLang="zh-CN" dirty="0"/>
                        <a:t>offset</a:t>
                      </a:r>
                      <a:r>
                        <a:rPr lang="zh-CN" altLang="en-US" dirty="0"/>
                        <a:t>开始的位置</a:t>
                      </a:r>
                    </a:p>
                  </a:txBody>
                  <a:tcPr/>
                </a:tc>
                <a:extLst>
                  <a:ext uri="{0D108BD9-81ED-4DB2-BD59-A6C34878D82A}">
                    <a16:rowId xmlns:a16="http://schemas.microsoft.com/office/drawing/2014/main" val="3941642027"/>
                  </a:ext>
                </a:extLst>
              </a:tr>
              <a:tr h="370840">
                <a:tc>
                  <a:txBody>
                    <a:bodyPr/>
                    <a:lstStyle/>
                    <a:p>
                      <a:r>
                        <a:rPr lang="en-US" altLang="zh-CN" dirty="0"/>
                        <a:t>void close()</a:t>
                      </a:r>
                      <a:endParaRPr lang="zh-CN" altLang="en-US" dirty="0"/>
                    </a:p>
                  </a:txBody>
                  <a:tcPr/>
                </a:tc>
                <a:tc>
                  <a:txBody>
                    <a:bodyPr/>
                    <a:lstStyle/>
                    <a:p>
                      <a:r>
                        <a:rPr lang="zh-CN" altLang="en-US" dirty="0"/>
                        <a:t>关闭输入流</a:t>
                      </a:r>
                    </a:p>
                  </a:txBody>
                  <a:tcPr/>
                </a:tc>
                <a:extLst>
                  <a:ext uri="{0D108BD9-81ED-4DB2-BD59-A6C34878D82A}">
                    <a16:rowId xmlns:a16="http://schemas.microsoft.com/office/drawing/2014/main" val="3616972351"/>
                  </a:ext>
                </a:extLst>
              </a:tr>
            </a:tbl>
          </a:graphicData>
        </a:graphic>
      </p:graphicFrame>
    </p:spTree>
    <p:extLst>
      <p:ext uri="{BB962C8B-B14F-4D97-AF65-F5344CB8AC3E}">
        <p14:creationId xmlns:p14="http://schemas.microsoft.com/office/powerpoint/2010/main" val="39260720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45" name="组合 44">
            <a:extLst>
              <a:ext uri="{FF2B5EF4-FFF2-40B4-BE49-F238E27FC236}">
                <a16:creationId xmlns:a16="http://schemas.microsoft.com/office/drawing/2014/main" id="{08788BB1-9004-4309-87AE-C9F2560AE038}"/>
              </a:ext>
            </a:extLst>
          </p:cNvPr>
          <p:cNvGrpSpPr/>
          <p:nvPr/>
        </p:nvGrpSpPr>
        <p:grpSpPr>
          <a:xfrm>
            <a:off x="2843808" y="411510"/>
            <a:ext cx="6156176" cy="4331287"/>
            <a:chOff x="2843808" y="411510"/>
            <a:chExt cx="6156176" cy="4331287"/>
          </a:xfrm>
        </p:grpSpPr>
        <p:sp>
          <p:nvSpPr>
            <p:cNvPr id="46" name="圆角矩形 15">
              <a:extLst>
                <a:ext uri="{FF2B5EF4-FFF2-40B4-BE49-F238E27FC236}">
                  <a16:creationId xmlns:a16="http://schemas.microsoft.com/office/drawing/2014/main" id="{1826B5D0-F9AD-4133-AB27-2169B2EA5C93}"/>
                </a:ext>
              </a:extLst>
            </p:cNvPr>
            <p:cNvSpPr/>
            <p:nvPr/>
          </p:nvSpPr>
          <p:spPr>
            <a:xfrm>
              <a:off x="2843808"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E66356B5-8C3E-42ED-98E5-69BE77495358}"/>
                </a:ext>
              </a:extLst>
            </p:cNvPr>
            <p:cNvGrpSpPr/>
            <p:nvPr/>
          </p:nvGrpSpPr>
          <p:grpSpPr>
            <a:xfrm>
              <a:off x="3640644" y="411510"/>
              <a:ext cx="2649402" cy="383539"/>
              <a:chOff x="6339097" y="1573726"/>
              <a:chExt cx="3744416" cy="511504"/>
            </a:xfrm>
            <a:solidFill>
              <a:srgbClr val="253C8E"/>
            </a:solidFill>
          </p:grpSpPr>
          <p:sp>
            <p:nvSpPr>
              <p:cNvPr id="115" name="圆角矩形 17">
                <a:extLst>
                  <a:ext uri="{FF2B5EF4-FFF2-40B4-BE49-F238E27FC236}">
                    <a16:creationId xmlns:a16="http://schemas.microsoft.com/office/drawing/2014/main" id="{D2E3696A-05D9-4575-9C8D-369EA98C95F0}"/>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6" name="矩形 115">
                <a:extLst>
                  <a:ext uri="{FF2B5EF4-FFF2-40B4-BE49-F238E27FC236}">
                    <a16:creationId xmlns:a16="http://schemas.microsoft.com/office/drawing/2014/main" id="{10798713-F85A-4BDD-8565-15ABA6870F9B}"/>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9F1E4792-10E2-423B-A8B1-E58545D37095}"/>
                </a:ext>
              </a:extLst>
            </p:cNvPr>
            <p:cNvSpPr/>
            <p:nvPr/>
          </p:nvSpPr>
          <p:spPr>
            <a:xfrm>
              <a:off x="2843808" y="901275"/>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C612EF16-9335-4526-B15F-1A02B04A367B}"/>
                </a:ext>
              </a:extLst>
            </p:cNvPr>
            <p:cNvGrpSpPr/>
            <p:nvPr/>
          </p:nvGrpSpPr>
          <p:grpSpPr>
            <a:xfrm>
              <a:off x="3640644" y="901274"/>
              <a:ext cx="2658179" cy="383539"/>
              <a:chOff x="6315199" y="2410177"/>
              <a:chExt cx="3744416" cy="511504"/>
            </a:xfrm>
            <a:solidFill>
              <a:srgbClr val="253C8E"/>
            </a:solidFill>
          </p:grpSpPr>
          <p:sp>
            <p:nvSpPr>
              <p:cNvPr id="113" name="圆角矩形 21">
                <a:extLst>
                  <a:ext uri="{FF2B5EF4-FFF2-40B4-BE49-F238E27FC236}">
                    <a16:creationId xmlns:a16="http://schemas.microsoft.com/office/drawing/2014/main" id="{F32868A8-D046-4C25-9E9F-CBCB6B20BA05}"/>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02F86944-8C2B-4AC4-B3BC-061D20AB0A83}"/>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2B1911BE-226D-486F-A5BE-A3D40573947B}"/>
                </a:ext>
              </a:extLst>
            </p:cNvPr>
            <p:cNvSpPr/>
            <p:nvPr/>
          </p:nvSpPr>
          <p:spPr>
            <a:xfrm>
              <a:off x="2843808"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5D056F32-C419-4056-9232-E65DE3309D6A}"/>
                </a:ext>
              </a:extLst>
            </p:cNvPr>
            <p:cNvGrpSpPr/>
            <p:nvPr/>
          </p:nvGrpSpPr>
          <p:grpSpPr>
            <a:xfrm>
              <a:off x="3640645" y="1391687"/>
              <a:ext cx="2658179" cy="383539"/>
              <a:chOff x="6339097" y="3296031"/>
              <a:chExt cx="3744416" cy="511504"/>
            </a:xfrm>
            <a:solidFill>
              <a:srgbClr val="253C8E"/>
            </a:solidFill>
          </p:grpSpPr>
          <p:sp>
            <p:nvSpPr>
              <p:cNvPr id="111" name="圆角矩形 25">
                <a:extLst>
                  <a:ext uri="{FF2B5EF4-FFF2-40B4-BE49-F238E27FC236}">
                    <a16:creationId xmlns:a16="http://schemas.microsoft.com/office/drawing/2014/main" id="{3D17FC46-F707-4580-B173-42CCEBFB1560}"/>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2" name="矩形 111">
                <a:extLst>
                  <a:ext uri="{FF2B5EF4-FFF2-40B4-BE49-F238E27FC236}">
                    <a16:creationId xmlns:a16="http://schemas.microsoft.com/office/drawing/2014/main" id="{7A3E9CAB-1FC1-44C1-B3E0-FBC91DFC5690}"/>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754204C7-EA52-4133-92D4-88F19D4515AC}"/>
                </a:ext>
              </a:extLst>
            </p:cNvPr>
            <p:cNvSpPr/>
            <p:nvPr/>
          </p:nvSpPr>
          <p:spPr>
            <a:xfrm>
              <a:off x="2843808"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0CF0C28A-6AD7-4B21-8E6E-E977D7F1901D}"/>
                </a:ext>
              </a:extLst>
            </p:cNvPr>
            <p:cNvGrpSpPr/>
            <p:nvPr/>
          </p:nvGrpSpPr>
          <p:grpSpPr>
            <a:xfrm>
              <a:off x="3640646" y="1883446"/>
              <a:ext cx="2649410" cy="383539"/>
              <a:chOff x="6339095" y="4180903"/>
              <a:chExt cx="3744418" cy="820872"/>
            </a:xfrm>
            <a:solidFill>
              <a:srgbClr val="C00000"/>
            </a:solidFill>
          </p:grpSpPr>
          <p:sp>
            <p:nvSpPr>
              <p:cNvPr id="109" name="圆角矩形 29">
                <a:extLst>
                  <a:ext uri="{FF2B5EF4-FFF2-40B4-BE49-F238E27FC236}">
                    <a16:creationId xmlns:a16="http://schemas.microsoft.com/office/drawing/2014/main" id="{49F95F70-C8BC-46F0-B65E-48066D3ED056}"/>
                  </a:ext>
                </a:extLst>
              </p:cNvPr>
              <p:cNvSpPr/>
              <p:nvPr/>
            </p:nvSpPr>
            <p:spPr>
              <a:xfrm>
                <a:off x="6339096" y="4180903"/>
                <a:ext cx="3744417" cy="814565"/>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0" name="矩形 109">
                <a:extLst>
                  <a:ext uri="{FF2B5EF4-FFF2-40B4-BE49-F238E27FC236}">
                    <a16:creationId xmlns:a16="http://schemas.microsoft.com/office/drawing/2014/main" id="{B3AD5BC8-2F18-4BDB-8B58-E11E067F5C19}"/>
                  </a:ext>
                </a:extLst>
              </p:cNvPr>
              <p:cNvSpPr/>
              <p:nvPr/>
            </p:nvSpPr>
            <p:spPr>
              <a:xfrm>
                <a:off x="6339095" y="4221882"/>
                <a:ext cx="374440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90C6085D-FEC6-42A9-8650-D2CA34344448}"/>
                </a:ext>
              </a:extLst>
            </p:cNvPr>
            <p:cNvSpPr/>
            <p:nvPr/>
          </p:nvSpPr>
          <p:spPr>
            <a:xfrm>
              <a:off x="2843889"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B0B28573-8C9F-43A1-B450-F7E36E9C6774}"/>
                </a:ext>
              </a:extLst>
            </p:cNvPr>
            <p:cNvGrpSpPr/>
            <p:nvPr/>
          </p:nvGrpSpPr>
          <p:grpSpPr>
            <a:xfrm>
              <a:off x="3639273" y="2380344"/>
              <a:ext cx="2659549" cy="383539"/>
              <a:chOff x="6339097" y="5057483"/>
              <a:chExt cx="3744416" cy="511504"/>
            </a:xfrm>
            <a:solidFill>
              <a:srgbClr val="253C8E"/>
            </a:solidFill>
          </p:grpSpPr>
          <p:sp>
            <p:nvSpPr>
              <p:cNvPr id="107" name="圆角矩形 33">
                <a:extLst>
                  <a:ext uri="{FF2B5EF4-FFF2-40B4-BE49-F238E27FC236}">
                    <a16:creationId xmlns:a16="http://schemas.microsoft.com/office/drawing/2014/main" id="{7DA4B5A3-CE28-4FB5-8324-723C15724917}"/>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8" name="矩形 107">
                <a:extLst>
                  <a:ext uri="{FF2B5EF4-FFF2-40B4-BE49-F238E27FC236}">
                    <a16:creationId xmlns:a16="http://schemas.microsoft.com/office/drawing/2014/main" id="{B6908FCD-61FF-41EF-A9DD-27BE53239134}"/>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4E6B6D9A-E69B-48FC-BE52-816AD4A56927}"/>
                </a:ext>
              </a:extLst>
            </p:cNvPr>
            <p:cNvSpPr/>
            <p:nvPr/>
          </p:nvSpPr>
          <p:spPr>
            <a:xfrm>
              <a:off x="2883242"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F21B28E4-49B3-4C27-8F6B-3D89B49A2805}"/>
                </a:ext>
              </a:extLst>
            </p:cNvPr>
            <p:cNvGrpSpPr/>
            <p:nvPr/>
          </p:nvGrpSpPr>
          <p:grpSpPr>
            <a:xfrm>
              <a:off x="3640643" y="2877241"/>
              <a:ext cx="2658179" cy="383539"/>
              <a:chOff x="6339097" y="1573726"/>
              <a:chExt cx="3744416" cy="511504"/>
            </a:xfrm>
            <a:solidFill>
              <a:srgbClr val="253C8E"/>
            </a:solidFill>
          </p:grpSpPr>
          <p:sp>
            <p:nvSpPr>
              <p:cNvPr id="105" name="圆角矩形 17">
                <a:extLst>
                  <a:ext uri="{FF2B5EF4-FFF2-40B4-BE49-F238E27FC236}">
                    <a16:creationId xmlns:a16="http://schemas.microsoft.com/office/drawing/2014/main" id="{37684639-568D-4864-B261-E620F20CDAD0}"/>
                  </a:ext>
                </a:extLst>
              </p:cNvPr>
              <p:cNvSpPr/>
              <p:nvPr/>
            </p:nvSpPr>
            <p:spPr>
              <a:xfrm>
                <a:off x="6339097" y="1573726"/>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rgbClr val="253C8E"/>
                  </a:solidFill>
                  <a:latin typeface="+mj-lt"/>
                  <a:ea typeface="Arial Unicode MS" panose="020B0604020202020204" pitchFamily="34" charset="-122"/>
                  <a:cs typeface="Arial Unicode MS" panose="020B0604020202020204" pitchFamily="34" charset="-122"/>
                </a:endParaRPr>
              </a:p>
            </p:txBody>
          </p:sp>
          <p:sp>
            <p:nvSpPr>
              <p:cNvPr id="106" name="矩形 105">
                <a:extLst>
                  <a:ext uri="{FF2B5EF4-FFF2-40B4-BE49-F238E27FC236}">
                    <a16:creationId xmlns:a16="http://schemas.microsoft.com/office/drawing/2014/main" id="{F6F5226E-F164-4B07-8A24-F34E2D5BB52A}"/>
                  </a:ext>
                </a:extLst>
              </p:cNvPr>
              <p:cNvSpPr/>
              <p:nvPr/>
            </p:nvSpPr>
            <p:spPr>
              <a:xfrm>
                <a:off x="6339097" y="1614014"/>
                <a:ext cx="3720518" cy="451521"/>
              </a:xfrm>
              <a:prstGeom prst="rect">
                <a:avLst/>
              </a:prstGeom>
              <a:solidFill>
                <a:srgbClr val="253C8E"/>
              </a:solid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D3144CEC-84C9-4DDC-8FCB-8F164686EF16}"/>
                </a:ext>
              </a:extLst>
            </p:cNvPr>
            <p:cNvSpPr/>
            <p:nvPr/>
          </p:nvSpPr>
          <p:spPr>
            <a:xfrm>
              <a:off x="2883242"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9C28345E-714F-4079-9C2E-F26DAF79BB8B}"/>
                </a:ext>
              </a:extLst>
            </p:cNvPr>
            <p:cNvGrpSpPr/>
            <p:nvPr/>
          </p:nvGrpSpPr>
          <p:grpSpPr>
            <a:xfrm>
              <a:off x="3639273" y="3377086"/>
              <a:ext cx="2660919" cy="383539"/>
              <a:chOff x="6313270" y="2410177"/>
              <a:chExt cx="3746345" cy="511504"/>
            </a:xfrm>
            <a:solidFill>
              <a:srgbClr val="253C8E"/>
            </a:solidFill>
          </p:grpSpPr>
          <p:sp>
            <p:nvSpPr>
              <p:cNvPr id="103" name="圆角矩形 21">
                <a:extLst>
                  <a:ext uri="{FF2B5EF4-FFF2-40B4-BE49-F238E27FC236}">
                    <a16:creationId xmlns:a16="http://schemas.microsoft.com/office/drawing/2014/main" id="{B02D1796-77E5-4026-A79D-61AC0CEC3D37}"/>
                  </a:ext>
                </a:extLst>
              </p:cNvPr>
              <p:cNvSpPr/>
              <p:nvPr/>
            </p:nvSpPr>
            <p:spPr>
              <a:xfrm>
                <a:off x="6315199" y="2410177"/>
                <a:ext cx="3744416" cy="511504"/>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4" name="矩形 103">
                <a:extLst>
                  <a:ext uri="{FF2B5EF4-FFF2-40B4-BE49-F238E27FC236}">
                    <a16:creationId xmlns:a16="http://schemas.microsoft.com/office/drawing/2014/main" id="{5FC13522-538E-469C-BE6B-A8A2A8B19492}"/>
                  </a:ext>
                </a:extLst>
              </p:cNvPr>
              <p:cNvSpPr/>
              <p:nvPr/>
            </p:nvSpPr>
            <p:spPr>
              <a:xfrm>
                <a:off x="6313270" y="2452721"/>
                <a:ext cx="3744416" cy="451520"/>
              </a:xfrm>
              <a:prstGeom prst="rect">
                <a:avLst/>
              </a:prstGeom>
              <a:solidFill>
                <a:srgbClr val="C00000"/>
              </a:solid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A80A1D55-B1E5-4B4E-9D94-AACCBB5FFD43}"/>
                </a:ext>
              </a:extLst>
            </p:cNvPr>
            <p:cNvSpPr/>
            <p:nvPr/>
          </p:nvSpPr>
          <p:spPr>
            <a:xfrm>
              <a:off x="2883242"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DC1C3C0D-FC02-4B7C-9B6C-AF03A2EC7D60}"/>
                </a:ext>
              </a:extLst>
            </p:cNvPr>
            <p:cNvGrpSpPr/>
            <p:nvPr/>
          </p:nvGrpSpPr>
          <p:grpSpPr>
            <a:xfrm>
              <a:off x="3639273" y="3868172"/>
              <a:ext cx="2659549" cy="383539"/>
              <a:chOff x="6339097" y="3296031"/>
              <a:chExt cx="3744416" cy="511504"/>
            </a:xfrm>
            <a:solidFill>
              <a:srgbClr val="253C8E"/>
            </a:solidFill>
          </p:grpSpPr>
          <p:sp>
            <p:nvSpPr>
              <p:cNvPr id="101" name="圆角矩形 25">
                <a:extLst>
                  <a:ext uri="{FF2B5EF4-FFF2-40B4-BE49-F238E27FC236}">
                    <a16:creationId xmlns:a16="http://schemas.microsoft.com/office/drawing/2014/main" id="{95EF9139-C44A-4D9A-8C2A-DEF0B73CA510}"/>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2" name="矩形 101">
                <a:extLst>
                  <a:ext uri="{FF2B5EF4-FFF2-40B4-BE49-F238E27FC236}">
                    <a16:creationId xmlns:a16="http://schemas.microsoft.com/office/drawing/2014/main" id="{454D41D1-F093-4BC9-B175-46803ED63207}"/>
                  </a:ext>
                </a:extLst>
              </p:cNvPr>
              <p:cNvSpPr/>
              <p:nvPr/>
            </p:nvSpPr>
            <p:spPr>
              <a:xfrm>
                <a:off x="6339097" y="3336319"/>
                <a:ext cx="3120556"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B2758984-7ACD-42DA-972E-B88216A7A036}"/>
                </a:ext>
              </a:extLst>
            </p:cNvPr>
            <p:cNvSpPr/>
            <p:nvPr/>
          </p:nvSpPr>
          <p:spPr>
            <a:xfrm>
              <a:off x="2883242"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B427601D-A7A1-4A66-9884-E2CE0A8E3FF7}"/>
                </a:ext>
              </a:extLst>
            </p:cNvPr>
            <p:cNvGrpSpPr/>
            <p:nvPr/>
          </p:nvGrpSpPr>
          <p:grpSpPr>
            <a:xfrm>
              <a:off x="3639273" y="4359258"/>
              <a:ext cx="2659549" cy="383539"/>
              <a:chOff x="6339097" y="4180903"/>
              <a:chExt cx="3744416" cy="511504"/>
            </a:xfrm>
            <a:solidFill>
              <a:srgbClr val="253C8E"/>
            </a:solidFill>
          </p:grpSpPr>
          <p:sp>
            <p:nvSpPr>
              <p:cNvPr id="99" name="圆角矩形 29">
                <a:extLst>
                  <a:ext uri="{FF2B5EF4-FFF2-40B4-BE49-F238E27FC236}">
                    <a16:creationId xmlns:a16="http://schemas.microsoft.com/office/drawing/2014/main" id="{DE68BF9B-DA96-41E2-A504-16125C788B91}"/>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0" name="矩形 99">
                <a:extLst>
                  <a:ext uri="{FF2B5EF4-FFF2-40B4-BE49-F238E27FC236}">
                    <a16:creationId xmlns:a16="http://schemas.microsoft.com/office/drawing/2014/main" id="{EB8A89C8-0A05-4C5D-891C-17E0A6F9E3E2}"/>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4" name="组合 83">
              <a:extLst>
                <a:ext uri="{FF2B5EF4-FFF2-40B4-BE49-F238E27FC236}">
                  <a16:creationId xmlns:a16="http://schemas.microsoft.com/office/drawing/2014/main" id="{A6A866A7-9F92-408C-8CDB-1EF8748DBC0A}"/>
                </a:ext>
              </a:extLst>
            </p:cNvPr>
            <p:cNvGrpSpPr/>
            <p:nvPr/>
          </p:nvGrpSpPr>
          <p:grpSpPr>
            <a:xfrm>
              <a:off x="7092280" y="1086086"/>
              <a:ext cx="1907704" cy="2966897"/>
              <a:chOff x="7092280" y="1117021"/>
              <a:chExt cx="1907704" cy="2966897"/>
            </a:xfrm>
          </p:grpSpPr>
          <p:grpSp>
            <p:nvGrpSpPr>
              <p:cNvPr id="86" name="组合 85">
                <a:extLst>
                  <a:ext uri="{FF2B5EF4-FFF2-40B4-BE49-F238E27FC236}">
                    <a16:creationId xmlns:a16="http://schemas.microsoft.com/office/drawing/2014/main" id="{52F82169-8003-4211-AC16-582CF41439E8}"/>
                  </a:ext>
                </a:extLst>
              </p:cNvPr>
              <p:cNvGrpSpPr/>
              <p:nvPr/>
            </p:nvGrpSpPr>
            <p:grpSpPr>
              <a:xfrm>
                <a:off x="7236296" y="1223894"/>
                <a:ext cx="1687949" cy="383539"/>
                <a:chOff x="6339097" y="5057483"/>
                <a:chExt cx="3744416" cy="511504"/>
              </a:xfrm>
              <a:solidFill>
                <a:srgbClr val="253C8E"/>
              </a:solidFill>
            </p:grpSpPr>
            <p:sp>
              <p:nvSpPr>
                <p:cNvPr id="97" name="圆角矩形 33">
                  <a:extLst>
                    <a:ext uri="{FF2B5EF4-FFF2-40B4-BE49-F238E27FC236}">
                      <a16:creationId xmlns:a16="http://schemas.microsoft.com/office/drawing/2014/main" id="{3FB518FA-ACBD-43D4-A590-6B4E612D319C}"/>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8" name="矩形 97">
                  <a:extLst>
                    <a:ext uri="{FF2B5EF4-FFF2-40B4-BE49-F238E27FC236}">
                      <a16:creationId xmlns:a16="http://schemas.microsoft.com/office/drawing/2014/main" id="{09AE17DE-75A8-4577-87F8-A8DE5AA4EB2B}"/>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7" name="组合 86">
                <a:extLst>
                  <a:ext uri="{FF2B5EF4-FFF2-40B4-BE49-F238E27FC236}">
                    <a16:creationId xmlns:a16="http://schemas.microsoft.com/office/drawing/2014/main" id="{F5ACF2C1-8085-4DDF-AE96-A67B3690D0D4}"/>
                  </a:ext>
                </a:extLst>
              </p:cNvPr>
              <p:cNvGrpSpPr/>
              <p:nvPr/>
            </p:nvGrpSpPr>
            <p:grpSpPr>
              <a:xfrm>
                <a:off x="7225523" y="1730421"/>
                <a:ext cx="1687949" cy="383539"/>
                <a:chOff x="6339097" y="5057483"/>
                <a:chExt cx="3744416" cy="511504"/>
              </a:xfrm>
              <a:solidFill>
                <a:srgbClr val="253C8E"/>
              </a:solidFill>
            </p:grpSpPr>
            <p:sp>
              <p:nvSpPr>
                <p:cNvPr id="95" name="圆角矩形 33">
                  <a:extLst>
                    <a:ext uri="{FF2B5EF4-FFF2-40B4-BE49-F238E27FC236}">
                      <a16:creationId xmlns:a16="http://schemas.microsoft.com/office/drawing/2014/main" id="{142A4DE2-5162-4066-B591-D64BA1ECEAC1}"/>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6" name="矩形 95">
                  <a:extLst>
                    <a:ext uri="{FF2B5EF4-FFF2-40B4-BE49-F238E27FC236}">
                      <a16:creationId xmlns:a16="http://schemas.microsoft.com/office/drawing/2014/main" id="{0B454AFF-765A-4C42-B141-47A8B4FB4D6C}"/>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29A662A4-076A-4FF7-89DF-7C8006FE9156}"/>
                  </a:ext>
                </a:extLst>
              </p:cNvPr>
              <p:cNvGrpSpPr/>
              <p:nvPr/>
            </p:nvGrpSpPr>
            <p:grpSpPr>
              <a:xfrm>
                <a:off x="7225523" y="2219264"/>
                <a:ext cx="1677176" cy="584784"/>
                <a:chOff x="6339097" y="5057483"/>
                <a:chExt cx="3744416" cy="808388"/>
              </a:xfrm>
              <a:solidFill>
                <a:srgbClr val="253C8E"/>
              </a:solidFill>
            </p:grpSpPr>
            <p:sp>
              <p:nvSpPr>
                <p:cNvPr id="93" name="圆角矩形 33">
                  <a:extLst>
                    <a:ext uri="{FF2B5EF4-FFF2-40B4-BE49-F238E27FC236}">
                      <a16:creationId xmlns:a16="http://schemas.microsoft.com/office/drawing/2014/main" id="{FA2306CE-F437-42E5-8C9D-39CE06550434}"/>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4" name="矩形 93">
                  <a:extLst>
                    <a:ext uri="{FF2B5EF4-FFF2-40B4-BE49-F238E27FC236}">
                      <a16:creationId xmlns:a16="http://schemas.microsoft.com/office/drawing/2014/main" id="{99BE4805-B302-4490-A06A-3D9768AF98DE}"/>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61F65CF4-4B8E-44BE-A330-EC3312AA1987}"/>
                  </a:ext>
                </a:extLst>
              </p:cNvPr>
              <p:cNvGrpSpPr/>
              <p:nvPr/>
            </p:nvGrpSpPr>
            <p:grpSpPr>
              <a:xfrm>
                <a:off x="7224657" y="2905313"/>
                <a:ext cx="1687949" cy="1089389"/>
                <a:chOff x="6339097" y="5057483"/>
                <a:chExt cx="3744416" cy="1261048"/>
              </a:xfrm>
              <a:solidFill>
                <a:srgbClr val="253C8E"/>
              </a:solidFill>
            </p:grpSpPr>
            <p:sp>
              <p:nvSpPr>
                <p:cNvPr id="91" name="圆角矩形 33">
                  <a:extLst>
                    <a:ext uri="{FF2B5EF4-FFF2-40B4-BE49-F238E27FC236}">
                      <a16:creationId xmlns:a16="http://schemas.microsoft.com/office/drawing/2014/main" id="{6AC5AE42-1662-4706-83A4-71A657DC88DA}"/>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2" name="矩形 91">
                  <a:extLst>
                    <a:ext uri="{FF2B5EF4-FFF2-40B4-BE49-F238E27FC236}">
                      <a16:creationId xmlns:a16="http://schemas.microsoft.com/office/drawing/2014/main" id="{4719986E-2372-44D5-A457-6DEF460DACFF}"/>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90" name="矩形 89">
                <a:extLst>
                  <a:ext uri="{FF2B5EF4-FFF2-40B4-BE49-F238E27FC236}">
                    <a16:creationId xmlns:a16="http://schemas.microsoft.com/office/drawing/2014/main" id="{2ECE0A18-8989-457D-BD31-4649E8EBFEFB}"/>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箭头连接符 84">
              <a:extLst>
                <a:ext uri="{FF2B5EF4-FFF2-40B4-BE49-F238E27FC236}">
                  <a16:creationId xmlns:a16="http://schemas.microsoft.com/office/drawing/2014/main" id="{AF89632C-D955-4FDB-B1FA-10936FFDCBC6}"/>
                </a:ext>
              </a:extLst>
            </p:cNvPr>
            <p:cNvCxnSpPr>
              <a:stCxn id="107" idx="3"/>
              <a:endCxn id="90"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15="http://schemas.microsoft.com/office/powerpoint/2012/main">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sp>
        <p:nvSpPr>
          <p:cNvPr id="13" name="文本框 12">
            <a:extLst>
              <a:ext uri="{FF2B5EF4-FFF2-40B4-BE49-F238E27FC236}">
                <a16:creationId xmlns:a16="http://schemas.microsoft.com/office/drawing/2014/main" id="{E3AB522B-42F9-4CB8-838A-B5837F16640E}"/>
              </a:ext>
            </a:extLst>
          </p:cNvPr>
          <p:cNvSpPr txBox="1"/>
          <p:nvPr/>
        </p:nvSpPr>
        <p:spPr>
          <a:xfrm>
            <a:off x="107504" y="771550"/>
            <a:ext cx="8928992" cy="3477875"/>
          </a:xfrm>
          <a:prstGeom prst="rect">
            <a:avLst/>
          </a:prstGeom>
          <a:noFill/>
        </p:spPr>
        <p:txBody>
          <a:bodyPr wrap="square">
            <a:spAutoFit/>
          </a:bodyPr>
          <a:lstStyle/>
          <a:p>
            <a:pPr marL="457200" indent="-457200" eaLnBrk="1" hangingPunct="1">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管道输入输出流</a:t>
            </a:r>
          </a:p>
          <a:p>
            <a:pPr marL="914400" lvl="1" indent="-457200" algn="just" eaLnBrk="1" hangingPunct="1">
              <a:buFont typeface="微软雅黑" panose="020B0503020204020204" pitchFamily="34" charset="-122"/>
              <a:buChar char="–"/>
            </a:pPr>
            <a:r>
              <a:rPr lang="zh-CN" altLang="zh-CN" sz="2400" dirty="0">
                <a:latin typeface="微软雅黑" panose="020B0503020204020204" pitchFamily="34" charset="-122"/>
                <a:ea typeface="微软雅黑" panose="020B0503020204020204" pitchFamily="34" charset="-122"/>
              </a:rPr>
              <a:t>利用管道方式进行数据输入输出管理的类管道流用来</a:t>
            </a:r>
            <a:r>
              <a:rPr lang="zh-CN" altLang="zh-CN" sz="2400" dirty="0">
                <a:solidFill>
                  <a:srgbClr val="FF0000"/>
                </a:solidFill>
                <a:latin typeface="微软雅黑" panose="020B0503020204020204" pitchFamily="34" charset="-122"/>
                <a:ea typeface="微软雅黑" panose="020B0503020204020204" pitchFamily="34" charset="-122"/>
              </a:rPr>
              <a:t>将一个程序或线程的输出连接到另外一个程序或线程作为输入</a:t>
            </a:r>
            <a:r>
              <a:rPr lang="zh-CN" altLang="zh-CN" sz="2400" dirty="0">
                <a:latin typeface="微软雅黑" panose="020B0503020204020204" pitchFamily="34" charset="-122"/>
                <a:ea typeface="微软雅黑" panose="020B0503020204020204" pitchFamily="34" charset="-122"/>
              </a:rPr>
              <a:t>，使得相连线程能够通过</a:t>
            </a:r>
            <a:r>
              <a:rPr lang="en-US" altLang="zh-CN" sz="2400" dirty="0" err="1">
                <a:solidFill>
                  <a:srgbClr val="FF0000"/>
                </a:solidFill>
                <a:latin typeface="微软雅黑" panose="020B0503020204020204" pitchFamily="34" charset="-122"/>
                <a:ea typeface="微软雅黑" panose="020B0503020204020204" pitchFamily="34" charset="-122"/>
              </a:rPr>
              <a:t>PipedInputStream</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PipedOutputStream</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类进行数据交换</a:t>
            </a:r>
            <a:endParaRPr lang="en-US" altLang="zh-CN" sz="2400" dirty="0">
              <a:latin typeface="微软雅黑" panose="020B0503020204020204" pitchFamily="34" charset="-122"/>
              <a:ea typeface="微软雅黑" panose="020B0503020204020204" pitchFamily="34" charset="-122"/>
            </a:endParaRPr>
          </a:p>
          <a:p>
            <a:pPr marL="914400" lvl="1" indent="-457200" algn="just" eaLnBrk="1" hangingPunct="1">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PipedInputStream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作为管道的</a:t>
            </a:r>
            <a:r>
              <a:rPr lang="zh-CN" altLang="en-US" sz="2400" dirty="0">
                <a:solidFill>
                  <a:srgbClr val="FF0000"/>
                </a:solidFill>
                <a:latin typeface="微软雅黑" panose="020B0503020204020204" pitchFamily="34" charset="-122"/>
                <a:ea typeface="微软雅黑" panose="020B0503020204020204" pitchFamily="34" charset="-122"/>
              </a:rPr>
              <a:t>接收端</a:t>
            </a:r>
            <a:r>
              <a:rPr lang="zh-CN" altLang="en-US" sz="2400" dirty="0">
                <a:latin typeface="微软雅黑" panose="020B0503020204020204" pitchFamily="34" charset="-122"/>
                <a:ea typeface="微软雅黑" panose="020B0503020204020204" pitchFamily="34" charset="-122"/>
              </a:rPr>
              <a:t>，必须与一个</a:t>
            </a:r>
            <a:r>
              <a:rPr lang="zh-CN" altLang="en-US" sz="2400" dirty="0">
                <a:solidFill>
                  <a:srgbClr val="FF0000"/>
                </a:solidFill>
                <a:latin typeface="微软雅黑" panose="020B0503020204020204" pitchFamily="34" charset="-122"/>
                <a:ea typeface="微软雅黑" panose="020B0503020204020204" pitchFamily="34" charset="-122"/>
              </a:rPr>
              <a:t>作为发送端的 </a:t>
            </a:r>
            <a:r>
              <a:rPr lang="en-US" altLang="zh-CN" sz="2400" dirty="0" err="1">
                <a:solidFill>
                  <a:srgbClr val="FF0000"/>
                </a:solidFill>
                <a:latin typeface="微软雅黑" panose="020B0503020204020204" pitchFamily="34" charset="-122"/>
                <a:ea typeface="微软雅黑" panose="020B0503020204020204" pitchFamily="34" charset="-122"/>
              </a:rPr>
              <a:t>PipedOutputStream</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相连</a:t>
            </a:r>
            <a:endParaRPr lang="en-US" altLang="zh-CN" sz="2400" dirty="0">
              <a:solidFill>
                <a:srgbClr val="FF0000"/>
              </a:solidFill>
              <a:latin typeface="微软雅黑" panose="020B0503020204020204" pitchFamily="34" charset="-122"/>
              <a:ea typeface="微软雅黑" panose="020B0503020204020204" pitchFamily="34" charset="-122"/>
            </a:endParaRPr>
          </a:p>
          <a:p>
            <a:pPr marL="914400" lvl="1" indent="-457200" algn="just" eaLnBrk="1" hangingPunct="1">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PipedOutputStream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作为管道的</a:t>
            </a:r>
            <a:r>
              <a:rPr lang="zh-CN" altLang="en-US" sz="2400" dirty="0">
                <a:solidFill>
                  <a:srgbClr val="FF0000"/>
                </a:solidFill>
                <a:latin typeface="微软雅黑" panose="020B0503020204020204" pitchFamily="34" charset="-122"/>
                <a:ea typeface="微软雅黑" panose="020B0503020204020204" pitchFamily="34" charset="-122"/>
              </a:rPr>
              <a:t>发送端</a:t>
            </a:r>
            <a:r>
              <a:rPr lang="zh-CN" altLang="en-US" sz="2400" dirty="0">
                <a:latin typeface="微软雅黑" panose="020B0503020204020204" pitchFamily="34" charset="-122"/>
                <a:ea typeface="微软雅黑" panose="020B0503020204020204" pitchFamily="34" charset="-122"/>
              </a:rPr>
              <a:t>，必须与一个</a:t>
            </a:r>
            <a:r>
              <a:rPr lang="zh-CN" altLang="en-US" sz="2400" dirty="0">
                <a:solidFill>
                  <a:srgbClr val="FF0000"/>
                </a:solidFill>
                <a:latin typeface="微软雅黑" panose="020B0503020204020204" pitchFamily="34" charset="-122"/>
                <a:ea typeface="微软雅黑" panose="020B0503020204020204" pitchFamily="34" charset="-122"/>
              </a:rPr>
              <a:t>作为接收端的 </a:t>
            </a:r>
            <a:r>
              <a:rPr lang="en-US" altLang="zh-CN" sz="2400" dirty="0" err="1">
                <a:solidFill>
                  <a:srgbClr val="FF0000"/>
                </a:solidFill>
                <a:latin typeface="微软雅黑" panose="020B0503020204020204" pitchFamily="34" charset="-122"/>
                <a:ea typeface="微软雅黑" panose="020B0503020204020204" pitchFamily="34" charset="-122"/>
              </a:rPr>
              <a:t>PipedInputStream</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相连</a:t>
            </a:r>
            <a:endParaRPr lang="zh-CN"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044677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3" name="表格 3">
            <a:extLst>
              <a:ext uri="{FF2B5EF4-FFF2-40B4-BE49-F238E27FC236}">
                <a16:creationId xmlns:a16="http://schemas.microsoft.com/office/drawing/2014/main" id="{ABFCC214-EEEA-4230-976D-D98F7C5B2262}"/>
              </a:ext>
            </a:extLst>
          </p:cNvPr>
          <p:cNvGraphicFramePr>
            <a:graphicFrameLocks noGrp="1"/>
          </p:cNvGraphicFramePr>
          <p:nvPr>
            <p:extLst>
              <p:ext uri="{D42A27DB-BD31-4B8C-83A1-F6EECF244321}">
                <p14:modId xmlns:p14="http://schemas.microsoft.com/office/powerpoint/2010/main" val="855028979"/>
              </p:ext>
            </p:extLst>
          </p:nvPr>
        </p:nvGraphicFramePr>
        <p:xfrm>
          <a:off x="222049" y="1563638"/>
          <a:ext cx="8699902" cy="1752600"/>
        </p:xfrm>
        <a:graphic>
          <a:graphicData uri="http://schemas.openxmlformats.org/drawingml/2006/table">
            <a:tbl>
              <a:tblPr firstRow="1" bandRow="1">
                <a:tableStyleId>{5C22544A-7EE6-4342-B048-85BDC9FD1C3A}</a:tableStyleId>
              </a:tblPr>
              <a:tblGrid>
                <a:gridCol w="4349951">
                  <a:extLst>
                    <a:ext uri="{9D8B030D-6E8A-4147-A177-3AD203B41FA5}">
                      <a16:colId xmlns:a16="http://schemas.microsoft.com/office/drawing/2014/main" val="340348679"/>
                    </a:ext>
                  </a:extLst>
                </a:gridCol>
                <a:gridCol w="4349951">
                  <a:extLst>
                    <a:ext uri="{9D8B030D-6E8A-4147-A177-3AD203B41FA5}">
                      <a16:colId xmlns:a16="http://schemas.microsoft.com/office/drawing/2014/main" val="617887611"/>
                    </a:ext>
                  </a:extLst>
                </a:gridCol>
              </a:tblGrid>
              <a:tr h="370840">
                <a:tc>
                  <a:txBody>
                    <a:bodyPr/>
                    <a:lstStyle/>
                    <a:p>
                      <a:r>
                        <a:rPr lang="en-US" altLang="zh-CN" dirty="0" err="1"/>
                        <a:t>PipedInputStream</a:t>
                      </a:r>
                      <a:r>
                        <a:rPr lang="zh-CN" altLang="en-US" dirty="0"/>
                        <a:t>构造方法</a:t>
                      </a:r>
                    </a:p>
                  </a:txBody>
                  <a:tcPr/>
                </a:tc>
                <a:tc>
                  <a:txBody>
                    <a:bodyPr/>
                    <a:lstStyle/>
                    <a:p>
                      <a:r>
                        <a:rPr lang="zh-CN" altLang="en-US" dirty="0"/>
                        <a:t>功能说明</a:t>
                      </a:r>
                    </a:p>
                  </a:txBody>
                  <a:tcPr/>
                </a:tc>
                <a:extLst>
                  <a:ext uri="{0D108BD9-81ED-4DB2-BD59-A6C34878D82A}">
                    <a16:rowId xmlns:a16="http://schemas.microsoft.com/office/drawing/2014/main" val="2630247244"/>
                  </a:ext>
                </a:extLst>
              </a:tr>
              <a:tr h="370840">
                <a:tc>
                  <a:txBody>
                    <a:bodyPr/>
                    <a:lstStyle/>
                    <a:p>
                      <a:r>
                        <a:rPr lang="en-US" altLang="zh-CN" dirty="0" err="1"/>
                        <a:t>PipedInputStream</a:t>
                      </a:r>
                      <a:r>
                        <a:rPr lang="en-US" altLang="zh-CN" dirty="0"/>
                        <a:t>()</a:t>
                      </a:r>
                      <a:endParaRPr lang="zh-CN" altLang="en-US" dirty="0"/>
                    </a:p>
                  </a:txBody>
                  <a:tcPr/>
                </a:tc>
                <a:tc>
                  <a:txBody>
                    <a:bodyPr/>
                    <a:lstStyle/>
                    <a:p>
                      <a:r>
                        <a:rPr lang="zh-CN" altLang="en-US" dirty="0"/>
                        <a:t>创建一个尚未连接到发送端的管道输入流</a:t>
                      </a:r>
                    </a:p>
                  </a:txBody>
                  <a:tcPr/>
                </a:tc>
                <a:extLst>
                  <a:ext uri="{0D108BD9-81ED-4DB2-BD59-A6C34878D82A}">
                    <a16:rowId xmlns:a16="http://schemas.microsoft.com/office/drawing/2014/main" val="3541248360"/>
                  </a:ext>
                </a:extLst>
              </a:tr>
              <a:tr h="370840">
                <a:tc>
                  <a:txBody>
                    <a:bodyPr/>
                    <a:lstStyle/>
                    <a:p>
                      <a:r>
                        <a:rPr lang="en-US" altLang="zh-CN" dirty="0" err="1"/>
                        <a:t>PipedInputStream</a:t>
                      </a:r>
                      <a:r>
                        <a:rPr lang="en-US" altLang="zh-CN" dirty="0"/>
                        <a:t>(</a:t>
                      </a:r>
                      <a:r>
                        <a:rPr lang="en-US" altLang="zh-CN" dirty="0" err="1"/>
                        <a:t>PipedOutputStream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创建一个连接到 </a:t>
                      </a:r>
                      <a:r>
                        <a:rPr lang="en-US" altLang="zh-CN" dirty="0" err="1"/>
                        <a:t>src</a:t>
                      </a:r>
                      <a:r>
                        <a:rPr lang="en-US" altLang="zh-CN" dirty="0"/>
                        <a:t> </a:t>
                      </a:r>
                      <a:r>
                        <a:rPr lang="zh-CN" altLang="en-US" dirty="0"/>
                        <a:t>的管道输入流</a:t>
                      </a:r>
                    </a:p>
                  </a:txBody>
                  <a:tcPr/>
                </a:tc>
                <a:extLst>
                  <a:ext uri="{0D108BD9-81ED-4DB2-BD59-A6C34878D82A}">
                    <a16:rowId xmlns:a16="http://schemas.microsoft.com/office/drawing/2014/main" val="740067427"/>
                  </a:ext>
                </a:extLst>
              </a:tr>
              <a:tr h="370840">
                <a:tc>
                  <a:txBody>
                    <a:bodyPr/>
                    <a:lstStyle/>
                    <a:p>
                      <a:r>
                        <a:rPr lang="en-US" altLang="zh-CN" dirty="0" err="1"/>
                        <a:t>PipedInputStream</a:t>
                      </a:r>
                      <a:r>
                        <a:rPr lang="en-US" altLang="zh-CN" dirty="0"/>
                        <a:t>(</a:t>
                      </a:r>
                      <a:r>
                        <a:rPr lang="en-US" altLang="zh-CN" dirty="0" err="1"/>
                        <a:t>PipedOutputStream</a:t>
                      </a:r>
                      <a:r>
                        <a:rPr lang="en-US" altLang="zh-CN" dirty="0"/>
                        <a:t> </a:t>
                      </a:r>
                      <a:r>
                        <a:rPr lang="en-US" altLang="zh-CN" dirty="0" err="1"/>
                        <a:t>src</a:t>
                      </a:r>
                      <a:r>
                        <a:rPr lang="en-US" altLang="zh-CN" dirty="0"/>
                        <a:t>, int </a:t>
                      </a:r>
                      <a:r>
                        <a:rPr lang="en-US" altLang="zh-CN" dirty="0" err="1"/>
                        <a:t>pipeSize</a:t>
                      </a:r>
                      <a:r>
                        <a:rPr lang="en-US" altLang="zh-CN" dirty="0"/>
                        <a:t>)</a:t>
                      </a:r>
                      <a:endParaRPr lang="zh-CN" altLang="en-US" dirty="0"/>
                    </a:p>
                  </a:txBody>
                  <a:tcPr/>
                </a:tc>
                <a:tc>
                  <a:txBody>
                    <a:bodyPr/>
                    <a:lstStyle/>
                    <a:p>
                      <a:r>
                        <a:rPr lang="zh-CN" altLang="en-US" dirty="0"/>
                        <a:t>带有管道大小的管道输入流，并连接到发送端</a:t>
                      </a:r>
                    </a:p>
                  </a:txBody>
                  <a:tcPr/>
                </a:tc>
                <a:extLst>
                  <a:ext uri="{0D108BD9-81ED-4DB2-BD59-A6C34878D82A}">
                    <a16:rowId xmlns:a16="http://schemas.microsoft.com/office/drawing/2014/main" val="1407190140"/>
                  </a:ext>
                </a:extLst>
              </a:tr>
            </a:tbl>
          </a:graphicData>
        </a:graphic>
      </p:graphicFrame>
    </p:spTree>
    <p:extLst>
      <p:ext uri="{BB962C8B-B14F-4D97-AF65-F5344CB8AC3E}">
        <p14:creationId xmlns:p14="http://schemas.microsoft.com/office/powerpoint/2010/main" val="323351957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4" name="表格 4">
            <a:extLst>
              <a:ext uri="{FF2B5EF4-FFF2-40B4-BE49-F238E27FC236}">
                <a16:creationId xmlns:a16="http://schemas.microsoft.com/office/drawing/2014/main" id="{C9D9C1B1-6482-488D-A214-BE722DE515D9}"/>
              </a:ext>
            </a:extLst>
          </p:cNvPr>
          <p:cNvGraphicFramePr>
            <a:graphicFrameLocks noGrp="1"/>
          </p:cNvGraphicFramePr>
          <p:nvPr>
            <p:extLst>
              <p:ext uri="{D42A27DB-BD31-4B8C-83A1-F6EECF244321}">
                <p14:modId xmlns:p14="http://schemas.microsoft.com/office/powerpoint/2010/main" val="1476895050"/>
              </p:ext>
            </p:extLst>
          </p:nvPr>
        </p:nvGraphicFramePr>
        <p:xfrm>
          <a:off x="179512" y="1139190"/>
          <a:ext cx="8784976" cy="2865120"/>
        </p:xfrm>
        <a:graphic>
          <a:graphicData uri="http://schemas.openxmlformats.org/drawingml/2006/table">
            <a:tbl>
              <a:tblPr firstRow="1" bandRow="1">
                <a:tableStyleId>{5C22544A-7EE6-4342-B048-85BDC9FD1C3A}</a:tableStyleId>
              </a:tblPr>
              <a:tblGrid>
                <a:gridCol w="3754869">
                  <a:extLst>
                    <a:ext uri="{9D8B030D-6E8A-4147-A177-3AD203B41FA5}">
                      <a16:colId xmlns:a16="http://schemas.microsoft.com/office/drawing/2014/main" val="1862193212"/>
                    </a:ext>
                  </a:extLst>
                </a:gridCol>
                <a:gridCol w="5030107">
                  <a:extLst>
                    <a:ext uri="{9D8B030D-6E8A-4147-A177-3AD203B41FA5}">
                      <a16:colId xmlns:a16="http://schemas.microsoft.com/office/drawing/2014/main" val="737627070"/>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4287601351"/>
                  </a:ext>
                </a:extLst>
              </a:tr>
              <a:tr h="370840">
                <a:tc>
                  <a:txBody>
                    <a:bodyPr/>
                    <a:lstStyle/>
                    <a:p>
                      <a:r>
                        <a:rPr lang="en-US" altLang="zh-CN" dirty="0"/>
                        <a:t>int available()</a:t>
                      </a:r>
                      <a:endParaRPr lang="zh-CN" altLang="en-US" dirty="0"/>
                    </a:p>
                  </a:txBody>
                  <a:tcPr/>
                </a:tc>
                <a:tc>
                  <a:txBody>
                    <a:bodyPr/>
                    <a:lstStyle/>
                    <a:p>
                      <a:r>
                        <a:rPr lang="zh-CN" altLang="en-US" dirty="0"/>
                        <a:t>剩余可读取的字节数</a:t>
                      </a:r>
                    </a:p>
                  </a:txBody>
                  <a:tcPr/>
                </a:tc>
                <a:extLst>
                  <a:ext uri="{0D108BD9-81ED-4DB2-BD59-A6C34878D82A}">
                    <a16:rowId xmlns:a16="http://schemas.microsoft.com/office/drawing/2014/main" val="3072018330"/>
                  </a:ext>
                </a:extLst>
              </a:tr>
              <a:tr h="370840">
                <a:tc>
                  <a:txBody>
                    <a:bodyPr/>
                    <a:lstStyle/>
                    <a:p>
                      <a:r>
                        <a:rPr lang="en-US" altLang="zh-CN" dirty="0"/>
                        <a:t>int read()</a:t>
                      </a:r>
                      <a:endParaRPr lang="zh-CN" altLang="en-US" dirty="0"/>
                    </a:p>
                  </a:txBody>
                  <a:tcPr/>
                </a:tc>
                <a:tc>
                  <a:txBody>
                    <a:bodyPr/>
                    <a:lstStyle/>
                    <a:p>
                      <a:r>
                        <a:rPr lang="zh-CN" altLang="en-US" dirty="0"/>
                        <a:t>从管道中读取一个字节的数据</a:t>
                      </a:r>
                    </a:p>
                  </a:txBody>
                  <a:tcPr/>
                </a:tc>
                <a:extLst>
                  <a:ext uri="{0D108BD9-81ED-4DB2-BD59-A6C34878D82A}">
                    <a16:rowId xmlns:a16="http://schemas.microsoft.com/office/drawing/2014/main" val="4191716664"/>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从管道输入流最多读取</a:t>
                      </a:r>
                      <a:r>
                        <a:rPr lang="en-US" altLang="zh-CN" dirty="0" err="1"/>
                        <a:t>len</a:t>
                      </a:r>
                      <a:r>
                        <a:rPr lang="zh-CN" altLang="en-US" dirty="0"/>
                        <a:t>字节数据存入字节数组</a:t>
                      </a:r>
                      <a:r>
                        <a:rPr lang="en-US" altLang="zh-CN" dirty="0"/>
                        <a:t>b</a:t>
                      </a:r>
                      <a:r>
                        <a:rPr lang="zh-CN" altLang="en-US" dirty="0"/>
                        <a:t>从</a:t>
                      </a:r>
                      <a:r>
                        <a:rPr lang="en-US" altLang="zh-CN" dirty="0"/>
                        <a:t>offset</a:t>
                      </a:r>
                      <a:r>
                        <a:rPr lang="zh-CN" altLang="en-US" dirty="0"/>
                        <a:t>开始的位置</a:t>
                      </a:r>
                    </a:p>
                  </a:txBody>
                  <a:tcPr/>
                </a:tc>
                <a:extLst>
                  <a:ext uri="{0D108BD9-81ED-4DB2-BD59-A6C34878D82A}">
                    <a16:rowId xmlns:a16="http://schemas.microsoft.com/office/drawing/2014/main" val="2050261949"/>
                  </a:ext>
                </a:extLst>
              </a:tr>
              <a:tr h="370840">
                <a:tc>
                  <a:txBody>
                    <a:bodyPr/>
                    <a:lstStyle/>
                    <a:p>
                      <a:r>
                        <a:rPr lang="en-US" altLang="zh-CN" dirty="0"/>
                        <a:t>void receive(int b)</a:t>
                      </a:r>
                      <a:endParaRPr lang="zh-CN" altLang="en-US" dirty="0"/>
                    </a:p>
                  </a:txBody>
                  <a:tcPr/>
                </a:tc>
                <a:tc>
                  <a:txBody>
                    <a:bodyPr/>
                    <a:lstStyle/>
                    <a:p>
                      <a:r>
                        <a:rPr lang="zh-CN" altLang="en-US" dirty="0"/>
                        <a:t>从管道接收一字节的数据</a:t>
                      </a:r>
                    </a:p>
                  </a:txBody>
                  <a:tcPr/>
                </a:tc>
                <a:extLst>
                  <a:ext uri="{0D108BD9-81ED-4DB2-BD59-A6C34878D82A}">
                    <a16:rowId xmlns:a16="http://schemas.microsoft.com/office/drawing/2014/main" val="857330066"/>
                  </a:ext>
                </a:extLst>
              </a:tr>
              <a:tr h="370840">
                <a:tc>
                  <a:txBody>
                    <a:bodyPr/>
                    <a:lstStyle/>
                    <a:p>
                      <a:r>
                        <a:rPr lang="en-US" altLang="zh-CN" dirty="0"/>
                        <a:t>void connect(</a:t>
                      </a:r>
                      <a:r>
                        <a:rPr lang="en-US" altLang="zh-CN" dirty="0" err="1"/>
                        <a:t>PipedOutputStream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将接收端管道连接到发送端管道</a:t>
                      </a:r>
                    </a:p>
                  </a:txBody>
                  <a:tcPr/>
                </a:tc>
                <a:extLst>
                  <a:ext uri="{0D108BD9-81ED-4DB2-BD59-A6C34878D82A}">
                    <a16:rowId xmlns:a16="http://schemas.microsoft.com/office/drawing/2014/main" val="3945847142"/>
                  </a:ext>
                </a:extLst>
              </a:tr>
              <a:tr h="370840">
                <a:tc>
                  <a:txBody>
                    <a:bodyPr/>
                    <a:lstStyle/>
                    <a:p>
                      <a:r>
                        <a:rPr lang="en-US" altLang="zh-CN" dirty="0"/>
                        <a:t>void close()</a:t>
                      </a:r>
                      <a:endParaRPr lang="zh-CN" altLang="en-US" dirty="0"/>
                    </a:p>
                  </a:txBody>
                  <a:tcPr/>
                </a:tc>
                <a:tc>
                  <a:txBody>
                    <a:bodyPr/>
                    <a:lstStyle/>
                    <a:p>
                      <a:r>
                        <a:rPr lang="zh-CN" altLang="en-US" dirty="0"/>
                        <a:t>关闭管道输入流</a:t>
                      </a:r>
                    </a:p>
                  </a:txBody>
                  <a:tcPr/>
                </a:tc>
                <a:extLst>
                  <a:ext uri="{0D108BD9-81ED-4DB2-BD59-A6C34878D82A}">
                    <a16:rowId xmlns:a16="http://schemas.microsoft.com/office/drawing/2014/main" val="343178944"/>
                  </a:ext>
                </a:extLst>
              </a:tr>
            </a:tbl>
          </a:graphicData>
        </a:graphic>
      </p:graphicFrame>
    </p:spTree>
    <p:extLst>
      <p:ext uri="{BB962C8B-B14F-4D97-AF65-F5344CB8AC3E}">
        <p14:creationId xmlns:p14="http://schemas.microsoft.com/office/powerpoint/2010/main" val="10527912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3" name="表格 3">
            <a:extLst>
              <a:ext uri="{FF2B5EF4-FFF2-40B4-BE49-F238E27FC236}">
                <a16:creationId xmlns:a16="http://schemas.microsoft.com/office/drawing/2014/main" id="{ABFCC214-EEEA-4230-976D-D98F7C5B2262}"/>
              </a:ext>
            </a:extLst>
          </p:cNvPr>
          <p:cNvGraphicFramePr>
            <a:graphicFrameLocks noGrp="1"/>
          </p:cNvGraphicFramePr>
          <p:nvPr>
            <p:extLst>
              <p:ext uri="{D42A27DB-BD31-4B8C-83A1-F6EECF244321}">
                <p14:modId xmlns:p14="http://schemas.microsoft.com/office/powerpoint/2010/main" val="3615435301"/>
              </p:ext>
            </p:extLst>
          </p:nvPr>
        </p:nvGraphicFramePr>
        <p:xfrm>
          <a:off x="251520" y="1563638"/>
          <a:ext cx="8670431" cy="1112520"/>
        </p:xfrm>
        <a:graphic>
          <a:graphicData uri="http://schemas.openxmlformats.org/drawingml/2006/table">
            <a:tbl>
              <a:tblPr firstRow="1" bandRow="1">
                <a:tableStyleId>{5C22544A-7EE6-4342-B048-85BDC9FD1C3A}</a:tableStyleId>
              </a:tblPr>
              <a:tblGrid>
                <a:gridCol w="4320480">
                  <a:extLst>
                    <a:ext uri="{9D8B030D-6E8A-4147-A177-3AD203B41FA5}">
                      <a16:colId xmlns:a16="http://schemas.microsoft.com/office/drawing/2014/main" val="340348679"/>
                    </a:ext>
                  </a:extLst>
                </a:gridCol>
                <a:gridCol w="4349951">
                  <a:extLst>
                    <a:ext uri="{9D8B030D-6E8A-4147-A177-3AD203B41FA5}">
                      <a16:colId xmlns:a16="http://schemas.microsoft.com/office/drawing/2014/main" val="617887611"/>
                    </a:ext>
                  </a:extLst>
                </a:gridCol>
              </a:tblGrid>
              <a:tr h="370840">
                <a:tc>
                  <a:txBody>
                    <a:bodyPr/>
                    <a:lstStyle/>
                    <a:p>
                      <a:r>
                        <a:rPr lang="en-US" altLang="zh-CN" dirty="0" err="1"/>
                        <a:t>PipedOutputStream</a:t>
                      </a:r>
                      <a:r>
                        <a:rPr lang="zh-CN" altLang="en-US" dirty="0"/>
                        <a:t>构造方法</a:t>
                      </a:r>
                    </a:p>
                  </a:txBody>
                  <a:tcPr/>
                </a:tc>
                <a:tc>
                  <a:txBody>
                    <a:bodyPr/>
                    <a:lstStyle/>
                    <a:p>
                      <a:r>
                        <a:rPr lang="zh-CN" altLang="en-US" dirty="0"/>
                        <a:t>功能说明</a:t>
                      </a:r>
                    </a:p>
                  </a:txBody>
                  <a:tcPr/>
                </a:tc>
                <a:extLst>
                  <a:ext uri="{0D108BD9-81ED-4DB2-BD59-A6C34878D82A}">
                    <a16:rowId xmlns:a16="http://schemas.microsoft.com/office/drawing/2014/main" val="2630247244"/>
                  </a:ext>
                </a:extLst>
              </a:tr>
              <a:tr h="370840">
                <a:tc>
                  <a:txBody>
                    <a:bodyPr/>
                    <a:lstStyle/>
                    <a:p>
                      <a:r>
                        <a:rPr lang="en-US" altLang="zh-CN" dirty="0" err="1"/>
                        <a:t>PipedOutputStream</a:t>
                      </a:r>
                      <a:r>
                        <a:rPr lang="en-US" altLang="zh-CN" dirty="0"/>
                        <a:t>()</a:t>
                      </a:r>
                      <a:endParaRPr lang="zh-CN" altLang="en-US" dirty="0"/>
                    </a:p>
                  </a:txBody>
                  <a:tcPr/>
                </a:tc>
                <a:tc>
                  <a:txBody>
                    <a:bodyPr/>
                    <a:lstStyle/>
                    <a:p>
                      <a:r>
                        <a:rPr lang="zh-CN" altLang="en-US" dirty="0"/>
                        <a:t>创建一个尚未连接到接收端的管道输出流</a:t>
                      </a:r>
                    </a:p>
                  </a:txBody>
                  <a:tcPr/>
                </a:tc>
                <a:extLst>
                  <a:ext uri="{0D108BD9-81ED-4DB2-BD59-A6C34878D82A}">
                    <a16:rowId xmlns:a16="http://schemas.microsoft.com/office/drawing/2014/main" val="3541248360"/>
                  </a:ext>
                </a:extLst>
              </a:tr>
              <a:tr h="370840">
                <a:tc>
                  <a:txBody>
                    <a:bodyPr/>
                    <a:lstStyle/>
                    <a:p>
                      <a:r>
                        <a:rPr lang="en-US" altLang="zh-CN" dirty="0" err="1"/>
                        <a:t>PipedOutputStream</a:t>
                      </a:r>
                      <a:r>
                        <a:rPr lang="en-US" altLang="zh-CN" dirty="0"/>
                        <a:t>(</a:t>
                      </a:r>
                      <a:r>
                        <a:rPr lang="en-US" altLang="zh-CN" dirty="0" err="1"/>
                        <a:t>PipedInputStream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创建一个连接到 </a:t>
                      </a:r>
                      <a:r>
                        <a:rPr lang="en-US" altLang="zh-CN" dirty="0" err="1"/>
                        <a:t>src</a:t>
                      </a:r>
                      <a:r>
                        <a:rPr lang="en-US" altLang="zh-CN" dirty="0"/>
                        <a:t> </a:t>
                      </a:r>
                      <a:r>
                        <a:rPr lang="zh-CN" altLang="en-US" dirty="0"/>
                        <a:t>的管道输出流</a:t>
                      </a:r>
                    </a:p>
                  </a:txBody>
                  <a:tcPr/>
                </a:tc>
                <a:extLst>
                  <a:ext uri="{0D108BD9-81ED-4DB2-BD59-A6C34878D82A}">
                    <a16:rowId xmlns:a16="http://schemas.microsoft.com/office/drawing/2014/main" val="740067427"/>
                  </a:ext>
                </a:extLst>
              </a:tr>
            </a:tbl>
          </a:graphicData>
        </a:graphic>
      </p:graphicFrame>
    </p:spTree>
    <p:extLst>
      <p:ext uri="{BB962C8B-B14F-4D97-AF65-F5344CB8AC3E}">
        <p14:creationId xmlns:p14="http://schemas.microsoft.com/office/powerpoint/2010/main" val="366301387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4" name="表格 4">
            <a:extLst>
              <a:ext uri="{FF2B5EF4-FFF2-40B4-BE49-F238E27FC236}">
                <a16:creationId xmlns:a16="http://schemas.microsoft.com/office/drawing/2014/main" id="{C9D9C1B1-6482-488D-A214-BE722DE515D9}"/>
              </a:ext>
            </a:extLst>
          </p:cNvPr>
          <p:cNvGraphicFramePr>
            <a:graphicFrameLocks noGrp="1"/>
          </p:cNvGraphicFramePr>
          <p:nvPr>
            <p:extLst>
              <p:ext uri="{D42A27DB-BD31-4B8C-83A1-F6EECF244321}">
                <p14:modId xmlns:p14="http://schemas.microsoft.com/office/powerpoint/2010/main" val="287293997"/>
              </p:ext>
            </p:extLst>
          </p:nvPr>
        </p:nvGraphicFramePr>
        <p:xfrm>
          <a:off x="179512" y="1139190"/>
          <a:ext cx="8784976" cy="2494280"/>
        </p:xfrm>
        <a:graphic>
          <a:graphicData uri="http://schemas.openxmlformats.org/drawingml/2006/table">
            <a:tbl>
              <a:tblPr firstRow="1" bandRow="1">
                <a:tableStyleId>{5C22544A-7EE6-4342-B048-85BDC9FD1C3A}</a:tableStyleId>
              </a:tblPr>
              <a:tblGrid>
                <a:gridCol w="3754869">
                  <a:extLst>
                    <a:ext uri="{9D8B030D-6E8A-4147-A177-3AD203B41FA5}">
                      <a16:colId xmlns:a16="http://schemas.microsoft.com/office/drawing/2014/main" val="1862193212"/>
                    </a:ext>
                  </a:extLst>
                </a:gridCol>
                <a:gridCol w="5030107">
                  <a:extLst>
                    <a:ext uri="{9D8B030D-6E8A-4147-A177-3AD203B41FA5}">
                      <a16:colId xmlns:a16="http://schemas.microsoft.com/office/drawing/2014/main" val="737627070"/>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4287601351"/>
                  </a:ext>
                </a:extLst>
              </a:tr>
              <a:tr h="370840">
                <a:tc>
                  <a:txBody>
                    <a:bodyPr/>
                    <a:lstStyle/>
                    <a:p>
                      <a:r>
                        <a:rPr lang="en-US" altLang="zh-CN" dirty="0"/>
                        <a:t>void connect(</a:t>
                      </a:r>
                      <a:r>
                        <a:rPr lang="en-US" altLang="zh-CN" dirty="0" err="1"/>
                        <a:t>PipedInputStream</a:t>
                      </a: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将发送端管道连接到接收端管道</a:t>
                      </a:r>
                    </a:p>
                  </a:txBody>
                  <a:tcPr/>
                </a:tc>
                <a:extLst>
                  <a:ext uri="{0D108BD9-81ED-4DB2-BD59-A6C34878D82A}">
                    <a16:rowId xmlns:a16="http://schemas.microsoft.com/office/drawing/2014/main" val="3072018330"/>
                  </a:ext>
                </a:extLst>
              </a:tr>
              <a:tr h="370840">
                <a:tc>
                  <a:txBody>
                    <a:bodyPr/>
                    <a:lstStyle/>
                    <a:p>
                      <a:r>
                        <a:rPr lang="en-US" altLang="zh-CN" dirty="0"/>
                        <a:t>int write(int b)</a:t>
                      </a:r>
                      <a:endParaRPr lang="zh-CN" altLang="en-US" dirty="0"/>
                    </a:p>
                  </a:txBody>
                  <a:tcPr/>
                </a:tc>
                <a:tc>
                  <a:txBody>
                    <a:bodyPr/>
                    <a:lstStyle/>
                    <a:p>
                      <a:r>
                        <a:rPr lang="zh-CN" altLang="en-US" dirty="0"/>
                        <a:t>将字节数据写入到管道输出流</a:t>
                      </a:r>
                    </a:p>
                  </a:txBody>
                  <a:tcPr/>
                </a:tc>
                <a:extLst>
                  <a:ext uri="{0D108BD9-81ED-4DB2-BD59-A6C34878D82A}">
                    <a16:rowId xmlns:a16="http://schemas.microsoft.com/office/drawing/2014/main" val="4191716664"/>
                  </a:ext>
                </a:extLst>
              </a:tr>
              <a:tr h="370840">
                <a:tc>
                  <a:txBody>
                    <a:bodyPr/>
                    <a:lstStyle/>
                    <a:p>
                      <a:r>
                        <a:rPr lang="en-US" altLang="zh-CN" dirty="0"/>
                        <a:t>int write(byte[] b, int offset, int </a:t>
                      </a:r>
                      <a:r>
                        <a:rPr lang="en-US" altLang="zh-CN" dirty="0" err="1"/>
                        <a:t>len</a:t>
                      </a:r>
                      <a:r>
                        <a:rPr lang="en-US" altLang="zh-CN" dirty="0"/>
                        <a:t>)</a:t>
                      </a:r>
                      <a:endParaRPr lang="zh-CN" altLang="en-US" dirty="0"/>
                    </a:p>
                  </a:txBody>
                  <a:tcPr/>
                </a:tc>
                <a:tc>
                  <a:txBody>
                    <a:bodyPr/>
                    <a:lstStyle/>
                    <a:p>
                      <a:r>
                        <a:rPr lang="zh-CN" altLang="en-US" dirty="0"/>
                        <a:t>将数组</a:t>
                      </a:r>
                      <a:r>
                        <a:rPr lang="en-US" altLang="zh-CN" dirty="0"/>
                        <a:t>b</a:t>
                      </a:r>
                      <a:r>
                        <a:rPr lang="zh-CN" altLang="en-US" dirty="0"/>
                        <a:t>的</a:t>
                      </a:r>
                      <a:r>
                        <a:rPr lang="en-US" altLang="zh-CN" dirty="0"/>
                        <a:t>offset</a:t>
                      </a:r>
                      <a:r>
                        <a:rPr lang="zh-CN" altLang="en-US" dirty="0"/>
                        <a:t>偏移处些</a:t>
                      </a:r>
                      <a:r>
                        <a:rPr lang="en-US" altLang="zh-CN" dirty="0" err="1"/>
                        <a:t>len</a:t>
                      </a:r>
                      <a:r>
                        <a:rPr lang="zh-CN" altLang="en-US" dirty="0"/>
                        <a:t>字节数据到管道输出流</a:t>
                      </a:r>
                    </a:p>
                  </a:txBody>
                  <a:tcPr/>
                </a:tc>
                <a:extLst>
                  <a:ext uri="{0D108BD9-81ED-4DB2-BD59-A6C34878D82A}">
                    <a16:rowId xmlns:a16="http://schemas.microsoft.com/office/drawing/2014/main" val="2050261949"/>
                  </a:ext>
                </a:extLst>
              </a:tr>
              <a:tr h="370840">
                <a:tc>
                  <a:txBody>
                    <a:bodyPr/>
                    <a:lstStyle/>
                    <a:p>
                      <a:r>
                        <a:rPr lang="en-US" altLang="zh-CN" dirty="0"/>
                        <a:t>void flush()</a:t>
                      </a:r>
                      <a:endParaRPr lang="zh-CN" altLang="en-US" dirty="0"/>
                    </a:p>
                  </a:txBody>
                  <a:tcPr/>
                </a:tc>
                <a:tc>
                  <a:txBody>
                    <a:bodyPr/>
                    <a:lstStyle/>
                    <a:p>
                      <a:r>
                        <a:rPr lang="zh-CN" altLang="en-US" dirty="0"/>
                        <a:t>刷新缓冲区并全部写出</a:t>
                      </a:r>
                    </a:p>
                  </a:txBody>
                  <a:tcPr/>
                </a:tc>
                <a:extLst>
                  <a:ext uri="{0D108BD9-81ED-4DB2-BD59-A6C34878D82A}">
                    <a16:rowId xmlns:a16="http://schemas.microsoft.com/office/drawing/2014/main" val="857330066"/>
                  </a:ext>
                </a:extLst>
              </a:tr>
              <a:tr h="370840">
                <a:tc>
                  <a:txBody>
                    <a:bodyPr/>
                    <a:lstStyle/>
                    <a:p>
                      <a:r>
                        <a:rPr lang="en-US" altLang="zh-CN" dirty="0"/>
                        <a:t>void close()</a:t>
                      </a:r>
                      <a:endParaRPr lang="zh-CN" altLang="en-US" dirty="0"/>
                    </a:p>
                  </a:txBody>
                  <a:tcPr/>
                </a:tc>
                <a:tc>
                  <a:txBody>
                    <a:bodyPr/>
                    <a:lstStyle/>
                    <a:p>
                      <a:r>
                        <a:rPr lang="zh-CN" altLang="en-US" dirty="0"/>
                        <a:t>关闭管道输入流</a:t>
                      </a:r>
                    </a:p>
                  </a:txBody>
                  <a:tcPr/>
                </a:tc>
                <a:extLst>
                  <a:ext uri="{0D108BD9-81ED-4DB2-BD59-A6C34878D82A}">
                    <a16:rowId xmlns:a16="http://schemas.microsoft.com/office/drawing/2014/main" val="343178944"/>
                  </a:ext>
                </a:extLst>
              </a:tr>
            </a:tbl>
          </a:graphicData>
        </a:graphic>
      </p:graphicFrame>
    </p:spTree>
    <p:extLst>
      <p:ext uri="{BB962C8B-B14F-4D97-AF65-F5344CB8AC3E}">
        <p14:creationId xmlns:p14="http://schemas.microsoft.com/office/powerpoint/2010/main" val="27180444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过滤输入输出流</a:t>
              </a:r>
            </a:p>
          </p:txBody>
        </p:sp>
      </p:grpSp>
      <p:sp>
        <p:nvSpPr>
          <p:cNvPr id="3" name="文本框 2">
            <a:extLst>
              <a:ext uri="{FF2B5EF4-FFF2-40B4-BE49-F238E27FC236}">
                <a16:creationId xmlns:a16="http://schemas.microsoft.com/office/drawing/2014/main" id="{84EC1305-FB99-4882-9263-E734E0892C19}"/>
              </a:ext>
            </a:extLst>
          </p:cNvPr>
          <p:cNvSpPr txBox="1"/>
          <p:nvPr/>
        </p:nvSpPr>
        <p:spPr>
          <a:xfrm>
            <a:off x="179512" y="681054"/>
            <a:ext cx="8856984" cy="1815882"/>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FilterInputStream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和 </a:t>
            </a:r>
            <a:r>
              <a:rPr lang="en-US" altLang="zh-CN" sz="2800" dirty="0" err="1">
                <a:latin typeface="微软雅黑" panose="020B0503020204020204" pitchFamily="34" charset="-122"/>
                <a:ea typeface="微软雅黑" panose="020B0503020204020204" pitchFamily="34" charset="-122"/>
              </a:rPr>
              <a:t>FilterOutputStream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实现了</a:t>
            </a:r>
            <a:r>
              <a:rPr lang="zh-CN" altLang="en-US" sz="2800" dirty="0">
                <a:solidFill>
                  <a:srgbClr val="FF0000"/>
                </a:solidFill>
                <a:latin typeface="微软雅黑" panose="020B0503020204020204" pitchFamily="34" charset="-122"/>
                <a:ea typeface="微软雅黑" panose="020B0503020204020204" pitchFamily="34" charset="-122"/>
              </a:rPr>
              <a:t>在数据读写过程中进行数据处理</a:t>
            </a:r>
            <a:endParaRPr lang="en-US" altLang="zh-CN" sz="2800" dirty="0">
              <a:solidFill>
                <a:srgbClr val="FF0000"/>
              </a:solidFill>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两个都是</a:t>
            </a:r>
            <a:r>
              <a:rPr lang="zh-CN" altLang="en-US" sz="2800" dirty="0">
                <a:solidFill>
                  <a:srgbClr val="FF0000"/>
                </a:solidFill>
                <a:latin typeface="微软雅黑" panose="020B0503020204020204" pitchFamily="34" charset="-122"/>
                <a:ea typeface="微软雅黑" panose="020B0503020204020204" pitchFamily="34" charset="-122"/>
              </a:rPr>
              <a:t>抽象类</a:t>
            </a:r>
            <a:r>
              <a:rPr lang="zh-CN" altLang="en-US" sz="2800" dirty="0">
                <a:latin typeface="微软雅黑" panose="020B0503020204020204" pitchFamily="34" charset="-122"/>
                <a:ea typeface="微软雅黑" panose="020B0503020204020204" pitchFamily="34" charset="-122"/>
              </a:rPr>
              <a:t>，分别派生出了 </a:t>
            </a:r>
            <a:r>
              <a:rPr lang="en-US" altLang="zh-CN" sz="2800" dirty="0" err="1">
                <a:solidFill>
                  <a:srgbClr val="FF0000"/>
                </a:solidFill>
                <a:latin typeface="微软雅黑" panose="020B0503020204020204" pitchFamily="34" charset="-122"/>
                <a:ea typeface="微软雅黑" panose="020B0503020204020204" pitchFamily="34" charset="-122"/>
              </a:rPr>
              <a:t>DataInputStream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和 </a:t>
            </a:r>
            <a:r>
              <a:rPr lang="en-US" altLang="zh-CN" sz="2800" dirty="0" err="1">
                <a:solidFill>
                  <a:srgbClr val="FF0000"/>
                </a:solidFill>
                <a:latin typeface="微软雅黑" panose="020B0503020204020204" pitchFamily="34" charset="-122"/>
                <a:ea typeface="微软雅黑" panose="020B0503020204020204" pitchFamily="34" charset="-122"/>
              </a:rPr>
              <a:t>DataOutputStream</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55168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过滤输入输出流</a:t>
              </a:r>
            </a:p>
          </p:txBody>
        </p:sp>
      </p:grpSp>
      <p:sp>
        <p:nvSpPr>
          <p:cNvPr id="3" name="文本框 2">
            <a:extLst>
              <a:ext uri="{FF2B5EF4-FFF2-40B4-BE49-F238E27FC236}">
                <a16:creationId xmlns:a16="http://schemas.microsoft.com/office/drawing/2014/main" id="{84EC1305-FB99-4882-9263-E734E0892C19}"/>
              </a:ext>
            </a:extLst>
          </p:cNvPr>
          <p:cNvSpPr txBox="1"/>
          <p:nvPr/>
        </p:nvSpPr>
        <p:spPr>
          <a:xfrm>
            <a:off x="179512" y="681054"/>
            <a:ext cx="8856984" cy="3539430"/>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DataInputStream</a:t>
            </a:r>
            <a:endParaRPr lang="en-US" altLang="zh-CN" sz="2800" dirty="0">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构造函数：</a:t>
            </a:r>
            <a:r>
              <a:rPr lang="en-US" altLang="zh-CN" sz="2800" dirty="0" err="1">
                <a:solidFill>
                  <a:srgbClr val="FF0000"/>
                </a:solidFill>
                <a:latin typeface="微软雅黑" panose="020B0503020204020204" pitchFamily="34" charset="-122"/>
                <a:ea typeface="微软雅黑" panose="020B0503020204020204" pitchFamily="34" charset="-122"/>
              </a:rPr>
              <a:t>DataInputStream</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InputStream</a:t>
            </a:r>
            <a:r>
              <a:rPr lang="en-US" altLang="zh-CN" sz="2800" dirty="0">
                <a:solidFill>
                  <a:srgbClr val="FF0000"/>
                </a:solidFill>
                <a:latin typeface="微软雅黑" panose="020B0503020204020204" pitchFamily="34" charset="-122"/>
                <a:ea typeface="微软雅黑" panose="020B0503020204020204" pitchFamily="34" charset="-122"/>
              </a:rPr>
              <a:t> in)</a:t>
            </a: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方法 </a:t>
            </a:r>
            <a:r>
              <a:rPr lang="en-US" altLang="zh-CN" sz="2800" dirty="0" err="1">
                <a:solidFill>
                  <a:srgbClr val="FF0000"/>
                </a:solidFill>
                <a:latin typeface="微软雅黑" panose="020B0503020204020204" pitchFamily="34" charset="-122"/>
                <a:ea typeface="微软雅黑" panose="020B0503020204020204" pitchFamily="34" charset="-122"/>
              </a:rPr>
              <a:t>readXxx</a:t>
            </a:r>
            <a:r>
              <a:rPr lang="en-US" altLang="zh-CN" sz="2800" dirty="0">
                <a:solidFill>
                  <a:srgbClr val="FF0000"/>
                </a:solidFill>
                <a:latin typeface="微软雅黑" panose="020B0503020204020204" pitchFamily="34" charset="-122"/>
                <a:ea typeface="微软雅黑" panose="020B0503020204020204" pitchFamily="34" charset="-122"/>
              </a:rPr>
              <a:t>()</a:t>
            </a:r>
          </a:p>
          <a:p>
            <a:pPr marL="457200" indent="-45720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DataOutputStream</a:t>
            </a:r>
            <a:endParaRPr lang="en-US" altLang="zh-CN" sz="2800" dirty="0">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构造函数：</a:t>
            </a:r>
            <a:r>
              <a:rPr lang="en-US" altLang="zh-CN" sz="2800" dirty="0" err="1">
                <a:solidFill>
                  <a:srgbClr val="FF0000"/>
                </a:solidFill>
                <a:latin typeface="微软雅黑" panose="020B0503020204020204" pitchFamily="34" charset="-122"/>
                <a:ea typeface="微软雅黑" panose="020B0503020204020204" pitchFamily="34" charset="-122"/>
              </a:rPr>
              <a:t>DataOutputStream</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OutputStream</a:t>
            </a:r>
            <a:r>
              <a:rPr lang="en-US" altLang="zh-CN" sz="2800" dirty="0">
                <a:solidFill>
                  <a:srgbClr val="FF0000"/>
                </a:solidFill>
                <a:latin typeface="微软雅黑" panose="020B0503020204020204" pitchFamily="34" charset="-122"/>
                <a:ea typeface="微软雅黑" panose="020B0503020204020204" pitchFamily="34" charset="-122"/>
              </a:rPr>
              <a:t> out)</a:t>
            </a: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方法：</a:t>
            </a:r>
            <a:r>
              <a:rPr lang="en-US" altLang="zh-CN" sz="2800" dirty="0" err="1">
                <a:solidFill>
                  <a:srgbClr val="FF0000"/>
                </a:solidFill>
                <a:latin typeface="微软雅黑" panose="020B0503020204020204" pitchFamily="34" charset="-122"/>
                <a:ea typeface="微软雅黑" panose="020B0503020204020204" pitchFamily="34" charset="-122"/>
              </a:rPr>
              <a:t>writeXxx</a:t>
            </a:r>
            <a:r>
              <a:rPr lang="en-US" altLang="zh-CN" sz="2800" dirty="0">
                <a:solidFill>
                  <a:srgbClr val="FF0000"/>
                </a:solidFill>
                <a:latin typeface="微软雅黑" panose="020B0503020204020204" pitchFamily="34" charset="-122"/>
                <a:ea typeface="微软雅黑" panose="020B0503020204020204" pitchFamily="34" charset="-122"/>
              </a:rPr>
              <a:t>()</a:t>
            </a:r>
          </a:p>
          <a:p>
            <a:pPr marL="914400" lvl="1" indent="-457200" algn="just">
              <a:buFont typeface="Calibri" panose="020F0502020204030204" pitchFamily="34" charset="0"/>
              <a:buChar char="–"/>
            </a:pPr>
            <a:endParaRPr lang="zh-CN" altLang="en-US" sz="28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A7396F2-9825-4030-98AB-9E607CB13DC7}"/>
              </a:ext>
            </a:extLst>
          </p:cNvPr>
          <p:cNvSpPr txBox="1"/>
          <p:nvPr/>
        </p:nvSpPr>
        <p:spPr>
          <a:xfrm>
            <a:off x="107504" y="4097033"/>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/DataStreamDemo.java</a:t>
            </a:r>
          </a:p>
        </p:txBody>
      </p:sp>
    </p:spTree>
    <p:extLst>
      <p:ext uri="{BB962C8B-B14F-4D97-AF65-F5344CB8AC3E}">
        <p14:creationId xmlns:p14="http://schemas.microsoft.com/office/powerpoint/2010/main" val="20163808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标准输入输出</a:t>
              </a:r>
            </a:p>
          </p:txBody>
        </p:sp>
      </p:grpSp>
      <p:sp>
        <p:nvSpPr>
          <p:cNvPr id="28" name="Rectangle 4">
            <a:extLst>
              <a:ext uri="{FF2B5EF4-FFF2-40B4-BE49-F238E27FC236}">
                <a16:creationId xmlns:a16="http://schemas.microsoft.com/office/drawing/2014/main" id="{186E6587-3751-4E36-96BA-5D8D37E031CC}"/>
              </a:ext>
            </a:extLst>
          </p:cNvPr>
          <p:cNvSpPr txBox="1">
            <a:spLocks noChangeArrowheads="1"/>
          </p:cNvSpPr>
          <p:nvPr/>
        </p:nvSpPr>
        <p:spPr>
          <a:xfrm>
            <a:off x="104558" y="583285"/>
            <a:ext cx="892899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标准输入输出：</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System.in</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BufferedInputStream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err="1">
                <a:latin typeface="微软雅黑" panose="020B0503020204020204" pitchFamily="34" charset="-122"/>
                <a:ea typeface="微软雅黑" panose="020B0503020204020204" pitchFamily="34" charset="-122"/>
              </a:rPr>
              <a:t>System.out</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err="1">
                <a:latin typeface="微软雅黑" panose="020B0503020204020204" pitchFamily="34" charset="-122"/>
                <a:ea typeface="微软雅黑" panose="020B0503020204020204" pitchFamily="34" charset="-122"/>
              </a:rPr>
              <a:t>System.err</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System</a:t>
            </a:r>
            <a:r>
              <a:rPr lang="zh-CN" altLang="en-US" sz="2800" dirty="0">
                <a:latin typeface="微软雅黑" panose="020B0503020204020204" pitchFamily="34" charset="-122"/>
                <a:ea typeface="微软雅黑" panose="020B0503020204020204" pitchFamily="34" charset="-122"/>
              </a:rPr>
              <a:t>类里提供了三个</a:t>
            </a:r>
            <a:r>
              <a:rPr lang="zh-CN" altLang="en-US" sz="2800" dirty="0">
                <a:solidFill>
                  <a:srgbClr val="FF0000"/>
                </a:solidFill>
                <a:latin typeface="微软雅黑" panose="020B0503020204020204" pitchFamily="34" charset="-122"/>
                <a:ea typeface="微软雅黑" panose="020B0503020204020204" pitchFamily="34" charset="-122"/>
              </a:rPr>
              <a:t>重定向标准输入</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输出</a:t>
            </a:r>
            <a:r>
              <a:rPr lang="zh-CN" altLang="en-US" sz="2800" dirty="0">
                <a:latin typeface="微软雅黑" panose="020B0503020204020204" pitchFamily="34" charset="-122"/>
                <a:ea typeface="微软雅黑" panose="020B0503020204020204" pitchFamily="34" charset="-122"/>
              </a:rPr>
              <a:t>的方法：</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setErr</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r>
              <a:rPr lang="en-US" altLang="zh-CN" sz="2400" dirty="0">
                <a:solidFill>
                  <a:srgbClr val="FF0000"/>
                </a:solidFill>
                <a:latin typeface="微软雅黑" panose="020B0503020204020204" pitchFamily="34" charset="-122"/>
                <a:ea typeface="微软雅黑" panose="020B0503020204020204" pitchFamily="34" charset="-122"/>
              </a:rPr>
              <a:t> err)</a:t>
            </a:r>
            <a:r>
              <a:rPr lang="zh-CN" altLang="en-US" sz="2400" dirty="0">
                <a:latin typeface="微软雅黑" panose="020B0503020204020204" pitchFamily="34" charset="-122"/>
                <a:ea typeface="微软雅黑" panose="020B0503020204020204" pitchFamily="34" charset="-122"/>
              </a:rPr>
              <a:t>：重定向 “标准”错误输出流</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setIn</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InputStream</a:t>
            </a:r>
            <a:r>
              <a:rPr lang="en-US" altLang="zh-CN" sz="2400" dirty="0">
                <a:solidFill>
                  <a:srgbClr val="FF0000"/>
                </a:solidFill>
                <a:latin typeface="微软雅黑" panose="020B0503020204020204" pitchFamily="34" charset="-122"/>
                <a:ea typeface="微软雅黑" panose="020B0503020204020204" pitchFamily="34" charset="-122"/>
              </a:rPr>
              <a:t> in)</a:t>
            </a:r>
            <a:r>
              <a:rPr lang="zh-CN" altLang="en-US" sz="2400" dirty="0">
                <a:latin typeface="微软雅黑" panose="020B0503020204020204" pitchFamily="34" charset="-122"/>
                <a:ea typeface="微软雅黑" panose="020B0503020204020204" pitchFamily="34" charset="-122"/>
              </a:rPr>
              <a:t>：重新分配“标准”输入流 </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setOut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r>
              <a:rPr lang="en-US" altLang="zh-CN" sz="2400" dirty="0">
                <a:solidFill>
                  <a:srgbClr val="FF0000"/>
                </a:solidFill>
                <a:latin typeface="微软雅黑" panose="020B0503020204020204" pitchFamily="34" charset="-122"/>
                <a:ea typeface="微软雅黑" panose="020B0503020204020204" pitchFamily="34" charset="-122"/>
              </a:rPr>
              <a:t> out)</a:t>
            </a:r>
            <a:r>
              <a:rPr lang="zh-CN" altLang="en-US" sz="2400" dirty="0">
                <a:latin typeface="微软雅黑" panose="020B0503020204020204" pitchFamily="34" charset="-122"/>
                <a:ea typeface="微软雅黑" panose="020B0503020204020204" pitchFamily="34" charset="-122"/>
              </a:rPr>
              <a:t>：重定向 “标准”输出流</a:t>
            </a:r>
          </a:p>
        </p:txBody>
      </p:sp>
      <p:sp>
        <p:nvSpPr>
          <p:cNvPr id="13" name="文本框 12">
            <a:extLst>
              <a:ext uri="{FF2B5EF4-FFF2-40B4-BE49-F238E27FC236}">
                <a16:creationId xmlns:a16="http://schemas.microsoft.com/office/drawing/2014/main" id="{CD62C07A-4DF0-48EE-A38B-F3B106EEB3FE}"/>
              </a:ext>
            </a:extLst>
          </p:cNvPr>
          <p:cNvSpPr txBox="1"/>
          <p:nvPr/>
        </p:nvSpPr>
        <p:spPr>
          <a:xfrm>
            <a:off x="111620" y="4364311"/>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/StandardIO.java</a:t>
            </a:r>
          </a:p>
        </p:txBody>
      </p:sp>
    </p:spTree>
    <p:extLst>
      <p:ext uri="{BB962C8B-B14F-4D97-AF65-F5344CB8AC3E}">
        <p14:creationId xmlns:p14="http://schemas.microsoft.com/office/powerpoint/2010/main" val="4662041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序列化与反序列化</a:t>
              </a:r>
            </a:p>
          </p:txBody>
        </p:sp>
      </p:grpSp>
      <p:sp>
        <p:nvSpPr>
          <p:cNvPr id="13" name="Rectangle 4">
            <a:extLst>
              <a:ext uri="{FF2B5EF4-FFF2-40B4-BE49-F238E27FC236}">
                <a16:creationId xmlns:a16="http://schemas.microsoft.com/office/drawing/2014/main" id="{30FB8876-2C08-41DC-8040-54F9E94954EC}"/>
              </a:ext>
            </a:extLst>
          </p:cNvPr>
          <p:cNvSpPr txBox="1">
            <a:spLocks noChangeArrowheads="1"/>
          </p:cNvSpPr>
          <p:nvPr/>
        </p:nvSpPr>
        <p:spPr>
          <a:xfrm>
            <a:off x="107900" y="632056"/>
            <a:ext cx="89285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对象的</a:t>
            </a:r>
            <a:r>
              <a:rPr lang="zh-CN" altLang="en-US" sz="2800" dirty="0">
                <a:solidFill>
                  <a:srgbClr val="FF0000"/>
                </a:solidFill>
                <a:latin typeface="微软雅黑" panose="020B0503020204020204" pitchFamily="34" charset="-122"/>
                <a:ea typeface="微软雅黑" panose="020B0503020204020204" pitchFamily="34" charset="-122"/>
              </a:rPr>
              <a:t>序列化</a:t>
            </a:r>
            <a:r>
              <a:rPr lang="zh-CN" altLang="en-US" sz="2800" dirty="0">
                <a:latin typeface="微软雅黑" panose="020B0503020204020204" pitchFamily="34" charset="-122"/>
                <a:ea typeface="微软雅黑" panose="020B0503020204020204" pitchFamily="34" charset="-122"/>
              </a:rPr>
              <a:t>允许将</a:t>
            </a:r>
            <a:r>
              <a:rPr lang="zh-CN" altLang="en-US" sz="2800" dirty="0">
                <a:solidFill>
                  <a:srgbClr val="FF0000"/>
                </a:solidFill>
                <a:latin typeface="微软雅黑" panose="020B0503020204020204" pitchFamily="34" charset="-122"/>
                <a:ea typeface="微软雅黑" panose="020B0503020204020204" pitchFamily="34" charset="-122"/>
              </a:rPr>
              <a:t>可序列化的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对象转换为字节序列</a:t>
            </a:r>
            <a:r>
              <a:rPr lang="zh-CN" altLang="en-US" sz="2800" dirty="0">
                <a:latin typeface="微软雅黑" panose="020B0503020204020204" pitchFamily="34" charset="-122"/>
                <a:ea typeface="微软雅黑" panose="020B0503020204020204" pitchFamily="34" charset="-122"/>
              </a:rPr>
              <a:t>，这些字节序列可以被保存在磁盘上，或通过网络传输，以备以后重新恢复成原来的对象。序列化机制使得对象可以</a:t>
            </a:r>
            <a:r>
              <a:rPr lang="zh-CN" altLang="en-US" sz="2800" dirty="0">
                <a:solidFill>
                  <a:srgbClr val="FF0000"/>
                </a:solidFill>
                <a:latin typeface="微软雅黑" panose="020B0503020204020204" pitchFamily="34" charset="-122"/>
                <a:ea typeface="微软雅黑" panose="020B0503020204020204" pitchFamily="34" charset="-122"/>
              </a:rPr>
              <a:t>脱离程序的运行而独立存在</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对象的</a:t>
            </a:r>
            <a:r>
              <a:rPr lang="zh-CN" altLang="en-US" sz="2800" dirty="0">
                <a:solidFill>
                  <a:srgbClr val="FF0000"/>
                </a:solidFill>
                <a:latin typeface="微软雅黑" panose="020B0503020204020204" pitchFamily="34" charset="-122"/>
                <a:ea typeface="微软雅黑" panose="020B0503020204020204" pitchFamily="34" charset="-122"/>
              </a:rPr>
              <a:t>反序列化</a:t>
            </a:r>
            <a:r>
              <a:rPr lang="zh-CN" altLang="en-US" sz="2800" dirty="0">
                <a:latin typeface="微软雅黑" panose="020B0503020204020204" pitchFamily="34" charset="-122"/>
                <a:ea typeface="微软雅黑" panose="020B0503020204020204" pitchFamily="34" charset="-122"/>
              </a:rPr>
              <a:t>则指</a:t>
            </a:r>
            <a:r>
              <a:rPr lang="zh-CN" altLang="en-US" sz="2800" dirty="0">
                <a:solidFill>
                  <a:srgbClr val="FF0000"/>
                </a:solidFill>
                <a:latin typeface="微软雅黑" panose="020B0503020204020204" pitchFamily="34" charset="-122"/>
                <a:ea typeface="微软雅黑" panose="020B0503020204020204" pitchFamily="34" charset="-122"/>
              </a:rPr>
              <a:t>从字节序列中恢复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为了让某个类是可序列化的，该类必须实现接口：</a:t>
            </a:r>
          </a:p>
          <a:p>
            <a:pPr lvl="1" eaLnBrk="1" hangingPunct="1"/>
            <a:r>
              <a:rPr lang="en-US" altLang="zh-CN" dirty="0" err="1">
                <a:solidFill>
                  <a:srgbClr val="FF0000"/>
                </a:solidFill>
                <a:latin typeface="微软雅黑" panose="020B0503020204020204" pitchFamily="34" charset="-122"/>
                <a:ea typeface="微软雅黑" panose="020B0503020204020204" pitchFamily="34" charset="-122"/>
              </a:rPr>
              <a:t>java.io.Serializable</a:t>
            </a:r>
            <a:r>
              <a:rPr lang="en-US" altLang="zh-CN" dirty="0">
                <a:solidFill>
                  <a:srgbClr val="FF0000"/>
                </a:solidFill>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eaLnBrk="1" hangingPunct="1"/>
            <a:r>
              <a:rPr lang="en-US" altLang="zh-CN" dirty="0" err="1">
                <a:solidFill>
                  <a:srgbClr val="FF0000"/>
                </a:solidFill>
                <a:latin typeface="微软雅黑" panose="020B0503020204020204" pitchFamily="34" charset="-122"/>
                <a:ea typeface="微软雅黑" panose="020B0503020204020204" pitchFamily="34" charset="-122"/>
              </a:rPr>
              <a:t>java.io.Externalizable</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74883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5162785" cy="415370"/>
            <a:chOff x="264586" y="255969"/>
            <a:chExt cx="51627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7586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err="1">
                  <a:solidFill>
                    <a:srgbClr val="253C8E"/>
                  </a:solidFill>
                  <a:latin typeface="微软雅黑 Light" panose="020B0502040204020203" pitchFamily="34" charset="-122"/>
                  <a:ea typeface="微软雅黑 Light" panose="020B0502040204020203" pitchFamily="34" charset="-122"/>
                </a:rPr>
                <a:t>ObjectOutputStream</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实现序列化</a:t>
              </a:r>
            </a:p>
          </p:txBody>
        </p:sp>
      </p:grpSp>
      <p:sp>
        <p:nvSpPr>
          <p:cNvPr id="15" name="Rectangle 4">
            <a:extLst>
              <a:ext uri="{FF2B5EF4-FFF2-40B4-BE49-F238E27FC236}">
                <a16:creationId xmlns:a16="http://schemas.microsoft.com/office/drawing/2014/main" id="{AE386A75-F86B-4B17-97DE-753A9D734A34}"/>
              </a:ext>
            </a:extLst>
          </p:cNvPr>
          <p:cNvSpPr txBox="1">
            <a:spLocks noChangeArrowheads="1"/>
          </p:cNvSpPr>
          <p:nvPr/>
        </p:nvSpPr>
        <p:spPr>
          <a:xfrm>
            <a:off x="179512" y="632056"/>
            <a:ext cx="8856984"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一旦某个类实现了 </a:t>
            </a:r>
            <a:r>
              <a:rPr lang="en-US" altLang="zh-CN" sz="2800" dirty="0">
                <a:latin typeface="微软雅黑" panose="020B0503020204020204" pitchFamily="34" charset="-122"/>
                <a:ea typeface="微软雅黑" panose="020B0503020204020204" pitchFamily="34" charset="-122"/>
              </a:rPr>
              <a:t>Serializable </a:t>
            </a:r>
            <a:r>
              <a:rPr lang="zh-CN" altLang="en-US" sz="2800" dirty="0">
                <a:latin typeface="微软雅黑" panose="020B0503020204020204" pitchFamily="34" charset="-122"/>
                <a:ea typeface="微软雅黑" panose="020B0503020204020204" pitchFamily="34" charset="-122"/>
              </a:rPr>
              <a:t>接口，则该类的对象就是可序列化的，程序可以通过如下两个步骤来序列化该对象。</a:t>
            </a:r>
            <a:endParaRPr lang="en-US" altLang="zh-CN" sz="2800" dirty="0">
              <a:latin typeface="微软雅黑" panose="020B0503020204020204" pitchFamily="34" charset="-122"/>
              <a:ea typeface="微软雅黑" panose="020B0503020204020204" pitchFamily="34" charset="-122"/>
            </a:endParaRPr>
          </a:p>
          <a:p>
            <a:pPr marL="857250" lvl="1" indent="-457200" eaLnBrk="1" hangingPunct="1">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创建一个 </a:t>
            </a:r>
            <a:r>
              <a:rPr lang="en-US" altLang="zh-CN" dirty="0" err="1">
                <a:solidFill>
                  <a:srgbClr val="FF0000"/>
                </a:solidFill>
                <a:latin typeface="微软雅黑" panose="020B0503020204020204" pitchFamily="34" charset="-122"/>
                <a:ea typeface="微软雅黑" panose="020B0503020204020204" pitchFamily="34" charset="-122"/>
              </a:rPr>
              <a:t>ObjectOutputStream</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对象，这个输出流是一个处理流，必须建立在节点流的基础之上</a:t>
            </a:r>
            <a:endParaRPr lang="en-US" altLang="zh-CN" dirty="0">
              <a:latin typeface="微软雅黑" panose="020B0503020204020204" pitchFamily="34" charset="-122"/>
              <a:ea typeface="微软雅黑" panose="020B0503020204020204" pitchFamily="34" charset="-122"/>
            </a:endParaRPr>
          </a:p>
          <a:p>
            <a:pPr marL="857250" lvl="1" indent="-457200" eaLnBrk="1" hangingPunct="1">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调用 </a:t>
            </a:r>
            <a:r>
              <a:rPr lang="en-US" altLang="zh-CN" dirty="0" err="1">
                <a:latin typeface="微软雅黑" panose="020B0503020204020204" pitchFamily="34" charset="-122"/>
                <a:ea typeface="微软雅黑" panose="020B0503020204020204" pitchFamily="34" charset="-122"/>
              </a:rPr>
              <a:t>ObjectOutputStream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对象的 </a:t>
            </a:r>
            <a:r>
              <a:rPr lang="en-US" altLang="zh-CN" dirty="0" err="1">
                <a:solidFill>
                  <a:srgbClr val="FF0000"/>
                </a:solidFill>
                <a:latin typeface="微软雅黑" panose="020B0503020204020204" pitchFamily="34" charset="-122"/>
                <a:ea typeface="微软雅黑" panose="020B0503020204020204" pitchFamily="34" charset="-122"/>
              </a:rPr>
              <a:t>writeObject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方法输出可序列化对象</a:t>
            </a:r>
          </a:p>
        </p:txBody>
      </p:sp>
      <p:sp>
        <p:nvSpPr>
          <p:cNvPr id="3" name="文本框 2">
            <a:extLst>
              <a:ext uri="{FF2B5EF4-FFF2-40B4-BE49-F238E27FC236}">
                <a16:creationId xmlns:a16="http://schemas.microsoft.com/office/drawing/2014/main" id="{086CB0FE-AC03-4E3C-BB38-D409DF4A55CC}"/>
              </a:ext>
            </a:extLst>
          </p:cNvPr>
          <p:cNvSpPr txBox="1"/>
          <p:nvPr/>
        </p:nvSpPr>
        <p:spPr>
          <a:xfrm>
            <a:off x="6588224" y="3867894"/>
            <a:ext cx="2188420" cy="523220"/>
          </a:xfrm>
          <a:prstGeom prst="rect">
            <a:avLst/>
          </a:prstGeom>
          <a:solidFill>
            <a:schemeClr val="accent1">
              <a:lumMod val="20000"/>
              <a:lumOff val="80000"/>
            </a:schemeClr>
          </a:solid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10.26</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30372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a:solidFill>
                    <a:schemeClr val="bg1"/>
                  </a:solidFill>
                  <a:latin typeface="Arial" panose="020B0604020202020204" pitchFamily="34" charset="0"/>
                  <a:ea typeface="微软雅黑" pitchFamily="34" charset="-122"/>
                  <a:cs typeface="Arial" panose="020B0604020202020204" pitchFamily="34" charset="0"/>
                </a:rPr>
                <a:t>10</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4605511"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717558" y="2196463"/>
              <a:ext cx="16594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253C8E"/>
                  </a:solidFill>
                  <a:latin typeface="Arial" panose="020B0604020202020204" pitchFamily="34" charset="0"/>
                  <a:ea typeface="Arial Unicode MS" panose="020B0604020202020204" pitchFamily="34" charset="-122"/>
                  <a:cs typeface="Arial" panose="020B0604020202020204" pitchFamily="34" charset="0"/>
                </a:rPr>
                <a:t>Java</a:t>
              </a:r>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输入</a:t>
              </a:r>
              <a:r>
                <a:rPr lang="en-US" altLang="zh-CN" dirty="0">
                  <a:solidFill>
                    <a:srgbClr val="253C8E"/>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输出</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5029735" cy="415370"/>
            <a:chOff x="264586" y="255969"/>
            <a:chExt cx="502973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62562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err="1">
                  <a:solidFill>
                    <a:srgbClr val="253C8E"/>
                  </a:solidFill>
                  <a:latin typeface="微软雅黑 Light" panose="020B0502040204020203" pitchFamily="34" charset="-122"/>
                  <a:ea typeface="微软雅黑 Light" panose="020B0502040204020203" pitchFamily="34" charset="-122"/>
                </a:rPr>
                <a:t>ObjectInputStream</a:t>
              </a:r>
              <a:r>
                <a:rPr lang="zh-CN" altLang="en-US" sz="2099" dirty="0">
                  <a:solidFill>
                    <a:srgbClr val="253C8E"/>
                  </a:solidFill>
                  <a:latin typeface="微软雅黑 Light" panose="020B0502040204020203" pitchFamily="34" charset="-122"/>
                  <a:ea typeface="微软雅黑 Light" panose="020B0502040204020203" pitchFamily="34" charset="-122"/>
                </a:rPr>
                <a:t>实现反序列化</a:t>
              </a:r>
            </a:p>
          </p:txBody>
        </p:sp>
      </p:grpSp>
      <p:sp>
        <p:nvSpPr>
          <p:cNvPr id="13" name="Rectangle 4">
            <a:extLst>
              <a:ext uri="{FF2B5EF4-FFF2-40B4-BE49-F238E27FC236}">
                <a16:creationId xmlns:a16="http://schemas.microsoft.com/office/drawing/2014/main" id="{472EFF22-D092-46C4-9AE5-D47F12BB56E3}"/>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创建一个 </a:t>
            </a:r>
            <a:r>
              <a:rPr lang="en-US" altLang="zh-CN" sz="2800" dirty="0" err="1">
                <a:solidFill>
                  <a:srgbClr val="FF0000"/>
                </a:solidFill>
                <a:latin typeface="微软雅黑" panose="020B0503020204020204" pitchFamily="34" charset="-122"/>
                <a:ea typeface="微软雅黑" panose="020B0503020204020204" pitchFamily="34" charset="-122"/>
              </a:rPr>
              <a:t>ObjectInputStream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对象，这个输入流是一个处理流，所以必须建立在其他节点流的基础之上</a:t>
            </a:r>
          </a:p>
          <a:p>
            <a:pPr eaLnBrk="1" hangingPunct="1"/>
            <a:r>
              <a:rPr lang="zh-CN" altLang="en-US" sz="2800" dirty="0">
                <a:latin typeface="微软雅黑" panose="020B0503020204020204" pitchFamily="34" charset="-122"/>
                <a:ea typeface="微软雅黑" panose="020B0503020204020204" pitchFamily="34" charset="-122"/>
              </a:rPr>
              <a:t>调用 </a:t>
            </a:r>
            <a:r>
              <a:rPr lang="en-US" altLang="zh-CN" sz="2800" dirty="0" err="1">
                <a:latin typeface="微软雅黑" panose="020B0503020204020204" pitchFamily="34" charset="-122"/>
                <a:ea typeface="微软雅黑" panose="020B0503020204020204" pitchFamily="34" charset="-122"/>
              </a:rPr>
              <a:t>ObjectInputStream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对象的 </a:t>
            </a:r>
            <a:r>
              <a:rPr lang="en-US" altLang="zh-CN" sz="2800" dirty="0" err="1">
                <a:solidFill>
                  <a:srgbClr val="FF0000"/>
                </a:solidFill>
                <a:latin typeface="微软雅黑" panose="020B0503020204020204" pitchFamily="34" charset="-122"/>
                <a:ea typeface="微软雅黑" panose="020B0503020204020204" pitchFamily="34" charset="-122"/>
              </a:rPr>
              <a:t>readObject</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对象读取流中的对象，该方法</a:t>
            </a:r>
            <a:r>
              <a:rPr lang="zh-CN" altLang="en-US" sz="2800" dirty="0">
                <a:solidFill>
                  <a:srgbClr val="FF0000"/>
                </a:solidFill>
                <a:latin typeface="微软雅黑" panose="020B0503020204020204" pitchFamily="34" charset="-122"/>
                <a:ea typeface="微软雅黑" panose="020B0503020204020204" pitchFamily="34" charset="-122"/>
              </a:rPr>
              <a:t>返回 </a:t>
            </a:r>
            <a:r>
              <a:rPr lang="en-US" altLang="zh-CN" sz="2800" dirty="0">
                <a:solidFill>
                  <a:srgbClr val="FF0000"/>
                </a:solidFill>
                <a:latin typeface="微软雅黑" panose="020B0503020204020204" pitchFamily="34" charset="-122"/>
                <a:ea typeface="微软雅黑" panose="020B0503020204020204" pitchFamily="34" charset="-122"/>
              </a:rPr>
              <a:t>Object </a:t>
            </a:r>
            <a:r>
              <a:rPr lang="zh-CN" altLang="en-US" sz="2800" dirty="0">
                <a:solidFill>
                  <a:srgbClr val="FF0000"/>
                </a:solidFill>
                <a:latin typeface="微软雅黑" panose="020B0503020204020204" pitchFamily="34" charset="-122"/>
                <a:ea typeface="微软雅黑" panose="020B0503020204020204" pitchFamily="34" charset="-122"/>
              </a:rPr>
              <a:t>类型</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对象</a:t>
            </a:r>
          </a:p>
        </p:txBody>
      </p:sp>
      <p:sp>
        <p:nvSpPr>
          <p:cNvPr id="15" name="文本框 14">
            <a:extLst>
              <a:ext uri="{FF2B5EF4-FFF2-40B4-BE49-F238E27FC236}">
                <a16:creationId xmlns:a16="http://schemas.microsoft.com/office/drawing/2014/main" id="{433DDDDE-4194-4FFB-AAB5-1F88E2E93E0C}"/>
              </a:ext>
            </a:extLst>
          </p:cNvPr>
          <p:cNvSpPr txBox="1"/>
          <p:nvPr/>
        </p:nvSpPr>
        <p:spPr>
          <a:xfrm>
            <a:off x="6516216" y="2931790"/>
            <a:ext cx="2188420" cy="523220"/>
          </a:xfrm>
          <a:prstGeom prst="rect">
            <a:avLst/>
          </a:prstGeom>
          <a:solidFill>
            <a:schemeClr val="accent1">
              <a:lumMod val="20000"/>
              <a:lumOff val="80000"/>
            </a:schemeClr>
          </a:solid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10.24</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35706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反序列化时的父类</a:t>
              </a:r>
            </a:p>
          </p:txBody>
        </p:sp>
      </p:grpSp>
      <p:sp>
        <p:nvSpPr>
          <p:cNvPr id="15" name="Rectangle 4">
            <a:extLst>
              <a:ext uri="{FF2B5EF4-FFF2-40B4-BE49-F238E27FC236}">
                <a16:creationId xmlns:a16="http://schemas.microsoft.com/office/drawing/2014/main" id="{ECDA7672-73D3-459B-8E54-E8021209975C}"/>
              </a:ext>
            </a:extLst>
          </p:cNvPr>
          <p:cNvSpPr txBox="1">
            <a:spLocks noChangeArrowheads="1"/>
          </p:cNvSpPr>
          <p:nvPr/>
        </p:nvSpPr>
        <p:spPr>
          <a:xfrm>
            <a:off x="107504" y="671339"/>
            <a:ext cx="8928992" cy="4348684"/>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子类可序列化、其父类也应该可以序列化</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当程序创建子类实例时，系统会隐式地为它的所有父类都创建实例（并建立和此子类实例的关联）</a:t>
            </a:r>
            <a:endParaRPr lang="en-US" altLang="zh-CN" sz="2400" dirty="0">
              <a:latin typeface="微软雅黑" panose="020B0503020204020204" pitchFamily="34" charset="-122"/>
              <a:ea typeface="微软雅黑" panose="020B0503020204020204" pitchFamily="34" charset="-122"/>
            </a:endParaRPr>
          </a:p>
          <a:p>
            <a:pPr lvl="1" eaLnBrk="1" hangingPunct="1"/>
            <a:r>
              <a:rPr lang="zh-CN" altLang="en-US" sz="2400" dirty="0">
                <a:solidFill>
                  <a:srgbClr val="FF0000"/>
                </a:solidFill>
                <a:latin typeface="微软雅黑" panose="020B0503020204020204" pitchFamily="34" charset="-122"/>
                <a:ea typeface="微软雅黑" panose="020B0503020204020204" pitchFamily="34" charset="-122"/>
              </a:rPr>
              <a:t>子类对象序列化时，也会将父类对象序列化。同时，在反序列化时，也必须同时将子类和父类的对象，以及他们之间的关系恢复出来</a:t>
            </a:r>
          </a:p>
        </p:txBody>
      </p:sp>
    </p:spTree>
    <p:extLst>
      <p:ext uri="{BB962C8B-B14F-4D97-AF65-F5344CB8AC3E}">
        <p14:creationId xmlns:p14="http://schemas.microsoft.com/office/powerpoint/2010/main" val="22395955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对象引用的序列化</a:t>
              </a:r>
            </a:p>
          </p:txBody>
        </p:sp>
      </p:grpSp>
      <p:sp>
        <p:nvSpPr>
          <p:cNvPr id="13" name="Rectangle 4">
            <a:extLst>
              <a:ext uri="{FF2B5EF4-FFF2-40B4-BE49-F238E27FC236}">
                <a16:creationId xmlns:a16="http://schemas.microsoft.com/office/drawing/2014/main" id="{0C5ACAF0-B803-428A-873D-CDC43F9FDF09}"/>
              </a:ext>
            </a:extLst>
          </p:cNvPr>
          <p:cNvSpPr txBox="1">
            <a:spLocks noChangeArrowheads="1"/>
          </p:cNvSpPr>
          <p:nvPr/>
        </p:nvSpPr>
        <p:spPr>
          <a:xfrm>
            <a:off x="132090" y="583285"/>
            <a:ext cx="8904406"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如果</a:t>
            </a:r>
            <a:r>
              <a:rPr lang="zh-CN" altLang="en-US" sz="2800" dirty="0">
                <a:solidFill>
                  <a:srgbClr val="FF0000"/>
                </a:solidFill>
                <a:latin typeface="微软雅黑" panose="020B0503020204020204" pitchFamily="34" charset="-122"/>
                <a:ea typeface="微软雅黑" panose="020B0503020204020204" pitchFamily="34" charset="-122"/>
              </a:rPr>
              <a:t>某个类的属性类型不是基本类型或 </a:t>
            </a:r>
            <a:r>
              <a:rPr lang="en-US" altLang="zh-CN" sz="2800" dirty="0">
                <a:solidFill>
                  <a:srgbClr val="FF0000"/>
                </a:solidFill>
                <a:latin typeface="微软雅黑" panose="020B0503020204020204" pitchFamily="34" charset="-122"/>
                <a:ea typeface="微软雅黑" panose="020B0503020204020204" pitchFamily="34" charset="-122"/>
              </a:rPr>
              <a:t>String </a:t>
            </a:r>
            <a:r>
              <a:rPr lang="zh-CN" altLang="en-US" sz="2800" dirty="0">
                <a:solidFill>
                  <a:srgbClr val="FF0000"/>
                </a:solidFill>
                <a:latin typeface="微软雅黑" panose="020B0503020204020204" pitchFamily="34" charset="-122"/>
                <a:ea typeface="微软雅黑" panose="020B0503020204020204" pitchFamily="34" charset="-122"/>
              </a:rPr>
              <a:t>类型，而是另一个引用类型，那么这个引用类必须是可序列化的</a:t>
            </a:r>
            <a:r>
              <a:rPr lang="zh-CN" altLang="en-US" sz="2800" dirty="0">
                <a:latin typeface="微软雅黑" panose="020B0503020204020204" pitchFamily="34" charset="-122"/>
                <a:ea typeface="微软雅黑" panose="020B0503020204020204" pitchFamily="34" charset="-122"/>
              </a:rPr>
              <a:t>，否则拥有该类型属性的类是不可序列的。</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序列化机制采用了一种特殊的序列化算法：</a:t>
            </a:r>
          </a:p>
          <a:p>
            <a:pPr lvl="1" eaLnBrk="1" hangingPunct="1">
              <a:lnSpc>
                <a:spcPct val="90000"/>
              </a:lnSpc>
            </a:pPr>
            <a:r>
              <a:rPr lang="zh-CN" altLang="en-US" dirty="0">
                <a:latin typeface="微软雅黑" panose="020B0503020204020204" pitchFamily="34" charset="-122"/>
                <a:ea typeface="微软雅黑" panose="020B0503020204020204" pitchFamily="34" charset="-122"/>
              </a:rPr>
              <a:t>所有保存到磁盘中的对象都有一个</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序列化编号</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lnSpc>
                <a:spcPct val="90000"/>
              </a:lnSpc>
            </a:pPr>
            <a:r>
              <a:rPr lang="zh-CN" altLang="en-US" dirty="0">
                <a:latin typeface="微软雅黑" panose="020B0503020204020204" pitchFamily="34" charset="-122"/>
                <a:ea typeface="微软雅黑" panose="020B0503020204020204" pitchFamily="34" charset="-122"/>
              </a:rPr>
              <a:t>当该对象</a:t>
            </a:r>
            <a:r>
              <a:rPr lang="zh-CN" altLang="en-US" dirty="0">
                <a:solidFill>
                  <a:srgbClr val="FF0000"/>
                </a:solidFill>
                <a:latin typeface="微软雅黑" panose="020B0503020204020204" pitchFamily="34" charset="-122"/>
                <a:ea typeface="微软雅黑" panose="020B0503020204020204" pitchFamily="34" charset="-122"/>
              </a:rPr>
              <a:t>从未（在本次虚拟机中）被序列化过，系统才会将该对象转换成字节序列并输出</a:t>
            </a:r>
          </a:p>
          <a:p>
            <a:pPr lvl="1" eaLnBrk="1" hangingPunct="1">
              <a:lnSpc>
                <a:spcPct val="90000"/>
              </a:lnSpc>
            </a:pPr>
            <a:r>
              <a:rPr lang="zh-CN" altLang="en-US" dirty="0">
                <a:latin typeface="微软雅黑" panose="020B0503020204020204" pitchFamily="34" charset="-122"/>
                <a:ea typeface="微软雅黑" panose="020B0503020204020204" pitchFamily="34" charset="-122"/>
              </a:rPr>
              <a:t>如果某个对象是</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已经序列化过，程序将只是输出一个序列化编号，而不是再次重新序列化该对象</a:t>
            </a:r>
          </a:p>
        </p:txBody>
      </p:sp>
    </p:spTree>
    <p:extLst>
      <p:ext uri="{BB962C8B-B14F-4D97-AF65-F5344CB8AC3E}">
        <p14:creationId xmlns:p14="http://schemas.microsoft.com/office/powerpoint/2010/main" val="9861133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序列化机制可能存在的问题</a:t>
              </a:r>
            </a:p>
          </p:txBody>
        </p:sp>
      </p:grpSp>
      <p:sp>
        <p:nvSpPr>
          <p:cNvPr id="15" name="Rectangle 4">
            <a:extLst>
              <a:ext uri="{FF2B5EF4-FFF2-40B4-BE49-F238E27FC236}">
                <a16:creationId xmlns:a16="http://schemas.microsoft.com/office/drawing/2014/main" id="{A430B1B3-3BB0-4F0C-A78E-E39DA34D3BEB}"/>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如果多次序列同一个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对象时，</a:t>
            </a:r>
            <a:r>
              <a:rPr lang="zh-CN" altLang="en-US" sz="2800" dirty="0">
                <a:solidFill>
                  <a:srgbClr val="FF0000"/>
                </a:solidFill>
                <a:latin typeface="微软雅黑" panose="020B0503020204020204" pitchFamily="34" charset="-122"/>
                <a:ea typeface="微软雅黑" panose="020B0503020204020204" pitchFamily="34" charset="-122"/>
              </a:rPr>
              <a:t>只有第一次序列化时才会把该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对象转换成字节序列并输出</a:t>
            </a:r>
            <a:r>
              <a:rPr lang="zh-CN" altLang="en-US" sz="2800" dirty="0">
                <a:latin typeface="微软雅黑" panose="020B0503020204020204" pitchFamily="34" charset="-122"/>
                <a:ea typeface="微软雅黑" panose="020B0503020204020204" pitchFamily="34" charset="-122"/>
              </a:rPr>
              <a:t>，这样可能引起一个潜在的问题</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当程序序列化一个可变对象时，程序只有在第一次使用</a:t>
            </a:r>
            <a:r>
              <a:rPr lang="en-US" altLang="zh-CN" sz="2400" dirty="0" err="1">
                <a:latin typeface="微软雅黑" panose="020B0503020204020204" pitchFamily="34" charset="-122"/>
                <a:ea typeface="微软雅黑" panose="020B0503020204020204" pitchFamily="34" charset="-122"/>
              </a:rPr>
              <a:t>writeObject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方法输出时才会将该对象转换成字节序列并输出，</a:t>
            </a:r>
            <a:r>
              <a:rPr lang="zh-CN" altLang="en-US" sz="2400" dirty="0">
                <a:solidFill>
                  <a:srgbClr val="FF0000"/>
                </a:solidFill>
                <a:latin typeface="微软雅黑" panose="020B0503020204020204" pitchFamily="34" charset="-122"/>
                <a:ea typeface="微软雅黑" panose="020B0503020204020204" pitchFamily="34" charset="-122"/>
              </a:rPr>
              <a:t>即使后面该对象的属性已被改变，当程序再次调用 </a:t>
            </a:r>
            <a:r>
              <a:rPr lang="en-US" altLang="zh-CN" sz="2400" dirty="0" err="1">
                <a:solidFill>
                  <a:srgbClr val="FF0000"/>
                </a:solidFill>
                <a:latin typeface="微软雅黑" panose="020B0503020204020204" pitchFamily="34" charset="-122"/>
                <a:ea typeface="微软雅黑" panose="020B0503020204020204" pitchFamily="34" charset="-122"/>
              </a:rPr>
              <a:t>writeObject</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方法时，程序只是输出前面的序列化</a:t>
            </a:r>
            <a:r>
              <a:rPr lang="zh-CN" altLang="en-US" sz="2400" dirty="0">
                <a:latin typeface="微软雅黑" panose="020B0503020204020204" pitchFamily="34" charset="-122"/>
                <a:ea typeface="微软雅黑" panose="020B0503020204020204" pitchFamily="34" charset="-122"/>
              </a:rPr>
              <a:t>编号，所以改变的的属性值不会被输出</a:t>
            </a:r>
          </a:p>
        </p:txBody>
      </p:sp>
      <p:sp>
        <p:nvSpPr>
          <p:cNvPr id="13" name="文本框 12">
            <a:extLst>
              <a:ext uri="{FF2B5EF4-FFF2-40B4-BE49-F238E27FC236}">
                <a16:creationId xmlns:a16="http://schemas.microsoft.com/office/drawing/2014/main" id="{178962C5-1C39-41D5-AD3D-71F10B202A34}"/>
              </a:ext>
            </a:extLst>
          </p:cNvPr>
          <p:cNvSpPr txBox="1"/>
          <p:nvPr/>
        </p:nvSpPr>
        <p:spPr>
          <a:xfrm>
            <a:off x="272792" y="4341169"/>
            <a:ext cx="854767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/SaveAndReadObject.java</a:t>
            </a:r>
          </a:p>
        </p:txBody>
      </p:sp>
    </p:spTree>
    <p:extLst>
      <p:ext uri="{BB962C8B-B14F-4D97-AF65-F5344CB8AC3E}">
        <p14:creationId xmlns:p14="http://schemas.microsoft.com/office/powerpoint/2010/main" val="23964423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41507" cy="415370"/>
            <a:chOff x="264586" y="255969"/>
            <a:chExt cx="3541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373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a:solidFill>
                    <a:srgbClr val="253C8E"/>
                  </a:solidFill>
                  <a:latin typeface="微软雅黑 Light" panose="020B0502040204020203" pitchFamily="34" charset="-122"/>
                  <a:ea typeface="微软雅黑 Light" panose="020B0502040204020203" pitchFamily="34" charset="-122"/>
                </a:rPr>
                <a:t>Reader</a:t>
              </a:r>
              <a:r>
                <a:rPr lang="zh-CN" altLang="en-US" sz="2099" dirty="0">
                  <a:solidFill>
                    <a:srgbClr val="253C8E"/>
                  </a:solidFill>
                  <a:latin typeface="微软雅黑 Light" panose="020B0502040204020203" pitchFamily="34" charset="-122"/>
                  <a:ea typeface="微软雅黑 Light" panose="020B0502040204020203" pitchFamily="34" charset="-122"/>
                </a:rPr>
                <a:t>和</a:t>
              </a:r>
              <a:r>
                <a:rPr lang="en-US" altLang="zh-CN" sz="2099" dirty="0">
                  <a:solidFill>
                    <a:srgbClr val="253C8E"/>
                  </a:solidFill>
                  <a:latin typeface="微软雅黑 Light" panose="020B0502040204020203" pitchFamily="34" charset="-122"/>
                  <a:ea typeface="微软雅黑 Light" panose="020B0502040204020203" pitchFamily="34" charset="-122"/>
                </a:rPr>
                <a:t>Writer</a:t>
              </a:r>
              <a:r>
                <a:rPr lang="zh-CN" altLang="en-US" sz="2099" dirty="0">
                  <a:solidFill>
                    <a:srgbClr val="253C8E"/>
                  </a:solidFill>
                  <a:latin typeface="微软雅黑 Light" panose="020B0502040204020203" pitchFamily="34" charset="-122"/>
                  <a:ea typeface="微软雅黑 Light" panose="020B0502040204020203" pitchFamily="34" charset="-122"/>
                </a:rPr>
                <a:t>流类</a:t>
              </a:r>
            </a:p>
          </p:txBody>
        </p:sp>
      </p:grpSp>
      <p:graphicFrame>
        <p:nvGraphicFramePr>
          <p:cNvPr id="3" name="表格 3">
            <a:extLst>
              <a:ext uri="{FF2B5EF4-FFF2-40B4-BE49-F238E27FC236}">
                <a16:creationId xmlns:a16="http://schemas.microsoft.com/office/drawing/2014/main" id="{1AF3CA4C-D65A-45D8-A3CF-5EE30FA27590}"/>
              </a:ext>
            </a:extLst>
          </p:cNvPr>
          <p:cNvGraphicFramePr>
            <a:graphicFrameLocks noGrp="1"/>
          </p:cNvGraphicFramePr>
          <p:nvPr>
            <p:extLst>
              <p:ext uri="{D42A27DB-BD31-4B8C-83A1-F6EECF244321}">
                <p14:modId xmlns:p14="http://schemas.microsoft.com/office/powerpoint/2010/main" val="295450038"/>
              </p:ext>
            </p:extLst>
          </p:nvPr>
        </p:nvGraphicFramePr>
        <p:xfrm>
          <a:off x="179512" y="703295"/>
          <a:ext cx="8784976" cy="370840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a:solidFill>
                            <a:srgbClr val="FF0000"/>
                          </a:solidFill>
                        </a:rPr>
                        <a:t>Reader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int read()</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int read(char[]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int read(char[]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long skip(long n)</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err="1"/>
                        <a:t>boolean</a:t>
                      </a:r>
                      <a:r>
                        <a:rPr lang="en-US" altLang="zh-CN" dirty="0"/>
                        <a:t> ready()</a:t>
                      </a:r>
                      <a:endParaRPr lang="zh-CN" altLang="en-US" dirty="0"/>
                    </a:p>
                  </a:txBody>
                  <a:tcPr/>
                </a:tc>
                <a:tc>
                  <a:txBody>
                    <a:bodyPr/>
                    <a:lstStyle/>
                    <a:p>
                      <a:r>
                        <a:rPr lang="zh-CN" altLang="en-US" dirty="0"/>
                        <a:t>判断流是否准备好</a:t>
                      </a:r>
                    </a:p>
                  </a:txBody>
                  <a:tcPr/>
                </a:tc>
                <a:extLst>
                  <a:ext uri="{0D108BD9-81ED-4DB2-BD59-A6C34878D82A}">
                    <a16:rowId xmlns:a16="http://schemas.microsoft.com/office/drawing/2014/main" val="3030193209"/>
                  </a:ext>
                </a:extLst>
              </a:tr>
              <a:tr h="370840">
                <a:tc>
                  <a:txBody>
                    <a:bodyPr/>
                    <a:lstStyle/>
                    <a:p>
                      <a:r>
                        <a:rPr lang="en-US" altLang="zh-CN" dirty="0"/>
                        <a:t>void mark(int </a:t>
                      </a:r>
                      <a:r>
                        <a:rPr lang="en-US" altLang="zh-CN" dirty="0" err="1"/>
                        <a:t>readLimit</a:t>
                      </a: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2541095895"/>
                  </a:ext>
                </a:extLst>
              </a:tr>
              <a:tr h="370840">
                <a:tc>
                  <a:txBody>
                    <a:bodyPr/>
                    <a:lstStyle/>
                    <a:p>
                      <a:r>
                        <a:rPr lang="en-US" altLang="zh-CN" dirty="0" err="1"/>
                        <a:t>boolean</a:t>
                      </a:r>
                      <a:r>
                        <a:rPr lang="en-US" altLang="zh-CN" dirty="0"/>
                        <a:t> </a:t>
                      </a:r>
                      <a:r>
                        <a:rPr lang="en-US" altLang="zh-CN" dirty="0" err="1"/>
                        <a:t>markSupported</a:t>
                      </a:r>
                      <a:r>
                        <a:rPr lang="en-US" altLang="zh-CN" dirty="0"/>
                        <a:t>()</a:t>
                      </a:r>
                      <a:endParaRPr lang="zh-CN" altLang="en-US" dirty="0"/>
                    </a:p>
                  </a:txBody>
                  <a:tcPr/>
                </a:tc>
                <a:tc>
                  <a:txBody>
                    <a:bodyPr/>
                    <a:lstStyle/>
                    <a:p>
                      <a:r>
                        <a:rPr lang="zh-CN" altLang="en-US" dirty="0"/>
                        <a:t>判断输入流是否支持 </a:t>
                      </a:r>
                      <a:r>
                        <a:rPr lang="en-US" altLang="zh-CN" dirty="0"/>
                        <a:t>mark</a:t>
                      </a:r>
                      <a:endParaRPr lang="zh-CN" altLang="en-US" dirty="0"/>
                    </a:p>
                  </a:txBody>
                  <a:tcPr/>
                </a:tc>
                <a:extLst>
                  <a:ext uri="{0D108BD9-81ED-4DB2-BD59-A6C34878D82A}">
                    <a16:rowId xmlns:a16="http://schemas.microsoft.com/office/drawing/2014/main" val="3753203342"/>
                  </a:ext>
                </a:extLst>
              </a:tr>
              <a:tr h="370840">
                <a:tc>
                  <a:txBody>
                    <a:bodyPr/>
                    <a:lstStyle/>
                    <a:p>
                      <a:r>
                        <a:rPr lang="en-US" altLang="zh-CN" dirty="0"/>
                        <a:t>void reset()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353818558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3416247789"/>
                  </a:ext>
                </a:extLst>
              </a:tr>
            </a:tbl>
          </a:graphicData>
        </a:graphic>
      </p:graphicFrame>
    </p:spTree>
    <p:extLst>
      <p:ext uri="{BB962C8B-B14F-4D97-AF65-F5344CB8AC3E}">
        <p14:creationId xmlns:p14="http://schemas.microsoft.com/office/powerpoint/2010/main" val="426673178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41507" cy="415370"/>
            <a:chOff x="264586" y="255969"/>
            <a:chExt cx="3541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373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a:solidFill>
                    <a:srgbClr val="253C8E"/>
                  </a:solidFill>
                  <a:latin typeface="微软雅黑 Light" panose="020B0502040204020203" pitchFamily="34" charset="-122"/>
                  <a:ea typeface="微软雅黑 Light" panose="020B0502040204020203" pitchFamily="34" charset="-122"/>
                </a:rPr>
                <a:t>Reader</a:t>
              </a:r>
              <a:r>
                <a:rPr lang="zh-CN" altLang="en-US" sz="2099" dirty="0">
                  <a:solidFill>
                    <a:srgbClr val="253C8E"/>
                  </a:solidFill>
                  <a:latin typeface="微软雅黑 Light" panose="020B0502040204020203" pitchFamily="34" charset="-122"/>
                  <a:ea typeface="微软雅黑 Light" panose="020B0502040204020203" pitchFamily="34" charset="-122"/>
                </a:rPr>
                <a:t>和</a:t>
              </a:r>
              <a:r>
                <a:rPr lang="en-US" altLang="zh-CN" sz="2099" dirty="0">
                  <a:solidFill>
                    <a:srgbClr val="253C8E"/>
                  </a:solidFill>
                  <a:latin typeface="微软雅黑 Light" panose="020B0502040204020203" pitchFamily="34" charset="-122"/>
                  <a:ea typeface="微软雅黑 Light" panose="020B0502040204020203" pitchFamily="34" charset="-122"/>
                </a:rPr>
                <a:t>Writer</a:t>
              </a:r>
              <a:r>
                <a:rPr lang="zh-CN" altLang="en-US" sz="2099" dirty="0">
                  <a:solidFill>
                    <a:srgbClr val="253C8E"/>
                  </a:solidFill>
                  <a:latin typeface="微软雅黑 Light" panose="020B0502040204020203" pitchFamily="34" charset="-122"/>
                  <a:ea typeface="微软雅黑 Light" panose="020B0502040204020203" pitchFamily="34" charset="-122"/>
                </a:rPr>
                <a:t>流类</a:t>
              </a:r>
            </a:p>
          </p:txBody>
        </p:sp>
      </p:grpSp>
      <p:graphicFrame>
        <p:nvGraphicFramePr>
          <p:cNvPr id="3" name="表格 3">
            <a:extLst>
              <a:ext uri="{FF2B5EF4-FFF2-40B4-BE49-F238E27FC236}">
                <a16:creationId xmlns:a16="http://schemas.microsoft.com/office/drawing/2014/main" id="{1AF3CA4C-D65A-45D8-A3CF-5EE30FA27590}"/>
              </a:ext>
            </a:extLst>
          </p:cNvPr>
          <p:cNvGraphicFramePr>
            <a:graphicFrameLocks noGrp="1"/>
          </p:cNvGraphicFramePr>
          <p:nvPr>
            <p:extLst>
              <p:ext uri="{D42A27DB-BD31-4B8C-83A1-F6EECF244321}">
                <p14:modId xmlns:p14="http://schemas.microsoft.com/office/powerpoint/2010/main" val="2787390781"/>
              </p:ext>
            </p:extLst>
          </p:nvPr>
        </p:nvGraphicFramePr>
        <p:xfrm>
          <a:off x="179512" y="703295"/>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a:solidFill>
                            <a:srgbClr val="FF0000"/>
                          </a:solidFill>
                        </a:rPr>
                        <a:t>Writer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void write(int b)</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void write(String str)</a:t>
                      </a:r>
                      <a:endParaRPr lang="zh-CN" altLang="en-US" dirty="0"/>
                    </a:p>
                  </a:txBody>
                  <a:tcPr/>
                </a:tc>
                <a:tc>
                  <a:txBody>
                    <a:bodyPr/>
                    <a:lstStyle/>
                    <a:p>
                      <a:r>
                        <a:rPr lang="zh-CN" altLang="en-US" dirty="0"/>
                        <a:t>把</a:t>
                      </a:r>
                      <a:r>
                        <a:rPr lang="en-US" altLang="zh-CN" dirty="0"/>
                        <a:t>String</a:t>
                      </a:r>
                      <a:r>
                        <a:rPr lang="zh-CN" altLang="en-US" dirty="0"/>
                        <a:t>里的内容输出</a:t>
                      </a:r>
                    </a:p>
                  </a:txBody>
                  <a:tcPr/>
                </a:tc>
                <a:extLst>
                  <a:ext uri="{0D108BD9-81ED-4DB2-BD59-A6C34878D82A}">
                    <a16:rowId xmlns:a16="http://schemas.microsoft.com/office/drawing/2014/main" val="1952149062"/>
                  </a:ext>
                </a:extLst>
              </a:tr>
              <a:tr h="370840">
                <a:tc>
                  <a:txBody>
                    <a:bodyPr/>
                    <a:lstStyle/>
                    <a:p>
                      <a:r>
                        <a:rPr lang="en-US" altLang="zh-CN" dirty="0"/>
                        <a:t>void write(char[]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void write(char[]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a:t>void flush()</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3416247789"/>
                  </a:ext>
                </a:extLst>
              </a:tr>
            </a:tbl>
          </a:graphicData>
        </a:graphic>
      </p:graphicFrame>
      <p:sp>
        <p:nvSpPr>
          <p:cNvPr id="13" name="文本框 12">
            <a:extLst>
              <a:ext uri="{FF2B5EF4-FFF2-40B4-BE49-F238E27FC236}">
                <a16:creationId xmlns:a16="http://schemas.microsoft.com/office/drawing/2014/main" id="{89EE0BC5-8231-4A58-88B3-1CB4005DD6B3}"/>
              </a:ext>
            </a:extLst>
          </p:cNvPr>
          <p:cNvSpPr txBox="1"/>
          <p:nvPr/>
        </p:nvSpPr>
        <p:spPr>
          <a:xfrm>
            <a:off x="107504" y="372387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/FileReaderDemo.java</a:t>
            </a:r>
          </a:p>
        </p:txBody>
      </p:sp>
      <p:sp>
        <p:nvSpPr>
          <p:cNvPr id="15" name="文本框 14">
            <a:extLst>
              <a:ext uri="{FF2B5EF4-FFF2-40B4-BE49-F238E27FC236}">
                <a16:creationId xmlns:a16="http://schemas.microsoft.com/office/drawing/2014/main" id="{8F372D04-B6C8-41F1-9166-390F4A9EEA61}"/>
              </a:ext>
            </a:extLst>
          </p:cNvPr>
          <p:cNvSpPr txBox="1"/>
          <p:nvPr/>
        </p:nvSpPr>
        <p:spPr>
          <a:xfrm>
            <a:off x="107504" y="4353435"/>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/FileWriterDemo.java</a:t>
            </a:r>
          </a:p>
        </p:txBody>
      </p:sp>
    </p:spTree>
    <p:extLst>
      <p:ext uri="{BB962C8B-B14F-4D97-AF65-F5344CB8AC3E}">
        <p14:creationId xmlns:p14="http://schemas.microsoft.com/office/powerpoint/2010/main" val="6212529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50164" cy="415370"/>
            <a:chOff x="264586" y="255969"/>
            <a:chExt cx="355016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46054"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BufferedReader</a:t>
              </a:r>
              <a:r>
                <a:rPr lang="zh-CN" altLang="en-US" sz="2099" dirty="0">
                  <a:solidFill>
                    <a:srgbClr val="253C8E"/>
                  </a:solidFill>
                  <a:latin typeface="微软雅黑 Light" panose="020B0502040204020203" pitchFamily="34" charset="-122"/>
                  <a:ea typeface="微软雅黑 Light" panose="020B0502040204020203" pitchFamily="34" charset="-122"/>
                </a:rPr>
                <a:t>读取文件</a:t>
              </a:r>
            </a:p>
          </p:txBody>
        </p:sp>
      </p:grpSp>
      <p:graphicFrame>
        <p:nvGraphicFramePr>
          <p:cNvPr id="16" name="表格 3">
            <a:extLst>
              <a:ext uri="{FF2B5EF4-FFF2-40B4-BE49-F238E27FC236}">
                <a16:creationId xmlns:a16="http://schemas.microsoft.com/office/drawing/2014/main" id="{11F29349-AE3F-44EC-B576-D399B044CEEC}"/>
              </a:ext>
            </a:extLst>
          </p:cNvPr>
          <p:cNvGraphicFramePr>
            <a:graphicFrameLocks noGrp="1"/>
          </p:cNvGraphicFramePr>
          <p:nvPr>
            <p:extLst>
              <p:ext uri="{D42A27DB-BD31-4B8C-83A1-F6EECF244321}">
                <p14:modId xmlns:p14="http://schemas.microsoft.com/office/powerpoint/2010/main" val="1959108491"/>
              </p:ext>
            </p:extLst>
          </p:nvPr>
        </p:nvGraphicFramePr>
        <p:xfrm>
          <a:off x="179512" y="2352134"/>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BufferedReader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int read()</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int read(char[]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int read(char[]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long skip(long n)</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a:solidFill>
                            <a:srgbClr val="FF0000"/>
                          </a:solidFill>
                          <a:effectLst>
                            <a:outerShdw blurRad="38100" dist="38100" dir="2700000" algn="tl">
                              <a:srgbClr val="000000">
                                <a:alpha val="43137"/>
                              </a:srgbClr>
                            </a:outerShdw>
                          </a:effectLst>
                        </a:rPr>
                        <a:t>String </a:t>
                      </a:r>
                      <a:r>
                        <a:rPr lang="en-US" altLang="zh-CN" dirty="0" err="1">
                          <a:solidFill>
                            <a:srgbClr val="FF0000"/>
                          </a:solidFill>
                          <a:effectLst>
                            <a:outerShdw blurRad="38100" dist="38100" dir="2700000" algn="tl">
                              <a:srgbClr val="000000">
                                <a:alpha val="43137"/>
                              </a:srgbClr>
                            </a:outerShdw>
                          </a:effectLst>
                        </a:rPr>
                        <a:t>readLine</a:t>
                      </a:r>
                      <a:r>
                        <a:rPr lang="en-US" altLang="zh-CN" dirty="0">
                          <a:solidFill>
                            <a:srgbClr val="FF0000"/>
                          </a:solidFill>
                          <a:effectLst>
                            <a:outerShdw blurRad="38100" dist="38100" dir="2700000" algn="tl">
                              <a:srgbClr val="000000">
                                <a:alpha val="43137"/>
                              </a:srgbClr>
                            </a:outerShdw>
                          </a:effectLst>
                        </a:rPr>
                        <a:t>()</a:t>
                      </a:r>
                      <a:endParaRPr lang="zh-CN" altLang="en-US" dirty="0">
                        <a:solidFill>
                          <a:srgbClr val="FF0000"/>
                        </a:solidFill>
                        <a:effectLst>
                          <a:outerShdw blurRad="38100" dist="38100" dir="2700000" algn="tl">
                            <a:srgbClr val="000000">
                              <a:alpha val="43137"/>
                            </a:srgbClr>
                          </a:outerShdw>
                        </a:effectLst>
                      </a:endParaRPr>
                    </a:p>
                  </a:txBody>
                  <a:tcPr/>
                </a:tc>
                <a:tc>
                  <a:txBody>
                    <a:bodyPr/>
                    <a:lstStyle/>
                    <a:p>
                      <a:r>
                        <a:rPr lang="zh-CN" altLang="en-US" dirty="0">
                          <a:solidFill>
                            <a:srgbClr val="FF0000"/>
                          </a:solidFill>
                          <a:effectLst>
                            <a:outerShdw blurRad="38100" dist="38100" dir="2700000" algn="tl">
                              <a:srgbClr val="000000">
                                <a:alpha val="43137"/>
                              </a:srgbClr>
                            </a:outerShdw>
                          </a:effectLst>
                        </a:rPr>
                        <a:t>读取一行</a:t>
                      </a:r>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a:t>Reader</a:t>
                      </a:r>
                      <a:endParaRPr lang="zh-CN" altLang="en-US" dirty="0"/>
                    </a:p>
                  </a:txBody>
                  <a:tcPr/>
                </a:tc>
                <a:extLst>
                  <a:ext uri="{0D108BD9-81ED-4DB2-BD59-A6C34878D82A}">
                    <a16:rowId xmlns:a16="http://schemas.microsoft.com/office/drawing/2014/main" val="3416247789"/>
                  </a:ext>
                </a:extLst>
              </a:tr>
            </a:tbl>
          </a:graphicData>
        </a:graphic>
      </p:graphicFrame>
      <p:graphicFrame>
        <p:nvGraphicFramePr>
          <p:cNvPr id="4" name="表格 4">
            <a:extLst>
              <a:ext uri="{FF2B5EF4-FFF2-40B4-BE49-F238E27FC236}">
                <a16:creationId xmlns:a16="http://schemas.microsoft.com/office/drawing/2014/main" id="{0C384479-5D3B-4E9B-ABBA-ECED8A9DF112}"/>
              </a:ext>
            </a:extLst>
          </p:cNvPr>
          <p:cNvGraphicFramePr>
            <a:graphicFrameLocks noGrp="1"/>
          </p:cNvGraphicFramePr>
          <p:nvPr>
            <p:extLst>
              <p:ext uri="{D42A27DB-BD31-4B8C-83A1-F6EECF244321}">
                <p14:modId xmlns:p14="http://schemas.microsoft.com/office/powerpoint/2010/main" val="1019369807"/>
              </p:ext>
            </p:extLst>
          </p:nvPr>
        </p:nvGraphicFramePr>
        <p:xfrm>
          <a:off x="971600" y="803830"/>
          <a:ext cx="6984776" cy="1112520"/>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124282969"/>
                    </a:ext>
                  </a:extLst>
                </a:gridCol>
                <a:gridCol w="3492388">
                  <a:extLst>
                    <a:ext uri="{9D8B030D-6E8A-4147-A177-3AD203B41FA5}">
                      <a16:colId xmlns:a16="http://schemas.microsoft.com/office/drawing/2014/main" val="618256173"/>
                    </a:ext>
                  </a:extLst>
                </a:gridCol>
              </a:tblGrid>
              <a:tr h="370840">
                <a:tc>
                  <a:txBody>
                    <a:bodyPr/>
                    <a:lstStyle/>
                    <a:p>
                      <a:r>
                        <a:rPr lang="zh-CN" altLang="en-US" dirty="0"/>
                        <a:t>构造方法</a:t>
                      </a:r>
                      <a:r>
                        <a:rPr lang="zh-CN" altLang="en-US" dirty="0">
                          <a:solidFill>
                            <a:srgbClr val="FF0000"/>
                          </a:solidFill>
                        </a:rPr>
                        <a:t>（</a:t>
                      </a:r>
                      <a:r>
                        <a:rPr lang="en-US" altLang="zh-CN" dirty="0" err="1">
                          <a:solidFill>
                            <a:srgbClr val="FF0000"/>
                          </a:solidFill>
                        </a:rPr>
                        <a:t>BufferedReader</a:t>
                      </a:r>
                      <a:r>
                        <a:rPr lang="zh-CN" altLang="en-US" dirty="0">
                          <a:solidFill>
                            <a:srgbClr val="FF0000"/>
                          </a:solidFill>
                        </a:rPr>
                        <a:t>）</a:t>
                      </a:r>
                      <a:endParaRPr lang="zh-CN" altLang="en-US" dirty="0"/>
                    </a:p>
                  </a:txBody>
                  <a:tcPr/>
                </a:tc>
                <a:tc>
                  <a:txBody>
                    <a:bodyPr/>
                    <a:lstStyle/>
                    <a:p>
                      <a:r>
                        <a:rPr lang="zh-CN" altLang="en-US" dirty="0"/>
                        <a:t>功能说明</a:t>
                      </a:r>
                    </a:p>
                  </a:txBody>
                  <a:tcPr/>
                </a:tc>
                <a:extLst>
                  <a:ext uri="{0D108BD9-81ED-4DB2-BD59-A6C34878D82A}">
                    <a16:rowId xmlns:a16="http://schemas.microsoft.com/office/drawing/2014/main" val="1679498880"/>
                  </a:ext>
                </a:extLst>
              </a:tr>
              <a:tr h="370840">
                <a:tc>
                  <a:txBody>
                    <a:bodyPr/>
                    <a:lstStyle/>
                    <a:p>
                      <a:r>
                        <a:rPr lang="en-US" altLang="zh-CN" dirty="0" err="1"/>
                        <a:t>BufferedReader</a:t>
                      </a:r>
                      <a:r>
                        <a:rPr lang="en-US" altLang="zh-CN" dirty="0"/>
                        <a:t>(Reader in)</a:t>
                      </a:r>
                      <a:endParaRPr lang="zh-CN" altLang="en-US" dirty="0"/>
                    </a:p>
                  </a:txBody>
                  <a:tcPr/>
                </a:tc>
                <a:tc>
                  <a:txBody>
                    <a:bodyPr/>
                    <a:lstStyle/>
                    <a:p>
                      <a:r>
                        <a:rPr lang="zh-CN" altLang="en-US" dirty="0"/>
                        <a:t>带缓冲区的字符输入流</a:t>
                      </a:r>
                    </a:p>
                  </a:txBody>
                  <a:tcPr/>
                </a:tc>
                <a:extLst>
                  <a:ext uri="{0D108BD9-81ED-4DB2-BD59-A6C34878D82A}">
                    <a16:rowId xmlns:a16="http://schemas.microsoft.com/office/drawing/2014/main" val="1735080863"/>
                  </a:ext>
                </a:extLst>
              </a:tr>
              <a:tr h="370840">
                <a:tc>
                  <a:txBody>
                    <a:bodyPr/>
                    <a:lstStyle/>
                    <a:p>
                      <a:r>
                        <a:rPr lang="en-US" altLang="zh-CN" dirty="0" err="1"/>
                        <a:t>BufferedReader</a:t>
                      </a:r>
                      <a:r>
                        <a:rPr lang="en-US" altLang="zh-CN" dirty="0"/>
                        <a:t>(Reader in, int size)</a:t>
                      </a:r>
                      <a:endParaRPr lang="zh-CN" altLang="en-US" dirty="0"/>
                    </a:p>
                  </a:txBody>
                  <a:tcPr/>
                </a:tc>
                <a:tc>
                  <a:txBody>
                    <a:bodyPr/>
                    <a:lstStyle/>
                    <a:p>
                      <a:r>
                        <a:rPr lang="zh-CN" altLang="en-US" dirty="0"/>
                        <a:t>带缓冲区代销的字符输入流</a:t>
                      </a:r>
                    </a:p>
                  </a:txBody>
                  <a:tcPr/>
                </a:tc>
                <a:extLst>
                  <a:ext uri="{0D108BD9-81ED-4DB2-BD59-A6C34878D82A}">
                    <a16:rowId xmlns:a16="http://schemas.microsoft.com/office/drawing/2014/main" val="292504119"/>
                  </a:ext>
                </a:extLst>
              </a:tr>
            </a:tbl>
          </a:graphicData>
        </a:graphic>
      </p:graphicFrame>
    </p:spTree>
    <p:extLst>
      <p:ext uri="{BB962C8B-B14F-4D97-AF65-F5344CB8AC3E}">
        <p14:creationId xmlns:p14="http://schemas.microsoft.com/office/powerpoint/2010/main" val="32873624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65443" cy="415370"/>
            <a:chOff x="264586" y="255969"/>
            <a:chExt cx="316544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6133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BufferedWriter</a:t>
              </a:r>
              <a:r>
                <a:rPr lang="zh-CN" altLang="en-US" sz="2099" dirty="0">
                  <a:solidFill>
                    <a:srgbClr val="253C8E"/>
                  </a:solidFill>
                  <a:latin typeface="微软雅黑 Light" panose="020B0502040204020203" pitchFamily="34" charset="-122"/>
                  <a:ea typeface="微软雅黑 Light" panose="020B0502040204020203" pitchFamily="34" charset="-122"/>
                </a:rPr>
                <a:t>写文件</a:t>
              </a:r>
            </a:p>
          </p:txBody>
        </p:sp>
      </p:grpSp>
      <p:graphicFrame>
        <p:nvGraphicFramePr>
          <p:cNvPr id="16" name="表格 3">
            <a:extLst>
              <a:ext uri="{FF2B5EF4-FFF2-40B4-BE49-F238E27FC236}">
                <a16:creationId xmlns:a16="http://schemas.microsoft.com/office/drawing/2014/main" id="{11F29349-AE3F-44EC-B576-D399B044CEEC}"/>
              </a:ext>
            </a:extLst>
          </p:cNvPr>
          <p:cNvGraphicFramePr>
            <a:graphicFrameLocks noGrp="1"/>
          </p:cNvGraphicFramePr>
          <p:nvPr>
            <p:extLst>
              <p:ext uri="{D42A27DB-BD31-4B8C-83A1-F6EECF244321}">
                <p14:modId xmlns:p14="http://schemas.microsoft.com/office/powerpoint/2010/main" val="3705234269"/>
              </p:ext>
            </p:extLst>
          </p:nvPr>
        </p:nvGraphicFramePr>
        <p:xfrm>
          <a:off x="179512" y="2245094"/>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BufferedWriter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void write(int c)</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void write(char[]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void write(String str,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void </a:t>
                      </a:r>
                      <a:r>
                        <a:rPr lang="en-US" altLang="zh-CN" dirty="0" err="1"/>
                        <a:t>newLine</a:t>
                      </a:r>
                      <a:r>
                        <a:rPr lang="en-US" altLang="zh-CN" dirty="0"/>
                        <a:t>()</a:t>
                      </a:r>
                      <a:endParaRPr lang="zh-CN" altLang="en-US" dirty="0"/>
                    </a:p>
                  </a:txBody>
                  <a:tcPr/>
                </a:tc>
                <a:tc>
                  <a:txBody>
                    <a:bodyPr/>
                    <a:lstStyle/>
                    <a:p>
                      <a:r>
                        <a:rPr lang="zh-CN" altLang="en-US" dirty="0"/>
                        <a:t>写入回车换行符</a:t>
                      </a:r>
                    </a:p>
                  </a:txBody>
                  <a:tcPr/>
                </a:tc>
                <a:extLst>
                  <a:ext uri="{0D108BD9-81ED-4DB2-BD59-A6C34878D82A}">
                    <a16:rowId xmlns:a16="http://schemas.microsoft.com/office/drawing/2014/main" val="794735243"/>
                  </a:ext>
                </a:extLst>
              </a:tr>
              <a:tr h="370840">
                <a:tc>
                  <a:txBody>
                    <a:bodyPr/>
                    <a:lstStyle/>
                    <a:p>
                      <a:r>
                        <a:rPr lang="en-US" altLang="zh-CN" dirty="0"/>
                        <a:t>void flush()</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a:t>Reader</a:t>
                      </a:r>
                      <a:endParaRPr lang="zh-CN" altLang="en-US" dirty="0"/>
                    </a:p>
                  </a:txBody>
                  <a:tcPr/>
                </a:tc>
                <a:extLst>
                  <a:ext uri="{0D108BD9-81ED-4DB2-BD59-A6C34878D82A}">
                    <a16:rowId xmlns:a16="http://schemas.microsoft.com/office/drawing/2014/main" val="3416247789"/>
                  </a:ext>
                </a:extLst>
              </a:tr>
            </a:tbl>
          </a:graphicData>
        </a:graphic>
      </p:graphicFrame>
      <p:graphicFrame>
        <p:nvGraphicFramePr>
          <p:cNvPr id="4" name="表格 4">
            <a:extLst>
              <a:ext uri="{FF2B5EF4-FFF2-40B4-BE49-F238E27FC236}">
                <a16:creationId xmlns:a16="http://schemas.microsoft.com/office/drawing/2014/main" id="{0C384479-5D3B-4E9B-ABBA-ECED8A9DF112}"/>
              </a:ext>
            </a:extLst>
          </p:cNvPr>
          <p:cNvGraphicFramePr>
            <a:graphicFrameLocks noGrp="1"/>
          </p:cNvGraphicFramePr>
          <p:nvPr>
            <p:extLst>
              <p:ext uri="{D42A27DB-BD31-4B8C-83A1-F6EECF244321}">
                <p14:modId xmlns:p14="http://schemas.microsoft.com/office/powerpoint/2010/main" val="2463243121"/>
              </p:ext>
            </p:extLst>
          </p:nvPr>
        </p:nvGraphicFramePr>
        <p:xfrm>
          <a:off x="1079612" y="881663"/>
          <a:ext cx="6984776" cy="1112520"/>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124282969"/>
                    </a:ext>
                  </a:extLst>
                </a:gridCol>
                <a:gridCol w="3492388">
                  <a:extLst>
                    <a:ext uri="{9D8B030D-6E8A-4147-A177-3AD203B41FA5}">
                      <a16:colId xmlns:a16="http://schemas.microsoft.com/office/drawing/2014/main" val="618256173"/>
                    </a:ext>
                  </a:extLst>
                </a:gridCol>
              </a:tblGrid>
              <a:tr h="370840">
                <a:tc>
                  <a:txBody>
                    <a:bodyPr/>
                    <a:lstStyle/>
                    <a:p>
                      <a:r>
                        <a:rPr lang="zh-CN" altLang="en-US" dirty="0"/>
                        <a:t>构造方法</a:t>
                      </a:r>
                      <a:r>
                        <a:rPr lang="zh-CN" altLang="en-US" dirty="0">
                          <a:solidFill>
                            <a:srgbClr val="FF0000"/>
                          </a:solidFill>
                        </a:rPr>
                        <a:t>（</a:t>
                      </a:r>
                      <a:r>
                        <a:rPr lang="en-US" altLang="zh-CN" dirty="0" err="1">
                          <a:solidFill>
                            <a:srgbClr val="FF0000"/>
                          </a:solidFill>
                        </a:rPr>
                        <a:t>BufferedWriter</a:t>
                      </a:r>
                      <a:r>
                        <a:rPr lang="zh-CN" altLang="en-US" dirty="0">
                          <a:solidFill>
                            <a:srgbClr val="FF0000"/>
                          </a:solidFill>
                        </a:rPr>
                        <a:t>）</a:t>
                      </a:r>
                      <a:endParaRPr lang="zh-CN" altLang="en-US" dirty="0"/>
                    </a:p>
                  </a:txBody>
                  <a:tcPr/>
                </a:tc>
                <a:tc>
                  <a:txBody>
                    <a:bodyPr/>
                    <a:lstStyle/>
                    <a:p>
                      <a:r>
                        <a:rPr lang="zh-CN" altLang="en-US" dirty="0"/>
                        <a:t>功能说明</a:t>
                      </a:r>
                    </a:p>
                  </a:txBody>
                  <a:tcPr/>
                </a:tc>
                <a:extLst>
                  <a:ext uri="{0D108BD9-81ED-4DB2-BD59-A6C34878D82A}">
                    <a16:rowId xmlns:a16="http://schemas.microsoft.com/office/drawing/2014/main" val="1679498880"/>
                  </a:ext>
                </a:extLst>
              </a:tr>
              <a:tr h="370840">
                <a:tc>
                  <a:txBody>
                    <a:bodyPr/>
                    <a:lstStyle/>
                    <a:p>
                      <a:r>
                        <a:rPr lang="en-US" altLang="zh-CN" dirty="0" err="1"/>
                        <a:t>BufferedWriter</a:t>
                      </a:r>
                      <a:r>
                        <a:rPr lang="en-US" altLang="zh-CN" dirty="0"/>
                        <a:t>(Writer in)</a:t>
                      </a:r>
                      <a:endParaRPr lang="zh-CN" altLang="en-US" dirty="0"/>
                    </a:p>
                  </a:txBody>
                  <a:tcPr/>
                </a:tc>
                <a:tc>
                  <a:txBody>
                    <a:bodyPr/>
                    <a:lstStyle/>
                    <a:p>
                      <a:r>
                        <a:rPr lang="zh-CN" altLang="en-US" dirty="0"/>
                        <a:t>带缓冲区的字符输出流</a:t>
                      </a:r>
                    </a:p>
                  </a:txBody>
                  <a:tcPr/>
                </a:tc>
                <a:extLst>
                  <a:ext uri="{0D108BD9-81ED-4DB2-BD59-A6C34878D82A}">
                    <a16:rowId xmlns:a16="http://schemas.microsoft.com/office/drawing/2014/main" val="1735080863"/>
                  </a:ext>
                </a:extLst>
              </a:tr>
              <a:tr h="370840">
                <a:tc>
                  <a:txBody>
                    <a:bodyPr/>
                    <a:lstStyle/>
                    <a:p>
                      <a:r>
                        <a:rPr lang="en-US" altLang="zh-CN" dirty="0" err="1"/>
                        <a:t>BufferedWriter</a:t>
                      </a:r>
                      <a:r>
                        <a:rPr lang="en-US" altLang="zh-CN" dirty="0"/>
                        <a:t>(Writer in, int size)</a:t>
                      </a:r>
                      <a:endParaRPr lang="zh-CN" altLang="en-US" dirty="0"/>
                    </a:p>
                  </a:txBody>
                  <a:tcPr/>
                </a:tc>
                <a:tc>
                  <a:txBody>
                    <a:bodyPr/>
                    <a:lstStyle/>
                    <a:p>
                      <a:r>
                        <a:rPr lang="zh-CN" altLang="en-US" dirty="0"/>
                        <a:t>带缓冲区代销的字符输出流</a:t>
                      </a:r>
                    </a:p>
                  </a:txBody>
                  <a:tcPr/>
                </a:tc>
                <a:extLst>
                  <a:ext uri="{0D108BD9-81ED-4DB2-BD59-A6C34878D82A}">
                    <a16:rowId xmlns:a16="http://schemas.microsoft.com/office/drawing/2014/main" val="292504119"/>
                  </a:ext>
                </a:extLst>
              </a:tr>
            </a:tbl>
          </a:graphicData>
        </a:graphic>
      </p:graphicFrame>
    </p:spTree>
    <p:extLst>
      <p:ext uri="{BB962C8B-B14F-4D97-AF65-F5344CB8AC3E}">
        <p14:creationId xmlns:p14="http://schemas.microsoft.com/office/powerpoint/2010/main" val="22344693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65443" cy="415370"/>
            <a:chOff x="264586" y="255969"/>
            <a:chExt cx="316544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6133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BufferedWriter</a:t>
              </a:r>
              <a:r>
                <a:rPr lang="zh-CN" altLang="en-US" sz="2099" dirty="0">
                  <a:solidFill>
                    <a:srgbClr val="253C8E"/>
                  </a:solidFill>
                  <a:latin typeface="微软雅黑 Light" panose="020B0502040204020203" pitchFamily="34" charset="-122"/>
                  <a:ea typeface="微软雅黑 Light" panose="020B0502040204020203" pitchFamily="34" charset="-122"/>
                </a:rPr>
                <a:t>写文件</a:t>
              </a:r>
            </a:p>
          </p:txBody>
        </p:sp>
      </p:grpSp>
      <p:sp>
        <p:nvSpPr>
          <p:cNvPr id="13" name="文本框 12">
            <a:extLst>
              <a:ext uri="{FF2B5EF4-FFF2-40B4-BE49-F238E27FC236}">
                <a16:creationId xmlns:a16="http://schemas.microsoft.com/office/drawing/2014/main" id="{1D729EBF-3AA0-4D1A-9838-F8A07D55B5AA}"/>
              </a:ext>
            </a:extLst>
          </p:cNvPr>
          <p:cNvSpPr txBox="1"/>
          <p:nvPr/>
        </p:nvSpPr>
        <p:spPr>
          <a:xfrm>
            <a:off x="531848" y="1488119"/>
            <a:ext cx="7496535"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/BufferedReaderDemo.java</a:t>
            </a:r>
          </a:p>
        </p:txBody>
      </p:sp>
      <p:sp>
        <p:nvSpPr>
          <p:cNvPr id="15" name="文本框 14">
            <a:extLst>
              <a:ext uri="{FF2B5EF4-FFF2-40B4-BE49-F238E27FC236}">
                <a16:creationId xmlns:a16="http://schemas.microsoft.com/office/drawing/2014/main" id="{98FD4619-6267-421C-9C57-B766050DC6FA}"/>
              </a:ext>
            </a:extLst>
          </p:cNvPr>
          <p:cNvSpPr txBox="1"/>
          <p:nvPr/>
        </p:nvSpPr>
        <p:spPr>
          <a:xfrm>
            <a:off x="522573" y="2513129"/>
            <a:ext cx="7505810"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/BufferedReaderWriter.java</a:t>
            </a:r>
          </a:p>
        </p:txBody>
      </p:sp>
    </p:spTree>
    <p:extLst>
      <p:ext uri="{BB962C8B-B14F-4D97-AF65-F5344CB8AC3E}">
        <p14:creationId xmlns:p14="http://schemas.microsoft.com/office/powerpoint/2010/main" val="8207958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随机读写文件</a:t>
              </a:r>
            </a:p>
          </p:txBody>
        </p:sp>
      </p:grpSp>
      <p:grpSp>
        <p:nvGrpSpPr>
          <p:cNvPr id="3" name="组合 2">
            <a:extLst>
              <a:ext uri="{FF2B5EF4-FFF2-40B4-BE49-F238E27FC236}">
                <a16:creationId xmlns:a16="http://schemas.microsoft.com/office/drawing/2014/main" id="{77BE7993-EE35-4BD5-9DF2-0B24B940D6F9}"/>
              </a:ext>
            </a:extLst>
          </p:cNvPr>
          <p:cNvGrpSpPr/>
          <p:nvPr/>
        </p:nvGrpSpPr>
        <p:grpSpPr>
          <a:xfrm>
            <a:off x="107504" y="674371"/>
            <a:ext cx="8928992" cy="4345652"/>
            <a:chOff x="107504" y="674371"/>
            <a:chExt cx="8928992" cy="4345652"/>
          </a:xfrm>
        </p:grpSpPr>
        <p:sp>
          <p:nvSpPr>
            <p:cNvPr id="16" name="Rectangle 18">
              <a:extLst>
                <a:ext uri="{FF2B5EF4-FFF2-40B4-BE49-F238E27FC236}">
                  <a16:creationId xmlns:a16="http://schemas.microsoft.com/office/drawing/2014/main" id="{F1D7FDB6-7405-44CB-A9B8-0D28CE6B89AA}"/>
                </a:ext>
              </a:extLst>
            </p:cNvPr>
            <p:cNvSpPr txBox="1">
              <a:spLocks noChangeArrowheads="1"/>
            </p:cNvSpPr>
            <p:nvPr/>
          </p:nvSpPr>
          <p:spPr>
            <a:xfrm>
              <a:off x="107504" y="674371"/>
              <a:ext cx="8928992" cy="434565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pPr>
              <a:r>
                <a:rPr lang="zh-CN" altLang="en-US" sz="2800" dirty="0">
                  <a:latin typeface="微软雅黑" panose="020B0503020204020204" pitchFamily="34" charset="-122"/>
                  <a:ea typeface="微软雅黑" panose="020B0503020204020204" pitchFamily="34" charset="-122"/>
                </a:rPr>
                <a:t>什么是文件？</a:t>
              </a:r>
            </a:p>
            <a:p>
              <a:pPr lvl="1" eaLnBrk="1" hangingPunct="1">
                <a:lnSpc>
                  <a:spcPct val="80000"/>
                </a:lnSpc>
              </a:pPr>
              <a:r>
                <a:rPr lang="zh-CN" altLang="en-US" sz="2400" dirty="0">
                  <a:latin typeface="微软雅黑" panose="020B0503020204020204" pitchFamily="34" charset="-122"/>
                  <a:ea typeface="微软雅黑" panose="020B0503020204020204" pitchFamily="34" charset="-122"/>
                </a:rPr>
                <a:t>文件是</a:t>
              </a:r>
              <a:r>
                <a:rPr lang="zh-CN" altLang="en-US" sz="2400" dirty="0">
                  <a:solidFill>
                    <a:srgbClr val="FF0000"/>
                  </a:solidFill>
                  <a:latin typeface="微软雅黑" panose="020B0503020204020204" pitchFamily="34" charset="-122"/>
                  <a:ea typeface="微软雅黑" panose="020B0503020204020204" pitchFamily="34" charset="-122"/>
                </a:rPr>
                <a:t>相关记录或数据的集合</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文件一般存储在哪里？</a:t>
              </a: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程序如何操作文件？   </a:t>
              </a:r>
            </a:p>
            <a:p>
              <a:pPr lvl="1" indent="-342900" eaLnBrk="1" hangingPunct="1">
                <a:lnSpc>
                  <a:spcPct val="8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通过 </a:t>
              </a:r>
              <a:r>
                <a:rPr lang="en-US" altLang="zh-CN" sz="2400" dirty="0" err="1">
                  <a:solidFill>
                    <a:srgbClr val="FF0000"/>
                  </a:solidFill>
                  <a:latin typeface="微软雅黑" panose="020B0503020204020204" pitchFamily="34" charset="-122"/>
                  <a:ea typeface="微软雅黑" panose="020B0503020204020204" pitchFamily="34" charset="-122"/>
                </a:rPr>
                <a:t>java.io.File</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类可以实现对文件的操作</a:t>
              </a:r>
            </a:p>
          </p:txBody>
        </p:sp>
        <p:grpSp>
          <p:nvGrpSpPr>
            <p:cNvPr id="17" name="组合 16">
              <a:extLst>
                <a:ext uri="{FF2B5EF4-FFF2-40B4-BE49-F238E27FC236}">
                  <a16:creationId xmlns:a16="http://schemas.microsoft.com/office/drawing/2014/main" id="{94E05204-C8AF-4515-88F4-0546D0042FCA}"/>
                </a:ext>
              </a:extLst>
            </p:cNvPr>
            <p:cNvGrpSpPr/>
            <p:nvPr/>
          </p:nvGrpSpPr>
          <p:grpSpPr>
            <a:xfrm>
              <a:off x="701840" y="1928828"/>
              <a:ext cx="7207250" cy="1836737"/>
              <a:chOff x="1476375" y="2671763"/>
              <a:chExt cx="7207250" cy="1836737"/>
            </a:xfrm>
          </p:grpSpPr>
          <p:pic>
            <p:nvPicPr>
              <p:cNvPr id="18" name="Picture 4">
                <a:extLst>
                  <a:ext uri="{FF2B5EF4-FFF2-40B4-BE49-F238E27FC236}">
                    <a16:creationId xmlns:a16="http://schemas.microsoft.com/office/drawing/2014/main" id="{9FF1A0C2-9AD5-4B56-AB4B-AD34E17CC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671763"/>
                <a:ext cx="10160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a:extLst>
                  <a:ext uri="{FF2B5EF4-FFF2-40B4-BE49-F238E27FC236}">
                    <a16:creationId xmlns:a16="http://schemas.microsoft.com/office/drawing/2014/main" id="{140BCFAC-23EF-4936-B51B-315ACCC3C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175000"/>
                <a:ext cx="11049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a:extLst>
                  <a:ext uri="{FF2B5EF4-FFF2-40B4-BE49-F238E27FC236}">
                    <a16:creationId xmlns:a16="http://schemas.microsoft.com/office/drawing/2014/main" id="{AA888AB3-0236-4989-8BB2-7B6D47CC8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032125"/>
                <a:ext cx="14763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a:extLst>
                  <a:ext uri="{FF2B5EF4-FFF2-40B4-BE49-F238E27FC236}">
                    <a16:creationId xmlns:a16="http://schemas.microsoft.com/office/drawing/2014/main" id="{60C7E451-A7F3-4B83-9DAA-66AC53ABA4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375" y="3429000"/>
                <a:ext cx="1728788" cy="682625"/>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10">
                <a:extLst>
                  <a:ext uri="{FF2B5EF4-FFF2-40B4-BE49-F238E27FC236}">
                    <a16:creationId xmlns:a16="http://schemas.microsoft.com/office/drawing/2014/main" id="{FCE8E563-E4D7-4799-B8C7-12CF38A127FA}"/>
                  </a:ext>
                </a:extLst>
              </p:cNvPr>
              <p:cNvSpPr>
                <a:spLocks/>
              </p:cNvSpPr>
              <p:nvPr/>
            </p:nvSpPr>
            <p:spPr bwMode="auto">
              <a:xfrm>
                <a:off x="2916238" y="3357563"/>
                <a:ext cx="1943100" cy="358775"/>
              </a:xfrm>
              <a:custGeom>
                <a:avLst/>
                <a:gdLst>
                  <a:gd name="T0" fmla="*/ 0 w 1134"/>
                  <a:gd name="T1" fmla="*/ 317 h 317"/>
                  <a:gd name="T2" fmla="*/ 635 w 1134"/>
                  <a:gd name="T3" fmla="*/ 45 h 317"/>
                  <a:gd name="T4" fmla="*/ 1134 w 1134"/>
                  <a:gd name="T5" fmla="*/ 45 h 317"/>
                </a:gdLst>
                <a:ahLst/>
                <a:cxnLst>
                  <a:cxn ang="0">
                    <a:pos x="T0" y="T1"/>
                  </a:cxn>
                  <a:cxn ang="0">
                    <a:pos x="T2" y="T3"/>
                  </a:cxn>
                  <a:cxn ang="0">
                    <a:pos x="T4" y="T5"/>
                  </a:cxn>
                </a:cxnLst>
                <a:rect l="0" t="0" r="r" b="b"/>
                <a:pathLst>
                  <a:path w="1134" h="317">
                    <a:moveTo>
                      <a:pt x="0" y="317"/>
                    </a:moveTo>
                    <a:cubicBezTo>
                      <a:pt x="223" y="203"/>
                      <a:pt x="446" y="90"/>
                      <a:pt x="635" y="45"/>
                    </a:cubicBezTo>
                    <a:cubicBezTo>
                      <a:pt x="824" y="0"/>
                      <a:pt x="1059" y="45"/>
                      <a:pt x="1134" y="45"/>
                    </a:cubicBezTo>
                  </a:path>
                </a:pathLst>
              </a:custGeom>
              <a:noFill/>
              <a:ln w="22225">
                <a:solidFill>
                  <a:srgbClr val="FF0000"/>
                </a:solidFill>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340648282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输入输出概述</a:t>
              </a:r>
            </a:p>
          </p:txBody>
        </p:sp>
      </p:grpSp>
      <p:sp>
        <p:nvSpPr>
          <p:cNvPr id="4" name="文本框 3">
            <a:extLst>
              <a:ext uri="{FF2B5EF4-FFF2-40B4-BE49-F238E27FC236}">
                <a16:creationId xmlns:a16="http://schemas.microsoft.com/office/drawing/2014/main" id="{380C22A1-4604-4AB6-9D1C-B0F17D390940}"/>
              </a:ext>
            </a:extLst>
          </p:cNvPr>
          <p:cNvSpPr txBox="1"/>
          <p:nvPr/>
        </p:nvSpPr>
        <p:spPr>
          <a:xfrm>
            <a:off x="107504" y="671339"/>
            <a:ext cx="8928992" cy="3213187"/>
          </a:xfrm>
          <a:prstGeom prst="rect">
            <a:avLst/>
          </a:prstGeom>
          <a:noFill/>
        </p:spPr>
        <p:txBody>
          <a:bodyPr wrap="square" rtlCol="0">
            <a:spAutoFit/>
          </a:bodyPr>
          <a:lstStyle/>
          <a:p>
            <a:pPr marL="457200" indent="-457200" eaLnBrk="1" hangingPunct="1">
              <a:lnSpc>
                <a:spcPct val="11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输入输出是指</a:t>
            </a:r>
            <a:r>
              <a:rPr lang="zh-CN" altLang="en-US" sz="2800" dirty="0">
                <a:solidFill>
                  <a:srgbClr val="FF0000"/>
                </a:solidFill>
                <a:latin typeface="微软雅黑" panose="020B0503020204020204" pitchFamily="34" charset="-122"/>
                <a:ea typeface="微软雅黑" panose="020B0503020204020204" pitchFamily="34" charset="-122"/>
              </a:rPr>
              <a:t>程序与外部设备或其他计算机进行交互</a:t>
            </a:r>
            <a:r>
              <a:rPr lang="zh-CN" altLang="en-US" sz="2800" dirty="0">
                <a:latin typeface="微软雅黑" panose="020B0503020204020204" pitchFamily="34" charset="-122"/>
                <a:ea typeface="微软雅黑" panose="020B0503020204020204" pitchFamily="34" charset="-122"/>
              </a:rPr>
              <a:t>的操作</a:t>
            </a:r>
          </a:p>
          <a:p>
            <a:pPr marL="457200" indent="-457200" eaLnBrk="1" hangingPunct="1">
              <a:lnSpc>
                <a:spcPct val="11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语言把</a:t>
            </a:r>
            <a:r>
              <a:rPr lang="zh-CN" altLang="en-US" sz="2800" dirty="0">
                <a:solidFill>
                  <a:srgbClr val="FF0000"/>
                </a:solidFill>
                <a:latin typeface="微软雅黑" panose="020B0503020204020204" pitchFamily="34" charset="-122"/>
                <a:ea typeface="微软雅黑" panose="020B0503020204020204" pitchFamily="34" charset="-122"/>
              </a:rPr>
              <a:t>这些输入与输出操作用流来实现</a:t>
            </a:r>
            <a:r>
              <a:rPr lang="zh-CN" altLang="en-US" sz="2800" dirty="0">
                <a:latin typeface="微软雅黑" panose="020B0503020204020204" pitchFamily="34" charset="-122"/>
                <a:ea typeface="微软雅黑" panose="020B0503020204020204" pitchFamily="34" charset="-122"/>
              </a:rPr>
              <a:t>，用统一的接口来表示</a:t>
            </a:r>
            <a:endParaRPr lang="en-US" altLang="zh-CN" sz="2800" dirty="0">
              <a:latin typeface="微软雅黑" panose="020B0503020204020204" pitchFamily="34" charset="-122"/>
              <a:ea typeface="微软雅黑" panose="020B0503020204020204" pitchFamily="34" charset="-122"/>
            </a:endParaRPr>
          </a:p>
          <a:p>
            <a:pPr marL="457200" indent="-457200" eaLnBrk="1" hangingPunct="1">
              <a:lnSpc>
                <a:spcPct val="11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语言的输入输出功能必须借助于输入输出类库</a:t>
            </a:r>
            <a:r>
              <a:rPr lang="en-US" altLang="zh-CN" sz="2800" dirty="0">
                <a:solidFill>
                  <a:srgbClr val="FF0000"/>
                </a:solidFill>
                <a:latin typeface="微软雅黑" panose="020B0503020204020204" pitchFamily="34" charset="-122"/>
                <a:ea typeface="微软雅黑" panose="020B0503020204020204" pitchFamily="34" charset="-122"/>
              </a:rPr>
              <a:t>java.io</a:t>
            </a:r>
            <a:r>
              <a:rPr lang="zh-CN" altLang="en-US" sz="2800" dirty="0">
                <a:latin typeface="微软雅黑" panose="020B0503020204020204" pitchFamily="34" charset="-122"/>
                <a:ea typeface="微软雅黑" panose="020B0503020204020204" pitchFamily="34" charset="-122"/>
              </a:rPr>
              <a:t>包来实现</a:t>
            </a:r>
          </a:p>
          <a:p>
            <a:endParaRPr lang="zh-CN" altLang="en-US" dirty="0"/>
          </a:p>
        </p:txBody>
      </p:sp>
    </p:spTree>
    <p:extLst>
      <p:ext uri="{BB962C8B-B14F-4D97-AF65-F5344CB8AC3E}">
        <p14:creationId xmlns:p14="http://schemas.microsoft.com/office/powerpoint/2010/main" val="117598752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85504" cy="415370"/>
            <a:chOff x="264586" y="255969"/>
            <a:chExt cx="268550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8139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File </a:t>
              </a:r>
              <a:r>
                <a:rPr lang="zh-CN" altLang="en-US" sz="2099" dirty="0">
                  <a:solidFill>
                    <a:srgbClr val="253C8E"/>
                  </a:solidFill>
                  <a:latin typeface="微软雅黑 Light" panose="020B0502040204020203" pitchFamily="34" charset="-122"/>
                  <a:ea typeface="微软雅黑 Light" panose="020B0502040204020203" pitchFamily="34" charset="-122"/>
                </a:rPr>
                <a:t>类的</a:t>
              </a:r>
              <a:r>
                <a:rPr lang="zh-CN" altLang="en-US" sz="2099">
                  <a:solidFill>
                    <a:srgbClr val="253C8E"/>
                  </a:solidFill>
                  <a:latin typeface="微软雅黑 Light" panose="020B0502040204020203" pitchFamily="34" charset="-122"/>
                  <a:ea typeface="微软雅黑 Light" panose="020B0502040204020203" pitchFamily="34" charset="-122"/>
                </a:rPr>
                <a:t>构造函数</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23" name="Rectangle 6">
            <a:extLst>
              <a:ext uri="{FF2B5EF4-FFF2-40B4-BE49-F238E27FC236}">
                <a16:creationId xmlns:a16="http://schemas.microsoft.com/office/drawing/2014/main" id="{A18D6A7E-0C8B-4578-8700-3A2E2C88C68F}"/>
              </a:ext>
            </a:extLst>
          </p:cNvPr>
          <p:cNvSpPr txBox="1">
            <a:spLocks noChangeArrowheads="1"/>
          </p:cNvSpPr>
          <p:nvPr/>
        </p:nvSpPr>
        <p:spPr>
          <a:xfrm>
            <a:off x="112668" y="583285"/>
            <a:ext cx="8923827"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类的构造函数</a:t>
            </a:r>
            <a:endParaRPr lang="en-US" altLang="zh-CN" sz="2800" dirty="0">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File(String </a:t>
            </a:r>
            <a:r>
              <a:rPr lang="en-US" altLang="zh-CN" sz="2400" dirty="0" err="1">
                <a:latin typeface="微软雅黑" panose="020B0503020204020204" pitchFamily="34" charset="-122"/>
                <a:ea typeface="微软雅黑" panose="020B0503020204020204" pitchFamily="34" charset="-122"/>
              </a:rPr>
              <a:t>pathName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绝对路径或者相对路径</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File(String parent, String child)</a:t>
            </a:r>
          </a:p>
          <a:p>
            <a:pPr lvl="1" algn="just" eaLnBrk="1" hangingPunct="1"/>
            <a:r>
              <a:rPr lang="en-US" altLang="zh-CN" sz="2400" dirty="0">
                <a:latin typeface="微软雅黑" panose="020B0503020204020204" pitchFamily="34" charset="-122"/>
                <a:ea typeface="微软雅黑" panose="020B0503020204020204" pitchFamily="34" charset="-122"/>
              </a:rPr>
              <a:t>File(URI)</a:t>
            </a:r>
          </a:p>
          <a:p>
            <a:pPr lvl="1" algn="just" eaLnBrk="1" hangingPunct="1"/>
            <a:r>
              <a:rPr lang="en-US" altLang="zh-CN" sz="2400" dirty="0">
                <a:latin typeface="微软雅黑" panose="020B0503020204020204" pitchFamily="34" charset="-122"/>
                <a:ea typeface="微软雅黑" panose="020B0503020204020204" pitchFamily="34" charset="-122"/>
              </a:rPr>
              <a:t>File(File parent, String child)</a:t>
            </a:r>
          </a:p>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的实例</a:t>
            </a:r>
            <a:r>
              <a:rPr lang="zh-CN" altLang="en-US" sz="2800" dirty="0">
                <a:solidFill>
                  <a:srgbClr val="FF0000"/>
                </a:solidFill>
                <a:latin typeface="微软雅黑" panose="020B0503020204020204" pitchFamily="34" charset="-122"/>
                <a:ea typeface="微软雅黑" panose="020B0503020204020204" pitchFamily="34" charset="-122"/>
              </a:rPr>
              <a:t>只能对文件相关属性进行操作，不能访问文件内容本身</a:t>
            </a:r>
            <a:r>
              <a:rPr lang="zh-CN" altLang="en-US" sz="2800" dirty="0">
                <a:latin typeface="微软雅黑" panose="020B0503020204020204" pitchFamily="34" charset="-122"/>
                <a:ea typeface="微软雅黑" panose="020B0503020204020204" pitchFamily="34" charset="-122"/>
              </a:rPr>
              <a:t>。如果需要访问文件内容本身，则需要使用输入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输出流。</a:t>
            </a:r>
            <a:endParaRPr lang="en-US" altLang="zh-CN" sz="2800" dirty="0">
              <a:latin typeface="微软雅黑" panose="020B0503020204020204" pitchFamily="34" charset="-122"/>
              <a:ea typeface="微软雅黑" panose="020B0503020204020204" pitchFamily="34" charset="-122"/>
            </a:endParaRPr>
          </a:p>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实例</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既可以表示文件，也可以表示目录 </a:t>
            </a:r>
          </a:p>
        </p:txBody>
      </p:sp>
    </p:spTree>
    <p:extLst>
      <p:ext uri="{BB962C8B-B14F-4D97-AF65-F5344CB8AC3E}">
        <p14:creationId xmlns:p14="http://schemas.microsoft.com/office/powerpoint/2010/main" val="359470070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146895" cy="415370"/>
            <a:chOff x="264586" y="255969"/>
            <a:chExt cx="214689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742785"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File </a:t>
              </a:r>
              <a:r>
                <a:rPr lang="zh-CN" altLang="en-US" sz="2099" dirty="0">
                  <a:solidFill>
                    <a:srgbClr val="253C8E"/>
                  </a:solidFill>
                  <a:latin typeface="微软雅黑 Light" panose="020B0502040204020203" pitchFamily="34" charset="-122"/>
                  <a:ea typeface="微软雅黑 Light" panose="020B0502040204020203" pitchFamily="34" charset="-122"/>
                </a:rPr>
                <a:t>类的方法</a:t>
              </a:r>
            </a:p>
          </p:txBody>
        </p:sp>
      </p:grpSp>
      <p:sp>
        <p:nvSpPr>
          <p:cNvPr id="3" name="文本框 2">
            <a:extLst>
              <a:ext uri="{FF2B5EF4-FFF2-40B4-BE49-F238E27FC236}">
                <a16:creationId xmlns:a16="http://schemas.microsoft.com/office/drawing/2014/main" id="{FC0CCDCC-A50D-42A1-BE48-E9EE4B6DDE0E}"/>
              </a:ext>
            </a:extLst>
          </p:cNvPr>
          <p:cNvSpPr txBox="1"/>
          <p:nvPr/>
        </p:nvSpPr>
        <p:spPr>
          <a:xfrm>
            <a:off x="179513" y="658307"/>
            <a:ext cx="3287737" cy="1754326"/>
          </a:xfrm>
          <a:prstGeom prst="rect">
            <a:avLst/>
          </a:prstGeom>
          <a:solidFill>
            <a:schemeClr val="accent1">
              <a:lumMod val="40000"/>
              <a:lumOff val="60000"/>
            </a:schemeClr>
          </a:solidFill>
          <a:ln w="12700">
            <a:noFill/>
          </a:ln>
        </p:spPr>
        <p:txBody>
          <a:bodyPr wrap="square" rtlCol="0">
            <a:spAutoFit/>
          </a:bodyPr>
          <a:lstStyle/>
          <a:p>
            <a:pPr marL="285750" indent="-285750">
              <a:buFont typeface="Arial" panose="020B0604020202020204" pitchFamily="34" charset="0"/>
              <a:buChar char="•"/>
            </a:pPr>
            <a:r>
              <a:rPr lang="zh-CN" altLang="en-US" dirty="0"/>
              <a:t>访问文件名相关方法</a:t>
            </a:r>
            <a:endParaRPr lang="en-US" altLang="zh-CN" dirty="0"/>
          </a:p>
          <a:p>
            <a:pPr marL="742950" lvl="1" indent="-285750">
              <a:buFont typeface="Calibri" panose="020F0502020204030204" pitchFamily="34" charset="0"/>
              <a:buChar char="−"/>
            </a:pPr>
            <a:r>
              <a:rPr lang="en-US" altLang="zh-CN" dirty="0"/>
              <a:t>String </a:t>
            </a:r>
            <a:r>
              <a:rPr lang="en-US" altLang="zh-CN" dirty="0" err="1"/>
              <a:t>getName</a:t>
            </a:r>
            <a:r>
              <a:rPr lang="en-US" altLang="zh-CN" dirty="0"/>
              <a:t>() </a:t>
            </a:r>
          </a:p>
          <a:p>
            <a:pPr marL="742950" lvl="1" indent="-285750">
              <a:buFont typeface="Calibri" panose="020F0502020204030204" pitchFamily="34" charset="0"/>
              <a:buChar char="−"/>
            </a:pPr>
            <a:r>
              <a:rPr lang="en-US" altLang="zh-CN" dirty="0"/>
              <a:t>String </a:t>
            </a:r>
            <a:r>
              <a:rPr lang="en-US" altLang="zh-CN" dirty="0" err="1"/>
              <a:t>getPath</a:t>
            </a:r>
            <a:r>
              <a:rPr lang="en-US" altLang="zh-CN" dirty="0"/>
              <a:t>()</a:t>
            </a:r>
          </a:p>
          <a:p>
            <a:pPr marL="742950" lvl="1" indent="-285750">
              <a:buFont typeface="Calibri" panose="020F0502020204030204" pitchFamily="34" charset="0"/>
              <a:buChar char="−"/>
            </a:pPr>
            <a:r>
              <a:rPr lang="en-US" altLang="zh-CN" dirty="0"/>
              <a:t>File </a:t>
            </a:r>
            <a:r>
              <a:rPr lang="en-US" altLang="zh-CN" dirty="0" err="1"/>
              <a:t>getAbsoluteFile</a:t>
            </a:r>
            <a:r>
              <a:rPr lang="en-US" altLang="zh-CN" dirty="0"/>
              <a:t>()</a:t>
            </a:r>
          </a:p>
          <a:p>
            <a:pPr marL="742950" lvl="1" indent="-285750">
              <a:buFont typeface="Calibri" panose="020F0502020204030204" pitchFamily="34" charset="0"/>
              <a:buChar char="−"/>
            </a:pPr>
            <a:r>
              <a:rPr lang="en-US" altLang="zh-CN" dirty="0"/>
              <a:t>String </a:t>
            </a:r>
            <a:r>
              <a:rPr lang="en-US" altLang="zh-CN" dirty="0" err="1"/>
              <a:t>getAbsolutePath</a:t>
            </a:r>
            <a:r>
              <a:rPr lang="en-US" altLang="zh-CN" dirty="0"/>
              <a:t>()</a:t>
            </a:r>
          </a:p>
          <a:p>
            <a:pPr marL="742950" lvl="1" indent="-285750">
              <a:buFont typeface="Calibri" panose="020F0502020204030204" pitchFamily="34" charset="0"/>
              <a:buChar char="−"/>
            </a:pPr>
            <a:r>
              <a:rPr lang="en-US" altLang="zh-CN" dirty="0" err="1"/>
              <a:t>boolean</a:t>
            </a:r>
            <a:r>
              <a:rPr lang="en-US" altLang="zh-CN" dirty="0"/>
              <a:t> </a:t>
            </a:r>
            <a:r>
              <a:rPr lang="en-US" altLang="zh-CN" dirty="0" err="1"/>
              <a:t>renameTo</a:t>
            </a:r>
            <a:r>
              <a:rPr lang="en-US" altLang="zh-CN" dirty="0"/>
              <a:t>()</a:t>
            </a:r>
            <a:endParaRPr lang="zh-CN" altLang="en-US" dirty="0"/>
          </a:p>
        </p:txBody>
      </p:sp>
      <p:sp>
        <p:nvSpPr>
          <p:cNvPr id="15" name="文本框 14">
            <a:extLst>
              <a:ext uri="{FF2B5EF4-FFF2-40B4-BE49-F238E27FC236}">
                <a16:creationId xmlns:a16="http://schemas.microsoft.com/office/drawing/2014/main" id="{7D4E5FDB-5DC8-48DF-9325-321A9EF2F63E}"/>
              </a:ext>
            </a:extLst>
          </p:cNvPr>
          <p:cNvSpPr txBox="1"/>
          <p:nvPr/>
        </p:nvSpPr>
        <p:spPr>
          <a:xfrm>
            <a:off x="179513" y="2412633"/>
            <a:ext cx="3287737" cy="2031325"/>
          </a:xfrm>
          <a:prstGeom prst="rect">
            <a:avLst/>
          </a:prstGeom>
          <a:solidFill>
            <a:schemeClr val="accent1">
              <a:lumMod val="75000"/>
            </a:schemeClr>
          </a:solidFill>
          <a:ln w="12700">
            <a:noFill/>
          </a:ln>
        </p:spPr>
        <p:txBody>
          <a:bodyPr wrap="square" rtlCol="0">
            <a:spAutoFit/>
          </a:bodyPr>
          <a:lstStyle/>
          <a:p>
            <a:pPr marL="285750" indent="-285750">
              <a:buFont typeface="Arial" panose="020B0604020202020204" pitchFamily="34" charset="0"/>
              <a:buChar char="•"/>
            </a:pPr>
            <a:r>
              <a:rPr lang="zh-CN" altLang="en-US" dirty="0">
                <a:solidFill>
                  <a:schemeClr val="bg1"/>
                </a:solidFill>
              </a:rPr>
              <a:t>文件检测相关方法</a:t>
            </a:r>
            <a:endParaRPr lang="en-US" altLang="zh-CN" dirty="0">
              <a:solidFill>
                <a:schemeClr val="bg1"/>
              </a:solidFill>
            </a:endParaRP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exists() </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canWrite</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canRead</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isFile</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isDirectory</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isAbsolute</a:t>
            </a:r>
            <a:r>
              <a:rPr lang="en-US" altLang="zh-CN" dirty="0">
                <a:solidFill>
                  <a:schemeClr val="bg1"/>
                </a:solidFill>
              </a:rPr>
              <a:t>()</a:t>
            </a:r>
          </a:p>
        </p:txBody>
      </p:sp>
      <p:sp>
        <p:nvSpPr>
          <p:cNvPr id="17" name="文本框 16">
            <a:extLst>
              <a:ext uri="{FF2B5EF4-FFF2-40B4-BE49-F238E27FC236}">
                <a16:creationId xmlns:a16="http://schemas.microsoft.com/office/drawing/2014/main" id="{01BF8D1C-E5B4-4A81-A9B2-DC62B27CBF43}"/>
              </a:ext>
            </a:extLst>
          </p:cNvPr>
          <p:cNvSpPr txBox="1"/>
          <p:nvPr/>
        </p:nvSpPr>
        <p:spPr>
          <a:xfrm>
            <a:off x="3605070" y="2613000"/>
            <a:ext cx="5293607" cy="2308324"/>
          </a:xfrm>
          <a:prstGeom prst="rect">
            <a:avLst/>
          </a:prstGeom>
          <a:solidFill>
            <a:schemeClr val="accent1">
              <a:lumMod val="40000"/>
              <a:lumOff val="60000"/>
            </a:schemeClr>
          </a:solidFill>
          <a:ln w="12700">
            <a:noFill/>
          </a:ln>
        </p:spPr>
        <p:txBody>
          <a:bodyPr wrap="square" rtlCol="0">
            <a:spAutoFit/>
          </a:bodyPr>
          <a:lstStyle>
            <a:defPPr>
              <a:defRPr lang="zh-CN"/>
            </a:defPPr>
            <a:lvl1pPr marL="285750" indent="-285750">
              <a:buFont typeface="Arial" panose="020B0604020202020204" pitchFamily="34" charset="0"/>
              <a:buChar char="•"/>
            </a:lvl1pPr>
            <a:lvl2pPr marL="742950" lvl="1" indent="-285750">
              <a:buFont typeface="Calibri" panose="020F0502020204030204" pitchFamily="34" charset="0"/>
              <a:buChar char="−"/>
            </a:lvl2pPr>
          </a:lstStyle>
          <a:p>
            <a:r>
              <a:rPr lang="zh-CN" altLang="en-US" dirty="0"/>
              <a:t>文件操作相关方法</a:t>
            </a:r>
            <a:endParaRPr lang="en-US" altLang="zh-CN" dirty="0"/>
          </a:p>
          <a:p>
            <a:pPr lvl="1"/>
            <a:r>
              <a:rPr lang="en-US" altLang="zh-CN" dirty="0" err="1"/>
              <a:t>boolean</a:t>
            </a:r>
            <a:r>
              <a:rPr lang="en-US" altLang="zh-CN" dirty="0"/>
              <a:t> </a:t>
            </a:r>
            <a:r>
              <a:rPr lang="en-US" altLang="zh-CN" dirty="0" err="1"/>
              <a:t>createNewFile</a:t>
            </a:r>
            <a:r>
              <a:rPr lang="en-US" altLang="zh-CN" dirty="0"/>
              <a:t>() </a:t>
            </a:r>
          </a:p>
          <a:p>
            <a:pPr lvl="1"/>
            <a:r>
              <a:rPr lang="en-US" altLang="zh-CN" dirty="0" err="1"/>
              <a:t>boolean</a:t>
            </a:r>
            <a:r>
              <a:rPr lang="en-US" altLang="zh-CN" dirty="0"/>
              <a:t> delete()</a:t>
            </a:r>
          </a:p>
          <a:p>
            <a:pPr lvl="1"/>
            <a:r>
              <a:rPr lang="en-US" altLang="zh-CN" dirty="0"/>
              <a:t>static File </a:t>
            </a:r>
            <a:r>
              <a:rPr lang="en-US" altLang="zh-CN" dirty="0" err="1"/>
              <a:t>createTempFile</a:t>
            </a:r>
            <a:r>
              <a:rPr lang="en-US" altLang="zh-CN" dirty="0"/>
              <a:t>(String prefix, String suffix)</a:t>
            </a:r>
          </a:p>
          <a:p>
            <a:pPr lvl="1"/>
            <a:r>
              <a:rPr lang="en-US" altLang="zh-CN" dirty="0"/>
              <a:t>static File </a:t>
            </a:r>
            <a:r>
              <a:rPr lang="en-US" altLang="zh-CN" dirty="0" err="1"/>
              <a:t>createTempFile</a:t>
            </a:r>
            <a:r>
              <a:rPr lang="en-US" altLang="zh-CN" dirty="0"/>
              <a:t>(String prefix, String suffix, File directory)</a:t>
            </a:r>
          </a:p>
          <a:p>
            <a:pPr lvl="1"/>
            <a:r>
              <a:rPr lang="en-US" altLang="zh-CN" dirty="0"/>
              <a:t>void </a:t>
            </a:r>
            <a:r>
              <a:rPr lang="en-US" altLang="zh-CN" dirty="0" err="1"/>
              <a:t>deleteOnExit</a:t>
            </a:r>
            <a:r>
              <a:rPr lang="en-US" altLang="zh-CN" dirty="0"/>
              <a:t>()</a:t>
            </a:r>
            <a:endParaRPr lang="zh-CN" altLang="en-US" dirty="0"/>
          </a:p>
        </p:txBody>
      </p:sp>
      <p:sp>
        <p:nvSpPr>
          <p:cNvPr id="18" name="文本框 17">
            <a:extLst>
              <a:ext uri="{FF2B5EF4-FFF2-40B4-BE49-F238E27FC236}">
                <a16:creationId xmlns:a16="http://schemas.microsoft.com/office/drawing/2014/main" id="{5ED5E565-C343-4021-86D8-02B374F5B2B1}"/>
              </a:ext>
            </a:extLst>
          </p:cNvPr>
          <p:cNvSpPr txBox="1"/>
          <p:nvPr/>
        </p:nvSpPr>
        <p:spPr>
          <a:xfrm>
            <a:off x="3605070" y="1130990"/>
            <a:ext cx="5293607" cy="1477328"/>
          </a:xfrm>
          <a:prstGeom prst="rect">
            <a:avLst/>
          </a:prstGeom>
          <a:solidFill>
            <a:schemeClr val="accent1">
              <a:lumMod val="75000"/>
            </a:schemeClr>
          </a:solidFill>
          <a:ln w="12700">
            <a:noFill/>
          </a:ln>
        </p:spPr>
        <p:txBody>
          <a:bodyPr wrap="square" rtlCol="0">
            <a:spAutoFit/>
          </a:bodyPr>
          <a:lstStyle>
            <a:defPPr>
              <a:defRPr lang="zh-CN"/>
            </a:defPPr>
            <a:lvl1pPr marL="285750" indent="-285750">
              <a:buFont typeface="Arial" panose="020B0604020202020204" pitchFamily="34" charset="0"/>
              <a:buChar char="•"/>
              <a:defRPr>
                <a:solidFill>
                  <a:schemeClr val="bg1"/>
                </a:solidFill>
              </a:defRPr>
            </a:lvl1pPr>
            <a:lvl2pPr marL="742950" lvl="1" indent="-285750">
              <a:buFont typeface="Calibri" panose="020F0502020204030204" pitchFamily="34" charset="0"/>
              <a:buChar char="−"/>
              <a:defRPr>
                <a:solidFill>
                  <a:schemeClr val="bg1"/>
                </a:solidFill>
              </a:defRPr>
            </a:lvl2pPr>
          </a:lstStyle>
          <a:p>
            <a:r>
              <a:rPr lang="zh-CN" altLang="en-US" dirty="0"/>
              <a:t>目录操作相关方法</a:t>
            </a:r>
            <a:endParaRPr lang="en-US" altLang="zh-CN" dirty="0"/>
          </a:p>
          <a:p>
            <a:pPr lvl="1"/>
            <a:r>
              <a:rPr lang="en-US" altLang="zh-CN" dirty="0"/>
              <a:t>Boolean </a:t>
            </a:r>
            <a:r>
              <a:rPr lang="en-US" altLang="zh-CN" dirty="0" err="1"/>
              <a:t>mkdir</a:t>
            </a:r>
            <a:r>
              <a:rPr lang="en-US" altLang="zh-CN" dirty="0"/>
              <a:t>() </a:t>
            </a:r>
          </a:p>
          <a:p>
            <a:pPr lvl="1"/>
            <a:r>
              <a:rPr lang="en-US" altLang="zh-CN" dirty="0"/>
              <a:t>String[] list()</a:t>
            </a:r>
          </a:p>
          <a:p>
            <a:pPr lvl="1"/>
            <a:r>
              <a:rPr lang="en-US" altLang="zh-CN" dirty="0"/>
              <a:t>File[] </a:t>
            </a:r>
            <a:r>
              <a:rPr lang="en-US" altLang="zh-CN" dirty="0" err="1"/>
              <a:t>listFiles</a:t>
            </a:r>
            <a:r>
              <a:rPr lang="en-US" altLang="zh-CN" dirty="0"/>
              <a:t>()</a:t>
            </a:r>
          </a:p>
          <a:p>
            <a:pPr lvl="1"/>
            <a:r>
              <a:rPr lang="en-US" altLang="zh-CN" dirty="0"/>
              <a:t>static File[] </a:t>
            </a:r>
            <a:r>
              <a:rPr lang="en-US" altLang="zh-CN" dirty="0" err="1"/>
              <a:t>listRoots</a:t>
            </a:r>
            <a:r>
              <a:rPr lang="en-US" altLang="zh-CN" dirty="0"/>
              <a:t>() //</a:t>
            </a:r>
            <a:r>
              <a:rPr lang="zh-CN" altLang="en-US" dirty="0"/>
              <a:t>列出系统所有根路径</a:t>
            </a:r>
            <a:endParaRPr lang="en-US" altLang="zh-CN" dirty="0"/>
          </a:p>
        </p:txBody>
      </p:sp>
      <p:sp>
        <p:nvSpPr>
          <p:cNvPr id="16" name="文本框 15">
            <a:extLst>
              <a:ext uri="{FF2B5EF4-FFF2-40B4-BE49-F238E27FC236}">
                <a16:creationId xmlns:a16="http://schemas.microsoft.com/office/drawing/2014/main" id="{65444E4F-EF47-46A0-BD0C-42FB9318C798}"/>
              </a:ext>
            </a:extLst>
          </p:cNvPr>
          <p:cNvSpPr txBox="1"/>
          <p:nvPr/>
        </p:nvSpPr>
        <p:spPr>
          <a:xfrm>
            <a:off x="3597096" y="209674"/>
            <a:ext cx="5282318" cy="923330"/>
          </a:xfrm>
          <a:prstGeom prst="rect">
            <a:avLst/>
          </a:prstGeom>
          <a:solidFill>
            <a:schemeClr val="accent1">
              <a:lumMod val="40000"/>
              <a:lumOff val="60000"/>
            </a:schemeClr>
          </a:solidFill>
          <a:ln w="12700">
            <a:noFill/>
          </a:ln>
        </p:spPr>
        <p:txBody>
          <a:bodyPr wrap="square" rtlCol="0">
            <a:spAutoFit/>
          </a:bodyPr>
          <a:lstStyle>
            <a:defPPr>
              <a:defRPr lang="zh-CN"/>
            </a:defPPr>
            <a:lvl1pPr marL="285750" indent="-285750">
              <a:buFont typeface="Arial" panose="020B0604020202020204" pitchFamily="34" charset="0"/>
              <a:buChar char="•"/>
            </a:lvl1pPr>
            <a:lvl2pPr marL="742950" lvl="1" indent="-285750">
              <a:buFont typeface="Calibri" panose="020F0502020204030204" pitchFamily="34" charset="0"/>
              <a:buChar char="−"/>
            </a:lvl2pPr>
          </a:lstStyle>
          <a:p>
            <a:r>
              <a:rPr lang="zh-CN" altLang="en-US" dirty="0"/>
              <a:t>获取常规文件信息</a:t>
            </a:r>
            <a:endParaRPr lang="en-US" altLang="zh-CN" dirty="0"/>
          </a:p>
          <a:p>
            <a:pPr lvl="1"/>
            <a:r>
              <a:rPr lang="en-US" altLang="zh-CN" dirty="0"/>
              <a:t>long </a:t>
            </a:r>
            <a:r>
              <a:rPr lang="en-US" altLang="zh-CN" dirty="0" err="1"/>
              <a:t>lastModified</a:t>
            </a:r>
            <a:r>
              <a:rPr lang="en-US" altLang="zh-CN" dirty="0"/>
              <a:t>() </a:t>
            </a:r>
          </a:p>
          <a:p>
            <a:pPr lvl="1"/>
            <a:r>
              <a:rPr lang="en-US" altLang="zh-CN" dirty="0"/>
              <a:t>long length()</a:t>
            </a:r>
          </a:p>
        </p:txBody>
      </p:sp>
      <p:sp>
        <p:nvSpPr>
          <p:cNvPr id="4" name="文本框 3">
            <a:extLst>
              <a:ext uri="{FF2B5EF4-FFF2-40B4-BE49-F238E27FC236}">
                <a16:creationId xmlns:a16="http://schemas.microsoft.com/office/drawing/2014/main" id="{A8BA0393-34F0-4E6E-9947-6D9B00D580A0}"/>
              </a:ext>
            </a:extLst>
          </p:cNvPr>
          <p:cNvSpPr txBox="1"/>
          <p:nvPr/>
        </p:nvSpPr>
        <p:spPr>
          <a:xfrm>
            <a:off x="149730" y="4484426"/>
            <a:ext cx="3413114" cy="523220"/>
          </a:xfrm>
          <a:prstGeom prst="rect">
            <a:avLst/>
          </a:prstGeom>
          <a:solidFill>
            <a:schemeClr val="bg2"/>
          </a:solidFill>
          <a:ln>
            <a:solidFill>
              <a:schemeClr val="accent2"/>
            </a:solidFill>
          </a:ln>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10.27,</a:t>
            </a:r>
            <a:r>
              <a:rPr lang="zh-CN" altLang="en-US" sz="2800" dirty="0">
                <a:solidFill>
                  <a:srgbClr val="FF0000"/>
                </a:solidFill>
                <a:latin typeface="微软雅黑" panose="020B0503020204020204" pitchFamily="34" charset="-122"/>
                <a:ea typeface="微软雅黑" panose="020B0503020204020204" pitchFamily="34" charset="-122"/>
              </a:rPr>
              <a:t> </a:t>
            </a:r>
            <a:r>
              <a:rPr lang="en-US" altLang="zh-CN" sz="2800" dirty="0">
                <a:solidFill>
                  <a:srgbClr val="FF0000"/>
                </a:solidFill>
                <a:latin typeface="微软雅黑" panose="020B0503020204020204" pitchFamily="34" charset="-122"/>
                <a:ea typeface="微软雅黑" panose="020B0503020204020204" pitchFamily="34" charset="-122"/>
              </a:rPr>
              <a:t>28, 29</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111606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文件过滤器</a:t>
              </a:r>
            </a:p>
          </p:txBody>
        </p:sp>
      </p:grpSp>
      <p:sp>
        <p:nvSpPr>
          <p:cNvPr id="22" name="Rectangle 4">
            <a:extLst>
              <a:ext uri="{FF2B5EF4-FFF2-40B4-BE49-F238E27FC236}">
                <a16:creationId xmlns:a16="http://schemas.microsoft.com/office/drawing/2014/main" id="{ACC4366F-0D31-4A1D-B181-10966D361F7A}"/>
              </a:ext>
            </a:extLst>
          </p:cNvPr>
          <p:cNvSpPr txBox="1">
            <a:spLocks noChangeArrowheads="1"/>
          </p:cNvSpPr>
          <p:nvPr/>
        </p:nvSpPr>
        <p:spPr>
          <a:xfrm>
            <a:off x="121078" y="603625"/>
            <a:ext cx="8928992" cy="441639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的 </a:t>
            </a:r>
            <a:r>
              <a:rPr lang="en-US" altLang="zh-CN" sz="2800" dirty="0">
                <a:solidFill>
                  <a:srgbClr val="FF0000"/>
                </a:solidFill>
                <a:latin typeface="微软雅黑" panose="020B0503020204020204" pitchFamily="34" charset="-122"/>
                <a:ea typeface="微软雅黑" panose="020B0503020204020204" pitchFamily="34" charset="-122"/>
              </a:rPr>
              <a:t>list</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FilenameFilter</a:t>
            </a:r>
            <a:r>
              <a:rPr lang="zh-CN" altLang="en-US" sz="2800" dirty="0">
                <a:solidFill>
                  <a:srgbClr val="FF0000"/>
                </a:solidFill>
                <a:latin typeface="微软雅黑" panose="020B0503020204020204" pitchFamily="34" charset="-122"/>
                <a:ea typeface="微软雅黑" panose="020B0503020204020204" pitchFamily="34" charset="-122"/>
              </a:rPr>
              <a:t>）方法可以接受一个 </a:t>
            </a:r>
            <a:r>
              <a:rPr lang="en-US" altLang="zh-CN" sz="2800" dirty="0" err="1">
                <a:solidFill>
                  <a:srgbClr val="FF0000"/>
                </a:solidFill>
                <a:latin typeface="微软雅黑" panose="020B0503020204020204" pitchFamily="34" charset="-122"/>
                <a:ea typeface="微软雅黑" panose="020B0503020204020204" pitchFamily="34" charset="-122"/>
              </a:rPr>
              <a:t>FilenameFilter</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参数</a:t>
            </a:r>
            <a:r>
              <a:rPr lang="zh-CN" altLang="en-US" sz="2800" dirty="0">
                <a:latin typeface="微软雅黑" panose="020B0503020204020204" pitchFamily="34" charset="-122"/>
                <a:ea typeface="微软雅黑" panose="020B0503020204020204" pitchFamily="34" charset="-122"/>
              </a:rPr>
              <a:t>，通过该参数可以只列出符合条件的文件。</a:t>
            </a:r>
          </a:p>
          <a:p>
            <a:pPr eaLnBrk="1" hangingPunct="1"/>
            <a:r>
              <a:rPr lang="en-US" altLang="zh-CN" sz="2800" dirty="0" err="1">
                <a:latin typeface="微软雅黑" panose="020B0503020204020204" pitchFamily="34" charset="-122"/>
                <a:ea typeface="微软雅黑" panose="020B0503020204020204" pitchFamily="34" charset="-122"/>
              </a:rPr>
              <a:t>FilenameFilter</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接口里包含了一个 </a:t>
            </a:r>
            <a:r>
              <a:rPr lang="en-US" altLang="zh-CN" sz="2800" dirty="0">
                <a:solidFill>
                  <a:srgbClr val="FF0000"/>
                </a:solidFill>
                <a:latin typeface="微软雅黑" panose="020B0503020204020204" pitchFamily="34" charset="-122"/>
                <a:ea typeface="微软雅黑" panose="020B0503020204020204" pitchFamily="34" charset="-122"/>
              </a:rPr>
              <a:t>accept(File </a:t>
            </a:r>
            <a:r>
              <a:rPr lang="en-US" altLang="zh-CN" sz="2800" dirty="0" err="1">
                <a:solidFill>
                  <a:srgbClr val="FF0000"/>
                </a:solidFill>
                <a:latin typeface="微软雅黑" panose="020B0503020204020204" pitchFamily="34" charset="-122"/>
                <a:ea typeface="微软雅黑" panose="020B0503020204020204" pitchFamily="34" charset="-122"/>
              </a:rPr>
              <a:t>dir</a:t>
            </a:r>
            <a:r>
              <a:rPr lang="en-US" altLang="zh-CN" sz="2800" dirty="0">
                <a:solidFill>
                  <a:srgbClr val="FF0000"/>
                </a:solidFill>
                <a:latin typeface="微软雅黑" panose="020B0503020204020204" pitchFamily="34" charset="-122"/>
                <a:ea typeface="微软雅黑" panose="020B0503020204020204" pitchFamily="34" charset="-122"/>
              </a:rPr>
              <a:t>, String name)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该方法将依次对指定 </a:t>
            </a:r>
            <a:r>
              <a:rPr lang="en-US" altLang="zh-CN" sz="2400" dirty="0">
                <a:latin typeface="微软雅黑" panose="020B0503020204020204" pitchFamily="34" charset="-122"/>
                <a:ea typeface="微软雅黑" panose="020B0503020204020204" pitchFamily="34" charset="-122"/>
              </a:rPr>
              <a:t>File </a:t>
            </a:r>
            <a:r>
              <a:rPr lang="zh-CN" altLang="en-US" sz="2400" dirty="0">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所有子目录或者文件</a:t>
            </a:r>
            <a:r>
              <a:rPr lang="zh-CN" altLang="en-US" sz="2400" dirty="0">
                <a:latin typeface="微软雅黑" panose="020B0503020204020204" pitchFamily="34" charset="-122"/>
                <a:ea typeface="微软雅黑" panose="020B0503020204020204" pitchFamily="34" charset="-122"/>
              </a:rPr>
              <a:t>进行迭代，如果该方法返回 </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，则 </a:t>
            </a:r>
            <a:r>
              <a:rPr lang="en-US" altLang="zh-CN" sz="2400" dirty="0">
                <a:latin typeface="微软雅黑" panose="020B0503020204020204" pitchFamily="34" charset="-122"/>
                <a:ea typeface="微软雅黑" panose="020B0503020204020204" pitchFamily="34" charset="-122"/>
              </a:rPr>
              <a:t>list </a:t>
            </a:r>
            <a:r>
              <a:rPr lang="zh-CN" altLang="en-US" sz="2400" dirty="0">
                <a:latin typeface="微软雅黑" panose="020B0503020204020204" pitchFamily="34" charset="-122"/>
                <a:ea typeface="微软雅黑" panose="020B0503020204020204" pitchFamily="34" charset="-122"/>
              </a:rPr>
              <a:t>方法会列出该子目录或者子文件。 </a:t>
            </a:r>
          </a:p>
        </p:txBody>
      </p:sp>
    </p:spTree>
    <p:extLst>
      <p:ext uri="{BB962C8B-B14F-4D97-AF65-F5344CB8AC3E}">
        <p14:creationId xmlns:p14="http://schemas.microsoft.com/office/powerpoint/2010/main" val="684619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文件过滤器</a:t>
              </a:r>
            </a:p>
          </p:txBody>
        </p:sp>
      </p:grpSp>
      <p:sp>
        <p:nvSpPr>
          <p:cNvPr id="13" name="文本框 12">
            <a:extLst>
              <a:ext uri="{FF2B5EF4-FFF2-40B4-BE49-F238E27FC236}">
                <a16:creationId xmlns:a16="http://schemas.microsoft.com/office/drawing/2014/main" id="{B2B87713-A822-463B-82AA-1B6358FDC80C}"/>
              </a:ext>
            </a:extLst>
          </p:cNvPr>
          <p:cNvSpPr txBox="1"/>
          <p:nvPr/>
        </p:nvSpPr>
        <p:spPr>
          <a:xfrm>
            <a:off x="337405" y="1131590"/>
            <a:ext cx="819345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/DirectoryOperation.java.java</a:t>
            </a:r>
          </a:p>
        </p:txBody>
      </p:sp>
      <p:sp>
        <p:nvSpPr>
          <p:cNvPr id="15" name="文本框 14">
            <a:extLst>
              <a:ext uri="{FF2B5EF4-FFF2-40B4-BE49-F238E27FC236}">
                <a16:creationId xmlns:a16="http://schemas.microsoft.com/office/drawing/2014/main" id="{95545AF0-D75B-41FB-B224-2F26D69499AC}"/>
              </a:ext>
            </a:extLst>
          </p:cNvPr>
          <p:cNvSpPr txBox="1"/>
          <p:nvPr/>
        </p:nvSpPr>
        <p:spPr>
          <a:xfrm>
            <a:off x="345365" y="2203115"/>
            <a:ext cx="4906869"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/FileDemo.java</a:t>
            </a:r>
          </a:p>
        </p:txBody>
      </p:sp>
    </p:spTree>
    <p:extLst>
      <p:ext uri="{BB962C8B-B14F-4D97-AF65-F5344CB8AC3E}">
        <p14:creationId xmlns:p14="http://schemas.microsoft.com/office/powerpoint/2010/main" val="28857092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31378" cy="415370"/>
            <a:chOff x="264586" y="255969"/>
            <a:chExt cx="283137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2726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16C6FEF7-F2B3-4206-ADAD-3ADE5E686453}"/>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普通输入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输出流都是</a:t>
            </a:r>
            <a:r>
              <a:rPr lang="zh-CN" altLang="en-US" sz="2800" dirty="0">
                <a:solidFill>
                  <a:srgbClr val="FF0000"/>
                </a:solidFill>
                <a:latin typeface="微软雅黑" panose="020B0503020204020204" pitchFamily="34" charset="-122"/>
                <a:ea typeface="微软雅黑" panose="020B0503020204020204" pitchFamily="34" charset="-122"/>
              </a:rPr>
              <a:t>单向</a:t>
            </a:r>
            <a:r>
              <a:rPr lang="zh-CN" altLang="en-US" sz="2800" dirty="0">
                <a:latin typeface="微软雅黑" panose="020B0503020204020204" pitchFamily="34" charset="-122"/>
                <a:ea typeface="微软雅黑" panose="020B0503020204020204" pitchFamily="34" charset="-122"/>
              </a:rPr>
              <a:t>的，要么是输入流，要么是输出流</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随机访问文件类：</a:t>
            </a:r>
            <a:r>
              <a:rPr lang="en-US" altLang="zh-CN" sz="2800" dirty="0" err="1">
                <a:solidFill>
                  <a:srgbClr val="FF0000"/>
                </a:solidFill>
                <a:latin typeface="微软雅黑" panose="020B0503020204020204" pitchFamily="34" charset="-122"/>
                <a:ea typeface="微软雅黑" panose="020B0503020204020204" pitchFamily="34" charset="-122"/>
              </a:rPr>
              <a:t>RandomAccessFile</a:t>
            </a:r>
            <a:r>
              <a:rPr lang="zh-CN" altLang="en-US" sz="2800" dirty="0">
                <a:solidFill>
                  <a:srgbClr val="FF0000"/>
                </a:solidFill>
                <a:latin typeface="微软雅黑" panose="020B0503020204020204" pitchFamily="34" charset="-122"/>
                <a:ea typeface="微软雅黑" panose="020B0503020204020204" pitchFamily="34" charset="-122"/>
              </a:rPr>
              <a:t> 包含一个文件指针，可以随机读写文件内容</a:t>
            </a:r>
            <a:r>
              <a:rPr lang="zh-CN" altLang="en-US" sz="2800" dirty="0">
                <a:latin typeface="微软雅黑" panose="020B0503020204020204" pitchFamily="34" charset="-122"/>
                <a:ea typeface="微软雅黑" panose="020B0503020204020204" pitchFamily="34" charset="-122"/>
              </a:rPr>
              <a:t>，即可以直接</a:t>
            </a:r>
            <a:r>
              <a:rPr lang="zh-CN" altLang="en-US" sz="2800" dirty="0">
                <a:solidFill>
                  <a:srgbClr val="FF0000"/>
                </a:solidFill>
                <a:latin typeface="微软雅黑" panose="020B0503020204020204" pitchFamily="34" charset="-122"/>
                <a:ea typeface="微软雅黑" panose="020B0503020204020204" pitchFamily="34" charset="-122"/>
              </a:rPr>
              <a:t>跳转到文件的任意地方</a:t>
            </a:r>
            <a:r>
              <a:rPr lang="zh-CN" altLang="en-US" sz="2800" dirty="0">
                <a:latin typeface="微软雅黑" panose="020B0503020204020204" pitchFamily="34" charset="-122"/>
                <a:ea typeface="微软雅黑" panose="020B0503020204020204" pitchFamily="34" charset="-122"/>
              </a:rPr>
              <a:t>来读写数据（</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课本表</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10.34</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的常用方法（</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课本表</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10.35,</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36</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en-US" altLang="zh-CN" sz="2400" dirty="0">
                <a:solidFill>
                  <a:srgbClr val="FF0000"/>
                </a:solidFill>
                <a:latin typeface="微软雅黑" panose="020B0503020204020204" pitchFamily="34" charset="-122"/>
                <a:ea typeface="微软雅黑" panose="020B0503020204020204" pitchFamily="34" charset="-122"/>
              </a:rPr>
              <a:t>read(byte[], offset, </a:t>
            </a:r>
            <a:r>
              <a:rPr lang="en-US" altLang="zh-CN" sz="2400" dirty="0" err="1">
                <a:solidFill>
                  <a:srgbClr val="FF0000"/>
                </a:solidFill>
                <a:latin typeface="微软雅黑" panose="020B0503020204020204" pitchFamily="34" charset="-122"/>
                <a:ea typeface="微软雅黑" panose="020B0503020204020204" pitchFamily="34" charset="-122"/>
              </a:rPr>
              <a:t>len</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readXxx</a:t>
            </a:r>
            <a:r>
              <a:rPr lang="en-US" altLang="zh-CN" sz="2400" dirty="0">
                <a:solidFill>
                  <a:srgbClr val="FF0000"/>
                </a:solidFill>
                <a:latin typeface="微软雅黑" panose="020B0503020204020204" pitchFamily="34" charset="-122"/>
                <a:ea typeface="微软雅黑" panose="020B0503020204020204" pitchFamily="34" charset="-122"/>
              </a:rPr>
              <a:t>(Xxx), </a:t>
            </a:r>
            <a:r>
              <a:rPr lang="en-US" altLang="zh-CN" sz="2400" dirty="0" err="1">
                <a:solidFill>
                  <a:srgbClr val="FF0000"/>
                </a:solidFill>
                <a:latin typeface="微软雅黑" panose="020B0503020204020204" pitchFamily="34" charset="-122"/>
                <a:ea typeface="微软雅黑" panose="020B0503020204020204" pitchFamily="34" charset="-122"/>
              </a:rPr>
              <a:t>readLine</a:t>
            </a:r>
            <a:r>
              <a:rPr lang="en-US" altLang="zh-CN" sz="2400" dirty="0">
                <a:solidFill>
                  <a:srgbClr val="FF0000"/>
                </a:solidFill>
                <a:latin typeface="微软雅黑" panose="020B0503020204020204" pitchFamily="34" charset="-122"/>
                <a:ea typeface="微软雅黑" panose="020B0503020204020204" pitchFamily="34" charset="-122"/>
              </a:rPr>
              <a:t>()</a:t>
            </a:r>
          </a:p>
          <a:p>
            <a:pPr lvl="1" indent="-342900" eaLnBrk="1" hangingPunct="1"/>
            <a:r>
              <a:rPr lang="en-US" altLang="zh-CN" sz="2400" dirty="0">
                <a:solidFill>
                  <a:srgbClr val="FF0000"/>
                </a:solidFill>
                <a:latin typeface="微软雅黑" panose="020B0503020204020204" pitchFamily="34" charset="-122"/>
                <a:ea typeface="微软雅黑" panose="020B0503020204020204" pitchFamily="34" charset="-122"/>
              </a:rPr>
              <a:t>write(byte[]/int,</a:t>
            </a:r>
            <a:r>
              <a:rPr lang="zh-CN" altLang="en-US" sz="24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offset, </a:t>
            </a:r>
            <a:r>
              <a:rPr lang="en-US" altLang="zh-CN" sz="2400" dirty="0" err="1">
                <a:solidFill>
                  <a:srgbClr val="FF0000"/>
                </a:solidFill>
                <a:latin typeface="微软雅黑" panose="020B0503020204020204" pitchFamily="34" charset="-122"/>
                <a:ea typeface="微软雅黑" panose="020B0503020204020204" pitchFamily="34" charset="-122"/>
              </a:rPr>
              <a:t>len</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writeXxx</a:t>
            </a:r>
            <a:r>
              <a:rPr lang="en-US" altLang="zh-CN" sz="2400" dirty="0">
                <a:solidFill>
                  <a:srgbClr val="FF0000"/>
                </a:solidFill>
                <a:latin typeface="微软雅黑" panose="020B0503020204020204" pitchFamily="34" charset="-122"/>
                <a:ea typeface="微软雅黑" panose="020B0503020204020204" pitchFamily="34" charset="-122"/>
              </a:rPr>
              <a:t>(Xxx), </a:t>
            </a:r>
            <a:r>
              <a:rPr lang="en-US" altLang="zh-CN" sz="2400" dirty="0" err="1">
                <a:solidFill>
                  <a:srgbClr val="FF0000"/>
                </a:solidFill>
                <a:latin typeface="微软雅黑" panose="020B0503020204020204" pitchFamily="34" charset="-122"/>
                <a:ea typeface="微软雅黑" panose="020B0503020204020204" pitchFamily="34" charset="-122"/>
              </a:rPr>
              <a:t>writeBytes</a:t>
            </a:r>
            <a:r>
              <a:rPr lang="en-US" altLang="zh-CN" sz="2400" dirty="0">
                <a:solidFill>
                  <a:srgbClr val="FF0000"/>
                </a:solidFill>
                <a:latin typeface="微软雅黑" panose="020B0503020204020204" pitchFamily="34" charset="-122"/>
                <a:ea typeface="微软雅黑" panose="020B0503020204020204" pitchFamily="34" charset="-122"/>
              </a:rPr>
              <a:t>(byte[]), </a:t>
            </a:r>
            <a:r>
              <a:rPr lang="en-US" altLang="zh-CN" sz="2400" dirty="0" err="1">
                <a:solidFill>
                  <a:srgbClr val="FF0000"/>
                </a:solidFill>
                <a:latin typeface="微软雅黑" panose="020B0503020204020204" pitchFamily="34" charset="-122"/>
                <a:ea typeface="微软雅黑" panose="020B0503020204020204" pitchFamily="34" charset="-122"/>
              </a:rPr>
              <a:t>writeChars</a:t>
            </a:r>
            <a:r>
              <a:rPr lang="en-US" altLang="zh-CN" sz="2400" dirty="0">
                <a:solidFill>
                  <a:srgbClr val="FF0000"/>
                </a:solidFill>
                <a:latin typeface="微软雅黑" panose="020B0503020204020204" pitchFamily="34" charset="-122"/>
                <a:ea typeface="微软雅黑" panose="020B0503020204020204" pitchFamily="34" charset="-122"/>
              </a:rPr>
              <a:t>(String)</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58897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258050" cy="415370"/>
            <a:chOff x="264586" y="255969"/>
            <a:chExt cx="425805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853940"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的读写模式</a:t>
              </a:r>
            </a:p>
          </p:txBody>
        </p:sp>
      </p:grpSp>
      <p:sp>
        <p:nvSpPr>
          <p:cNvPr id="13" name="Rectangle 4">
            <a:extLst>
              <a:ext uri="{FF2B5EF4-FFF2-40B4-BE49-F238E27FC236}">
                <a16:creationId xmlns:a16="http://schemas.microsoft.com/office/drawing/2014/main" id="{FCF947F2-93CF-4BA5-9275-CB677F68431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类有两个构造器</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RandomAccessFile</a:t>
            </a:r>
            <a:r>
              <a:rPr lang="en-US" altLang="zh-CN" sz="2400" dirty="0">
                <a:solidFill>
                  <a:srgbClr val="FF0000"/>
                </a:solidFill>
                <a:latin typeface="微软雅黑" panose="020B0503020204020204" pitchFamily="34" charset="-122"/>
                <a:ea typeface="微软雅黑" panose="020B0503020204020204" pitchFamily="34" charset="-122"/>
              </a:rPr>
              <a:t>(String </a:t>
            </a:r>
            <a:r>
              <a:rPr lang="en-US" altLang="zh-CN" sz="2400" dirty="0" err="1">
                <a:solidFill>
                  <a:srgbClr val="FF0000"/>
                </a:solidFill>
                <a:latin typeface="微软雅黑" panose="020B0503020204020204" pitchFamily="34" charset="-122"/>
                <a:ea typeface="微软雅黑" panose="020B0503020204020204" pitchFamily="34" charset="-122"/>
              </a:rPr>
              <a:t>fileName</a:t>
            </a:r>
            <a:r>
              <a:rPr lang="en-US" altLang="zh-CN" sz="2400" dirty="0">
                <a:solidFill>
                  <a:srgbClr val="FF0000"/>
                </a:solidFill>
                <a:latin typeface="微软雅黑" panose="020B0503020204020204" pitchFamily="34" charset="-122"/>
                <a:ea typeface="微软雅黑" panose="020B0503020204020204" pitchFamily="34" charset="-122"/>
              </a:rPr>
              <a:t>, String mode)</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RandomAccessFile</a:t>
            </a:r>
            <a:r>
              <a:rPr lang="en-US" altLang="zh-CN" sz="2400" dirty="0">
                <a:solidFill>
                  <a:srgbClr val="FF0000"/>
                </a:solidFill>
                <a:latin typeface="微软雅黑" panose="020B0503020204020204" pitchFamily="34" charset="-122"/>
                <a:ea typeface="微软雅黑" panose="020B0503020204020204" pitchFamily="34" charset="-122"/>
              </a:rPr>
              <a:t>(File </a:t>
            </a:r>
            <a:r>
              <a:rPr lang="en-US" altLang="zh-CN" sz="2400" dirty="0" err="1">
                <a:solidFill>
                  <a:srgbClr val="FF0000"/>
                </a:solidFill>
                <a:latin typeface="微软雅黑" panose="020B0503020204020204" pitchFamily="34" charset="-122"/>
                <a:ea typeface="微软雅黑" panose="020B0503020204020204" pitchFamily="34" charset="-122"/>
              </a:rPr>
              <a:t>fileName</a:t>
            </a:r>
            <a:r>
              <a:rPr lang="en-US" altLang="zh-CN" sz="2400" dirty="0">
                <a:solidFill>
                  <a:srgbClr val="FF0000"/>
                </a:solidFill>
                <a:latin typeface="微软雅黑" panose="020B0503020204020204" pitchFamily="34" charset="-122"/>
                <a:ea typeface="微软雅黑" panose="020B0503020204020204" pitchFamily="34" charset="-122"/>
              </a:rPr>
              <a:t>, String mode)</a:t>
            </a:r>
          </a:p>
          <a:p>
            <a:pPr marL="514350" indent="-457200" eaLnBrk="1" hangingPunct="1">
              <a:lnSpc>
                <a:spcPct val="90000"/>
              </a:lnSpc>
            </a:pPr>
            <a:r>
              <a:rPr lang="en-US" altLang="zh-CN" sz="2800" dirty="0">
                <a:latin typeface="微软雅黑" panose="020B0503020204020204" pitchFamily="34" charset="-122"/>
                <a:ea typeface="微软雅黑" panose="020B0503020204020204" pitchFamily="34" charset="-122"/>
              </a:rPr>
              <a:t>mode </a:t>
            </a:r>
            <a:r>
              <a:rPr lang="zh-CN" altLang="en-US" sz="2800" dirty="0">
                <a:latin typeface="微软雅黑" panose="020B0503020204020204" pitchFamily="34" charset="-122"/>
                <a:ea typeface="微软雅黑" panose="020B0503020204020204" pitchFamily="34" charset="-122"/>
              </a:rPr>
              <a:t>可以去以下值</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只读</a:t>
            </a:r>
            <a:r>
              <a:rPr lang="zh-CN" altLang="en-US" sz="2400" dirty="0">
                <a:latin typeface="微软雅黑" panose="020B0503020204020204" pitchFamily="34" charset="-122"/>
                <a:ea typeface="微软雅黑" panose="020B0503020204020204" pitchFamily="34" charset="-122"/>
              </a:rPr>
              <a:t>方式打开指定文件</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a:t>
            </a: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rws</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方式打开指定文件，对</a:t>
            </a:r>
            <a:r>
              <a:rPr lang="zh-CN" altLang="en-US" sz="2400" dirty="0">
                <a:solidFill>
                  <a:srgbClr val="FF0000"/>
                </a:solidFill>
                <a:latin typeface="微软雅黑" panose="020B0503020204020204" pitchFamily="34" charset="-122"/>
                <a:ea typeface="微软雅黑" panose="020B0503020204020204" pitchFamily="34" charset="-122"/>
              </a:rPr>
              <a:t>文件的内容或元数据的每个更新</a:t>
            </a:r>
            <a:r>
              <a:rPr lang="zh-CN" altLang="en-US" sz="2400" dirty="0">
                <a:latin typeface="微软雅黑" panose="020B0503020204020204" pitchFamily="34" charset="-122"/>
                <a:ea typeface="微软雅黑" panose="020B0503020204020204" pitchFamily="34" charset="-122"/>
              </a:rPr>
              <a:t>都同步写入到底层存储设备</a:t>
            </a: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rwd</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方式打开指定文件，对</a:t>
            </a:r>
            <a:r>
              <a:rPr lang="zh-CN" altLang="en-US" sz="2400" dirty="0">
                <a:solidFill>
                  <a:srgbClr val="FF0000"/>
                </a:solidFill>
                <a:latin typeface="微软雅黑" panose="020B0503020204020204" pitchFamily="34" charset="-122"/>
                <a:ea typeface="微软雅黑" panose="020B0503020204020204" pitchFamily="34" charset="-122"/>
              </a:rPr>
              <a:t>文件内容的每个更新</a:t>
            </a:r>
            <a:r>
              <a:rPr lang="zh-CN" altLang="en-US" sz="2400" dirty="0">
                <a:latin typeface="微软雅黑" panose="020B0503020204020204" pitchFamily="34" charset="-122"/>
                <a:ea typeface="微软雅黑" panose="020B0503020204020204" pitchFamily="34" charset="-122"/>
              </a:rPr>
              <a:t>都同步写入到底层存储设备</a:t>
            </a:r>
          </a:p>
        </p:txBody>
      </p:sp>
    </p:spTree>
    <p:extLst>
      <p:ext uri="{BB962C8B-B14F-4D97-AF65-F5344CB8AC3E}">
        <p14:creationId xmlns:p14="http://schemas.microsoft.com/office/powerpoint/2010/main" val="34645097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369987" cy="415370"/>
            <a:chOff x="264586" y="255969"/>
            <a:chExt cx="336998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96587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深入</a:t>
              </a:r>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A5687347-20D9-499E-A5FB-D050F4D94411}"/>
              </a:ext>
            </a:extLst>
          </p:cNvPr>
          <p:cNvSpPr txBox="1">
            <a:spLocks noChangeArrowheads="1"/>
          </p:cNvSpPr>
          <p:nvPr/>
        </p:nvSpPr>
        <p:spPr>
          <a:xfrm>
            <a:off x="134824" y="632056"/>
            <a:ext cx="8901671"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对象包含一个</a:t>
            </a:r>
            <a:r>
              <a:rPr lang="zh-CN" altLang="en-US" sz="2800" dirty="0">
                <a:solidFill>
                  <a:srgbClr val="FF0000"/>
                </a:solidFill>
                <a:latin typeface="微软雅黑" panose="020B0503020204020204" pitchFamily="34" charset="-122"/>
                <a:ea typeface="微软雅黑" panose="020B0503020204020204" pitchFamily="34" charset="-122"/>
              </a:rPr>
              <a:t>文件指针</a:t>
            </a:r>
            <a:r>
              <a:rPr lang="zh-CN" altLang="en-US" sz="2800" dirty="0">
                <a:latin typeface="微软雅黑" panose="020B0503020204020204" pitchFamily="34" charset="-122"/>
                <a:ea typeface="微软雅黑" panose="020B0503020204020204" pitchFamily="34" charset="-122"/>
              </a:rPr>
              <a:t>，用以标识当前读写处的位置。</a:t>
            </a:r>
            <a:r>
              <a:rPr lang="en-US" altLang="zh-CN" sz="2800" dirty="0" err="1">
                <a:solidFill>
                  <a:srgbClr val="FF0000"/>
                </a:solidFill>
                <a:latin typeface="微软雅黑" panose="020B0503020204020204" pitchFamily="34" charset="-122"/>
                <a:ea typeface="微软雅黑" panose="020B0503020204020204" pitchFamily="34" charset="-122"/>
              </a:rPr>
              <a:t>RandomAccessFile</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可以自由移动文件指针，既可以向前移动，也可以向后移动。</a:t>
            </a:r>
            <a:endParaRPr lang="en-US" altLang="zh-CN" sz="2800" dirty="0">
              <a:solidFill>
                <a:srgbClr val="FF0000"/>
              </a:solidFill>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long </a:t>
            </a:r>
            <a:r>
              <a:rPr lang="en-US" altLang="zh-CN" sz="2400" dirty="0" err="1">
                <a:solidFill>
                  <a:srgbClr val="FF0000"/>
                </a:solidFill>
                <a:latin typeface="微软雅黑" panose="020B0503020204020204" pitchFamily="34" charset="-122"/>
                <a:ea typeface="微软雅黑" panose="020B0503020204020204" pitchFamily="34" charset="-122"/>
              </a:rPr>
              <a:t>getFilePointer</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：返回文件记录指针的当前位置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void seek(long pos)</a:t>
            </a:r>
            <a:r>
              <a:rPr lang="zh-CN" altLang="en-US" sz="2400" dirty="0">
                <a:latin typeface="微软雅黑" panose="020B0503020204020204" pitchFamily="34" charset="-122"/>
                <a:ea typeface="微软雅黑" panose="020B0503020204020204" pitchFamily="34" charset="-122"/>
              </a:rPr>
              <a:t>：相对起始位置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skipBytes</a:t>
            </a:r>
            <a:r>
              <a:rPr lang="en-US" altLang="zh-CN" sz="2400" dirty="0">
                <a:solidFill>
                  <a:srgbClr val="FF0000"/>
                </a:solidFill>
                <a:latin typeface="微软雅黑" panose="020B0503020204020204" pitchFamily="34" charset="-122"/>
                <a:ea typeface="微软雅黑" panose="020B0503020204020204" pitchFamily="34" charset="-122"/>
              </a:rPr>
              <a:t>(long pos)</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相对当前位置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long length();</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8ED2AD39-5374-43B2-96A9-BF167EF8E064}"/>
              </a:ext>
            </a:extLst>
          </p:cNvPr>
          <p:cNvSpPr txBox="1"/>
          <p:nvPr/>
        </p:nvSpPr>
        <p:spPr>
          <a:xfrm>
            <a:off x="519028" y="3988224"/>
            <a:ext cx="7200800"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/RandomAccessDemo.java</a:t>
            </a:r>
          </a:p>
        </p:txBody>
      </p:sp>
    </p:spTree>
    <p:extLst>
      <p:ext uri="{BB962C8B-B14F-4D97-AF65-F5344CB8AC3E}">
        <p14:creationId xmlns:p14="http://schemas.microsoft.com/office/powerpoint/2010/main" val="82784575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73669" cy="415370"/>
            <a:chOff x="264586" y="255969"/>
            <a:chExt cx="277366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6955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NIO</a:t>
              </a:r>
              <a:r>
                <a:rPr lang="zh-CN" altLang="en-US" sz="2099" dirty="0">
                  <a:solidFill>
                    <a:srgbClr val="253C8E"/>
                  </a:solidFill>
                  <a:latin typeface="微软雅黑 Light" panose="020B0502040204020203" pitchFamily="34" charset="-122"/>
                  <a:ea typeface="微软雅黑 Light" panose="020B0502040204020203" pitchFamily="34" charset="-122"/>
                </a:rPr>
                <a:t> 与 </a:t>
              </a:r>
              <a:r>
                <a:rPr lang="en-US" altLang="zh-CN" sz="2099" dirty="0">
                  <a:solidFill>
                    <a:srgbClr val="253C8E"/>
                  </a:solidFill>
                  <a:latin typeface="微软雅黑 Light" panose="020B0502040204020203" pitchFamily="34" charset="-122"/>
                  <a:ea typeface="微软雅黑 Light" panose="020B0502040204020203" pitchFamily="34" charset="-122"/>
                </a:rPr>
                <a:t>NIO2 </a:t>
              </a:r>
              <a:r>
                <a:rPr lang="zh-CN" altLang="en-US" sz="2099" dirty="0">
                  <a:solidFill>
                    <a:srgbClr val="253C8E"/>
                  </a:solidFill>
                  <a:latin typeface="微软雅黑 Light" panose="020B0502040204020203" pitchFamily="34" charset="-122"/>
                  <a:ea typeface="微软雅黑 Light" panose="020B0502040204020203" pitchFamily="34" charset="-122"/>
                </a:rPr>
                <a:t>技术</a:t>
              </a:r>
            </a:p>
          </p:txBody>
        </p:sp>
      </p:grpSp>
      <p:sp>
        <p:nvSpPr>
          <p:cNvPr id="15" name="Rectangle 4">
            <a:extLst>
              <a:ext uri="{FF2B5EF4-FFF2-40B4-BE49-F238E27FC236}">
                <a16:creationId xmlns:a16="http://schemas.microsoft.com/office/drawing/2014/main" id="{A5687347-20D9-499E-A5FB-D050F4D94411}"/>
              </a:ext>
            </a:extLst>
          </p:cNvPr>
          <p:cNvSpPr txBox="1">
            <a:spLocks noChangeArrowheads="1"/>
          </p:cNvSpPr>
          <p:nvPr/>
        </p:nvSpPr>
        <p:spPr>
          <a:xfrm>
            <a:off x="134824" y="632056"/>
            <a:ext cx="8901671"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zh-CN" altLang="en-US" sz="2800" dirty="0">
                <a:latin typeface="微软雅黑" panose="020B0503020204020204" pitchFamily="34" charset="-122"/>
                <a:ea typeface="微软雅黑" panose="020B0503020204020204" pitchFamily="34" charset="-122"/>
              </a:rPr>
              <a:t>传统</a:t>
            </a:r>
            <a:r>
              <a:rPr lang="en-US" altLang="zh-CN" sz="2800" dirty="0">
                <a:latin typeface="微软雅黑" panose="020B0503020204020204" pitchFamily="34" charset="-122"/>
                <a:ea typeface="微软雅黑" panose="020B0503020204020204" pitchFamily="34" charset="-122"/>
              </a:rPr>
              <a:t>IO</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NIO</a:t>
            </a:r>
            <a:r>
              <a:rPr lang="zh-CN" altLang="en-US" sz="2800" dirty="0">
                <a:latin typeface="微软雅黑" panose="020B0503020204020204" pitchFamily="34" charset="-122"/>
                <a:ea typeface="微软雅黑" panose="020B0503020204020204" pitchFamily="34" charset="-122"/>
              </a:rPr>
              <a:t>的区别</a:t>
            </a:r>
            <a:endParaRPr lang="en-US" altLang="zh-CN" sz="2800" dirty="0">
              <a:latin typeface="微软雅黑" panose="020B0503020204020204" pitchFamily="34" charset="-122"/>
              <a:ea typeface="微软雅黑" panose="020B0503020204020204" pitchFamily="34" charset="-122"/>
            </a:endParaRPr>
          </a:p>
          <a:p>
            <a:pPr lvl="1" algn="just" eaLnBrk="1" hangingPunct="1"/>
            <a:r>
              <a:rPr lang="zh-CN" altLang="en-US" sz="2400" dirty="0">
                <a:latin typeface="微软雅黑" panose="020B0503020204020204" pitchFamily="34" charset="-122"/>
                <a:ea typeface="微软雅黑" panose="020B0503020204020204" pitchFamily="34" charset="-122"/>
              </a:rPr>
              <a:t>传统</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是以流的方式进行传输，</a:t>
            </a:r>
            <a:r>
              <a:rPr lang="zh-CN" altLang="en-US" sz="2400" dirty="0">
                <a:solidFill>
                  <a:srgbClr val="FF0000"/>
                </a:solidFill>
                <a:latin typeface="微软雅黑" panose="020B0503020204020204" pitchFamily="34" charset="-122"/>
                <a:ea typeface="微软雅黑" panose="020B0503020204020204" pitchFamily="34" charset="-122"/>
              </a:rPr>
              <a:t>每次操作从流中仅读取一个字节或者多个字节，一次一次地重复操作</a:t>
            </a:r>
            <a:r>
              <a:rPr lang="zh-CN" altLang="en-US" sz="2400" dirty="0">
                <a:latin typeface="微软雅黑" panose="020B0503020204020204" pitchFamily="34" charset="-122"/>
                <a:ea typeface="微软雅黑" panose="020B0503020204020204" pitchFamily="34" charset="-122"/>
              </a:rPr>
              <a:t>，直到读取所有的字节。</a:t>
            </a:r>
            <a:r>
              <a:rPr lang="zh-CN" altLang="en-US" sz="2400" dirty="0">
                <a:solidFill>
                  <a:srgbClr val="FF0000"/>
                </a:solidFill>
                <a:latin typeface="微软雅黑" panose="020B0503020204020204" pitchFamily="34" charset="-122"/>
                <a:ea typeface="微软雅黑" panose="020B0503020204020204" pitchFamily="34" charset="-122"/>
              </a:rPr>
              <a:t>速度较慢</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NIO</a:t>
            </a:r>
            <a:r>
              <a:rPr lang="zh-CN" altLang="en-US" sz="2400" dirty="0">
                <a:latin typeface="微软雅黑" panose="020B0503020204020204" pitchFamily="34" charset="-122"/>
                <a:ea typeface="微软雅黑" panose="020B0503020204020204" pitchFamily="34" charset="-122"/>
              </a:rPr>
              <a:t>是基于</a:t>
            </a:r>
            <a:r>
              <a:rPr lang="zh-CN" altLang="en-US" sz="2400" dirty="0">
                <a:solidFill>
                  <a:srgbClr val="FF0000"/>
                </a:solidFill>
                <a:latin typeface="微软雅黑" panose="020B0503020204020204" pitchFamily="34" charset="-122"/>
                <a:ea typeface="微软雅黑" panose="020B0503020204020204" pitchFamily="34" charset="-122"/>
              </a:rPr>
              <a:t>通道和缓冲区</a:t>
            </a:r>
            <a:r>
              <a:rPr lang="zh-CN" altLang="en-US" sz="2400" dirty="0">
                <a:latin typeface="微软雅黑" panose="020B0503020204020204" pitchFamily="34" charset="-122"/>
                <a:ea typeface="微软雅黑" panose="020B0503020204020204" pitchFamily="34" charset="-122"/>
              </a:rPr>
              <a:t>实现</a:t>
            </a:r>
            <a:r>
              <a:rPr lang="zh-CN" altLang="en-US" sz="2400" dirty="0">
                <a:solidFill>
                  <a:srgbClr val="FF0000"/>
                </a:solidFill>
                <a:latin typeface="微软雅黑" panose="020B0503020204020204" pitchFamily="34" charset="-122"/>
                <a:ea typeface="微软雅黑" panose="020B0503020204020204" pitchFamily="34" charset="-122"/>
              </a:rPr>
              <a:t>面向数据块</a:t>
            </a:r>
            <a:r>
              <a:rPr lang="zh-CN" altLang="en-US" sz="2400" dirty="0">
                <a:latin typeface="微软雅黑" panose="020B0503020204020204" pitchFamily="34" charset="-122"/>
                <a:ea typeface="微软雅黑" panose="020B0503020204020204" pitchFamily="34" charset="-122"/>
              </a:rPr>
              <a:t>的操作，系统按照数据块处理，</a:t>
            </a:r>
            <a:r>
              <a:rPr lang="zh-CN" altLang="en-US" sz="2400" dirty="0">
                <a:solidFill>
                  <a:srgbClr val="FF0000"/>
                </a:solidFill>
                <a:latin typeface="微软雅黑" panose="020B0503020204020204" pitchFamily="34" charset="-122"/>
                <a:ea typeface="微软雅黑" panose="020B0503020204020204" pitchFamily="34" charset="-122"/>
              </a:rPr>
              <a:t>速度很快</a:t>
            </a:r>
            <a:endParaRPr lang="en-US" altLang="zh-CN" sz="2400" dirty="0">
              <a:solidFill>
                <a:srgbClr val="FF0000"/>
              </a:solidFill>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66EED874-B62A-4C45-B31E-2776C0ECEFFD}"/>
              </a:ext>
            </a:extLst>
          </p:cNvPr>
          <p:cNvGrpSpPr/>
          <p:nvPr/>
        </p:nvGrpSpPr>
        <p:grpSpPr>
          <a:xfrm>
            <a:off x="327450" y="3408267"/>
            <a:ext cx="8565030" cy="1467739"/>
            <a:chOff x="201216" y="3210530"/>
            <a:chExt cx="8565030" cy="1467739"/>
          </a:xfrm>
        </p:grpSpPr>
        <p:pic>
          <p:nvPicPr>
            <p:cNvPr id="4" name="图形 3" descr="Web 设计">
              <a:extLst>
                <a:ext uri="{FF2B5EF4-FFF2-40B4-BE49-F238E27FC236}">
                  <a16:creationId xmlns:a16="http://schemas.microsoft.com/office/drawing/2014/main" id="{73B60B23-2284-404F-9148-D4310C41B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216" y="3422117"/>
              <a:ext cx="914400" cy="914400"/>
            </a:xfrm>
            <a:prstGeom prst="rect">
              <a:avLst/>
            </a:prstGeom>
          </p:spPr>
        </p:pic>
        <p:sp>
          <p:nvSpPr>
            <p:cNvPr id="5" name="平行四边形 4">
              <a:extLst>
                <a:ext uri="{FF2B5EF4-FFF2-40B4-BE49-F238E27FC236}">
                  <a16:creationId xmlns:a16="http://schemas.microsoft.com/office/drawing/2014/main" id="{7BC6A15F-D8E9-4E1A-BDFE-E1A63A39A5A7}"/>
                </a:ext>
              </a:extLst>
            </p:cNvPr>
            <p:cNvSpPr/>
            <p:nvPr/>
          </p:nvSpPr>
          <p:spPr>
            <a:xfrm>
              <a:off x="2362523" y="3598149"/>
              <a:ext cx="1275234" cy="632284"/>
            </a:xfrm>
            <a:prstGeom prst="parallelogram">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缓冲区</a:t>
              </a:r>
              <a:endParaRPr lang="en-US" altLang="zh-CN" dirty="0"/>
            </a:p>
            <a:p>
              <a:pPr algn="ctr"/>
              <a:r>
                <a:rPr lang="en-US" altLang="zh-CN" dirty="0"/>
                <a:t>Buffer</a:t>
              </a:r>
              <a:endParaRPr lang="zh-CN" altLang="en-US" dirty="0"/>
            </a:p>
          </p:txBody>
        </p:sp>
        <p:sp>
          <p:nvSpPr>
            <p:cNvPr id="3" name="流程图: 过程 2">
              <a:extLst>
                <a:ext uri="{FF2B5EF4-FFF2-40B4-BE49-F238E27FC236}">
                  <a16:creationId xmlns:a16="http://schemas.microsoft.com/office/drawing/2014/main" id="{B455A889-088C-4928-9C8F-F9DBC0910C36}"/>
                </a:ext>
              </a:extLst>
            </p:cNvPr>
            <p:cNvSpPr/>
            <p:nvPr/>
          </p:nvSpPr>
          <p:spPr>
            <a:xfrm>
              <a:off x="4888099" y="3740727"/>
              <a:ext cx="2088232" cy="277180"/>
            </a:xfrm>
            <a:prstGeom prst="flowChartProcess">
              <a:avLst/>
            </a:prstGeom>
            <a:solidFill>
              <a:srgbClr val="0070C0"/>
            </a:solidFill>
            <a:ln>
              <a:solidFill>
                <a:srgbClr val="0070C0"/>
              </a:solidFill>
            </a:ln>
            <a:effectLst>
              <a:innerShdw blurRad="63500" dist="50800" dir="13500000">
                <a:prstClr val="black">
                  <a:alpha val="50000"/>
                </a:prstClr>
              </a:innerShdw>
              <a:softEdge rad="31750"/>
            </a:effectLst>
            <a:scene3d>
              <a:camera prst="orthographicFront"/>
              <a:lightRig rig="contrasting" dir="t"/>
            </a:scene3d>
            <a:sp3d prstMaterial="matte">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管道 </a:t>
              </a:r>
              <a:r>
                <a:rPr lang="en-US" altLang="zh-CN" dirty="0"/>
                <a:t>Channel</a:t>
              </a:r>
              <a:endParaRPr lang="zh-CN" altLang="en-US" dirty="0"/>
            </a:p>
          </p:txBody>
        </p:sp>
        <p:pic>
          <p:nvPicPr>
            <p:cNvPr id="7" name="图形 6" descr="文档">
              <a:extLst>
                <a:ext uri="{FF2B5EF4-FFF2-40B4-BE49-F238E27FC236}">
                  <a16:creationId xmlns:a16="http://schemas.microsoft.com/office/drawing/2014/main" id="{F6FA89FC-0393-47BE-9BF3-99464282FA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1846" y="3422117"/>
              <a:ext cx="914400" cy="914400"/>
            </a:xfrm>
            <a:prstGeom prst="rect">
              <a:avLst/>
            </a:prstGeom>
          </p:spPr>
        </p:pic>
        <p:sp>
          <p:nvSpPr>
            <p:cNvPr id="13" name="文本框 12">
              <a:extLst>
                <a:ext uri="{FF2B5EF4-FFF2-40B4-BE49-F238E27FC236}">
                  <a16:creationId xmlns:a16="http://schemas.microsoft.com/office/drawing/2014/main" id="{1103638E-3C3B-4AF2-B67F-A3BDB1C70858}"/>
                </a:ext>
              </a:extLst>
            </p:cNvPr>
            <p:cNvSpPr txBox="1"/>
            <p:nvPr/>
          </p:nvSpPr>
          <p:spPr>
            <a:xfrm>
              <a:off x="335250" y="4266069"/>
              <a:ext cx="646331" cy="369332"/>
            </a:xfrm>
            <a:prstGeom prst="rect">
              <a:avLst/>
            </a:prstGeom>
            <a:noFill/>
          </p:spPr>
          <p:txBody>
            <a:bodyPr wrap="none" rtlCol="0">
              <a:spAutoFit/>
            </a:bodyPr>
            <a:lstStyle/>
            <a:p>
              <a:r>
                <a:rPr lang="zh-CN" altLang="en-US" dirty="0"/>
                <a:t>程序</a:t>
              </a:r>
            </a:p>
          </p:txBody>
        </p:sp>
        <p:sp>
          <p:nvSpPr>
            <p:cNvPr id="16" name="文本框 15">
              <a:extLst>
                <a:ext uri="{FF2B5EF4-FFF2-40B4-BE49-F238E27FC236}">
                  <a16:creationId xmlns:a16="http://schemas.microsoft.com/office/drawing/2014/main" id="{4A210552-5849-48D9-A905-BBFF36A66775}"/>
                </a:ext>
              </a:extLst>
            </p:cNvPr>
            <p:cNvSpPr txBox="1"/>
            <p:nvPr/>
          </p:nvSpPr>
          <p:spPr>
            <a:xfrm>
              <a:off x="7985880" y="4308937"/>
              <a:ext cx="646331" cy="369332"/>
            </a:xfrm>
            <a:prstGeom prst="rect">
              <a:avLst/>
            </a:prstGeom>
            <a:noFill/>
          </p:spPr>
          <p:txBody>
            <a:bodyPr wrap="none" rtlCol="0">
              <a:spAutoFit/>
            </a:bodyPr>
            <a:lstStyle/>
            <a:p>
              <a:r>
                <a:rPr lang="zh-CN" altLang="en-US" dirty="0"/>
                <a:t>文件</a:t>
              </a:r>
            </a:p>
          </p:txBody>
        </p:sp>
        <p:pic>
          <p:nvPicPr>
            <p:cNvPr id="20" name="图形 19" descr="转移">
              <a:extLst>
                <a:ext uri="{FF2B5EF4-FFF2-40B4-BE49-F238E27FC236}">
                  <a16:creationId xmlns:a16="http://schemas.microsoft.com/office/drawing/2014/main" id="{1A944BBF-E348-44A1-A8CC-5A384A2CD0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54410" y="3492240"/>
              <a:ext cx="769318" cy="783151"/>
            </a:xfrm>
            <a:prstGeom prst="rect">
              <a:avLst/>
            </a:prstGeom>
          </p:spPr>
        </p:pic>
        <p:pic>
          <p:nvPicPr>
            <p:cNvPr id="21" name="图形 20" descr="转移">
              <a:extLst>
                <a:ext uri="{FF2B5EF4-FFF2-40B4-BE49-F238E27FC236}">
                  <a16:creationId xmlns:a16="http://schemas.microsoft.com/office/drawing/2014/main" id="{53E85206-93E9-4C12-A93E-99E141B922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33562" y="3524213"/>
              <a:ext cx="769318" cy="783151"/>
            </a:xfrm>
            <a:prstGeom prst="rect">
              <a:avLst/>
            </a:prstGeom>
          </p:spPr>
        </p:pic>
        <p:pic>
          <p:nvPicPr>
            <p:cNvPr id="22" name="图形 21" descr="转移">
              <a:extLst>
                <a:ext uri="{FF2B5EF4-FFF2-40B4-BE49-F238E27FC236}">
                  <a16:creationId xmlns:a16="http://schemas.microsoft.com/office/drawing/2014/main" id="{A33BF9A3-7186-4AE8-B157-E0379A5158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3464" y="3524976"/>
              <a:ext cx="769318" cy="783151"/>
            </a:xfrm>
            <a:prstGeom prst="rect">
              <a:avLst/>
            </a:prstGeom>
          </p:spPr>
        </p:pic>
        <p:sp>
          <p:nvSpPr>
            <p:cNvPr id="23" name="文本框 22">
              <a:extLst>
                <a:ext uri="{FF2B5EF4-FFF2-40B4-BE49-F238E27FC236}">
                  <a16:creationId xmlns:a16="http://schemas.microsoft.com/office/drawing/2014/main" id="{52B37433-1F2C-4B79-8969-33775FBB0438}"/>
                </a:ext>
              </a:extLst>
            </p:cNvPr>
            <p:cNvSpPr txBox="1"/>
            <p:nvPr/>
          </p:nvSpPr>
          <p:spPr>
            <a:xfrm>
              <a:off x="1489164" y="3210530"/>
              <a:ext cx="623953"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get()</a:t>
              </a:r>
            </a:p>
          </p:txBody>
        </p:sp>
        <p:sp>
          <p:nvSpPr>
            <p:cNvPr id="24" name="文本框 23">
              <a:extLst>
                <a:ext uri="{FF2B5EF4-FFF2-40B4-BE49-F238E27FC236}">
                  <a16:creationId xmlns:a16="http://schemas.microsoft.com/office/drawing/2014/main" id="{1C5D5687-B131-438A-8AD5-732447550C00}"/>
                </a:ext>
              </a:extLst>
            </p:cNvPr>
            <p:cNvSpPr txBox="1"/>
            <p:nvPr/>
          </p:nvSpPr>
          <p:spPr>
            <a:xfrm>
              <a:off x="1399472" y="4218642"/>
              <a:ext cx="646331" cy="369332"/>
            </a:xfrm>
            <a:prstGeom prst="rect">
              <a:avLst/>
            </a:prstGeom>
            <a:solidFill>
              <a:srgbClr val="0070C0"/>
            </a:solidFill>
          </p:spPr>
          <p:txBody>
            <a:bodyPr wrap="none" rtlCol="0">
              <a:spAutoFit/>
            </a:bodyPr>
            <a:lstStyle>
              <a:defPPr>
                <a:defRPr lang="zh-CN"/>
              </a:defPPr>
              <a:lvl1pPr>
                <a:defRPr>
                  <a:solidFill>
                    <a:schemeClr val="bg1"/>
                  </a:solidFill>
                  <a:latin typeface="Times New Roman" panose="02020603050405020304" pitchFamily="18" charset="0"/>
                  <a:cs typeface="Times New Roman" panose="02020603050405020304" pitchFamily="18" charset="0"/>
                </a:defRPr>
              </a:lvl1pPr>
            </a:lstStyle>
            <a:p>
              <a:r>
                <a:rPr lang="en-US" altLang="zh-CN" dirty="0"/>
                <a:t>put()</a:t>
              </a:r>
              <a:endParaRPr lang="zh-CN" altLang="en-US" dirty="0"/>
            </a:p>
          </p:txBody>
        </p:sp>
        <p:sp>
          <p:nvSpPr>
            <p:cNvPr id="25" name="文本框 24">
              <a:extLst>
                <a:ext uri="{FF2B5EF4-FFF2-40B4-BE49-F238E27FC236}">
                  <a16:creationId xmlns:a16="http://schemas.microsoft.com/office/drawing/2014/main" id="{D89238A4-0CEE-440B-9A1D-6078ED6182A7}"/>
                </a:ext>
              </a:extLst>
            </p:cNvPr>
            <p:cNvSpPr txBox="1"/>
            <p:nvPr/>
          </p:nvSpPr>
          <p:spPr>
            <a:xfrm>
              <a:off x="4005476" y="3210530"/>
              <a:ext cx="736099"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read()</a:t>
              </a:r>
            </a:p>
          </p:txBody>
        </p:sp>
        <p:sp>
          <p:nvSpPr>
            <p:cNvPr id="26" name="文本框 25">
              <a:extLst>
                <a:ext uri="{FF2B5EF4-FFF2-40B4-BE49-F238E27FC236}">
                  <a16:creationId xmlns:a16="http://schemas.microsoft.com/office/drawing/2014/main" id="{D2CB1C92-9F1F-4F7A-A5F7-910FC28771DE}"/>
                </a:ext>
              </a:extLst>
            </p:cNvPr>
            <p:cNvSpPr txBox="1"/>
            <p:nvPr/>
          </p:nvSpPr>
          <p:spPr>
            <a:xfrm>
              <a:off x="3981647" y="4217740"/>
              <a:ext cx="813043"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write()</a:t>
              </a:r>
            </a:p>
          </p:txBody>
        </p:sp>
        <p:sp>
          <p:nvSpPr>
            <p:cNvPr id="27" name="文本框 26">
              <a:extLst>
                <a:ext uri="{FF2B5EF4-FFF2-40B4-BE49-F238E27FC236}">
                  <a16:creationId xmlns:a16="http://schemas.microsoft.com/office/drawing/2014/main" id="{A4E59E0B-3895-4C47-ADC6-2DD0B10160B9}"/>
                </a:ext>
              </a:extLst>
            </p:cNvPr>
            <p:cNvSpPr txBox="1"/>
            <p:nvPr/>
          </p:nvSpPr>
          <p:spPr>
            <a:xfrm>
              <a:off x="6415319" y="4226320"/>
              <a:ext cx="1544012" cy="369332"/>
            </a:xfrm>
            <a:prstGeom prst="rect">
              <a:avLst/>
            </a:prstGeom>
            <a:solidFill>
              <a:srgbClr val="0070C0"/>
            </a:solidFill>
          </p:spPr>
          <p:txBody>
            <a:bodyPr wrap="none" rtlCol="0">
              <a:spAutoFit/>
            </a:bodyPr>
            <a:lstStyle/>
            <a:p>
              <a:r>
                <a:rPr lang="en-US" altLang="zh-CN" dirty="0" err="1">
                  <a:solidFill>
                    <a:schemeClr val="bg1"/>
                  </a:solidFill>
                  <a:latin typeface="Times New Roman" panose="02020603050405020304" pitchFamily="18" charset="0"/>
                  <a:cs typeface="Times New Roman" panose="02020603050405020304" pitchFamily="18" charset="0"/>
                </a:rPr>
                <a:t>transferFrom</a:t>
              </a:r>
              <a:r>
                <a:rPr lang="en-US" altLang="zh-CN" dirty="0">
                  <a:solidFill>
                    <a:schemeClr val="bg1"/>
                  </a:solidFill>
                  <a:latin typeface="Times New Roman" panose="02020603050405020304" pitchFamily="18" charset="0"/>
                  <a:cs typeface="Times New Roman" panose="02020603050405020304" pitchFamily="18" charset="0"/>
                </a:rPr>
                <a:t>()</a:t>
              </a:r>
            </a:p>
          </p:txBody>
        </p:sp>
        <p:sp>
          <p:nvSpPr>
            <p:cNvPr id="28" name="文本框 27">
              <a:extLst>
                <a:ext uri="{FF2B5EF4-FFF2-40B4-BE49-F238E27FC236}">
                  <a16:creationId xmlns:a16="http://schemas.microsoft.com/office/drawing/2014/main" id="{7BA40937-CE9C-4381-969E-C0A025FDCC9D}"/>
                </a:ext>
              </a:extLst>
            </p:cNvPr>
            <p:cNvSpPr txBox="1"/>
            <p:nvPr/>
          </p:nvSpPr>
          <p:spPr>
            <a:xfrm>
              <a:off x="6600573" y="3248188"/>
              <a:ext cx="1284262" cy="369332"/>
            </a:xfrm>
            <a:prstGeom prst="rect">
              <a:avLst/>
            </a:prstGeom>
            <a:solidFill>
              <a:srgbClr val="0070C0"/>
            </a:solidFill>
          </p:spPr>
          <p:txBody>
            <a:bodyPr wrap="none" rtlCol="0">
              <a:spAutoFit/>
            </a:bodyPr>
            <a:lstStyle/>
            <a:p>
              <a:r>
                <a:rPr lang="en-US" altLang="zh-CN" dirty="0" err="1">
                  <a:solidFill>
                    <a:schemeClr val="bg1"/>
                  </a:solidFill>
                  <a:latin typeface="Times New Roman" panose="02020603050405020304" pitchFamily="18" charset="0"/>
                  <a:cs typeface="Times New Roman" panose="02020603050405020304" pitchFamily="18" charset="0"/>
                </a:rPr>
                <a:t>transferTo</a:t>
              </a:r>
              <a:r>
                <a:rPr lang="en-US" altLang="zh-CN" dirty="0">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2091613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sp>
        <p:nvSpPr>
          <p:cNvPr id="18" name="文本框 17">
            <a:extLst>
              <a:ext uri="{FF2B5EF4-FFF2-40B4-BE49-F238E27FC236}">
                <a16:creationId xmlns:a16="http://schemas.microsoft.com/office/drawing/2014/main" id="{389B129E-1640-420F-AAC0-39AF68975242}"/>
              </a:ext>
            </a:extLst>
          </p:cNvPr>
          <p:cNvSpPr txBox="1"/>
          <p:nvPr/>
        </p:nvSpPr>
        <p:spPr>
          <a:xfrm>
            <a:off x="107504" y="2884053"/>
            <a:ext cx="8928992" cy="21359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创建缓冲区</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调用静态方法：</a:t>
            </a:r>
            <a:r>
              <a:rPr lang="en-US" altLang="zh-CN" sz="2400" dirty="0" err="1">
                <a:solidFill>
                  <a:srgbClr val="FF0000"/>
                </a:solidFill>
                <a:latin typeface="微软雅黑" panose="020B0503020204020204" pitchFamily="34" charset="-122"/>
                <a:ea typeface="微软雅黑" panose="020B0503020204020204" pitchFamily="34" charset="-122"/>
              </a:rPr>
              <a:t>XxxBuffer.allocate</a:t>
            </a:r>
            <a:r>
              <a:rPr lang="en-US" altLang="zh-CN" sz="2400" dirty="0">
                <a:solidFill>
                  <a:srgbClr val="FF0000"/>
                </a:solidFill>
                <a:latin typeface="微软雅黑" panose="020B0503020204020204" pitchFamily="34" charset="-122"/>
                <a:ea typeface="微软雅黑" panose="020B0503020204020204" pitchFamily="34" charset="-122"/>
              </a:rPr>
              <a:t>(int capacity)</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从缓冲区读写数据</a:t>
            </a:r>
            <a:endParaRPr lang="en-US" altLang="zh-CN" sz="28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向缓冲区写数据：</a:t>
            </a:r>
            <a:r>
              <a:rPr lang="en-US" altLang="zh-CN" sz="2400" dirty="0">
                <a:solidFill>
                  <a:srgbClr val="FF0000"/>
                </a:solidFill>
                <a:latin typeface="微软雅黑" panose="020B0503020204020204" pitchFamily="34" charset="-122"/>
                <a:ea typeface="微软雅黑" panose="020B0503020204020204" pitchFamily="34" charset="-122"/>
              </a:rPr>
              <a:t>put()</a:t>
            </a:r>
          </a:p>
          <a:p>
            <a:pPr marL="742950" lvl="1"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从缓冲区读数据：</a:t>
            </a:r>
            <a:r>
              <a:rPr lang="en-US" altLang="zh-CN" sz="2400" dirty="0">
                <a:solidFill>
                  <a:srgbClr val="FF0000"/>
                </a:solidFill>
                <a:latin typeface="微软雅黑" panose="020B0503020204020204" pitchFamily="34" charset="-122"/>
                <a:ea typeface="微软雅黑" panose="020B0503020204020204" pitchFamily="34" charset="-122"/>
              </a:rPr>
              <a:t>get()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a16="http://schemas.microsoft.com/office/drawing/2014/main" id="{60FD7D54-6580-448B-ABB1-4DC1FF68E9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438" y="627534"/>
            <a:ext cx="7884368" cy="2290867"/>
          </a:xfrm>
          <a:prstGeom prst="rect">
            <a:avLst/>
          </a:prstGeom>
        </p:spPr>
      </p:pic>
    </p:spTree>
    <p:extLst>
      <p:ext uri="{BB962C8B-B14F-4D97-AF65-F5344CB8AC3E}">
        <p14:creationId xmlns:p14="http://schemas.microsoft.com/office/powerpoint/2010/main" val="15020463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pSp>
        <p:nvGrpSpPr>
          <p:cNvPr id="34" name="组合 33">
            <a:extLst>
              <a:ext uri="{FF2B5EF4-FFF2-40B4-BE49-F238E27FC236}">
                <a16:creationId xmlns:a16="http://schemas.microsoft.com/office/drawing/2014/main" id="{6B054E48-ADB6-4580-AEFE-FC2F3D83CD18}"/>
              </a:ext>
            </a:extLst>
          </p:cNvPr>
          <p:cNvGrpSpPr/>
          <p:nvPr/>
        </p:nvGrpSpPr>
        <p:grpSpPr>
          <a:xfrm>
            <a:off x="1093493" y="1419622"/>
            <a:ext cx="6790875" cy="2467684"/>
            <a:chOff x="1206079" y="1059582"/>
            <a:chExt cx="6790875" cy="2467684"/>
          </a:xfrm>
        </p:grpSpPr>
        <p:sp>
          <p:nvSpPr>
            <p:cNvPr id="3" name="流程图: 过程 2">
              <a:extLst>
                <a:ext uri="{FF2B5EF4-FFF2-40B4-BE49-F238E27FC236}">
                  <a16:creationId xmlns:a16="http://schemas.microsoft.com/office/drawing/2014/main" id="{8C9292F4-7E3D-4C81-812B-B218D89941C1}"/>
                </a:ext>
              </a:extLst>
            </p:cNvPr>
            <p:cNvSpPr/>
            <p:nvPr/>
          </p:nvSpPr>
          <p:spPr>
            <a:xfrm>
              <a:off x="1403648" y="1059582"/>
              <a:ext cx="5904656" cy="504056"/>
            </a:xfrm>
            <a:prstGeom prst="flowChart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4D496790-8B2E-4D18-87A1-F2648B14B26A}"/>
                </a:ext>
              </a:extLst>
            </p:cNvPr>
            <p:cNvCxnSpPr/>
            <p:nvPr/>
          </p:nvCxnSpPr>
          <p:spPr>
            <a:xfrm flipV="1">
              <a:off x="1403648"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67167FDD-BB7C-4FF1-81FF-C3F9CAAE18C7}"/>
                </a:ext>
              </a:extLst>
            </p:cNvPr>
            <p:cNvCxnSpPr>
              <a:cxnSpLocks/>
            </p:cNvCxnSpPr>
            <p:nvPr/>
          </p:nvCxnSpPr>
          <p:spPr>
            <a:xfrm flipV="1">
              <a:off x="5436096" y="1059582"/>
              <a:ext cx="0" cy="504056"/>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548B2E10-4B3A-44DA-B874-5C036C9E37F9}"/>
                </a:ext>
              </a:extLst>
            </p:cNvPr>
            <p:cNvCxnSpPr>
              <a:cxnSpLocks/>
            </p:cNvCxnSpPr>
            <p:nvPr/>
          </p:nvCxnSpPr>
          <p:spPr>
            <a:xfrm flipV="1">
              <a:off x="3419872" y="1059582"/>
              <a:ext cx="0" cy="504056"/>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54576EA4-7442-483B-A2CD-3AED15B1A5FE}"/>
                </a:ext>
              </a:extLst>
            </p:cNvPr>
            <p:cNvSpPr txBox="1"/>
            <p:nvPr/>
          </p:nvSpPr>
          <p:spPr>
            <a:xfrm>
              <a:off x="5584755"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不可读写区域</a:t>
              </a:r>
            </a:p>
          </p:txBody>
        </p:sp>
        <p:sp>
          <p:nvSpPr>
            <p:cNvPr id="19" name="文本框 18">
              <a:extLst>
                <a:ext uri="{FF2B5EF4-FFF2-40B4-BE49-F238E27FC236}">
                  <a16:creationId xmlns:a16="http://schemas.microsoft.com/office/drawing/2014/main" id="{9346AF56-21E5-407C-B1FE-385A4A5A6374}"/>
                </a:ext>
              </a:extLst>
            </p:cNvPr>
            <p:cNvSpPr txBox="1"/>
            <p:nvPr/>
          </p:nvSpPr>
          <p:spPr>
            <a:xfrm>
              <a:off x="3568531"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尚未读写区域</a:t>
              </a:r>
            </a:p>
          </p:txBody>
        </p:sp>
        <p:sp>
          <p:nvSpPr>
            <p:cNvPr id="20" name="文本框 19">
              <a:extLst>
                <a:ext uri="{FF2B5EF4-FFF2-40B4-BE49-F238E27FC236}">
                  <a16:creationId xmlns:a16="http://schemas.microsoft.com/office/drawing/2014/main" id="{32B2C8CC-854B-48D1-A03C-EBC6C48C1093}"/>
                </a:ext>
              </a:extLst>
            </p:cNvPr>
            <p:cNvSpPr txBox="1"/>
            <p:nvPr/>
          </p:nvSpPr>
          <p:spPr>
            <a:xfrm>
              <a:off x="1547665"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已经读写区域</a:t>
              </a:r>
            </a:p>
          </p:txBody>
        </p:sp>
        <p:cxnSp>
          <p:nvCxnSpPr>
            <p:cNvPr id="21" name="直接箭头连接符 20">
              <a:extLst>
                <a:ext uri="{FF2B5EF4-FFF2-40B4-BE49-F238E27FC236}">
                  <a16:creationId xmlns:a16="http://schemas.microsoft.com/office/drawing/2014/main" id="{D3C674EB-EB67-4526-8458-8A3FB7A1D831}"/>
                </a:ext>
              </a:extLst>
            </p:cNvPr>
            <p:cNvCxnSpPr/>
            <p:nvPr/>
          </p:nvCxnSpPr>
          <p:spPr>
            <a:xfrm flipV="1">
              <a:off x="2267744"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F6615337-4371-4674-B8BA-648C7A5AF811}"/>
                </a:ext>
              </a:extLst>
            </p:cNvPr>
            <p:cNvCxnSpPr>
              <a:cxnSpLocks/>
              <a:stCxn id="27" idx="0"/>
            </p:cNvCxnSpPr>
            <p:nvPr/>
          </p:nvCxnSpPr>
          <p:spPr>
            <a:xfrm flipV="1">
              <a:off x="3420808" y="1568383"/>
              <a:ext cx="0" cy="141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151A3FB8-6F1C-4B19-994C-0C7959BBB8CB}"/>
                </a:ext>
              </a:extLst>
            </p:cNvPr>
            <p:cNvCxnSpPr/>
            <p:nvPr/>
          </p:nvCxnSpPr>
          <p:spPr>
            <a:xfrm flipV="1">
              <a:off x="5449094"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8C99D295-DA2B-4D11-B9E7-7ED18A3299E3}"/>
                </a:ext>
              </a:extLst>
            </p:cNvPr>
            <p:cNvCxnSpPr>
              <a:cxnSpLocks/>
              <a:stCxn id="29" idx="0"/>
            </p:cNvCxnSpPr>
            <p:nvPr/>
          </p:nvCxnSpPr>
          <p:spPr>
            <a:xfrm flipV="1">
              <a:off x="7308304" y="1563638"/>
              <a:ext cx="0" cy="1440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9AF21DC5-84CC-42D7-89AA-E4C090520292}"/>
                </a:ext>
              </a:extLst>
            </p:cNvPr>
            <p:cNvSpPr txBox="1"/>
            <p:nvPr/>
          </p:nvSpPr>
          <p:spPr>
            <a:xfrm>
              <a:off x="1206079" y="2322460"/>
              <a:ext cx="367408" cy="523220"/>
            </a:xfrm>
            <a:prstGeom prst="rect">
              <a:avLst/>
            </a:prstGeom>
            <a:noFill/>
          </p:spPr>
          <p:txBody>
            <a:bodyPr wrap="none" rtlCol="0">
              <a:spAutoFit/>
            </a:bodyPr>
            <a:lstStyle/>
            <a:p>
              <a:r>
                <a:rPr lang="en-US" altLang="zh-CN" sz="2800" dirty="0"/>
                <a:t>0</a:t>
              </a:r>
              <a:endParaRPr lang="zh-CN" altLang="en-US" sz="2800" dirty="0"/>
            </a:p>
          </p:txBody>
        </p:sp>
        <p:sp>
          <p:nvSpPr>
            <p:cNvPr id="26" name="文本框 25">
              <a:extLst>
                <a:ext uri="{FF2B5EF4-FFF2-40B4-BE49-F238E27FC236}">
                  <a16:creationId xmlns:a16="http://schemas.microsoft.com/office/drawing/2014/main" id="{2F292F8A-DDA9-4A89-A954-1266722267FF}"/>
                </a:ext>
              </a:extLst>
            </p:cNvPr>
            <p:cNvSpPr txBox="1"/>
            <p:nvPr/>
          </p:nvSpPr>
          <p:spPr>
            <a:xfrm>
              <a:off x="1795438" y="2302768"/>
              <a:ext cx="931665"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mark</a:t>
              </a:r>
              <a:endParaRPr lang="zh-CN" altLang="en-US" sz="28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21205D41-CB1A-4143-9827-F370637636A7}"/>
                </a:ext>
              </a:extLst>
            </p:cNvPr>
            <p:cNvSpPr txBox="1"/>
            <p:nvPr/>
          </p:nvSpPr>
          <p:spPr>
            <a:xfrm>
              <a:off x="2750592" y="2978398"/>
              <a:ext cx="134043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position</a:t>
              </a:r>
              <a:endParaRPr lang="zh-CN" altLang="en-US" sz="28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088C171-7429-47EE-B8C1-051F893B4DF4}"/>
                </a:ext>
              </a:extLst>
            </p:cNvPr>
            <p:cNvSpPr txBox="1"/>
            <p:nvPr/>
          </p:nvSpPr>
          <p:spPr>
            <a:xfrm>
              <a:off x="5007011" y="2271142"/>
              <a:ext cx="861133"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limit</a:t>
              </a:r>
              <a:endParaRPr lang="zh-CN" altLang="en-US" sz="28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0FF5571C-E9F5-4E18-AF85-0FFCB2E38453}"/>
                </a:ext>
              </a:extLst>
            </p:cNvPr>
            <p:cNvSpPr txBox="1"/>
            <p:nvPr/>
          </p:nvSpPr>
          <p:spPr>
            <a:xfrm>
              <a:off x="6619654" y="3004046"/>
              <a:ext cx="1377300"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capacity</a:t>
              </a:r>
              <a:endParaRPr lang="zh-CN" altLang="en-US"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9067370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流的概念</a:t>
              </a:r>
            </a:p>
          </p:txBody>
        </p:sp>
      </p:grpSp>
      <p:sp>
        <p:nvSpPr>
          <p:cNvPr id="13" name="Rectangle 3">
            <a:extLst>
              <a:ext uri="{FF2B5EF4-FFF2-40B4-BE49-F238E27FC236}">
                <a16:creationId xmlns:a16="http://schemas.microsoft.com/office/drawing/2014/main" id="{D5FF34E5-D798-451A-B454-6EAB8524787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0"/>
              </a:spcBef>
            </a:pPr>
            <a:r>
              <a:rPr lang="zh-CN" altLang="en-US" sz="2800" dirty="0">
                <a:latin typeface="微软雅黑" panose="020B0503020204020204" pitchFamily="34" charset="-122"/>
                <a:ea typeface="微软雅黑" panose="020B0503020204020204" pitchFamily="34" charset="-122"/>
              </a:rPr>
              <a:t>输入输出流</a:t>
            </a:r>
            <a:endParaRPr lang="en-US" altLang="zh-CN" sz="2800" dirty="0">
              <a:latin typeface="微软雅黑" panose="020B0503020204020204" pitchFamily="34" charset="-122"/>
              <a:ea typeface="微软雅黑" panose="020B0503020204020204" pitchFamily="34" charset="-122"/>
            </a:endParaRP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数据的获取和发送是</a:t>
            </a:r>
            <a:r>
              <a:rPr lang="zh-CN" altLang="en-US" sz="2400" dirty="0">
                <a:solidFill>
                  <a:srgbClr val="FF0000"/>
                </a:solidFill>
                <a:latin typeface="微软雅黑" panose="020B0503020204020204" pitchFamily="34" charset="-122"/>
                <a:ea typeface="微软雅黑" panose="020B0503020204020204" pitchFamily="34" charset="-122"/>
              </a:rPr>
              <a:t>沿着数据序列顺序进行</a:t>
            </a:r>
            <a:r>
              <a:rPr lang="zh-CN" altLang="en-US" sz="2400" dirty="0">
                <a:latin typeface="微软雅黑" panose="020B0503020204020204" pitchFamily="34" charset="-122"/>
                <a:ea typeface="微软雅黑" panose="020B0503020204020204" pitchFamily="34" charset="-122"/>
              </a:rPr>
              <a:t>，每一个数据都必须等待排在它前面的数据读入或送出之后才能被读写，</a:t>
            </a:r>
            <a:r>
              <a:rPr lang="zh-CN" altLang="en-US" sz="2400" dirty="0">
                <a:solidFill>
                  <a:srgbClr val="FF0000"/>
                </a:solidFill>
                <a:latin typeface="微软雅黑" panose="020B0503020204020204" pitchFamily="34" charset="-122"/>
                <a:ea typeface="微软雅黑" panose="020B0503020204020204" pitchFamily="34" charset="-122"/>
              </a:rPr>
              <a:t>每次读写操作处理的都是序列中剩余的未读写数据中的第一个，而不能随意选择输入输出的位置</a:t>
            </a:r>
          </a:p>
          <a:p>
            <a:pPr eaLnBrk="1" hangingPunct="1">
              <a:spcBef>
                <a:spcPct val="0"/>
              </a:spcBef>
            </a:pPr>
            <a:r>
              <a:rPr lang="zh-CN" altLang="en-US" sz="2800" dirty="0">
                <a:latin typeface="微软雅黑" panose="020B0503020204020204" pitchFamily="34" charset="-122"/>
                <a:ea typeface="微软雅黑" panose="020B0503020204020204" pitchFamily="34" charset="-122"/>
              </a:rPr>
              <a:t>缓冲流，带有缓冲区的一个输入输出流</a:t>
            </a:r>
            <a:endParaRPr lang="en-US" altLang="zh-CN" sz="2800" dirty="0">
              <a:latin typeface="微软雅黑" panose="020B0503020204020204" pitchFamily="34" charset="-122"/>
              <a:ea typeface="微软雅黑" panose="020B0503020204020204" pitchFamily="34" charset="-122"/>
            </a:endParaRP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缓冲区（</a:t>
            </a:r>
            <a:r>
              <a:rPr lang="en-US" altLang="zh-CN" sz="2400" dirty="0">
                <a:solidFill>
                  <a:srgbClr val="FF0000"/>
                </a:solidFill>
                <a:latin typeface="微软雅黑" panose="020B0503020204020204" pitchFamily="34" charset="-122"/>
                <a:ea typeface="微软雅黑" panose="020B0503020204020204" pitchFamily="34" charset="-122"/>
              </a:rPr>
              <a:t>Buffer</a:t>
            </a:r>
            <a:r>
              <a:rPr lang="zh-CN" altLang="en-US" sz="2400" dirty="0">
                <a:latin typeface="微软雅黑" panose="020B0503020204020204" pitchFamily="34" charset="-122"/>
                <a:ea typeface="微软雅黑" panose="020B0503020204020204" pitchFamily="34" charset="-122"/>
              </a:rPr>
              <a:t>）是专门用于</a:t>
            </a:r>
            <a:r>
              <a:rPr lang="zh-CN" altLang="en-US" sz="2400" dirty="0">
                <a:solidFill>
                  <a:srgbClr val="FF0000"/>
                </a:solidFill>
                <a:latin typeface="微软雅黑" panose="020B0503020204020204" pitchFamily="34" charset="-122"/>
                <a:ea typeface="微软雅黑" panose="020B0503020204020204" pitchFamily="34" charset="-122"/>
              </a:rPr>
              <a:t>传送数据的一块内存</a:t>
            </a: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当向一个缓冲流写入数据时，系统将数据发送到缓冲区，而不是直接发送到外部设备。</a:t>
            </a:r>
            <a:r>
              <a:rPr lang="zh-CN" altLang="en-US" sz="2400" dirty="0">
                <a:solidFill>
                  <a:srgbClr val="FF0000"/>
                </a:solidFill>
                <a:latin typeface="微软雅黑" panose="020B0503020204020204" pitchFamily="34" charset="-122"/>
                <a:ea typeface="微软雅黑" panose="020B0503020204020204" pitchFamily="34" charset="-122"/>
              </a:rPr>
              <a:t>缓冲区自动记录数据，当缓冲区满时，系统将数据全部发送到相应的外部设备</a:t>
            </a:r>
            <a:r>
              <a:rPr lang="zh-CN" altLang="en-US" sz="2400" dirty="0">
                <a:latin typeface="微软雅黑" panose="020B0503020204020204" pitchFamily="34" charset="-122"/>
                <a:ea typeface="微软雅黑" panose="020B0503020204020204" pitchFamily="34" charset="-122"/>
              </a:rPr>
              <a:t>。输出雷同</a:t>
            </a:r>
          </a:p>
          <a:p>
            <a:pPr eaLnBrk="1" hangingPunct="1"/>
            <a:endParaRPr lang="zh-CN" altLang="en-US" sz="28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0100692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25" name="表格 29">
            <a:extLst>
              <a:ext uri="{FF2B5EF4-FFF2-40B4-BE49-F238E27FC236}">
                <a16:creationId xmlns:a16="http://schemas.microsoft.com/office/drawing/2014/main" id="{859AD02F-804E-43F8-A6D3-A443D57BADA3}"/>
              </a:ext>
            </a:extLst>
          </p:cNvPr>
          <p:cNvGraphicFramePr>
            <a:graphicFrameLocks noGrp="1"/>
          </p:cNvGraphicFramePr>
          <p:nvPr>
            <p:extLst>
              <p:ext uri="{D42A27DB-BD31-4B8C-83A1-F6EECF244321}">
                <p14:modId xmlns:p14="http://schemas.microsoft.com/office/powerpoint/2010/main" val="3573847003"/>
              </p:ext>
            </p:extLst>
          </p:nvPr>
        </p:nvGraphicFramePr>
        <p:xfrm>
          <a:off x="408137" y="903076"/>
          <a:ext cx="8409716" cy="3708400"/>
        </p:xfrm>
        <a:graphic>
          <a:graphicData uri="http://schemas.openxmlformats.org/drawingml/2006/table">
            <a:tbl>
              <a:tblPr firstRow="1" bandRow="1">
                <a:tableStyleId>{5C22544A-7EE6-4342-B048-85BDC9FD1C3A}</a:tableStyleId>
              </a:tblPr>
              <a:tblGrid>
                <a:gridCol w="4204858">
                  <a:extLst>
                    <a:ext uri="{9D8B030D-6E8A-4147-A177-3AD203B41FA5}">
                      <a16:colId xmlns:a16="http://schemas.microsoft.com/office/drawing/2014/main" val="2468741780"/>
                    </a:ext>
                  </a:extLst>
                </a:gridCol>
                <a:gridCol w="4204858">
                  <a:extLst>
                    <a:ext uri="{9D8B030D-6E8A-4147-A177-3AD203B41FA5}">
                      <a16:colId xmlns:a16="http://schemas.microsoft.com/office/drawing/2014/main" val="8755344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035392235"/>
                  </a:ext>
                </a:extLst>
              </a:tr>
              <a:tr h="370840">
                <a:tc>
                  <a:txBody>
                    <a:bodyPr/>
                    <a:lstStyle/>
                    <a:p>
                      <a:r>
                        <a:rPr lang="en-US" altLang="zh-CN" dirty="0"/>
                        <a:t>public final int capacity()</a:t>
                      </a:r>
                      <a:endParaRPr lang="zh-CN" altLang="en-US" dirty="0"/>
                    </a:p>
                  </a:txBody>
                  <a:tcPr/>
                </a:tc>
                <a:tc>
                  <a:txBody>
                    <a:bodyPr/>
                    <a:lstStyle/>
                    <a:p>
                      <a:r>
                        <a:rPr lang="zh-CN" altLang="en-US" dirty="0"/>
                        <a:t>缓冲区的容量</a:t>
                      </a:r>
                    </a:p>
                  </a:txBody>
                  <a:tcPr/>
                </a:tc>
                <a:extLst>
                  <a:ext uri="{0D108BD9-81ED-4DB2-BD59-A6C34878D82A}">
                    <a16:rowId xmlns:a16="http://schemas.microsoft.com/office/drawing/2014/main" val="2696169099"/>
                  </a:ext>
                </a:extLst>
              </a:tr>
              <a:tr h="370840">
                <a:tc>
                  <a:txBody>
                    <a:bodyPr/>
                    <a:lstStyle/>
                    <a:p>
                      <a:r>
                        <a:rPr lang="en-US" altLang="zh-CN" dirty="0"/>
                        <a:t>public Buffer flip()</a:t>
                      </a:r>
                      <a:endParaRPr lang="zh-CN" altLang="en-US" dirty="0"/>
                    </a:p>
                  </a:txBody>
                  <a:tcPr/>
                </a:tc>
                <a:tc>
                  <a:txBody>
                    <a:bodyPr/>
                    <a:lstStyle/>
                    <a:p>
                      <a:r>
                        <a:rPr lang="zh-CN" altLang="en-US" dirty="0"/>
                        <a:t>把</a:t>
                      </a:r>
                      <a:r>
                        <a:rPr lang="en-US" altLang="zh-CN" dirty="0"/>
                        <a:t>Buffer</a:t>
                      </a:r>
                      <a:r>
                        <a:rPr lang="zh-CN" altLang="en-US" dirty="0"/>
                        <a:t>从写模式转到读模式</a:t>
                      </a:r>
                    </a:p>
                  </a:txBody>
                  <a:tcPr/>
                </a:tc>
                <a:extLst>
                  <a:ext uri="{0D108BD9-81ED-4DB2-BD59-A6C34878D82A}">
                    <a16:rowId xmlns:a16="http://schemas.microsoft.com/office/drawing/2014/main" val="527067021"/>
                  </a:ext>
                </a:extLst>
              </a:tr>
              <a:tr h="370840">
                <a:tc>
                  <a:txBody>
                    <a:bodyPr/>
                    <a:lstStyle/>
                    <a:p>
                      <a:r>
                        <a:rPr lang="en-US" altLang="zh-CN" dirty="0"/>
                        <a:t>public final Boolean </a:t>
                      </a:r>
                      <a:r>
                        <a:rPr lang="en-US" altLang="zh-CN" dirty="0" err="1"/>
                        <a:t>hasRemaining</a:t>
                      </a:r>
                      <a:r>
                        <a:rPr lang="en-US" altLang="zh-CN" dirty="0"/>
                        <a:t>()</a:t>
                      </a:r>
                      <a:endParaRPr lang="zh-CN" altLang="en-US" dirty="0"/>
                    </a:p>
                  </a:txBody>
                  <a:tcPr/>
                </a:tc>
                <a:tc>
                  <a:txBody>
                    <a:bodyPr/>
                    <a:lstStyle/>
                    <a:p>
                      <a:r>
                        <a:rPr lang="zh-CN" altLang="en-US" dirty="0"/>
                        <a:t>判断当前位置和界限之间是否还有数据</a:t>
                      </a:r>
                    </a:p>
                  </a:txBody>
                  <a:tcPr/>
                </a:tc>
                <a:extLst>
                  <a:ext uri="{0D108BD9-81ED-4DB2-BD59-A6C34878D82A}">
                    <a16:rowId xmlns:a16="http://schemas.microsoft.com/office/drawing/2014/main" val="1920472488"/>
                  </a:ext>
                </a:extLst>
              </a:tr>
              <a:tr h="370840">
                <a:tc>
                  <a:txBody>
                    <a:bodyPr/>
                    <a:lstStyle/>
                    <a:p>
                      <a:r>
                        <a:rPr lang="en-US" altLang="zh-CN" dirty="0"/>
                        <a:t>public final int remaining()</a:t>
                      </a:r>
                      <a:endParaRPr lang="zh-CN" altLang="en-US" dirty="0"/>
                    </a:p>
                  </a:txBody>
                  <a:tcPr/>
                </a:tc>
                <a:tc>
                  <a:txBody>
                    <a:bodyPr/>
                    <a:lstStyle/>
                    <a:p>
                      <a:r>
                        <a:rPr lang="zh-CN" altLang="en-US" dirty="0"/>
                        <a:t>当前位置和界限之间还有多少数据</a:t>
                      </a:r>
                    </a:p>
                  </a:txBody>
                  <a:tcPr/>
                </a:tc>
                <a:extLst>
                  <a:ext uri="{0D108BD9-81ED-4DB2-BD59-A6C34878D82A}">
                    <a16:rowId xmlns:a16="http://schemas.microsoft.com/office/drawing/2014/main" val="584646174"/>
                  </a:ext>
                </a:extLst>
              </a:tr>
              <a:tr h="370840">
                <a:tc>
                  <a:txBody>
                    <a:bodyPr/>
                    <a:lstStyle/>
                    <a:p>
                      <a:r>
                        <a:rPr lang="en-US" altLang="zh-CN" dirty="0"/>
                        <a:t>public final int limit()</a:t>
                      </a:r>
                      <a:endParaRPr lang="zh-CN" altLang="en-US" dirty="0"/>
                    </a:p>
                  </a:txBody>
                  <a:tcPr/>
                </a:tc>
                <a:tc>
                  <a:txBody>
                    <a:bodyPr/>
                    <a:lstStyle/>
                    <a:p>
                      <a:r>
                        <a:rPr lang="zh-CN" altLang="en-US" dirty="0"/>
                        <a:t>缓冲区的界限</a:t>
                      </a:r>
                    </a:p>
                  </a:txBody>
                  <a:tcPr/>
                </a:tc>
                <a:extLst>
                  <a:ext uri="{0D108BD9-81ED-4DB2-BD59-A6C34878D82A}">
                    <a16:rowId xmlns:a16="http://schemas.microsoft.com/office/drawing/2014/main" val="690940028"/>
                  </a:ext>
                </a:extLst>
              </a:tr>
              <a:tr h="370840">
                <a:tc>
                  <a:txBody>
                    <a:bodyPr/>
                    <a:lstStyle/>
                    <a:p>
                      <a:r>
                        <a:rPr lang="en-US" altLang="zh-CN" dirty="0"/>
                        <a:t>public Buffer limit(int </a:t>
                      </a:r>
                      <a:r>
                        <a:rPr lang="en-US" altLang="zh-CN" dirty="0" err="1"/>
                        <a:t>newLimit</a:t>
                      </a:r>
                      <a:r>
                        <a:rPr lang="en-US" altLang="zh-CN" dirty="0"/>
                        <a:t>)</a:t>
                      </a:r>
                      <a:endParaRPr lang="zh-CN" altLang="en-US" dirty="0"/>
                    </a:p>
                  </a:txBody>
                  <a:tcPr/>
                </a:tc>
                <a:tc>
                  <a:txBody>
                    <a:bodyPr/>
                    <a:lstStyle/>
                    <a:p>
                      <a:r>
                        <a:rPr lang="zh-CN" altLang="en-US" dirty="0"/>
                        <a:t>重新设置缓冲区的界限</a:t>
                      </a:r>
                    </a:p>
                  </a:txBody>
                  <a:tcPr/>
                </a:tc>
                <a:extLst>
                  <a:ext uri="{0D108BD9-81ED-4DB2-BD59-A6C34878D82A}">
                    <a16:rowId xmlns:a16="http://schemas.microsoft.com/office/drawing/2014/main" val="1235658034"/>
                  </a:ext>
                </a:extLst>
              </a:tr>
              <a:tr h="370840">
                <a:tc>
                  <a:txBody>
                    <a:bodyPr/>
                    <a:lstStyle/>
                    <a:p>
                      <a:r>
                        <a:rPr lang="en-US" altLang="zh-CN" dirty="0"/>
                        <a:t>public Buffer mark()</a:t>
                      </a:r>
                      <a:endParaRPr lang="zh-CN" altLang="en-US" dirty="0"/>
                    </a:p>
                  </a:txBody>
                  <a:tcPr/>
                </a:tc>
                <a:tc>
                  <a:txBody>
                    <a:bodyPr/>
                    <a:lstStyle/>
                    <a:p>
                      <a:r>
                        <a:rPr lang="zh-CN" altLang="en-US" dirty="0"/>
                        <a:t>设置缓冲区的标记</a:t>
                      </a:r>
                    </a:p>
                  </a:txBody>
                  <a:tcPr/>
                </a:tc>
                <a:extLst>
                  <a:ext uri="{0D108BD9-81ED-4DB2-BD59-A6C34878D82A}">
                    <a16:rowId xmlns:a16="http://schemas.microsoft.com/office/drawing/2014/main" val="3233112116"/>
                  </a:ext>
                </a:extLst>
              </a:tr>
              <a:tr h="370840">
                <a:tc>
                  <a:txBody>
                    <a:bodyPr/>
                    <a:lstStyle/>
                    <a:p>
                      <a:r>
                        <a:rPr lang="en-US" altLang="zh-CN" dirty="0"/>
                        <a:t>public final int position()</a:t>
                      </a:r>
                      <a:endParaRPr lang="zh-CN" altLang="en-US" dirty="0"/>
                    </a:p>
                  </a:txBody>
                  <a:tcPr/>
                </a:tc>
                <a:tc>
                  <a:txBody>
                    <a:bodyPr/>
                    <a:lstStyle/>
                    <a:p>
                      <a:r>
                        <a:rPr lang="zh-CN" altLang="en-US" dirty="0"/>
                        <a:t>缓冲区的当前位置</a:t>
                      </a:r>
                    </a:p>
                  </a:txBody>
                  <a:tcPr/>
                </a:tc>
                <a:extLst>
                  <a:ext uri="{0D108BD9-81ED-4DB2-BD59-A6C34878D82A}">
                    <a16:rowId xmlns:a16="http://schemas.microsoft.com/office/drawing/2014/main" val="2420472422"/>
                  </a:ext>
                </a:extLst>
              </a:tr>
              <a:tr h="370840">
                <a:tc>
                  <a:txBody>
                    <a:bodyPr/>
                    <a:lstStyle/>
                    <a:p>
                      <a:r>
                        <a:rPr lang="en-US" altLang="zh-CN" dirty="0"/>
                        <a:t>public Buffer position(int </a:t>
                      </a:r>
                      <a:r>
                        <a:rPr lang="en-US" altLang="zh-CN" dirty="0" err="1"/>
                        <a:t>newPosition</a:t>
                      </a:r>
                      <a:r>
                        <a:rPr lang="en-US" altLang="zh-CN" dirty="0"/>
                        <a:t>)</a:t>
                      </a:r>
                      <a:endParaRPr lang="zh-CN" altLang="en-US" dirty="0"/>
                    </a:p>
                  </a:txBody>
                  <a:tcPr/>
                </a:tc>
                <a:tc>
                  <a:txBody>
                    <a:bodyPr/>
                    <a:lstStyle/>
                    <a:p>
                      <a:r>
                        <a:rPr lang="zh-CN" altLang="en-US" dirty="0"/>
                        <a:t>重新设置缓冲区的当前位置</a:t>
                      </a:r>
                    </a:p>
                  </a:txBody>
                  <a:tcPr/>
                </a:tc>
                <a:extLst>
                  <a:ext uri="{0D108BD9-81ED-4DB2-BD59-A6C34878D82A}">
                    <a16:rowId xmlns:a16="http://schemas.microsoft.com/office/drawing/2014/main" val="1088267034"/>
                  </a:ext>
                </a:extLst>
              </a:tr>
            </a:tbl>
          </a:graphicData>
        </a:graphic>
      </p:graphicFrame>
    </p:spTree>
    <p:extLst>
      <p:ext uri="{BB962C8B-B14F-4D97-AF65-F5344CB8AC3E}">
        <p14:creationId xmlns:p14="http://schemas.microsoft.com/office/powerpoint/2010/main" val="21422429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25" name="表格 29">
            <a:extLst>
              <a:ext uri="{FF2B5EF4-FFF2-40B4-BE49-F238E27FC236}">
                <a16:creationId xmlns:a16="http://schemas.microsoft.com/office/drawing/2014/main" id="{859AD02F-804E-43F8-A6D3-A443D57BADA3}"/>
              </a:ext>
            </a:extLst>
          </p:cNvPr>
          <p:cNvGraphicFramePr>
            <a:graphicFrameLocks noGrp="1"/>
          </p:cNvGraphicFramePr>
          <p:nvPr>
            <p:extLst>
              <p:ext uri="{D42A27DB-BD31-4B8C-83A1-F6EECF244321}">
                <p14:modId xmlns:p14="http://schemas.microsoft.com/office/powerpoint/2010/main" val="2953952093"/>
              </p:ext>
            </p:extLst>
          </p:nvPr>
        </p:nvGraphicFramePr>
        <p:xfrm>
          <a:off x="413379" y="779824"/>
          <a:ext cx="8409716" cy="1854200"/>
        </p:xfrm>
        <a:graphic>
          <a:graphicData uri="http://schemas.openxmlformats.org/drawingml/2006/table">
            <a:tbl>
              <a:tblPr firstRow="1" bandRow="1">
                <a:tableStyleId>{5C22544A-7EE6-4342-B048-85BDC9FD1C3A}</a:tableStyleId>
              </a:tblPr>
              <a:tblGrid>
                <a:gridCol w="4204858">
                  <a:extLst>
                    <a:ext uri="{9D8B030D-6E8A-4147-A177-3AD203B41FA5}">
                      <a16:colId xmlns:a16="http://schemas.microsoft.com/office/drawing/2014/main" val="2468741780"/>
                    </a:ext>
                  </a:extLst>
                </a:gridCol>
                <a:gridCol w="4204858">
                  <a:extLst>
                    <a:ext uri="{9D8B030D-6E8A-4147-A177-3AD203B41FA5}">
                      <a16:colId xmlns:a16="http://schemas.microsoft.com/office/drawing/2014/main" val="8755344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035392235"/>
                  </a:ext>
                </a:extLst>
              </a:tr>
              <a:tr h="370840">
                <a:tc>
                  <a:txBody>
                    <a:bodyPr/>
                    <a:lstStyle/>
                    <a:p>
                      <a:r>
                        <a:rPr lang="en-US" altLang="zh-CN" dirty="0"/>
                        <a:t>public Buffer reset()</a:t>
                      </a:r>
                      <a:endParaRPr lang="zh-CN" altLang="en-US" dirty="0"/>
                    </a:p>
                  </a:txBody>
                  <a:tcPr/>
                </a:tc>
                <a:tc>
                  <a:txBody>
                    <a:bodyPr/>
                    <a:lstStyle/>
                    <a:p>
                      <a:r>
                        <a:rPr lang="zh-CN" altLang="en-US" dirty="0"/>
                        <a:t>将缓冲区的位置重置为以前的标记位置</a:t>
                      </a:r>
                    </a:p>
                  </a:txBody>
                  <a:tcPr/>
                </a:tc>
                <a:extLst>
                  <a:ext uri="{0D108BD9-81ED-4DB2-BD59-A6C34878D82A}">
                    <a16:rowId xmlns:a16="http://schemas.microsoft.com/office/drawing/2014/main" val="446913635"/>
                  </a:ext>
                </a:extLst>
              </a:tr>
              <a:tr h="370840">
                <a:tc>
                  <a:txBody>
                    <a:bodyPr/>
                    <a:lstStyle/>
                    <a:p>
                      <a:r>
                        <a:rPr lang="en-US" altLang="zh-CN" dirty="0"/>
                        <a:t>public Buffer rewind()</a:t>
                      </a:r>
                      <a:endParaRPr lang="zh-CN" altLang="en-US" dirty="0"/>
                    </a:p>
                  </a:txBody>
                  <a:tcPr/>
                </a:tc>
                <a:tc>
                  <a:txBody>
                    <a:bodyPr/>
                    <a:lstStyle/>
                    <a:p>
                      <a:r>
                        <a:rPr lang="zh-CN" altLang="en-US" dirty="0"/>
                        <a:t>将缓冲区的位置设置为</a:t>
                      </a:r>
                      <a:r>
                        <a:rPr lang="en-US" altLang="zh-CN" dirty="0"/>
                        <a:t>0</a:t>
                      </a:r>
                      <a:endParaRPr lang="zh-CN" altLang="en-US" dirty="0"/>
                    </a:p>
                  </a:txBody>
                  <a:tcPr/>
                </a:tc>
                <a:extLst>
                  <a:ext uri="{0D108BD9-81ED-4DB2-BD59-A6C34878D82A}">
                    <a16:rowId xmlns:a16="http://schemas.microsoft.com/office/drawing/2014/main" val="3764342117"/>
                  </a:ext>
                </a:extLst>
              </a:tr>
              <a:tr h="370840">
                <a:tc>
                  <a:txBody>
                    <a:bodyPr/>
                    <a:lstStyle/>
                    <a:p>
                      <a:r>
                        <a:rPr lang="en-US" altLang="zh-CN" dirty="0"/>
                        <a:t>public Buffer clear()</a:t>
                      </a:r>
                      <a:endParaRPr lang="zh-CN" altLang="en-US" dirty="0"/>
                    </a:p>
                  </a:txBody>
                  <a:tcPr/>
                </a:tc>
                <a:tc>
                  <a:txBody>
                    <a:bodyPr/>
                    <a:lstStyle/>
                    <a:p>
                      <a:r>
                        <a:rPr lang="zh-CN" altLang="en-US" dirty="0"/>
                        <a:t>清空缓冲区（包括尚未读取的数据）</a:t>
                      </a:r>
                    </a:p>
                  </a:txBody>
                  <a:tcPr/>
                </a:tc>
                <a:extLst>
                  <a:ext uri="{0D108BD9-81ED-4DB2-BD59-A6C34878D82A}">
                    <a16:rowId xmlns:a16="http://schemas.microsoft.com/office/drawing/2014/main" val="2341681449"/>
                  </a:ext>
                </a:extLst>
              </a:tr>
              <a:tr h="370840">
                <a:tc>
                  <a:txBody>
                    <a:bodyPr/>
                    <a:lstStyle/>
                    <a:p>
                      <a:r>
                        <a:rPr lang="en-US" altLang="zh-CN" dirty="0"/>
                        <a:t>public Buffer compact()</a:t>
                      </a:r>
                      <a:endParaRPr lang="zh-CN" altLang="en-US" dirty="0"/>
                    </a:p>
                  </a:txBody>
                  <a:tcPr/>
                </a:tc>
                <a:tc>
                  <a:txBody>
                    <a:bodyPr/>
                    <a:lstStyle/>
                    <a:p>
                      <a:r>
                        <a:rPr lang="zh-CN" altLang="en-US" dirty="0"/>
                        <a:t>清空缓冲区（保留尚未读取的数据）</a:t>
                      </a:r>
                    </a:p>
                  </a:txBody>
                  <a:tcPr/>
                </a:tc>
                <a:extLst>
                  <a:ext uri="{0D108BD9-81ED-4DB2-BD59-A6C34878D82A}">
                    <a16:rowId xmlns:a16="http://schemas.microsoft.com/office/drawing/2014/main" val="1118076838"/>
                  </a:ext>
                </a:extLst>
              </a:tr>
            </a:tbl>
          </a:graphicData>
        </a:graphic>
      </p:graphicFrame>
    </p:spTree>
    <p:extLst>
      <p:ext uri="{BB962C8B-B14F-4D97-AF65-F5344CB8AC3E}">
        <p14:creationId xmlns:p14="http://schemas.microsoft.com/office/powerpoint/2010/main" val="344008275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177894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Channel</a:t>
            </a:r>
            <a:r>
              <a:rPr lang="zh-CN" altLang="en-US" sz="2800" dirty="0">
                <a:latin typeface="微软雅黑" panose="020B0503020204020204" pitchFamily="34" charset="-122"/>
                <a:ea typeface="微软雅黑" panose="020B0503020204020204" pitchFamily="34" charset="-122"/>
              </a:rPr>
              <a:t>与传统的输入输出流有何区别</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Channel </a:t>
            </a:r>
            <a:r>
              <a:rPr lang="zh-CN" altLang="en-US" sz="2400" dirty="0">
                <a:latin typeface="微软雅黑" panose="020B0503020204020204" pitchFamily="34" charset="-122"/>
                <a:ea typeface="微软雅黑" panose="020B0503020204020204" pitchFamily="34" charset="-122"/>
              </a:rPr>
              <a:t>可以直接</a:t>
            </a:r>
            <a:r>
              <a:rPr lang="zh-CN" altLang="en-US" sz="2400" dirty="0">
                <a:solidFill>
                  <a:srgbClr val="FF0000"/>
                </a:solidFill>
                <a:latin typeface="微软雅黑" panose="020B0503020204020204" pitchFamily="34" charset="-122"/>
                <a:ea typeface="微软雅黑" panose="020B0503020204020204" pitchFamily="34" charset="-122"/>
              </a:rPr>
              <a:t>将文件全部或者部分映射成 </a:t>
            </a:r>
            <a:r>
              <a:rPr lang="en-US" altLang="zh-CN" sz="2400" dirty="0">
                <a:solidFill>
                  <a:srgbClr val="FF0000"/>
                </a:solidFill>
                <a:latin typeface="微软雅黑" panose="020B0503020204020204" pitchFamily="34" charset="-122"/>
                <a:ea typeface="微软雅黑" panose="020B0503020204020204" pitchFamily="34" charset="-122"/>
              </a:rPr>
              <a:t>Buffer</a:t>
            </a: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程序不能直接访问</a:t>
            </a:r>
            <a:r>
              <a:rPr lang="en-US" altLang="zh-CN" sz="2400" dirty="0">
                <a:latin typeface="微软雅黑" panose="020B0503020204020204" pitchFamily="34" charset="-122"/>
                <a:ea typeface="微软雅黑" panose="020B0503020204020204" pitchFamily="34" charset="-122"/>
              </a:rPr>
              <a:t>Channel</a:t>
            </a:r>
            <a:r>
              <a:rPr lang="zh-CN" altLang="en-US" sz="2400" dirty="0">
                <a:latin typeface="微软雅黑" panose="020B0503020204020204" pitchFamily="34" charset="-122"/>
                <a:ea typeface="微软雅黑" panose="020B0503020204020204" pitchFamily="34" charset="-122"/>
              </a:rPr>
              <a:t>中的数据，</a:t>
            </a:r>
            <a:r>
              <a:rPr lang="en-US" altLang="zh-CN" sz="2400" dirty="0">
                <a:solidFill>
                  <a:srgbClr val="FF0000"/>
                </a:solidFill>
                <a:latin typeface="微软雅黑" panose="020B0503020204020204" pitchFamily="34" charset="-122"/>
                <a:ea typeface="微软雅黑" panose="020B0503020204020204" pitchFamily="34" charset="-122"/>
              </a:rPr>
              <a:t>Channel</a:t>
            </a:r>
            <a:r>
              <a:rPr lang="zh-CN" altLang="en-US" sz="2400" dirty="0">
                <a:solidFill>
                  <a:srgbClr val="FF0000"/>
                </a:solidFill>
                <a:latin typeface="微软雅黑" panose="020B0503020204020204" pitchFamily="34" charset="-122"/>
                <a:ea typeface="微软雅黑" panose="020B0503020204020204" pitchFamily="34" charset="-122"/>
              </a:rPr>
              <a:t>只能与</a:t>
            </a:r>
            <a:r>
              <a:rPr lang="en-US" altLang="zh-CN" sz="2400" dirty="0">
                <a:solidFill>
                  <a:srgbClr val="FF0000"/>
                </a:solidFill>
                <a:latin typeface="微软雅黑" panose="020B0503020204020204" pitchFamily="34" charset="-122"/>
                <a:ea typeface="微软雅黑" panose="020B0503020204020204" pitchFamily="34" charset="-122"/>
              </a:rPr>
              <a:t>Buffer</a:t>
            </a:r>
            <a:r>
              <a:rPr lang="zh-CN" altLang="en-US" sz="2400" dirty="0">
                <a:solidFill>
                  <a:srgbClr val="FF0000"/>
                </a:solidFill>
                <a:latin typeface="微软雅黑" panose="020B0503020204020204" pitchFamily="34" charset="-122"/>
                <a:ea typeface="微软雅黑" panose="020B0503020204020204" pitchFamily="34" charset="-122"/>
              </a:rPr>
              <a:t>交互</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639893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317009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实现 </a:t>
            </a:r>
            <a:r>
              <a:rPr lang="en-US" altLang="zh-CN" sz="2800" dirty="0">
                <a:latin typeface="微软雅黑" panose="020B0503020204020204" pitchFamily="34" charset="-122"/>
                <a:ea typeface="微软雅黑" panose="020B0503020204020204" pitchFamily="34" charset="-122"/>
              </a:rPr>
              <a:t>Channel </a:t>
            </a:r>
            <a:r>
              <a:rPr lang="zh-CN" altLang="en-US" sz="2800" dirty="0">
                <a:latin typeface="微软雅黑" panose="020B0503020204020204" pitchFamily="34" charset="-122"/>
                <a:ea typeface="微软雅黑" panose="020B0503020204020204" pitchFamily="34" charset="-122"/>
              </a:rPr>
              <a:t>接口的类（</a:t>
            </a:r>
            <a:r>
              <a:rPr lang="en-US" altLang="zh-CN" sz="2800" dirty="0">
                <a:solidFill>
                  <a:srgbClr val="FF0000"/>
                </a:solidFill>
                <a:latin typeface="微软雅黑" panose="020B0503020204020204" pitchFamily="34" charset="-122"/>
                <a:ea typeface="微软雅黑" panose="020B0503020204020204" pitchFamily="34" charset="-122"/>
              </a:rPr>
              <a:t>extends </a:t>
            </a:r>
            <a:r>
              <a:rPr lang="en-US" altLang="zh-CN" sz="2800" dirty="0" err="1">
                <a:solidFill>
                  <a:srgbClr val="FF0000"/>
                </a:solidFill>
                <a:latin typeface="微软雅黑" panose="020B0503020204020204" pitchFamily="34" charset="-122"/>
                <a:ea typeface="微软雅黑" panose="020B0503020204020204" pitchFamily="34" charset="-122"/>
              </a:rPr>
              <a:t>java.io.Closable</a:t>
            </a:r>
            <a:r>
              <a:rPr lang="en-US" altLang="zh-CN" sz="2800" dirty="0">
                <a:solidFill>
                  <a:srgbClr val="FF0000"/>
                </a:solidFill>
                <a:latin typeface="微软雅黑" panose="020B0503020204020204" pitchFamily="34" charset="-122"/>
                <a:ea typeface="微软雅黑" panose="020B0503020204020204" pitchFamily="34" charset="-122"/>
              </a:rPr>
              <a:t>, </a:t>
            </a:r>
            <a:r>
              <a:rPr lang="en-US" altLang="zh-CN" sz="2800" dirty="0" err="1">
                <a:solidFill>
                  <a:srgbClr val="FF0000"/>
                </a:solidFill>
                <a:latin typeface="微软雅黑" panose="020B0503020204020204" pitchFamily="34" charset="-122"/>
                <a:ea typeface="微软雅黑" panose="020B0503020204020204" pitchFamily="34" charset="-122"/>
              </a:rPr>
              <a:t>java.io.AutoClosable</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DatagramChannel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FileChannel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Pipe.SourceChannel</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Pipe.SinkChannel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SelectableChannel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ServerSocketChannel</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SocketChannel</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9785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3391698"/>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生成文件管道的方法</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InputStream</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OutputStream</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RandomAccessFile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中的</a:t>
            </a:r>
            <a:r>
              <a:rPr lang="en-US" altLang="zh-CN" sz="2400" dirty="0" err="1">
                <a:solidFill>
                  <a:srgbClr val="FF0000"/>
                </a:solidFill>
                <a:latin typeface="微软雅黑" panose="020B0503020204020204" pitchFamily="34" charset="-122"/>
                <a:ea typeface="微软雅黑" panose="020B0503020204020204" pitchFamily="34" charset="-122"/>
              </a:rPr>
              <a:t>getChannel</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Files</a:t>
            </a:r>
            <a:r>
              <a:rPr lang="zh-CN" altLang="en-US" sz="2400" dirty="0">
                <a:latin typeface="微软雅黑" panose="020B0503020204020204" pitchFamily="34" charset="-122"/>
                <a:ea typeface="微软雅黑" panose="020B0503020204020204" pitchFamily="34" charset="-122"/>
              </a:rPr>
              <a:t>中的静态方法 </a:t>
            </a:r>
            <a:r>
              <a:rPr lang="en-US" altLang="zh-CN" sz="2400" dirty="0" err="1">
                <a:solidFill>
                  <a:srgbClr val="FF0000"/>
                </a:solidFill>
                <a:latin typeface="微软雅黑" panose="020B0503020204020204" pitchFamily="34" charset="-122"/>
                <a:ea typeface="微软雅黑" panose="020B0503020204020204" pitchFamily="34" charset="-122"/>
              </a:rPr>
              <a:t>newByteChannel</a:t>
            </a:r>
            <a:r>
              <a:rPr lang="en-US" altLang="zh-CN" sz="2400" dirty="0">
                <a:solidFill>
                  <a:srgbClr val="FF0000"/>
                </a:solidFill>
                <a:latin typeface="微软雅黑" panose="020B0503020204020204" pitchFamily="34" charset="-122"/>
                <a:ea typeface="微软雅黑" panose="020B0503020204020204" pitchFamily="34" charset="-122"/>
              </a:rPr>
              <a:t>(Path </a:t>
            </a:r>
            <a:r>
              <a:rPr lang="en-US" altLang="zh-CN" sz="2400" dirty="0" err="1">
                <a:solidFill>
                  <a:srgbClr val="FF0000"/>
                </a:solidFill>
                <a:latin typeface="微软雅黑" panose="020B0503020204020204" pitchFamily="34" charset="-122"/>
                <a:ea typeface="微软雅黑" panose="020B0503020204020204" pitchFamily="34" charset="-122"/>
              </a:rPr>
              <a:t>path</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OpenOption</a:t>
            </a:r>
            <a:r>
              <a:rPr lang="en-US" altLang="zh-CN" sz="2400" dirty="0">
                <a:solidFill>
                  <a:srgbClr val="FF0000"/>
                </a:solidFill>
                <a:latin typeface="微软雅黑" panose="020B0503020204020204" pitchFamily="34" charset="-122"/>
                <a:ea typeface="微软雅黑" panose="020B0503020204020204" pitchFamily="34" charset="-122"/>
              </a:rPr>
              <a:t>… how)</a:t>
            </a: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生成其他管道的方法</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Socket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ServerSocket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Datagram</a:t>
            </a:r>
            <a:r>
              <a:rPr lang="zh-CN" altLang="en-US" sz="2400" dirty="0">
                <a:latin typeface="微软雅黑" panose="020B0503020204020204" pitchFamily="34" charset="-122"/>
                <a:ea typeface="微软雅黑" panose="020B0503020204020204" pitchFamily="34" charset="-122"/>
              </a:rPr>
              <a:t>中的 </a:t>
            </a:r>
            <a:r>
              <a:rPr lang="en-US" altLang="zh-CN" sz="2400" dirty="0" err="1">
                <a:solidFill>
                  <a:srgbClr val="FF0000"/>
                </a:solidFill>
                <a:latin typeface="微软雅黑" panose="020B0503020204020204" pitchFamily="34" charset="-122"/>
                <a:ea typeface="微软雅黑" panose="020B0503020204020204" pitchFamily="34" charset="-122"/>
              </a:rPr>
              <a:t>getChannel</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25348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337653" cy="415370"/>
            <a:chOff x="264586" y="255969"/>
            <a:chExt cx="233765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93354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FileChannel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7F7FB763-702E-40F6-83BE-961C17C0C80D}"/>
              </a:ext>
            </a:extLst>
          </p:cNvPr>
          <p:cNvGraphicFramePr>
            <a:graphicFrameLocks noGrp="1"/>
          </p:cNvGraphicFramePr>
          <p:nvPr>
            <p:extLst>
              <p:ext uri="{D42A27DB-BD31-4B8C-83A1-F6EECF244321}">
                <p14:modId xmlns:p14="http://schemas.microsoft.com/office/powerpoint/2010/main" val="7581909"/>
              </p:ext>
            </p:extLst>
          </p:nvPr>
        </p:nvGraphicFramePr>
        <p:xfrm>
          <a:off x="164018" y="818645"/>
          <a:ext cx="8828234" cy="3850640"/>
        </p:xfrm>
        <a:graphic>
          <a:graphicData uri="http://schemas.openxmlformats.org/drawingml/2006/table">
            <a:tbl>
              <a:tblPr firstRow="1" bandRow="1">
                <a:tableStyleId>{5C22544A-7EE6-4342-B048-85BDC9FD1C3A}</a:tableStyleId>
              </a:tblPr>
              <a:tblGrid>
                <a:gridCol w="5623898">
                  <a:extLst>
                    <a:ext uri="{9D8B030D-6E8A-4147-A177-3AD203B41FA5}">
                      <a16:colId xmlns:a16="http://schemas.microsoft.com/office/drawing/2014/main" val="4226489509"/>
                    </a:ext>
                  </a:extLst>
                </a:gridCol>
                <a:gridCol w="3204336">
                  <a:extLst>
                    <a:ext uri="{9D8B030D-6E8A-4147-A177-3AD203B41FA5}">
                      <a16:colId xmlns:a16="http://schemas.microsoft.com/office/drawing/2014/main" val="23438138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584240852"/>
                  </a:ext>
                </a:extLst>
              </a:tr>
              <a:tr h="370840">
                <a:tc>
                  <a:txBody>
                    <a:bodyPr/>
                    <a:lstStyle/>
                    <a:p>
                      <a:r>
                        <a:rPr lang="en-US" altLang="zh-CN" dirty="0"/>
                        <a:t>public </a:t>
                      </a:r>
                      <a:r>
                        <a:rPr lang="en-US" altLang="zh-CN" dirty="0" err="1"/>
                        <a:t>MappedByteBuffer</a:t>
                      </a:r>
                      <a:r>
                        <a:rPr lang="en-US" altLang="zh-CN" dirty="0"/>
                        <a:t> map(</a:t>
                      </a:r>
                      <a:r>
                        <a:rPr lang="en-US" altLang="zh-CN" dirty="0" err="1"/>
                        <a:t>FileChannel.MapMode</a:t>
                      </a:r>
                      <a:r>
                        <a:rPr lang="en-US" altLang="zh-CN" dirty="0"/>
                        <a:t> mode, long position, long size)</a:t>
                      </a:r>
                      <a:endParaRPr lang="zh-CN" altLang="en-US" dirty="0"/>
                    </a:p>
                  </a:txBody>
                  <a:tcPr/>
                </a:tc>
                <a:tc>
                  <a:txBody>
                    <a:bodyPr/>
                    <a:lstStyle/>
                    <a:p>
                      <a:r>
                        <a:rPr lang="zh-CN" altLang="en-US" dirty="0"/>
                        <a:t>将通道中文件里的数据直接映射到缓冲区：</a:t>
                      </a:r>
                      <a:r>
                        <a:rPr lang="en-US" altLang="zh-CN" dirty="0"/>
                        <a:t>READ_ONLY, READ_WRITE, PRIVATE</a:t>
                      </a:r>
                      <a:endParaRPr lang="zh-CN" altLang="en-US" dirty="0"/>
                    </a:p>
                  </a:txBody>
                  <a:tcPr/>
                </a:tc>
                <a:extLst>
                  <a:ext uri="{0D108BD9-81ED-4DB2-BD59-A6C34878D82A}">
                    <a16:rowId xmlns:a16="http://schemas.microsoft.com/office/drawing/2014/main" val="656212805"/>
                  </a:ext>
                </a:extLst>
              </a:tr>
              <a:tr h="370840">
                <a:tc>
                  <a:txBody>
                    <a:bodyPr/>
                    <a:lstStyle/>
                    <a:p>
                      <a:r>
                        <a:rPr lang="en-US" altLang="zh-CN" dirty="0"/>
                        <a:t>public int read(</a:t>
                      </a:r>
                      <a:r>
                        <a:rPr lang="en-US" altLang="zh-CN" dirty="0" err="1"/>
                        <a:t>ByteBuffer</a:t>
                      </a:r>
                      <a:r>
                        <a:rPr lang="en-US" altLang="zh-CN" dirty="0"/>
                        <a:t> </a:t>
                      </a:r>
                      <a:r>
                        <a:rPr lang="en-US" altLang="zh-CN" dirty="0" err="1"/>
                        <a:t>dst</a:t>
                      </a:r>
                      <a:r>
                        <a:rPr lang="en-US" altLang="zh-CN" dirty="0"/>
                        <a:t>)</a:t>
                      </a:r>
                      <a:endParaRPr lang="zh-CN" altLang="en-US" dirty="0"/>
                    </a:p>
                  </a:txBody>
                  <a:tcPr/>
                </a:tc>
                <a:tc>
                  <a:txBody>
                    <a:bodyPr/>
                    <a:lstStyle/>
                    <a:p>
                      <a:r>
                        <a:rPr lang="zh-CN" altLang="en-US" dirty="0"/>
                        <a:t>从通道中读取数据并放入缓冲区</a:t>
                      </a:r>
                    </a:p>
                  </a:txBody>
                  <a:tcPr/>
                </a:tc>
                <a:extLst>
                  <a:ext uri="{0D108BD9-81ED-4DB2-BD59-A6C34878D82A}">
                    <a16:rowId xmlns:a16="http://schemas.microsoft.com/office/drawing/2014/main" val="1085746271"/>
                  </a:ext>
                </a:extLst>
              </a:tr>
              <a:tr h="370840">
                <a:tc>
                  <a:txBody>
                    <a:bodyPr/>
                    <a:lstStyle/>
                    <a:p>
                      <a:r>
                        <a:rPr lang="en-US" altLang="zh-CN" dirty="0"/>
                        <a:t>public int read(</a:t>
                      </a:r>
                      <a:r>
                        <a:rPr lang="en-US" altLang="zh-CN" dirty="0" err="1"/>
                        <a:t>ByteBuffer</a:t>
                      </a:r>
                      <a:r>
                        <a:rPr lang="en-US" altLang="zh-CN" dirty="0"/>
                        <a:t> </a:t>
                      </a:r>
                      <a:r>
                        <a:rPr lang="en-US" altLang="zh-CN" dirty="0" err="1"/>
                        <a:t>dst</a:t>
                      </a:r>
                      <a:r>
                        <a:rPr lang="en-US" altLang="zh-CN" dirty="0"/>
                        <a:t>, long position)</a:t>
                      </a:r>
                      <a:endParaRPr lang="zh-CN" altLang="en-US" dirty="0"/>
                    </a:p>
                  </a:txBody>
                  <a:tcPr/>
                </a:tc>
                <a:tc>
                  <a:txBody>
                    <a:bodyPr/>
                    <a:lstStyle/>
                    <a:p>
                      <a:r>
                        <a:rPr lang="zh-CN" altLang="en-US" dirty="0"/>
                        <a:t>从通道文件的开始位置</a:t>
                      </a:r>
                      <a:r>
                        <a:rPr lang="en-US" altLang="zh-CN" dirty="0"/>
                        <a:t>position</a:t>
                      </a:r>
                      <a:r>
                        <a:rPr lang="zh-CN" altLang="en-US" dirty="0"/>
                        <a:t>中读取数据并放入到缓冲区</a:t>
                      </a:r>
                    </a:p>
                  </a:txBody>
                  <a:tcPr/>
                </a:tc>
                <a:extLst>
                  <a:ext uri="{0D108BD9-81ED-4DB2-BD59-A6C34878D82A}">
                    <a16:rowId xmlns:a16="http://schemas.microsoft.com/office/drawing/2014/main" val="3009480273"/>
                  </a:ext>
                </a:extLst>
              </a:tr>
              <a:tr h="370840">
                <a:tc>
                  <a:txBody>
                    <a:bodyPr/>
                    <a:lstStyle/>
                    <a:p>
                      <a:r>
                        <a:rPr lang="en-US" altLang="zh-CN" dirty="0"/>
                        <a:t>public int write(</a:t>
                      </a:r>
                      <a:r>
                        <a:rPr lang="en-US" altLang="zh-CN" dirty="0" err="1"/>
                        <a:t>ByteBuffer</a:t>
                      </a:r>
                      <a:r>
                        <a:rPr lang="en-US" altLang="zh-CN" dirty="0"/>
                        <a:t> </a:t>
                      </a:r>
                      <a:r>
                        <a:rPr lang="en-US" altLang="zh-CN" dirty="0" err="1"/>
                        <a:t>src</a:t>
                      </a:r>
                      <a:r>
                        <a:rPr lang="en-US" altLang="zh-CN" dirty="0"/>
                        <a:t>)</a:t>
                      </a:r>
                      <a:endParaRPr lang="zh-CN" altLang="en-US" dirty="0"/>
                    </a:p>
                  </a:txBody>
                  <a:tcPr/>
                </a:tc>
                <a:tc>
                  <a:txBody>
                    <a:bodyPr/>
                    <a:lstStyle/>
                    <a:p>
                      <a:r>
                        <a:rPr lang="zh-CN" altLang="en-US" dirty="0"/>
                        <a:t>从缓冲区中将数据写入通道中</a:t>
                      </a:r>
                    </a:p>
                  </a:txBody>
                  <a:tcPr/>
                </a:tc>
                <a:extLst>
                  <a:ext uri="{0D108BD9-81ED-4DB2-BD59-A6C34878D82A}">
                    <a16:rowId xmlns:a16="http://schemas.microsoft.com/office/drawing/2014/main" val="2182220108"/>
                  </a:ext>
                </a:extLst>
              </a:tr>
              <a:tr h="370840">
                <a:tc>
                  <a:txBody>
                    <a:bodyPr/>
                    <a:lstStyle/>
                    <a:p>
                      <a:r>
                        <a:rPr lang="en-US" altLang="zh-CN" dirty="0"/>
                        <a:t>public int write(</a:t>
                      </a:r>
                      <a:r>
                        <a:rPr lang="en-US" altLang="zh-CN" dirty="0" err="1"/>
                        <a:t>ByteBuffer</a:t>
                      </a:r>
                      <a:r>
                        <a:rPr lang="en-US" altLang="zh-CN" dirty="0"/>
                        <a:t> </a:t>
                      </a:r>
                      <a:r>
                        <a:rPr lang="en-US" altLang="zh-CN" dirty="0" err="1"/>
                        <a:t>src</a:t>
                      </a:r>
                      <a:r>
                        <a:rPr lang="en-US" altLang="zh-CN" dirty="0"/>
                        <a:t>, long position)</a:t>
                      </a:r>
                      <a:endParaRPr lang="zh-CN" altLang="en-US" dirty="0"/>
                    </a:p>
                  </a:txBody>
                  <a:tcPr/>
                </a:tc>
                <a:tc>
                  <a:txBody>
                    <a:bodyPr/>
                    <a:lstStyle/>
                    <a:p>
                      <a:r>
                        <a:rPr lang="zh-CN" altLang="en-US" dirty="0"/>
                        <a:t>从缓冲区中将数据写入到通道中文件从</a:t>
                      </a:r>
                      <a:r>
                        <a:rPr lang="en-US" altLang="zh-CN" dirty="0"/>
                        <a:t>position</a:t>
                      </a:r>
                      <a:r>
                        <a:rPr lang="zh-CN" altLang="en-US" dirty="0"/>
                        <a:t>开始的位置</a:t>
                      </a:r>
                    </a:p>
                  </a:txBody>
                  <a:tcPr/>
                </a:tc>
                <a:extLst>
                  <a:ext uri="{0D108BD9-81ED-4DB2-BD59-A6C34878D82A}">
                    <a16:rowId xmlns:a16="http://schemas.microsoft.com/office/drawing/2014/main" val="1506944571"/>
                  </a:ext>
                </a:extLst>
              </a:tr>
            </a:tbl>
          </a:graphicData>
        </a:graphic>
      </p:graphicFrame>
    </p:spTree>
    <p:extLst>
      <p:ext uri="{BB962C8B-B14F-4D97-AF65-F5344CB8AC3E}">
        <p14:creationId xmlns:p14="http://schemas.microsoft.com/office/powerpoint/2010/main" val="283688012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337653" cy="415370"/>
            <a:chOff x="264586" y="255969"/>
            <a:chExt cx="233765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93354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FileChannel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7F7FB763-702E-40F6-83BE-961C17C0C80D}"/>
              </a:ext>
            </a:extLst>
          </p:cNvPr>
          <p:cNvGraphicFramePr>
            <a:graphicFrameLocks noGrp="1"/>
          </p:cNvGraphicFramePr>
          <p:nvPr>
            <p:extLst>
              <p:ext uri="{D42A27DB-BD31-4B8C-83A1-F6EECF244321}">
                <p14:modId xmlns:p14="http://schemas.microsoft.com/office/powerpoint/2010/main" val="3020163013"/>
              </p:ext>
            </p:extLst>
          </p:nvPr>
        </p:nvGraphicFramePr>
        <p:xfrm>
          <a:off x="159292" y="1204738"/>
          <a:ext cx="8834692" cy="2763520"/>
        </p:xfrm>
        <a:graphic>
          <a:graphicData uri="http://schemas.openxmlformats.org/drawingml/2006/table">
            <a:tbl>
              <a:tblPr firstRow="1" bandRow="1">
                <a:tableStyleId>{5C22544A-7EE6-4342-B048-85BDC9FD1C3A}</a:tableStyleId>
              </a:tblPr>
              <a:tblGrid>
                <a:gridCol w="5628012">
                  <a:extLst>
                    <a:ext uri="{9D8B030D-6E8A-4147-A177-3AD203B41FA5}">
                      <a16:colId xmlns:a16="http://schemas.microsoft.com/office/drawing/2014/main" val="4226489509"/>
                    </a:ext>
                  </a:extLst>
                </a:gridCol>
                <a:gridCol w="3206680">
                  <a:extLst>
                    <a:ext uri="{9D8B030D-6E8A-4147-A177-3AD203B41FA5}">
                      <a16:colId xmlns:a16="http://schemas.microsoft.com/office/drawing/2014/main" val="23438138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584240852"/>
                  </a:ext>
                </a:extLst>
              </a:tr>
              <a:tr h="370840">
                <a:tc>
                  <a:txBody>
                    <a:bodyPr/>
                    <a:lstStyle/>
                    <a:p>
                      <a:r>
                        <a:rPr lang="en-US" altLang="zh-CN" dirty="0"/>
                        <a:t>public long </a:t>
                      </a:r>
                      <a:r>
                        <a:rPr lang="en-US" altLang="zh-CN" dirty="0" err="1"/>
                        <a:t>transferFrom</a:t>
                      </a:r>
                      <a:r>
                        <a:rPr lang="en-US" altLang="zh-CN" dirty="0"/>
                        <a:t>(</a:t>
                      </a:r>
                      <a:r>
                        <a:rPr lang="en-US" altLang="zh-CN" dirty="0" err="1"/>
                        <a:t>ReadableByteChannel</a:t>
                      </a:r>
                      <a:r>
                        <a:rPr lang="en-US" altLang="zh-CN" dirty="0"/>
                        <a:t> </a:t>
                      </a:r>
                      <a:r>
                        <a:rPr lang="en-US" altLang="zh-CN" dirty="0" err="1"/>
                        <a:t>src</a:t>
                      </a:r>
                      <a:r>
                        <a:rPr lang="en-US" altLang="zh-CN" dirty="0"/>
                        <a:t>, long position, long count)</a:t>
                      </a:r>
                      <a:endParaRPr lang="zh-CN" altLang="en-US" dirty="0"/>
                    </a:p>
                  </a:txBody>
                  <a:tcPr/>
                </a:tc>
                <a:tc>
                  <a:txBody>
                    <a:bodyPr/>
                    <a:lstStyle/>
                    <a:p>
                      <a:r>
                        <a:rPr lang="zh-CN" altLang="en-US" dirty="0"/>
                        <a:t>从通道中把数据传到其关联的文件中</a:t>
                      </a:r>
                    </a:p>
                  </a:txBody>
                  <a:tcPr/>
                </a:tc>
                <a:extLst>
                  <a:ext uri="{0D108BD9-81ED-4DB2-BD59-A6C34878D82A}">
                    <a16:rowId xmlns:a16="http://schemas.microsoft.com/office/drawing/2014/main" val="656212805"/>
                  </a:ext>
                </a:extLst>
              </a:tr>
              <a:tr h="370840">
                <a:tc>
                  <a:txBody>
                    <a:bodyPr/>
                    <a:lstStyle/>
                    <a:p>
                      <a:r>
                        <a:rPr lang="en-US" altLang="zh-CN" dirty="0"/>
                        <a:t>public long </a:t>
                      </a:r>
                      <a:r>
                        <a:rPr lang="en-US" altLang="zh-CN" dirty="0" err="1"/>
                        <a:t>transferTo</a:t>
                      </a:r>
                      <a:r>
                        <a:rPr lang="en-US" altLang="zh-CN" dirty="0"/>
                        <a:t>(long position, long count, </a:t>
                      </a:r>
                      <a:r>
                        <a:rPr lang="en-US" altLang="zh-CN" dirty="0" err="1"/>
                        <a:t>WritableByteChannel</a:t>
                      </a:r>
                      <a:r>
                        <a:rPr lang="en-US" altLang="zh-CN" dirty="0"/>
                        <a:t> target)</a:t>
                      </a:r>
                      <a:endParaRPr lang="zh-CN" altLang="en-US" dirty="0"/>
                    </a:p>
                  </a:txBody>
                  <a:tcPr/>
                </a:tc>
                <a:tc>
                  <a:txBody>
                    <a:bodyPr/>
                    <a:lstStyle/>
                    <a:p>
                      <a:r>
                        <a:rPr lang="zh-CN" altLang="en-US" dirty="0"/>
                        <a:t>从与通道关联的文件中将数据传入通道中</a:t>
                      </a:r>
                    </a:p>
                  </a:txBody>
                  <a:tcPr/>
                </a:tc>
                <a:extLst>
                  <a:ext uri="{0D108BD9-81ED-4DB2-BD59-A6C34878D82A}">
                    <a16:rowId xmlns:a16="http://schemas.microsoft.com/office/drawing/2014/main" val="1085746271"/>
                  </a:ext>
                </a:extLst>
              </a:tr>
              <a:tr h="370840">
                <a:tc>
                  <a:txBody>
                    <a:bodyPr/>
                    <a:lstStyle/>
                    <a:p>
                      <a:r>
                        <a:rPr lang="en-US" altLang="zh-CN" dirty="0"/>
                        <a:t>public long position()</a:t>
                      </a:r>
                      <a:endParaRPr lang="zh-CN" altLang="en-US" dirty="0"/>
                    </a:p>
                  </a:txBody>
                  <a:tcPr/>
                </a:tc>
                <a:tc>
                  <a:txBody>
                    <a:bodyPr/>
                    <a:lstStyle/>
                    <a:p>
                      <a:r>
                        <a:rPr lang="zh-CN" altLang="en-US" dirty="0"/>
                        <a:t>通道的当前位置</a:t>
                      </a:r>
                    </a:p>
                  </a:txBody>
                  <a:tcPr/>
                </a:tc>
                <a:extLst>
                  <a:ext uri="{0D108BD9-81ED-4DB2-BD59-A6C34878D82A}">
                    <a16:rowId xmlns:a16="http://schemas.microsoft.com/office/drawing/2014/main" val="3009480273"/>
                  </a:ext>
                </a:extLst>
              </a:tr>
              <a:tr h="370840">
                <a:tc>
                  <a:txBody>
                    <a:bodyPr/>
                    <a:lstStyle/>
                    <a:p>
                      <a:r>
                        <a:rPr lang="en-US" altLang="zh-CN" dirty="0"/>
                        <a:t>public </a:t>
                      </a:r>
                      <a:r>
                        <a:rPr lang="en-US" altLang="zh-CN" dirty="0" err="1"/>
                        <a:t>FileChannel</a:t>
                      </a:r>
                      <a:r>
                        <a:rPr lang="en-US" altLang="zh-CN" dirty="0"/>
                        <a:t> position(int </a:t>
                      </a:r>
                      <a:r>
                        <a:rPr lang="en-US" altLang="zh-CN" dirty="0" err="1"/>
                        <a:t>newPosition</a:t>
                      </a:r>
                      <a:r>
                        <a:rPr lang="en-US" altLang="zh-CN" dirty="0"/>
                        <a:t>)</a:t>
                      </a:r>
                      <a:endParaRPr lang="zh-CN" altLang="en-US" dirty="0"/>
                    </a:p>
                  </a:txBody>
                  <a:tcPr/>
                </a:tc>
                <a:tc>
                  <a:txBody>
                    <a:bodyPr/>
                    <a:lstStyle/>
                    <a:p>
                      <a:r>
                        <a:rPr lang="zh-CN" altLang="en-US" dirty="0"/>
                        <a:t>设置通道的当前位置</a:t>
                      </a:r>
                    </a:p>
                  </a:txBody>
                  <a:tcPr/>
                </a:tc>
                <a:extLst>
                  <a:ext uri="{0D108BD9-81ED-4DB2-BD59-A6C34878D82A}">
                    <a16:rowId xmlns:a16="http://schemas.microsoft.com/office/drawing/2014/main" val="2182220108"/>
                  </a:ext>
                </a:extLst>
              </a:tr>
              <a:tr h="370840">
                <a:tc>
                  <a:txBody>
                    <a:bodyPr/>
                    <a:lstStyle/>
                    <a:p>
                      <a:r>
                        <a:rPr lang="en-US" altLang="zh-CN" dirty="0"/>
                        <a:t>public long size()</a:t>
                      </a:r>
                      <a:endParaRPr lang="zh-CN" altLang="en-US" dirty="0"/>
                    </a:p>
                  </a:txBody>
                  <a:tcPr/>
                </a:tc>
                <a:tc>
                  <a:txBody>
                    <a:bodyPr/>
                    <a:lstStyle/>
                    <a:p>
                      <a:r>
                        <a:rPr lang="zh-CN" altLang="en-US" dirty="0"/>
                        <a:t>返回当前此通道文件的大小</a:t>
                      </a:r>
                    </a:p>
                  </a:txBody>
                  <a:tcPr/>
                </a:tc>
                <a:extLst>
                  <a:ext uri="{0D108BD9-81ED-4DB2-BD59-A6C34878D82A}">
                    <a16:rowId xmlns:a16="http://schemas.microsoft.com/office/drawing/2014/main" val="1506944571"/>
                  </a:ext>
                </a:extLst>
              </a:tr>
            </a:tbl>
          </a:graphicData>
        </a:graphic>
      </p:graphicFrame>
    </p:spTree>
    <p:extLst>
      <p:ext uri="{BB962C8B-B14F-4D97-AF65-F5344CB8AC3E}">
        <p14:creationId xmlns:p14="http://schemas.microsoft.com/office/powerpoint/2010/main" val="255041797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50292" cy="415370"/>
            <a:chOff x="264586" y="255969"/>
            <a:chExt cx="285029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4618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java.nio.Charset</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sp>
        <p:nvSpPr>
          <p:cNvPr id="3" name="文本框 2">
            <a:extLst>
              <a:ext uri="{FF2B5EF4-FFF2-40B4-BE49-F238E27FC236}">
                <a16:creationId xmlns:a16="http://schemas.microsoft.com/office/drawing/2014/main" id="{D3E41BD0-D963-402F-8FCB-A979BE35C49C}"/>
              </a:ext>
            </a:extLst>
          </p:cNvPr>
          <p:cNvSpPr txBox="1"/>
          <p:nvPr/>
        </p:nvSpPr>
        <p:spPr>
          <a:xfrm>
            <a:off x="179513" y="669228"/>
            <a:ext cx="8856984" cy="272690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设置字符集的编解码方式</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Charset.forName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(String str) // str: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编解码方式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”UTF-8”</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通道与缓冲区中读写数据的方式</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Channel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中写入数据到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属于</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写模式</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中读取数据到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Channel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属于</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读模式</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从写模式转到读模式需要</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调用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中的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flip()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方法</a:t>
            </a:r>
          </a:p>
        </p:txBody>
      </p:sp>
    </p:spTree>
    <p:extLst>
      <p:ext uri="{BB962C8B-B14F-4D97-AF65-F5344CB8AC3E}">
        <p14:creationId xmlns:p14="http://schemas.microsoft.com/office/powerpoint/2010/main" val="10745783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65297" cy="415370"/>
            <a:chOff x="264586" y="255969"/>
            <a:chExt cx="28652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6118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java.nio.file.Path</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1733602749"/>
              </p:ext>
            </p:extLst>
          </p:nvPr>
        </p:nvGraphicFramePr>
        <p:xfrm>
          <a:off x="935596" y="987574"/>
          <a:ext cx="7272808" cy="3337560"/>
        </p:xfrm>
        <a:graphic>
          <a:graphicData uri="http://schemas.openxmlformats.org/drawingml/2006/table">
            <a:tbl>
              <a:tblPr firstRow="1" bandRow="1">
                <a:tableStyleId>{5C22544A-7EE6-4342-B048-85BDC9FD1C3A}</a:tableStyleId>
              </a:tblPr>
              <a:tblGrid>
                <a:gridCol w="2444140">
                  <a:extLst>
                    <a:ext uri="{9D8B030D-6E8A-4147-A177-3AD203B41FA5}">
                      <a16:colId xmlns:a16="http://schemas.microsoft.com/office/drawing/2014/main" val="3796848293"/>
                    </a:ext>
                  </a:extLst>
                </a:gridCol>
                <a:gridCol w="4828668">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Path </a:t>
                      </a:r>
                      <a:r>
                        <a:rPr lang="en-US" altLang="zh-CN" dirty="0" err="1"/>
                        <a:t>getFileName</a:t>
                      </a:r>
                      <a:r>
                        <a:rPr lang="en-US" altLang="zh-CN" dirty="0"/>
                        <a:t>()</a:t>
                      </a:r>
                      <a:endParaRPr lang="zh-CN" altLang="en-US" dirty="0"/>
                    </a:p>
                  </a:txBody>
                  <a:tcPr/>
                </a:tc>
                <a:tc>
                  <a:txBody>
                    <a:bodyPr/>
                    <a:lstStyle/>
                    <a:p>
                      <a:r>
                        <a:rPr lang="zh-CN" altLang="en-US" dirty="0"/>
                        <a:t>返回与</a:t>
                      </a:r>
                      <a:r>
                        <a:rPr lang="en-US" altLang="zh-CN" dirty="0"/>
                        <a:t>Path</a:t>
                      </a:r>
                      <a:r>
                        <a:rPr lang="zh-CN" altLang="en-US" dirty="0"/>
                        <a:t>联动的文件名</a:t>
                      </a:r>
                    </a:p>
                  </a:txBody>
                  <a:tcPr/>
                </a:tc>
                <a:extLst>
                  <a:ext uri="{0D108BD9-81ED-4DB2-BD59-A6C34878D82A}">
                    <a16:rowId xmlns:a16="http://schemas.microsoft.com/office/drawing/2014/main" val="3088202788"/>
                  </a:ext>
                </a:extLst>
              </a:tr>
              <a:tr h="370840">
                <a:tc>
                  <a:txBody>
                    <a:bodyPr/>
                    <a:lstStyle/>
                    <a:p>
                      <a:r>
                        <a:rPr lang="en-US" altLang="zh-CN" dirty="0"/>
                        <a:t>int </a:t>
                      </a:r>
                      <a:r>
                        <a:rPr lang="en-US" altLang="zh-CN" dirty="0" err="1"/>
                        <a:t>getNameCount</a:t>
                      </a:r>
                      <a:r>
                        <a:rPr lang="en-US" altLang="zh-CN" dirty="0"/>
                        <a:t>()</a:t>
                      </a:r>
                      <a:endParaRPr lang="zh-CN" altLang="en-US" dirty="0"/>
                    </a:p>
                  </a:txBody>
                  <a:tcPr/>
                </a:tc>
                <a:tc>
                  <a:txBody>
                    <a:bodyPr/>
                    <a:lstStyle/>
                    <a:p>
                      <a:r>
                        <a:rPr lang="zh-CN" altLang="en-US" dirty="0"/>
                        <a:t>返回</a:t>
                      </a:r>
                      <a:r>
                        <a:rPr lang="en-US" altLang="zh-CN" dirty="0"/>
                        <a:t>Path</a:t>
                      </a:r>
                      <a:r>
                        <a:rPr lang="zh-CN" altLang="en-US" dirty="0"/>
                        <a:t>对象中根目录后面的元素数量</a:t>
                      </a:r>
                    </a:p>
                  </a:txBody>
                  <a:tcPr/>
                </a:tc>
                <a:extLst>
                  <a:ext uri="{0D108BD9-81ED-4DB2-BD59-A6C34878D82A}">
                    <a16:rowId xmlns:a16="http://schemas.microsoft.com/office/drawing/2014/main" val="3154243218"/>
                  </a:ext>
                </a:extLst>
              </a:tr>
              <a:tr h="370840">
                <a:tc>
                  <a:txBody>
                    <a:bodyPr/>
                    <a:lstStyle/>
                    <a:p>
                      <a:r>
                        <a:rPr lang="en-US" altLang="zh-CN" dirty="0"/>
                        <a:t>Path </a:t>
                      </a:r>
                      <a:r>
                        <a:rPr lang="en-US" altLang="zh-CN" dirty="0" err="1"/>
                        <a:t>getName</a:t>
                      </a:r>
                      <a:r>
                        <a:rPr lang="en-US" altLang="zh-CN" dirty="0"/>
                        <a:t>(int index)</a:t>
                      </a:r>
                      <a:endParaRPr lang="zh-CN" altLang="en-US" dirty="0"/>
                    </a:p>
                  </a:txBody>
                  <a:tcPr/>
                </a:tc>
                <a:tc>
                  <a:txBody>
                    <a:bodyPr/>
                    <a:lstStyle/>
                    <a:p>
                      <a:r>
                        <a:rPr lang="zh-CN" altLang="en-US" dirty="0"/>
                        <a:t>返回</a:t>
                      </a:r>
                      <a:r>
                        <a:rPr lang="en-US" altLang="zh-CN" dirty="0"/>
                        <a:t>Path</a:t>
                      </a:r>
                      <a:r>
                        <a:rPr lang="zh-CN" altLang="en-US" dirty="0"/>
                        <a:t>对象中由</a:t>
                      </a:r>
                      <a:r>
                        <a:rPr lang="en-US" altLang="zh-CN" dirty="0"/>
                        <a:t>index</a:t>
                      </a:r>
                      <a:r>
                        <a:rPr lang="zh-CN" altLang="en-US" dirty="0"/>
                        <a:t>指定的路径元素的名称</a:t>
                      </a:r>
                    </a:p>
                  </a:txBody>
                  <a:tcPr/>
                </a:tc>
                <a:extLst>
                  <a:ext uri="{0D108BD9-81ED-4DB2-BD59-A6C34878D82A}">
                    <a16:rowId xmlns:a16="http://schemas.microsoft.com/office/drawing/2014/main" val="1042774816"/>
                  </a:ext>
                </a:extLst>
              </a:tr>
              <a:tr h="370840">
                <a:tc>
                  <a:txBody>
                    <a:bodyPr/>
                    <a:lstStyle/>
                    <a:p>
                      <a:r>
                        <a:rPr lang="en-US" altLang="zh-CN" dirty="0"/>
                        <a:t>Path </a:t>
                      </a:r>
                      <a:r>
                        <a:rPr lang="en-US" altLang="zh-CN" dirty="0" err="1"/>
                        <a:t>getParent</a:t>
                      </a:r>
                      <a:r>
                        <a:rPr lang="en-US" altLang="zh-CN" dirty="0"/>
                        <a:t>()</a:t>
                      </a:r>
                    </a:p>
                  </a:txBody>
                  <a:tcPr/>
                </a:tc>
                <a:tc>
                  <a:txBody>
                    <a:bodyPr/>
                    <a:lstStyle/>
                    <a:p>
                      <a:r>
                        <a:rPr lang="zh-CN" altLang="en-US" dirty="0"/>
                        <a:t>返回父路径</a:t>
                      </a:r>
                    </a:p>
                  </a:txBody>
                  <a:tcPr/>
                </a:tc>
                <a:extLst>
                  <a:ext uri="{0D108BD9-81ED-4DB2-BD59-A6C34878D82A}">
                    <a16:rowId xmlns:a16="http://schemas.microsoft.com/office/drawing/2014/main" val="2381296203"/>
                  </a:ext>
                </a:extLst>
              </a:tr>
              <a:tr h="370840">
                <a:tc>
                  <a:txBody>
                    <a:bodyPr/>
                    <a:lstStyle/>
                    <a:p>
                      <a:r>
                        <a:rPr lang="en-US" altLang="zh-CN" dirty="0"/>
                        <a:t>Path </a:t>
                      </a:r>
                      <a:r>
                        <a:rPr lang="en-US" altLang="zh-CN" dirty="0" err="1"/>
                        <a:t>getRoot</a:t>
                      </a:r>
                      <a:r>
                        <a:rPr lang="en-US" altLang="zh-CN" dirty="0"/>
                        <a:t>()</a:t>
                      </a:r>
                      <a:endParaRPr lang="zh-CN" altLang="en-US" dirty="0"/>
                    </a:p>
                  </a:txBody>
                  <a:tcPr/>
                </a:tc>
                <a:tc>
                  <a:txBody>
                    <a:bodyPr/>
                    <a:lstStyle/>
                    <a:p>
                      <a:r>
                        <a:rPr lang="zh-CN" altLang="en-US" dirty="0"/>
                        <a:t>返回根路径</a:t>
                      </a:r>
                    </a:p>
                  </a:txBody>
                  <a:tcPr/>
                </a:tc>
                <a:extLst>
                  <a:ext uri="{0D108BD9-81ED-4DB2-BD59-A6C34878D82A}">
                    <a16:rowId xmlns:a16="http://schemas.microsoft.com/office/drawing/2014/main" val="2259084453"/>
                  </a:ext>
                </a:extLst>
              </a:tr>
              <a:tr h="370840">
                <a:tc>
                  <a:txBody>
                    <a:bodyPr/>
                    <a:lstStyle/>
                    <a:p>
                      <a:r>
                        <a:rPr lang="en-US" altLang="zh-CN"/>
                        <a:t>boolean </a:t>
                      </a:r>
                      <a:r>
                        <a:rPr lang="en-US" altLang="zh-CN" dirty="0" err="1"/>
                        <a:t>isAbsolute</a:t>
                      </a:r>
                      <a:endParaRPr lang="zh-CN" altLang="en-US" dirty="0"/>
                    </a:p>
                  </a:txBody>
                  <a:tcPr/>
                </a:tc>
                <a:tc>
                  <a:txBody>
                    <a:bodyPr/>
                    <a:lstStyle/>
                    <a:p>
                      <a:r>
                        <a:rPr lang="zh-CN" altLang="en-US" dirty="0"/>
                        <a:t>是否为绝对路径</a:t>
                      </a:r>
                    </a:p>
                  </a:txBody>
                  <a:tcPr/>
                </a:tc>
                <a:extLst>
                  <a:ext uri="{0D108BD9-81ED-4DB2-BD59-A6C34878D82A}">
                    <a16:rowId xmlns:a16="http://schemas.microsoft.com/office/drawing/2014/main" val="132456973"/>
                  </a:ext>
                </a:extLst>
              </a:tr>
              <a:tr h="370840">
                <a:tc>
                  <a:txBody>
                    <a:bodyPr/>
                    <a:lstStyle/>
                    <a:p>
                      <a:r>
                        <a:rPr lang="en-US" altLang="zh-CN" dirty="0"/>
                        <a:t>Path </a:t>
                      </a:r>
                      <a:r>
                        <a:rPr lang="en-US" altLang="zh-CN" dirty="0" err="1"/>
                        <a:t>toAbsolutePath</a:t>
                      </a:r>
                      <a:r>
                        <a:rPr lang="en-US" altLang="zh-CN" dirty="0"/>
                        <a:t>()</a:t>
                      </a:r>
                      <a:endParaRPr lang="zh-CN" altLang="en-US" dirty="0"/>
                    </a:p>
                  </a:txBody>
                  <a:tcPr/>
                </a:tc>
                <a:tc>
                  <a:txBody>
                    <a:bodyPr/>
                    <a:lstStyle/>
                    <a:p>
                      <a:r>
                        <a:rPr lang="zh-CN" altLang="en-US" dirty="0"/>
                        <a:t>转化为绝对路径</a:t>
                      </a:r>
                    </a:p>
                  </a:txBody>
                  <a:tcPr/>
                </a:tc>
                <a:extLst>
                  <a:ext uri="{0D108BD9-81ED-4DB2-BD59-A6C34878D82A}">
                    <a16:rowId xmlns:a16="http://schemas.microsoft.com/office/drawing/2014/main" val="279315329"/>
                  </a:ext>
                </a:extLst>
              </a:tr>
              <a:tr h="370840">
                <a:tc>
                  <a:txBody>
                    <a:bodyPr/>
                    <a:lstStyle/>
                    <a:p>
                      <a:r>
                        <a:rPr lang="en-US" altLang="zh-CN" dirty="0"/>
                        <a:t>String </a:t>
                      </a:r>
                      <a:r>
                        <a:rPr lang="en-US" altLang="zh-CN" dirty="0" err="1"/>
                        <a:t>toString</a:t>
                      </a:r>
                      <a:r>
                        <a:rPr lang="en-US" altLang="zh-CN" dirty="0"/>
                        <a:t>()</a:t>
                      </a:r>
                      <a:endParaRPr lang="zh-CN" altLang="en-US" dirty="0"/>
                    </a:p>
                  </a:txBody>
                  <a:tcPr/>
                </a:tc>
                <a:tc>
                  <a:txBody>
                    <a:bodyPr/>
                    <a:lstStyle/>
                    <a:p>
                      <a:r>
                        <a:rPr lang="zh-CN" altLang="en-US" dirty="0"/>
                        <a:t>转化成字符串</a:t>
                      </a:r>
                    </a:p>
                  </a:txBody>
                  <a:tcPr/>
                </a:tc>
                <a:extLst>
                  <a:ext uri="{0D108BD9-81ED-4DB2-BD59-A6C34878D82A}">
                    <a16:rowId xmlns:a16="http://schemas.microsoft.com/office/drawing/2014/main" val="2384382103"/>
                  </a:ext>
                </a:extLst>
              </a:tr>
            </a:tbl>
          </a:graphicData>
        </a:graphic>
      </p:graphicFrame>
    </p:spTree>
    <p:extLst>
      <p:ext uri="{BB962C8B-B14F-4D97-AF65-F5344CB8AC3E}">
        <p14:creationId xmlns:p14="http://schemas.microsoft.com/office/powerpoint/2010/main" val="14714191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16712" cy="415370"/>
            <a:chOff x="264586" y="255969"/>
            <a:chExt cx="31167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1260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java.nio.file.Files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809100092"/>
              </p:ext>
            </p:extLst>
          </p:nvPr>
        </p:nvGraphicFramePr>
        <p:xfrm>
          <a:off x="151748" y="671339"/>
          <a:ext cx="8856984" cy="421132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Path copy(Path source, Path target, </a:t>
                      </a:r>
                      <a:r>
                        <a:rPr lang="en-US" altLang="zh-CN" dirty="0" err="1"/>
                        <a:t>CopyOption</a:t>
                      </a:r>
                      <a:r>
                        <a:rPr lang="en-US" altLang="zh-CN" dirty="0"/>
                        <a:t>…</a:t>
                      </a:r>
                      <a:r>
                        <a:rPr lang="zh-CN" altLang="en-US" dirty="0"/>
                        <a:t> </a:t>
                      </a:r>
                      <a:r>
                        <a:rPr lang="en-US" altLang="zh-CN" dirty="0"/>
                        <a:t>how)</a:t>
                      </a:r>
                      <a:endParaRPr lang="zh-CN" altLang="en-US" dirty="0"/>
                    </a:p>
                  </a:txBody>
                  <a:tcPr/>
                </a:tc>
                <a:tc>
                  <a:txBody>
                    <a:bodyPr/>
                    <a:lstStyle/>
                    <a:p>
                      <a:r>
                        <a:rPr lang="zh-CN" altLang="en-US" dirty="0"/>
                        <a:t>复制</a:t>
                      </a:r>
                    </a:p>
                  </a:txBody>
                  <a:tcPr/>
                </a:tc>
                <a:extLst>
                  <a:ext uri="{0D108BD9-81ED-4DB2-BD59-A6C34878D82A}">
                    <a16:rowId xmlns:a16="http://schemas.microsoft.com/office/drawing/2014/main" val="3088202788"/>
                  </a:ext>
                </a:extLst>
              </a:tr>
              <a:tr h="370840">
                <a:tc>
                  <a:txBody>
                    <a:bodyPr/>
                    <a:lstStyle/>
                    <a:p>
                      <a:r>
                        <a:rPr lang="en-US" altLang="zh-CN" dirty="0"/>
                        <a:t>public static Path </a:t>
                      </a:r>
                      <a:r>
                        <a:rPr lang="en-US" altLang="zh-CN" dirty="0" err="1"/>
                        <a:t>createDirectories</a:t>
                      </a:r>
                      <a:r>
                        <a:rPr lang="en-US" altLang="zh-CN" dirty="0"/>
                        <a:t>(Path </a:t>
                      </a:r>
                      <a:r>
                        <a:rPr lang="en-US" altLang="zh-CN" dirty="0" err="1"/>
                        <a:t>dir</a:t>
                      </a:r>
                      <a:r>
                        <a:rPr lang="en-US" altLang="zh-CN" dirty="0"/>
                        <a:t>, </a:t>
                      </a:r>
                      <a:r>
                        <a:rPr lang="en-US" altLang="zh-CN" dirty="0" err="1"/>
                        <a:t>FileAttribute</a:t>
                      </a:r>
                      <a:r>
                        <a:rPr lang="en-US" altLang="zh-CN" dirty="0"/>
                        <a:t>&lt;?&gt;… </a:t>
                      </a:r>
                      <a:r>
                        <a:rPr lang="en-US" altLang="zh-CN" dirty="0" err="1"/>
                        <a:t>attrs</a:t>
                      </a:r>
                      <a:r>
                        <a:rPr lang="en-US" altLang="zh-CN" dirty="0"/>
                        <a:t>)</a:t>
                      </a:r>
                      <a:endParaRPr lang="zh-CN" altLang="en-US" dirty="0"/>
                    </a:p>
                  </a:txBody>
                  <a:tcPr/>
                </a:tc>
                <a:tc>
                  <a:txBody>
                    <a:bodyPr/>
                    <a:lstStyle/>
                    <a:p>
                      <a:r>
                        <a:rPr lang="zh-CN" altLang="en-US" dirty="0"/>
                        <a:t>创建目录</a:t>
                      </a:r>
                    </a:p>
                  </a:txBody>
                  <a:tcPr/>
                </a:tc>
                <a:extLst>
                  <a:ext uri="{0D108BD9-81ED-4DB2-BD59-A6C34878D82A}">
                    <a16:rowId xmlns:a16="http://schemas.microsoft.com/office/drawing/2014/main" val="3154243218"/>
                  </a:ext>
                </a:extLst>
              </a:tr>
              <a:tr h="370840">
                <a:tc>
                  <a:txBody>
                    <a:bodyPr/>
                    <a:lstStyle/>
                    <a:p>
                      <a:r>
                        <a:rPr lang="en-US" altLang="zh-CN" dirty="0"/>
                        <a:t>public static Path </a:t>
                      </a:r>
                      <a:r>
                        <a:rPr lang="en-US" altLang="zh-CN" dirty="0" err="1"/>
                        <a:t>createFiles</a:t>
                      </a:r>
                      <a:r>
                        <a:rPr lang="en-US" altLang="zh-CN" dirty="0"/>
                        <a:t>(Path </a:t>
                      </a:r>
                      <a:r>
                        <a:rPr lang="en-US" altLang="zh-CN" dirty="0" err="1"/>
                        <a:t>path</a:t>
                      </a:r>
                      <a:r>
                        <a:rPr lang="en-US" altLang="zh-CN" dirty="0"/>
                        <a:t>, </a:t>
                      </a:r>
                      <a:r>
                        <a:rPr lang="en-US" altLang="zh-CN" dirty="0" err="1"/>
                        <a:t>FileAttribute</a:t>
                      </a:r>
                      <a:r>
                        <a:rPr lang="en-US" altLang="zh-CN" dirty="0"/>
                        <a:t>&lt;?&gt;… </a:t>
                      </a:r>
                      <a:r>
                        <a:rPr lang="en-US" altLang="zh-CN" dirty="0" err="1"/>
                        <a:t>attrs</a:t>
                      </a:r>
                      <a:r>
                        <a:rPr lang="en-US" altLang="zh-CN" dirty="0"/>
                        <a:t>)</a:t>
                      </a:r>
                      <a:endParaRPr lang="zh-CN" altLang="en-US" dirty="0"/>
                    </a:p>
                  </a:txBody>
                  <a:tcPr/>
                </a:tc>
                <a:tc>
                  <a:txBody>
                    <a:bodyPr/>
                    <a:lstStyle/>
                    <a:p>
                      <a:r>
                        <a:rPr lang="zh-CN" altLang="en-US" dirty="0"/>
                        <a:t>创建文件</a:t>
                      </a:r>
                    </a:p>
                  </a:txBody>
                  <a:tcPr/>
                </a:tc>
                <a:extLst>
                  <a:ext uri="{0D108BD9-81ED-4DB2-BD59-A6C34878D82A}">
                    <a16:rowId xmlns:a16="http://schemas.microsoft.com/office/drawing/2014/main" val="1042774816"/>
                  </a:ext>
                </a:extLst>
              </a:tr>
              <a:tr h="370840">
                <a:tc>
                  <a:txBody>
                    <a:bodyPr/>
                    <a:lstStyle/>
                    <a:p>
                      <a:r>
                        <a:rPr lang="en-US" altLang="zh-CN" dirty="0"/>
                        <a:t>public static </a:t>
                      </a:r>
                      <a:r>
                        <a:rPr lang="en-US" altLang="zh-CN" dirty="0" err="1"/>
                        <a:t>SeekableByteChannel</a:t>
                      </a:r>
                      <a:r>
                        <a:rPr lang="en-US" altLang="zh-CN" dirty="0"/>
                        <a:t> </a:t>
                      </a:r>
                      <a:r>
                        <a:rPr lang="en-US" altLang="zh-CN" dirty="0" err="1"/>
                        <a:t>newByteChannel</a:t>
                      </a:r>
                      <a:r>
                        <a:rPr lang="en-US" altLang="zh-CN" dirty="0"/>
                        <a:t>(Path </a:t>
                      </a:r>
                      <a:r>
                        <a:rPr lang="en-US" altLang="zh-CN" dirty="0" err="1"/>
                        <a:t>path</a:t>
                      </a:r>
                      <a:r>
                        <a:rPr lang="en-US" altLang="zh-CN" dirty="0"/>
                        <a:t>, </a:t>
                      </a:r>
                      <a:r>
                        <a:rPr lang="en-US" altLang="zh-CN" dirty="0" err="1"/>
                        <a:t>OpenOption</a:t>
                      </a:r>
                      <a:r>
                        <a:rPr lang="en-US" altLang="zh-CN" dirty="0"/>
                        <a:t>… how)</a:t>
                      </a:r>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指定的文件，返回连接到该文件的</a:t>
                      </a:r>
                      <a:r>
                        <a:rPr lang="en-US" altLang="zh-CN" dirty="0" err="1"/>
                        <a:t>SeekableByteChannel</a:t>
                      </a:r>
                      <a:endParaRPr lang="zh-CN" altLang="en-US" dirty="0"/>
                    </a:p>
                  </a:txBody>
                  <a:tcPr/>
                </a:tc>
                <a:extLst>
                  <a:ext uri="{0D108BD9-81ED-4DB2-BD59-A6C34878D82A}">
                    <a16:rowId xmlns:a16="http://schemas.microsoft.com/office/drawing/2014/main" val="2381296203"/>
                  </a:ext>
                </a:extLst>
              </a:tr>
              <a:tr h="370840">
                <a:tc>
                  <a:txBody>
                    <a:bodyPr/>
                    <a:lstStyle/>
                    <a:p>
                      <a:r>
                        <a:rPr lang="en-US" altLang="zh-CN" dirty="0"/>
                        <a:t>public static </a:t>
                      </a:r>
                      <a:r>
                        <a:rPr lang="en-US" altLang="zh-CN" dirty="0" err="1"/>
                        <a:t>BufferedReader</a:t>
                      </a:r>
                      <a:r>
                        <a:rPr lang="en-US" altLang="zh-CN" dirty="0"/>
                        <a:t> </a:t>
                      </a:r>
                      <a:r>
                        <a:rPr lang="en-US" altLang="zh-CN" dirty="0" err="1"/>
                        <a:t>newBufferedReader</a:t>
                      </a:r>
                      <a:r>
                        <a:rPr lang="en-US" altLang="zh-CN" dirty="0"/>
                        <a:t>(Path </a:t>
                      </a:r>
                      <a:r>
                        <a:rPr lang="en-US" altLang="zh-CN" dirty="0" err="1"/>
                        <a:t>path</a:t>
                      </a:r>
                      <a:r>
                        <a:rPr lang="en-US" altLang="zh-CN" dirty="0"/>
                        <a:t>, Charset cs)</a:t>
                      </a:r>
                      <a:endParaRPr lang="zh-CN" altLang="en-US" dirty="0"/>
                    </a:p>
                  </a:txBody>
                  <a:tcPr/>
                </a:tc>
                <a:tc>
                  <a:txBody>
                    <a:bodyPr/>
                    <a:lstStyle/>
                    <a:p>
                      <a:r>
                        <a:rPr lang="zh-CN" altLang="en-US" dirty="0"/>
                        <a:t>使用指定字符集将文件</a:t>
                      </a:r>
                      <a:r>
                        <a:rPr lang="en-US" altLang="zh-CN" dirty="0"/>
                        <a:t>path</a:t>
                      </a:r>
                      <a:r>
                        <a:rPr lang="zh-CN" altLang="en-US" dirty="0"/>
                        <a:t>中的字节解码为字符并返回一个</a:t>
                      </a:r>
                      <a:r>
                        <a:rPr lang="en-US" altLang="zh-CN" dirty="0" err="1"/>
                        <a:t>BufferedReader</a:t>
                      </a:r>
                      <a:endParaRPr lang="zh-CN" altLang="en-US" dirty="0"/>
                    </a:p>
                  </a:txBody>
                  <a:tcPr/>
                </a:tc>
                <a:extLst>
                  <a:ext uri="{0D108BD9-81ED-4DB2-BD59-A6C34878D82A}">
                    <a16:rowId xmlns:a16="http://schemas.microsoft.com/office/drawing/2014/main" val="2259084453"/>
                  </a:ext>
                </a:extLst>
              </a:tr>
              <a:tr h="370840">
                <a:tc>
                  <a:txBody>
                    <a:bodyPr/>
                    <a:lstStyle/>
                    <a:p>
                      <a:r>
                        <a:rPr lang="en-US" altLang="zh-CN" dirty="0"/>
                        <a:t>public static </a:t>
                      </a:r>
                      <a:r>
                        <a:rPr lang="en-US" altLang="zh-CN" dirty="0" err="1"/>
                        <a:t>BufferedWriter</a:t>
                      </a:r>
                      <a:r>
                        <a:rPr lang="en-US" altLang="zh-CN" dirty="0"/>
                        <a:t> </a:t>
                      </a:r>
                      <a:r>
                        <a:rPr lang="en-US" altLang="zh-CN" dirty="0" err="1"/>
                        <a:t>newBufferedWriter</a:t>
                      </a:r>
                      <a:r>
                        <a:rPr lang="en-US" altLang="zh-CN" dirty="0"/>
                        <a:t>(Path </a:t>
                      </a:r>
                      <a:r>
                        <a:rPr lang="en-US" altLang="zh-CN" dirty="0" err="1"/>
                        <a:t>path</a:t>
                      </a:r>
                      <a:r>
                        <a:rPr lang="en-US" altLang="zh-CN" dirty="0"/>
                        <a:t>, Charset cs)</a:t>
                      </a:r>
                      <a:endParaRPr lang="zh-CN" altLang="en-US" dirty="0"/>
                    </a:p>
                  </a:txBody>
                  <a:tcPr/>
                </a:tc>
                <a:tc>
                  <a:txBody>
                    <a:bodyPr/>
                    <a:lstStyle/>
                    <a:p>
                      <a:r>
                        <a:rPr lang="zh-CN" altLang="en-US" dirty="0"/>
                        <a:t>使用指定字符集编码数据并写入文件</a:t>
                      </a:r>
                      <a:r>
                        <a:rPr lang="en-US" altLang="zh-CN" dirty="0"/>
                        <a:t>path</a:t>
                      </a:r>
                      <a:endParaRPr lang="zh-CN" altLang="en-US" dirty="0"/>
                    </a:p>
                  </a:txBody>
                  <a:tcPr/>
                </a:tc>
                <a:extLst>
                  <a:ext uri="{0D108BD9-81ED-4DB2-BD59-A6C34878D82A}">
                    <a16:rowId xmlns:a16="http://schemas.microsoft.com/office/drawing/2014/main" val="132456973"/>
                  </a:ext>
                </a:extLst>
              </a:tr>
            </a:tbl>
          </a:graphicData>
        </a:graphic>
      </p:graphicFrame>
    </p:spTree>
    <p:extLst>
      <p:ext uri="{BB962C8B-B14F-4D97-AF65-F5344CB8AC3E}">
        <p14:creationId xmlns:p14="http://schemas.microsoft.com/office/powerpoint/2010/main" val="13886532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流的概念</a:t>
              </a:r>
            </a:p>
          </p:txBody>
        </p:sp>
      </p:grpSp>
      <p:sp>
        <p:nvSpPr>
          <p:cNvPr id="13" name="Rectangle 3">
            <a:extLst>
              <a:ext uri="{FF2B5EF4-FFF2-40B4-BE49-F238E27FC236}">
                <a16:creationId xmlns:a16="http://schemas.microsoft.com/office/drawing/2014/main" id="{D5FF34E5-D798-451A-B454-6EAB85247872}"/>
              </a:ext>
            </a:extLst>
          </p:cNvPr>
          <p:cNvSpPr txBox="1">
            <a:spLocks noChangeArrowheads="1"/>
          </p:cNvSpPr>
          <p:nvPr/>
        </p:nvSpPr>
        <p:spPr>
          <a:xfrm>
            <a:off x="107504" y="583286"/>
            <a:ext cx="8928992" cy="150888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流</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Stream</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是指</a:t>
            </a:r>
            <a:r>
              <a:rPr lang="zh-CN" altLang="en-US" sz="2800" dirty="0">
                <a:solidFill>
                  <a:srgbClr val="FF0000"/>
                </a:solidFill>
                <a:latin typeface="微软雅黑" panose="020B0503020204020204" pitchFamily="34" charset="-122"/>
                <a:ea typeface="微软雅黑" panose="020B0503020204020204" pitchFamily="34" charset="-122"/>
              </a:rPr>
              <a:t>以先进先出方式接收</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发送信息的通道</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应用程序</a:t>
            </a:r>
            <a:r>
              <a:rPr lang="zh-CN" altLang="en-US" sz="2800" dirty="0">
                <a:solidFill>
                  <a:srgbClr val="FF0000"/>
                </a:solidFill>
                <a:latin typeface="微软雅黑" panose="020B0503020204020204" pitchFamily="34" charset="-122"/>
                <a:ea typeface="微软雅黑" panose="020B0503020204020204" pitchFamily="34" charset="-122"/>
              </a:rPr>
              <a:t>中使用输入流读取数据，输出流写入数据</a:t>
            </a:r>
            <a:r>
              <a:rPr lang="zh-CN" altLang="en-US" sz="2800" dirty="0">
                <a:latin typeface="微软雅黑" panose="020B0503020204020204" pitchFamily="34" charset="-122"/>
                <a:ea typeface="微软雅黑" panose="020B0503020204020204" pitchFamily="34" charset="-122"/>
              </a:rPr>
              <a:t>，就好像数据流入到程序或从程序中流出</a:t>
            </a:r>
          </a:p>
        </p:txBody>
      </p:sp>
      <p:grpSp>
        <p:nvGrpSpPr>
          <p:cNvPr id="35" name="组合 34">
            <a:extLst>
              <a:ext uri="{FF2B5EF4-FFF2-40B4-BE49-F238E27FC236}">
                <a16:creationId xmlns:a16="http://schemas.microsoft.com/office/drawing/2014/main" id="{89B201C1-8AE1-4ED9-A1D6-EE508806638B}"/>
              </a:ext>
            </a:extLst>
          </p:cNvPr>
          <p:cNvGrpSpPr/>
          <p:nvPr/>
        </p:nvGrpSpPr>
        <p:grpSpPr>
          <a:xfrm>
            <a:off x="1403648" y="2283718"/>
            <a:ext cx="5800854" cy="2352533"/>
            <a:chOff x="1320895" y="2571750"/>
            <a:chExt cx="5800854" cy="2352533"/>
          </a:xfrm>
        </p:grpSpPr>
        <p:sp>
          <p:nvSpPr>
            <p:cNvPr id="3" name="矩形 2">
              <a:extLst>
                <a:ext uri="{FF2B5EF4-FFF2-40B4-BE49-F238E27FC236}">
                  <a16:creationId xmlns:a16="http://schemas.microsoft.com/office/drawing/2014/main" id="{47099A39-C602-4581-B4A8-F67D9F466712}"/>
                </a:ext>
              </a:extLst>
            </p:cNvPr>
            <p:cNvSpPr/>
            <p:nvPr/>
          </p:nvSpPr>
          <p:spPr>
            <a:xfrm>
              <a:off x="3419872" y="2571750"/>
              <a:ext cx="1656184" cy="230425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6F1E3785-189E-471D-9E5A-29A2CDBBE6C0}"/>
                </a:ext>
              </a:extLst>
            </p:cNvPr>
            <p:cNvSpPr txBox="1"/>
            <p:nvPr/>
          </p:nvSpPr>
          <p:spPr>
            <a:xfrm>
              <a:off x="3924798" y="2666995"/>
              <a:ext cx="646331" cy="369332"/>
            </a:xfrm>
            <a:prstGeom prst="rect">
              <a:avLst/>
            </a:prstGeom>
            <a:solidFill>
              <a:schemeClr val="accent1">
                <a:lumMod val="20000"/>
                <a:lumOff val="80000"/>
              </a:schemeClr>
            </a:solidFill>
          </p:spPr>
          <p:txBody>
            <a:bodyPr wrap="none" rtlCol="0">
              <a:spAutoFit/>
            </a:bodyPr>
            <a:lstStyle/>
            <a:p>
              <a:r>
                <a:rPr lang="zh-CN" altLang="en-US" dirty="0"/>
                <a:t>程序</a:t>
              </a:r>
            </a:p>
          </p:txBody>
        </p:sp>
        <p:sp>
          <p:nvSpPr>
            <p:cNvPr id="6" name="文本框 5">
              <a:extLst>
                <a:ext uri="{FF2B5EF4-FFF2-40B4-BE49-F238E27FC236}">
                  <a16:creationId xmlns:a16="http://schemas.microsoft.com/office/drawing/2014/main" id="{B2FACF68-3FBE-4BE1-A4A9-D0D939E6C762}"/>
                </a:ext>
              </a:extLst>
            </p:cNvPr>
            <p:cNvSpPr txBox="1"/>
            <p:nvPr/>
          </p:nvSpPr>
          <p:spPr>
            <a:xfrm>
              <a:off x="3809381" y="3352040"/>
              <a:ext cx="877163" cy="369332"/>
            </a:xfrm>
            <a:prstGeom prst="rect">
              <a:avLst/>
            </a:prstGeom>
            <a:noFill/>
            <a:ln>
              <a:solidFill>
                <a:schemeClr val="accent1">
                  <a:shade val="50000"/>
                </a:schemeClr>
              </a:solidFill>
              <a:prstDash val="dashDot"/>
            </a:ln>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输入流</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4E2F413E-3F57-4A30-AC24-CB6E7A952420}"/>
                </a:ext>
              </a:extLst>
            </p:cNvPr>
            <p:cNvSpPr txBox="1"/>
            <p:nvPr/>
          </p:nvSpPr>
          <p:spPr>
            <a:xfrm>
              <a:off x="3809380" y="4134225"/>
              <a:ext cx="877163" cy="369332"/>
            </a:xfrm>
            <a:prstGeom prst="rect">
              <a:avLst/>
            </a:prstGeom>
            <a:noFill/>
            <a:ln>
              <a:solidFill>
                <a:schemeClr val="accent1">
                  <a:shade val="50000"/>
                </a:schemeClr>
              </a:solidFill>
              <a:prstDash val="dashDot"/>
            </a:ln>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输出流</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9" name="keyboard-with-wire_73799">
              <a:extLst>
                <a:ext uri="{FF2B5EF4-FFF2-40B4-BE49-F238E27FC236}">
                  <a16:creationId xmlns:a16="http://schemas.microsoft.com/office/drawing/2014/main" id="{64491DBC-EEEF-4671-B3C8-CE7E0C217AF4}"/>
                </a:ext>
              </a:extLst>
            </p:cNvPr>
            <p:cNvSpPr/>
            <p:nvPr/>
          </p:nvSpPr>
          <p:spPr>
            <a:xfrm>
              <a:off x="1456592" y="2582698"/>
              <a:ext cx="473988" cy="609685"/>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 name="connsiteX169" fmla="*/ 121763 h 600884"/>
                <a:gd name="connsiteY169" fmla="*/ 121763 h 600884"/>
                <a:gd name="connsiteX170" fmla="*/ 121763 h 600884"/>
                <a:gd name="connsiteY170" fmla="*/ 121763 h 600884"/>
                <a:gd name="connsiteX171" fmla="*/ 121763 h 600884"/>
                <a:gd name="connsiteY171" fmla="*/ 121763 h 600884"/>
                <a:gd name="connsiteX172" fmla="*/ 121763 h 600884"/>
                <a:gd name="connsiteY172" fmla="*/ 121763 h 600884"/>
                <a:gd name="connsiteX173" fmla="*/ 121763 h 600884"/>
                <a:gd name="connsiteY173" fmla="*/ 121763 h 600884"/>
                <a:gd name="connsiteX174" fmla="*/ 121763 h 600884"/>
                <a:gd name="connsiteY174" fmla="*/ 121763 h 600884"/>
                <a:gd name="connsiteX175" fmla="*/ 121763 h 600884"/>
                <a:gd name="connsiteY175" fmla="*/ 121763 h 600884"/>
                <a:gd name="connsiteX176" fmla="*/ 121763 h 600884"/>
                <a:gd name="connsiteY176" fmla="*/ 121763 h 600884"/>
                <a:gd name="connsiteX177" fmla="*/ 121763 h 600884"/>
                <a:gd name="connsiteY177" fmla="*/ 121763 h 600884"/>
                <a:gd name="connsiteX178" fmla="*/ 121763 h 600884"/>
                <a:gd name="connsiteY178" fmla="*/ 121763 h 600884"/>
                <a:gd name="connsiteX179" fmla="*/ 121763 h 600884"/>
                <a:gd name="connsiteY179" fmla="*/ 121763 h 600884"/>
                <a:gd name="connsiteX180" fmla="*/ 121763 h 600884"/>
                <a:gd name="connsiteY180" fmla="*/ 121763 h 600884"/>
                <a:gd name="connsiteX181" fmla="*/ 121763 h 600884"/>
                <a:gd name="connsiteY181" fmla="*/ 121763 h 600884"/>
                <a:gd name="connsiteX182" fmla="*/ 121763 h 600884"/>
                <a:gd name="connsiteY182" fmla="*/ 121763 h 600884"/>
                <a:gd name="connsiteX183" fmla="*/ 121763 h 600884"/>
                <a:gd name="connsiteY183" fmla="*/ 121763 h 600884"/>
                <a:gd name="connsiteX184" fmla="*/ 121763 h 600884"/>
                <a:gd name="connsiteY184" fmla="*/ 121763 h 600884"/>
                <a:gd name="connsiteX185" fmla="*/ 121763 h 600884"/>
                <a:gd name="connsiteY185" fmla="*/ 121763 h 600884"/>
                <a:gd name="connsiteX186" fmla="*/ 121763 h 600884"/>
                <a:gd name="connsiteY186" fmla="*/ 121763 h 600884"/>
                <a:gd name="connsiteX187" fmla="*/ 121763 h 600884"/>
                <a:gd name="connsiteY187" fmla="*/ 121763 h 600884"/>
                <a:gd name="connsiteX188" fmla="*/ 121763 h 600884"/>
                <a:gd name="connsiteY188" fmla="*/ 121763 h 600884"/>
                <a:gd name="connsiteX189" fmla="*/ 121763 h 600884"/>
                <a:gd name="connsiteY189" fmla="*/ 121763 h 600884"/>
                <a:gd name="connsiteX190" fmla="*/ 121763 h 600884"/>
                <a:gd name="connsiteY190" fmla="*/ 121763 h 600884"/>
                <a:gd name="connsiteX191" fmla="*/ 121763 h 600884"/>
                <a:gd name="connsiteY191" fmla="*/ 121763 h 600884"/>
                <a:gd name="connsiteX192" fmla="*/ 121763 h 600884"/>
                <a:gd name="connsiteY192" fmla="*/ 121763 h 600884"/>
                <a:gd name="connsiteX193" fmla="*/ 121763 h 600884"/>
                <a:gd name="connsiteY193" fmla="*/ 121763 h 600884"/>
                <a:gd name="connsiteX194" fmla="*/ 121763 h 600884"/>
                <a:gd name="connsiteY194" fmla="*/ 121763 h 600884"/>
                <a:gd name="connsiteX195" fmla="*/ 121763 h 600884"/>
                <a:gd name="connsiteY195" fmla="*/ 121763 h 600884"/>
                <a:gd name="connsiteX196" fmla="*/ 121763 h 600884"/>
                <a:gd name="connsiteY196" fmla="*/ 121763 h 600884"/>
                <a:gd name="connsiteX197" fmla="*/ 121763 h 600884"/>
                <a:gd name="connsiteY197" fmla="*/ 121763 h 600884"/>
                <a:gd name="connsiteX198" fmla="*/ 121763 h 600884"/>
                <a:gd name="connsiteY198"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55802" h="586292">
                  <a:moveTo>
                    <a:pt x="257538" y="456583"/>
                  </a:moveTo>
                  <a:cubicBezTo>
                    <a:pt x="253736" y="456583"/>
                    <a:pt x="250694" y="456583"/>
                    <a:pt x="247652" y="458101"/>
                  </a:cubicBezTo>
                  <a:cubicBezTo>
                    <a:pt x="244611" y="459620"/>
                    <a:pt x="241569" y="461898"/>
                    <a:pt x="239288" y="464935"/>
                  </a:cubicBezTo>
                  <a:cubicBezTo>
                    <a:pt x="237007" y="467972"/>
                    <a:pt x="234725" y="471769"/>
                    <a:pt x="233205" y="476324"/>
                  </a:cubicBezTo>
                  <a:cubicBezTo>
                    <a:pt x="231684" y="481639"/>
                    <a:pt x="231684" y="487714"/>
                    <a:pt x="230923" y="494547"/>
                  </a:cubicBezTo>
                  <a:cubicBezTo>
                    <a:pt x="231684" y="501381"/>
                    <a:pt x="231684" y="507455"/>
                    <a:pt x="233205" y="512770"/>
                  </a:cubicBezTo>
                  <a:cubicBezTo>
                    <a:pt x="234725" y="517326"/>
                    <a:pt x="236246" y="521122"/>
                    <a:pt x="239288" y="524160"/>
                  </a:cubicBezTo>
                  <a:cubicBezTo>
                    <a:pt x="241569" y="527197"/>
                    <a:pt x="243850" y="529475"/>
                    <a:pt x="246892" y="530993"/>
                  </a:cubicBezTo>
                  <a:cubicBezTo>
                    <a:pt x="249934" y="532512"/>
                    <a:pt x="252975" y="533271"/>
                    <a:pt x="256777" y="533271"/>
                  </a:cubicBezTo>
                  <a:cubicBezTo>
                    <a:pt x="259819" y="533271"/>
                    <a:pt x="262861" y="532512"/>
                    <a:pt x="265902" y="530993"/>
                  </a:cubicBezTo>
                  <a:cubicBezTo>
                    <a:pt x="269704" y="530234"/>
                    <a:pt x="271985" y="527956"/>
                    <a:pt x="274267" y="524919"/>
                  </a:cubicBezTo>
                  <a:cubicBezTo>
                    <a:pt x="277308" y="521882"/>
                    <a:pt x="278829" y="517326"/>
                    <a:pt x="280350" y="512770"/>
                  </a:cubicBezTo>
                  <a:cubicBezTo>
                    <a:pt x="281871" y="507455"/>
                    <a:pt x="282631" y="502140"/>
                    <a:pt x="282631" y="494547"/>
                  </a:cubicBezTo>
                  <a:cubicBezTo>
                    <a:pt x="282631" y="487714"/>
                    <a:pt x="281871" y="481639"/>
                    <a:pt x="280350" y="477084"/>
                  </a:cubicBezTo>
                  <a:cubicBezTo>
                    <a:pt x="278829" y="472528"/>
                    <a:pt x="277308" y="467972"/>
                    <a:pt x="275027" y="464935"/>
                  </a:cubicBezTo>
                  <a:cubicBezTo>
                    <a:pt x="272746" y="461898"/>
                    <a:pt x="269704" y="459620"/>
                    <a:pt x="266663" y="458101"/>
                  </a:cubicBezTo>
                  <a:cubicBezTo>
                    <a:pt x="263621" y="456583"/>
                    <a:pt x="260579" y="456583"/>
                    <a:pt x="257538" y="456583"/>
                  </a:cubicBezTo>
                  <a:close/>
                  <a:moveTo>
                    <a:pt x="322875" y="444471"/>
                  </a:moveTo>
                  <a:lnTo>
                    <a:pt x="339566" y="444471"/>
                  </a:lnTo>
                  <a:lnTo>
                    <a:pt x="379776" y="514236"/>
                  </a:lnTo>
                  <a:lnTo>
                    <a:pt x="379776" y="444471"/>
                  </a:lnTo>
                  <a:lnTo>
                    <a:pt x="396466" y="444471"/>
                  </a:lnTo>
                  <a:lnTo>
                    <a:pt x="396466" y="546085"/>
                  </a:lnTo>
                  <a:lnTo>
                    <a:pt x="379776" y="546085"/>
                  </a:lnTo>
                  <a:lnTo>
                    <a:pt x="339566" y="475562"/>
                  </a:lnTo>
                  <a:lnTo>
                    <a:pt x="339566" y="546085"/>
                  </a:lnTo>
                  <a:lnTo>
                    <a:pt x="322875" y="546085"/>
                  </a:lnTo>
                  <a:close/>
                  <a:moveTo>
                    <a:pt x="256777" y="442156"/>
                  </a:moveTo>
                  <a:cubicBezTo>
                    <a:pt x="262861" y="442156"/>
                    <a:pt x="268944" y="443675"/>
                    <a:pt x="273506" y="445953"/>
                  </a:cubicBezTo>
                  <a:cubicBezTo>
                    <a:pt x="278829" y="448231"/>
                    <a:pt x="283392" y="451268"/>
                    <a:pt x="287194" y="455823"/>
                  </a:cubicBezTo>
                  <a:cubicBezTo>
                    <a:pt x="290996" y="460379"/>
                    <a:pt x="294037" y="465694"/>
                    <a:pt x="296319" y="471769"/>
                  </a:cubicBezTo>
                  <a:cubicBezTo>
                    <a:pt x="298600" y="478602"/>
                    <a:pt x="299360" y="486195"/>
                    <a:pt x="299360" y="494547"/>
                  </a:cubicBezTo>
                  <a:cubicBezTo>
                    <a:pt x="299360" y="502899"/>
                    <a:pt x="298600" y="510492"/>
                    <a:pt x="296319" y="517326"/>
                  </a:cubicBezTo>
                  <a:cubicBezTo>
                    <a:pt x="294037" y="524160"/>
                    <a:pt x="290996" y="529475"/>
                    <a:pt x="287194" y="534030"/>
                  </a:cubicBezTo>
                  <a:cubicBezTo>
                    <a:pt x="283392" y="537827"/>
                    <a:pt x="278829" y="541623"/>
                    <a:pt x="273506" y="543901"/>
                  </a:cubicBezTo>
                  <a:cubicBezTo>
                    <a:pt x="268944" y="545420"/>
                    <a:pt x="262861" y="546938"/>
                    <a:pt x="256777" y="546938"/>
                  </a:cubicBezTo>
                  <a:cubicBezTo>
                    <a:pt x="250694" y="546938"/>
                    <a:pt x="245371" y="545420"/>
                    <a:pt x="240048" y="543901"/>
                  </a:cubicBezTo>
                  <a:cubicBezTo>
                    <a:pt x="234725" y="541623"/>
                    <a:pt x="230163" y="537827"/>
                    <a:pt x="226361" y="534030"/>
                  </a:cubicBezTo>
                  <a:cubicBezTo>
                    <a:pt x="222559" y="529475"/>
                    <a:pt x="219517" y="524160"/>
                    <a:pt x="217236" y="517326"/>
                  </a:cubicBezTo>
                  <a:cubicBezTo>
                    <a:pt x="215715" y="510492"/>
                    <a:pt x="214194" y="502899"/>
                    <a:pt x="214194" y="494547"/>
                  </a:cubicBezTo>
                  <a:cubicBezTo>
                    <a:pt x="214194" y="486195"/>
                    <a:pt x="215715" y="478602"/>
                    <a:pt x="217236" y="471769"/>
                  </a:cubicBezTo>
                  <a:cubicBezTo>
                    <a:pt x="219517" y="465694"/>
                    <a:pt x="222559" y="460379"/>
                    <a:pt x="226361" y="455823"/>
                  </a:cubicBezTo>
                  <a:cubicBezTo>
                    <a:pt x="230163" y="451268"/>
                    <a:pt x="234725" y="448231"/>
                    <a:pt x="240048" y="445953"/>
                  </a:cubicBezTo>
                  <a:cubicBezTo>
                    <a:pt x="245371" y="443675"/>
                    <a:pt x="250694" y="442156"/>
                    <a:pt x="256777" y="442156"/>
                  </a:cubicBezTo>
                  <a:close/>
                  <a:moveTo>
                    <a:pt x="171700" y="442156"/>
                  </a:moveTo>
                  <a:cubicBezTo>
                    <a:pt x="175503" y="442156"/>
                    <a:pt x="180068" y="442916"/>
                    <a:pt x="184632" y="443675"/>
                  </a:cubicBezTo>
                  <a:cubicBezTo>
                    <a:pt x="188436" y="444434"/>
                    <a:pt x="192239" y="445953"/>
                    <a:pt x="194521" y="447471"/>
                  </a:cubicBezTo>
                  <a:cubicBezTo>
                    <a:pt x="194521" y="448990"/>
                    <a:pt x="193761" y="449749"/>
                    <a:pt x="193000" y="451268"/>
                  </a:cubicBezTo>
                  <a:cubicBezTo>
                    <a:pt x="192239" y="452786"/>
                    <a:pt x="191479" y="454305"/>
                    <a:pt x="190718" y="455064"/>
                  </a:cubicBezTo>
                  <a:cubicBezTo>
                    <a:pt x="189957" y="456583"/>
                    <a:pt x="189957" y="458101"/>
                    <a:pt x="189196" y="458861"/>
                  </a:cubicBezTo>
                  <a:cubicBezTo>
                    <a:pt x="188436" y="459620"/>
                    <a:pt x="188436" y="459620"/>
                    <a:pt x="188436" y="459620"/>
                  </a:cubicBezTo>
                  <a:cubicBezTo>
                    <a:pt x="187675" y="459620"/>
                    <a:pt x="186914" y="459620"/>
                    <a:pt x="186154" y="458861"/>
                  </a:cubicBezTo>
                  <a:cubicBezTo>
                    <a:pt x="186154" y="458101"/>
                    <a:pt x="184632" y="458101"/>
                    <a:pt x="183871" y="457342"/>
                  </a:cubicBezTo>
                  <a:cubicBezTo>
                    <a:pt x="182350" y="457342"/>
                    <a:pt x="180829" y="456583"/>
                    <a:pt x="178546" y="456583"/>
                  </a:cubicBezTo>
                  <a:cubicBezTo>
                    <a:pt x="176264" y="456583"/>
                    <a:pt x="173221" y="456583"/>
                    <a:pt x="170178" y="456583"/>
                  </a:cubicBezTo>
                  <a:cubicBezTo>
                    <a:pt x="168657" y="456583"/>
                    <a:pt x="166375" y="457342"/>
                    <a:pt x="164853" y="458101"/>
                  </a:cubicBezTo>
                  <a:cubicBezTo>
                    <a:pt x="163332" y="458861"/>
                    <a:pt x="161811" y="460379"/>
                    <a:pt x="160289" y="461138"/>
                  </a:cubicBezTo>
                  <a:cubicBezTo>
                    <a:pt x="159528" y="462657"/>
                    <a:pt x="158007" y="464176"/>
                    <a:pt x="157246" y="465694"/>
                  </a:cubicBezTo>
                  <a:cubicBezTo>
                    <a:pt x="156486" y="467213"/>
                    <a:pt x="156486" y="468731"/>
                    <a:pt x="156486" y="470250"/>
                  </a:cubicBezTo>
                  <a:cubicBezTo>
                    <a:pt x="156486" y="474046"/>
                    <a:pt x="157246" y="477084"/>
                    <a:pt x="159528" y="479361"/>
                  </a:cubicBezTo>
                  <a:cubicBezTo>
                    <a:pt x="161811" y="481639"/>
                    <a:pt x="164093" y="483917"/>
                    <a:pt x="167136" y="485436"/>
                  </a:cubicBezTo>
                  <a:cubicBezTo>
                    <a:pt x="170178" y="486954"/>
                    <a:pt x="173982" y="488473"/>
                    <a:pt x="177786" y="489992"/>
                  </a:cubicBezTo>
                  <a:cubicBezTo>
                    <a:pt x="181589" y="492269"/>
                    <a:pt x="184632" y="493788"/>
                    <a:pt x="187675" y="496066"/>
                  </a:cubicBezTo>
                  <a:cubicBezTo>
                    <a:pt x="191479" y="498344"/>
                    <a:pt x="193761" y="501381"/>
                    <a:pt x="196043" y="505177"/>
                  </a:cubicBezTo>
                  <a:cubicBezTo>
                    <a:pt x="198325" y="508214"/>
                    <a:pt x="199086" y="512770"/>
                    <a:pt x="199086" y="518085"/>
                  </a:cubicBezTo>
                  <a:cubicBezTo>
                    <a:pt x="199086" y="521882"/>
                    <a:pt x="198325" y="525678"/>
                    <a:pt x="196804" y="528715"/>
                  </a:cubicBezTo>
                  <a:cubicBezTo>
                    <a:pt x="195282" y="532512"/>
                    <a:pt x="193000" y="535549"/>
                    <a:pt x="190718" y="537827"/>
                  </a:cubicBezTo>
                  <a:cubicBezTo>
                    <a:pt x="187675" y="540864"/>
                    <a:pt x="183871" y="543142"/>
                    <a:pt x="180068" y="544660"/>
                  </a:cubicBezTo>
                  <a:cubicBezTo>
                    <a:pt x="176264" y="546179"/>
                    <a:pt x="171700" y="546938"/>
                    <a:pt x="166375" y="546938"/>
                  </a:cubicBezTo>
                  <a:cubicBezTo>
                    <a:pt x="164093" y="546938"/>
                    <a:pt x="161811" y="546938"/>
                    <a:pt x="159528" y="546179"/>
                  </a:cubicBezTo>
                  <a:cubicBezTo>
                    <a:pt x="157246" y="546179"/>
                    <a:pt x="154964" y="545420"/>
                    <a:pt x="152682" y="545420"/>
                  </a:cubicBezTo>
                  <a:cubicBezTo>
                    <a:pt x="149639" y="544660"/>
                    <a:pt x="147357" y="543901"/>
                    <a:pt x="145075" y="543142"/>
                  </a:cubicBezTo>
                  <a:cubicBezTo>
                    <a:pt x="143553" y="541623"/>
                    <a:pt x="141271" y="540864"/>
                    <a:pt x="139750" y="539345"/>
                  </a:cubicBezTo>
                  <a:lnTo>
                    <a:pt x="142793" y="527197"/>
                  </a:lnTo>
                  <a:cubicBezTo>
                    <a:pt x="144314" y="527956"/>
                    <a:pt x="145835" y="528715"/>
                    <a:pt x="147357" y="529475"/>
                  </a:cubicBezTo>
                  <a:cubicBezTo>
                    <a:pt x="149639" y="530234"/>
                    <a:pt x="151921" y="530993"/>
                    <a:pt x="153443" y="531752"/>
                  </a:cubicBezTo>
                  <a:cubicBezTo>
                    <a:pt x="155725" y="532512"/>
                    <a:pt x="158007" y="532512"/>
                    <a:pt x="160289" y="533271"/>
                  </a:cubicBezTo>
                  <a:cubicBezTo>
                    <a:pt x="162571" y="533271"/>
                    <a:pt x="164093" y="533271"/>
                    <a:pt x="166375" y="533271"/>
                  </a:cubicBezTo>
                  <a:cubicBezTo>
                    <a:pt x="171700" y="533271"/>
                    <a:pt x="176264" y="532512"/>
                    <a:pt x="179307" y="529475"/>
                  </a:cubicBezTo>
                  <a:cubicBezTo>
                    <a:pt x="182350" y="527197"/>
                    <a:pt x="183871" y="523400"/>
                    <a:pt x="183871" y="518085"/>
                  </a:cubicBezTo>
                  <a:cubicBezTo>
                    <a:pt x="183871" y="515048"/>
                    <a:pt x="182350" y="512011"/>
                    <a:pt x="180068" y="509733"/>
                  </a:cubicBezTo>
                  <a:cubicBezTo>
                    <a:pt x="178546" y="507455"/>
                    <a:pt x="175503" y="505937"/>
                    <a:pt x="172461" y="503659"/>
                  </a:cubicBezTo>
                  <a:cubicBezTo>
                    <a:pt x="169418" y="502140"/>
                    <a:pt x="165614" y="500622"/>
                    <a:pt x="161811" y="498344"/>
                  </a:cubicBezTo>
                  <a:cubicBezTo>
                    <a:pt x="158768" y="496825"/>
                    <a:pt x="154964" y="494547"/>
                    <a:pt x="151921" y="492269"/>
                  </a:cubicBezTo>
                  <a:cubicBezTo>
                    <a:pt x="148878" y="489992"/>
                    <a:pt x="145835" y="486954"/>
                    <a:pt x="143553" y="483158"/>
                  </a:cubicBezTo>
                  <a:cubicBezTo>
                    <a:pt x="141271" y="480121"/>
                    <a:pt x="140510" y="476324"/>
                    <a:pt x="140510" y="471009"/>
                  </a:cubicBezTo>
                  <a:cubicBezTo>
                    <a:pt x="140510" y="466454"/>
                    <a:pt x="141271" y="462657"/>
                    <a:pt x="142793" y="458861"/>
                  </a:cubicBezTo>
                  <a:cubicBezTo>
                    <a:pt x="144314" y="455823"/>
                    <a:pt x="146596" y="452786"/>
                    <a:pt x="149639" y="449749"/>
                  </a:cubicBezTo>
                  <a:cubicBezTo>
                    <a:pt x="152682" y="447471"/>
                    <a:pt x="155725" y="445953"/>
                    <a:pt x="159528" y="444434"/>
                  </a:cubicBezTo>
                  <a:cubicBezTo>
                    <a:pt x="163332" y="442916"/>
                    <a:pt x="167136" y="442156"/>
                    <a:pt x="171700" y="442156"/>
                  </a:cubicBezTo>
                  <a:close/>
                  <a:moveTo>
                    <a:pt x="99531" y="442156"/>
                  </a:moveTo>
                  <a:lnTo>
                    <a:pt x="116235" y="442156"/>
                  </a:lnTo>
                  <a:lnTo>
                    <a:pt x="116235" y="521882"/>
                  </a:lnTo>
                  <a:cubicBezTo>
                    <a:pt x="116235" y="526437"/>
                    <a:pt x="115475" y="530234"/>
                    <a:pt x="113957" y="534030"/>
                  </a:cubicBezTo>
                  <a:cubicBezTo>
                    <a:pt x="112438" y="537067"/>
                    <a:pt x="109401" y="539345"/>
                    <a:pt x="107124" y="541623"/>
                  </a:cubicBezTo>
                  <a:cubicBezTo>
                    <a:pt x="104086" y="543901"/>
                    <a:pt x="100290" y="544660"/>
                    <a:pt x="96494" y="545420"/>
                  </a:cubicBezTo>
                  <a:cubicBezTo>
                    <a:pt x="92697" y="546179"/>
                    <a:pt x="88901" y="546938"/>
                    <a:pt x="85105" y="546938"/>
                  </a:cubicBezTo>
                  <a:cubicBezTo>
                    <a:pt x="82827" y="546938"/>
                    <a:pt x="80549" y="546938"/>
                    <a:pt x="77512" y="546179"/>
                  </a:cubicBezTo>
                  <a:cubicBezTo>
                    <a:pt x="75234" y="546179"/>
                    <a:pt x="72197" y="545420"/>
                    <a:pt x="69160" y="544660"/>
                  </a:cubicBezTo>
                  <a:cubicBezTo>
                    <a:pt x="66123" y="543142"/>
                    <a:pt x="63845" y="542383"/>
                    <a:pt x="60808" y="541623"/>
                  </a:cubicBezTo>
                  <a:cubicBezTo>
                    <a:pt x="57771" y="540105"/>
                    <a:pt x="56253" y="539345"/>
                    <a:pt x="53975" y="537827"/>
                  </a:cubicBezTo>
                  <a:lnTo>
                    <a:pt x="60808" y="526437"/>
                  </a:lnTo>
                  <a:cubicBezTo>
                    <a:pt x="62327" y="527197"/>
                    <a:pt x="63086" y="527956"/>
                    <a:pt x="65364" y="528715"/>
                  </a:cubicBezTo>
                  <a:cubicBezTo>
                    <a:pt x="66882" y="528715"/>
                    <a:pt x="68401" y="529475"/>
                    <a:pt x="70679" y="530234"/>
                  </a:cubicBezTo>
                  <a:cubicBezTo>
                    <a:pt x="72956" y="530993"/>
                    <a:pt x="74475" y="531752"/>
                    <a:pt x="76753" y="531752"/>
                  </a:cubicBezTo>
                  <a:cubicBezTo>
                    <a:pt x="79031" y="532512"/>
                    <a:pt x="81308" y="532512"/>
                    <a:pt x="83586" y="532512"/>
                  </a:cubicBezTo>
                  <a:cubicBezTo>
                    <a:pt x="88142" y="532512"/>
                    <a:pt x="91938" y="531752"/>
                    <a:pt x="94975" y="529475"/>
                  </a:cubicBezTo>
                  <a:cubicBezTo>
                    <a:pt x="98012" y="527956"/>
                    <a:pt x="99531" y="524919"/>
                    <a:pt x="99531" y="520363"/>
                  </a:cubicBezTo>
                  <a:close/>
                  <a:moveTo>
                    <a:pt x="19751" y="414880"/>
                  </a:moveTo>
                  <a:lnTo>
                    <a:pt x="19751" y="561263"/>
                  </a:lnTo>
                  <a:cubicBezTo>
                    <a:pt x="19751" y="563538"/>
                    <a:pt x="21271" y="565055"/>
                    <a:pt x="22790" y="565814"/>
                  </a:cubicBezTo>
                  <a:cubicBezTo>
                    <a:pt x="23550" y="565814"/>
                    <a:pt x="24309" y="566572"/>
                    <a:pt x="25069" y="566572"/>
                  </a:cubicBezTo>
                  <a:lnTo>
                    <a:pt x="430733" y="566572"/>
                  </a:lnTo>
                  <a:cubicBezTo>
                    <a:pt x="431493" y="566572"/>
                    <a:pt x="432252" y="565814"/>
                    <a:pt x="432252" y="565814"/>
                  </a:cubicBezTo>
                  <a:cubicBezTo>
                    <a:pt x="434531" y="565055"/>
                    <a:pt x="435291" y="563538"/>
                    <a:pt x="435291" y="561263"/>
                  </a:cubicBezTo>
                  <a:lnTo>
                    <a:pt x="435291" y="414880"/>
                  </a:lnTo>
                  <a:close/>
                  <a:moveTo>
                    <a:pt x="222601" y="252573"/>
                  </a:moveTo>
                  <a:cubicBezTo>
                    <a:pt x="227915" y="252573"/>
                    <a:pt x="232470" y="257123"/>
                    <a:pt x="232470" y="263190"/>
                  </a:cubicBezTo>
                  <a:lnTo>
                    <a:pt x="232470" y="293522"/>
                  </a:lnTo>
                  <a:cubicBezTo>
                    <a:pt x="232470" y="298830"/>
                    <a:pt x="227915" y="303380"/>
                    <a:pt x="222601" y="303380"/>
                  </a:cubicBezTo>
                  <a:cubicBezTo>
                    <a:pt x="217287" y="303380"/>
                    <a:pt x="212732" y="298830"/>
                    <a:pt x="212732" y="293522"/>
                  </a:cubicBezTo>
                  <a:lnTo>
                    <a:pt x="212732" y="263190"/>
                  </a:lnTo>
                  <a:cubicBezTo>
                    <a:pt x="212732" y="257123"/>
                    <a:pt x="217287" y="252573"/>
                    <a:pt x="222601" y="252573"/>
                  </a:cubicBezTo>
                  <a:close/>
                  <a:moveTo>
                    <a:pt x="222601" y="182028"/>
                  </a:moveTo>
                  <a:cubicBezTo>
                    <a:pt x="231012" y="182028"/>
                    <a:pt x="237831" y="188819"/>
                    <a:pt x="237831" y="197197"/>
                  </a:cubicBezTo>
                  <a:cubicBezTo>
                    <a:pt x="237831" y="205575"/>
                    <a:pt x="231012" y="212366"/>
                    <a:pt x="222601" y="212366"/>
                  </a:cubicBezTo>
                  <a:cubicBezTo>
                    <a:pt x="214190" y="212366"/>
                    <a:pt x="207371" y="205575"/>
                    <a:pt x="207371" y="197197"/>
                  </a:cubicBezTo>
                  <a:cubicBezTo>
                    <a:pt x="207371" y="188819"/>
                    <a:pt x="214190" y="182028"/>
                    <a:pt x="222601" y="182028"/>
                  </a:cubicBezTo>
                  <a:close/>
                  <a:moveTo>
                    <a:pt x="151925" y="131221"/>
                  </a:moveTo>
                  <a:cubicBezTo>
                    <a:pt x="157244" y="131221"/>
                    <a:pt x="161803" y="135771"/>
                    <a:pt x="161803" y="141839"/>
                  </a:cubicBezTo>
                  <a:cubicBezTo>
                    <a:pt x="161803" y="147147"/>
                    <a:pt x="157244" y="151698"/>
                    <a:pt x="151925" y="151698"/>
                  </a:cubicBezTo>
                  <a:cubicBezTo>
                    <a:pt x="145846" y="151698"/>
                    <a:pt x="141287" y="156248"/>
                    <a:pt x="141287" y="161557"/>
                  </a:cubicBezTo>
                  <a:lnTo>
                    <a:pt x="141287" y="202512"/>
                  </a:lnTo>
                  <a:cubicBezTo>
                    <a:pt x="141287" y="214646"/>
                    <a:pt x="135968" y="225264"/>
                    <a:pt x="127609" y="232848"/>
                  </a:cubicBezTo>
                  <a:cubicBezTo>
                    <a:pt x="135968" y="239674"/>
                    <a:pt x="141287" y="251050"/>
                    <a:pt x="141287" y="263186"/>
                  </a:cubicBezTo>
                  <a:lnTo>
                    <a:pt x="141287" y="303382"/>
                  </a:lnTo>
                  <a:cubicBezTo>
                    <a:pt x="141287" y="308691"/>
                    <a:pt x="145846" y="313241"/>
                    <a:pt x="151925" y="313241"/>
                  </a:cubicBezTo>
                  <a:cubicBezTo>
                    <a:pt x="157244" y="313241"/>
                    <a:pt x="161803" y="317792"/>
                    <a:pt x="161803" y="323859"/>
                  </a:cubicBezTo>
                  <a:cubicBezTo>
                    <a:pt x="161803" y="329168"/>
                    <a:pt x="157244" y="333718"/>
                    <a:pt x="151925" y="333718"/>
                  </a:cubicBezTo>
                  <a:cubicBezTo>
                    <a:pt x="135208" y="333718"/>
                    <a:pt x="121530" y="320067"/>
                    <a:pt x="121530" y="303382"/>
                  </a:cubicBezTo>
                  <a:lnTo>
                    <a:pt x="121530" y="263186"/>
                  </a:lnTo>
                  <a:cubicBezTo>
                    <a:pt x="121530" y="251809"/>
                    <a:pt x="112412" y="242708"/>
                    <a:pt x="101014" y="242708"/>
                  </a:cubicBezTo>
                  <a:cubicBezTo>
                    <a:pt x="95695" y="242708"/>
                    <a:pt x="91136" y="238157"/>
                    <a:pt x="91136" y="232848"/>
                  </a:cubicBezTo>
                  <a:cubicBezTo>
                    <a:pt x="91136" y="226781"/>
                    <a:pt x="95695" y="222231"/>
                    <a:pt x="101014" y="222231"/>
                  </a:cubicBezTo>
                  <a:cubicBezTo>
                    <a:pt x="112412" y="222231"/>
                    <a:pt x="121530" y="213130"/>
                    <a:pt x="121530" y="202512"/>
                  </a:cubicBezTo>
                  <a:lnTo>
                    <a:pt x="121530" y="161557"/>
                  </a:lnTo>
                  <a:cubicBezTo>
                    <a:pt x="121530" y="144872"/>
                    <a:pt x="135208" y="131221"/>
                    <a:pt x="151925" y="131221"/>
                  </a:cubicBezTo>
                  <a:close/>
                  <a:moveTo>
                    <a:pt x="334255" y="36406"/>
                  </a:moveTo>
                  <a:lnTo>
                    <a:pt x="334255" y="121354"/>
                  </a:lnTo>
                  <a:lnTo>
                    <a:pt x="419338" y="121354"/>
                  </a:lnTo>
                  <a:close/>
                  <a:moveTo>
                    <a:pt x="25069" y="20478"/>
                  </a:moveTo>
                  <a:cubicBezTo>
                    <a:pt x="20511" y="20478"/>
                    <a:pt x="19751" y="27304"/>
                    <a:pt x="19751" y="29580"/>
                  </a:cubicBezTo>
                  <a:lnTo>
                    <a:pt x="19751" y="394401"/>
                  </a:lnTo>
                  <a:lnTo>
                    <a:pt x="435291" y="394401"/>
                  </a:lnTo>
                  <a:lnTo>
                    <a:pt x="435291" y="141074"/>
                  </a:lnTo>
                  <a:cubicBezTo>
                    <a:pt x="433772" y="141074"/>
                    <a:pt x="433012" y="141832"/>
                    <a:pt x="431493" y="141832"/>
                  </a:cubicBezTo>
                  <a:lnTo>
                    <a:pt x="316023" y="141832"/>
                  </a:lnTo>
                  <a:cubicBezTo>
                    <a:pt x="320581" y="147142"/>
                    <a:pt x="323620" y="153968"/>
                    <a:pt x="323620" y="161552"/>
                  </a:cubicBezTo>
                  <a:lnTo>
                    <a:pt x="323620" y="202509"/>
                  </a:lnTo>
                  <a:cubicBezTo>
                    <a:pt x="323620" y="213128"/>
                    <a:pt x="332736" y="222229"/>
                    <a:pt x="344131" y="222229"/>
                  </a:cubicBezTo>
                  <a:cubicBezTo>
                    <a:pt x="349448" y="222229"/>
                    <a:pt x="354006" y="226780"/>
                    <a:pt x="354006" y="232848"/>
                  </a:cubicBezTo>
                  <a:cubicBezTo>
                    <a:pt x="354006" y="238157"/>
                    <a:pt x="349448" y="242708"/>
                    <a:pt x="344131" y="242708"/>
                  </a:cubicBezTo>
                  <a:cubicBezTo>
                    <a:pt x="332736" y="242708"/>
                    <a:pt x="323620" y="251810"/>
                    <a:pt x="323620" y="263187"/>
                  </a:cubicBezTo>
                  <a:lnTo>
                    <a:pt x="323620" y="303385"/>
                  </a:lnTo>
                  <a:cubicBezTo>
                    <a:pt x="323620" y="320072"/>
                    <a:pt x="309946" y="333724"/>
                    <a:pt x="293233" y="333724"/>
                  </a:cubicBezTo>
                  <a:cubicBezTo>
                    <a:pt x="287915" y="333724"/>
                    <a:pt x="283357" y="329173"/>
                    <a:pt x="283357" y="323864"/>
                  </a:cubicBezTo>
                  <a:cubicBezTo>
                    <a:pt x="283357" y="317796"/>
                    <a:pt x="287915" y="313246"/>
                    <a:pt x="293233" y="313246"/>
                  </a:cubicBezTo>
                  <a:cubicBezTo>
                    <a:pt x="299310" y="313246"/>
                    <a:pt x="303868" y="308695"/>
                    <a:pt x="303868" y="303385"/>
                  </a:cubicBezTo>
                  <a:lnTo>
                    <a:pt x="303868" y="263187"/>
                  </a:lnTo>
                  <a:cubicBezTo>
                    <a:pt x="303868" y="251051"/>
                    <a:pt x="309186" y="239674"/>
                    <a:pt x="317542" y="232848"/>
                  </a:cubicBezTo>
                  <a:cubicBezTo>
                    <a:pt x="309186" y="225263"/>
                    <a:pt x="303868" y="214645"/>
                    <a:pt x="303868" y="202509"/>
                  </a:cubicBezTo>
                  <a:lnTo>
                    <a:pt x="303868" y="161552"/>
                  </a:lnTo>
                  <a:cubicBezTo>
                    <a:pt x="303868" y="156243"/>
                    <a:pt x="299310" y="151692"/>
                    <a:pt x="293233" y="151692"/>
                  </a:cubicBezTo>
                  <a:cubicBezTo>
                    <a:pt x="287915" y="151692"/>
                    <a:pt x="283357" y="147142"/>
                    <a:pt x="283357" y="141832"/>
                  </a:cubicBezTo>
                  <a:cubicBezTo>
                    <a:pt x="283357" y="135765"/>
                    <a:pt x="287915" y="131214"/>
                    <a:pt x="293233" y="131214"/>
                  </a:cubicBezTo>
                  <a:cubicBezTo>
                    <a:pt x="301589" y="131214"/>
                    <a:pt x="308426" y="134248"/>
                    <a:pt x="313744" y="139557"/>
                  </a:cubicBezTo>
                  <a:lnTo>
                    <a:pt x="313744" y="24271"/>
                  </a:lnTo>
                  <a:cubicBezTo>
                    <a:pt x="313744" y="22754"/>
                    <a:pt x="313744" y="21237"/>
                    <a:pt x="314504" y="20478"/>
                  </a:cubicBezTo>
                  <a:close/>
                  <a:moveTo>
                    <a:pt x="25069" y="0"/>
                  </a:moveTo>
                  <a:lnTo>
                    <a:pt x="318302" y="0"/>
                  </a:lnTo>
                  <a:cubicBezTo>
                    <a:pt x="323620" y="0"/>
                    <a:pt x="328178" y="2275"/>
                    <a:pt x="331976" y="5309"/>
                  </a:cubicBezTo>
                  <a:lnTo>
                    <a:pt x="339573" y="13652"/>
                  </a:lnTo>
                  <a:lnTo>
                    <a:pt x="436051" y="109218"/>
                  </a:lnTo>
                  <a:lnTo>
                    <a:pt x="449725" y="122871"/>
                  </a:lnTo>
                  <a:cubicBezTo>
                    <a:pt x="454283" y="128180"/>
                    <a:pt x="455802" y="133489"/>
                    <a:pt x="455802" y="141074"/>
                  </a:cubicBezTo>
                  <a:lnTo>
                    <a:pt x="455802" y="394401"/>
                  </a:lnTo>
                  <a:lnTo>
                    <a:pt x="455802" y="561263"/>
                  </a:lnTo>
                  <a:lnTo>
                    <a:pt x="455802" y="566572"/>
                  </a:lnTo>
                  <a:cubicBezTo>
                    <a:pt x="455802" y="574915"/>
                    <a:pt x="446686" y="583258"/>
                    <a:pt x="436810" y="585534"/>
                  </a:cubicBezTo>
                  <a:cubicBezTo>
                    <a:pt x="436810" y="585534"/>
                    <a:pt x="436051" y="586292"/>
                    <a:pt x="435291" y="586292"/>
                  </a:cubicBezTo>
                  <a:cubicBezTo>
                    <a:pt x="433772" y="586292"/>
                    <a:pt x="432252" y="586292"/>
                    <a:pt x="430733" y="586292"/>
                  </a:cubicBezTo>
                  <a:lnTo>
                    <a:pt x="25069" y="586292"/>
                  </a:lnTo>
                  <a:cubicBezTo>
                    <a:pt x="22790" y="586292"/>
                    <a:pt x="21271" y="586292"/>
                    <a:pt x="19751" y="586292"/>
                  </a:cubicBezTo>
                  <a:cubicBezTo>
                    <a:pt x="18992" y="586292"/>
                    <a:pt x="18992" y="585534"/>
                    <a:pt x="18232" y="585534"/>
                  </a:cubicBezTo>
                  <a:cubicBezTo>
                    <a:pt x="8356" y="583258"/>
                    <a:pt x="0" y="574915"/>
                    <a:pt x="0" y="566572"/>
                  </a:cubicBezTo>
                  <a:lnTo>
                    <a:pt x="0" y="561263"/>
                  </a:lnTo>
                  <a:lnTo>
                    <a:pt x="0" y="394401"/>
                  </a:lnTo>
                  <a:lnTo>
                    <a:pt x="0" y="29580"/>
                  </a:lnTo>
                  <a:cubicBezTo>
                    <a:pt x="0" y="9101"/>
                    <a:pt x="12914" y="0"/>
                    <a:pt x="250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2" name="keyboard-with-wire_73799">
              <a:extLst>
                <a:ext uri="{FF2B5EF4-FFF2-40B4-BE49-F238E27FC236}">
                  <a16:creationId xmlns:a16="http://schemas.microsoft.com/office/drawing/2014/main" id="{1EAF67BE-56B5-42A5-BBBD-D29D59F82686}"/>
                </a:ext>
              </a:extLst>
            </p:cNvPr>
            <p:cNvSpPr/>
            <p:nvPr/>
          </p:nvSpPr>
          <p:spPr>
            <a:xfrm>
              <a:off x="1320895" y="3814481"/>
              <a:ext cx="609685" cy="583442"/>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608203" h="582024">
                  <a:moveTo>
                    <a:pt x="484053" y="452960"/>
                  </a:moveTo>
                  <a:lnTo>
                    <a:pt x="529619" y="452960"/>
                  </a:lnTo>
                  <a:cubicBezTo>
                    <a:pt x="534231" y="452960"/>
                    <a:pt x="537920" y="456641"/>
                    <a:pt x="537920" y="461243"/>
                  </a:cubicBezTo>
                  <a:lnTo>
                    <a:pt x="537920" y="506705"/>
                  </a:lnTo>
                  <a:cubicBezTo>
                    <a:pt x="537920" y="511306"/>
                    <a:pt x="534231" y="514987"/>
                    <a:pt x="529619" y="514987"/>
                  </a:cubicBezTo>
                  <a:lnTo>
                    <a:pt x="484053" y="514987"/>
                  </a:lnTo>
                  <a:cubicBezTo>
                    <a:pt x="479441" y="514987"/>
                    <a:pt x="475752" y="511306"/>
                    <a:pt x="475752" y="506705"/>
                  </a:cubicBezTo>
                  <a:lnTo>
                    <a:pt x="475752" y="461243"/>
                  </a:lnTo>
                  <a:cubicBezTo>
                    <a:pt x="475752" y="456641"/>
                    <a:pt x="479441" y="452960"/>
                    <a:pt x="484053" y="452960"/>
                  </a:cubicBezTo>
                  <a:close/>
                  <a:moveTo>
                    <a:pt x="179913" y="452960"/>
                  </a:moveTo>
                  <a:lnTo>
                    <a:pt x="202688" y="452960"/>
                  </a:lnTo>
                  <a:lnTo>
                    <a:pt x="225554" y="452960"/>
                  </a:lnTo>
                  <a:lnTo>
                    <a:pt x="281246" y="452960"/>
                  </a:lnTo>
                  <a:lnTo>
                    <a:pt x="326886" y="452960"/>
                  </a:lnTo>
                  <a:lnTo>
                    <a:pt x="382670" y="452960"/>
                  </a:lnTo>
                  <a:lnTo>
                    <a:pt x="411530" y="452960"/>
                  </a:lnTo>
                  <a:lnTo>
                    <a:pt x="428311" y="452960"/>
                  </a:lnTo>
                  <a:cubicBezTo>
                    <a:pt x="432829" y="452960"/>
                    <a:pt x="436517" y="456641"/>
                    <a:pt x="436517" y="461243"/>
                  </a:cubicBezTo>
                  <a:lnTo>
                    <a:pt x="436517" y="506705"/>
                  </a:lnTo>
                  <a:cubicBezTo>
                    <a:pt x="436517" y="511306"/>
                    <a:pt x="432829" y="514987"/>
                    <a:pt x="428311" y="514987"/>
                  </a:cubicBezTo>
                  <a:lnTo>
                    <a:pt x="411530" y="514987"/>
                  </a:lnTo>
                  <a:lnTo>
                    <a:pt x="382670" y="514987"/>
                  </a:lnTo>
                  <a:lnTo>
                    <a:pt x="326886" y="514987"/>
                  </a:lnTo>
                  <a:lnTo>
                    <a:pt x="281246" y="514987"/>
                  </a:lnTo>
                  <a:lnTo>
                    <a:pt x="225554" y="514987"/>
                  </a:lnTo>
                  <a:lnTo>
                    <a:pt x="202688" y="514987"/>
                  </a:lnTo>
                  <a:lnTo>
                    <a:pt x="179913" y="514987"/>
                  </a:lnTo>
                  <a:cubicBezTo>
                    <a:pt x="175303" y="514987"/>
                    <a:pt x="171615" y="511306"/>
                    <a:pt x="171615" y="506705"/>
                  </a:cubicBezTo>
                  <a:lnTo>
                    <a:pt x="171615" y="461243"/>
                  </a:lnTo>
                  <a:cubicBezTo>
                    <a:pt x="171615" y="456641"/>
                    <a:pt x="175303" y="452960"/>
                    <a:pt x="179913" y="452960"/>
                  </a:cubicBezTo>
                  <a:close/>
                  <a:moveTo>
                    <a:pt x="78557" y="452960"/>
                  </a:moveTo>
                  <a:lnTo>
                    <a:pt x="124178" y="452960"/>
                  </a:lnTo>
                  <a:cubicBezTo>
                    <a:pt x="128694" y="452960"/>
                    <a:pt x="132381" y="456641"/>
                    <a:pt x="132381" y="461243"/>
                  </a:cubicBezTo>
                  <a:lnTo>
                    <a:pt x="132381" y="506705"/>
                  </a:lnTo>
                  <a:cubicBezTo>
                    <a:pt x="132381" y="511306"/>
                    <a:pt x="128694" y="514987"/>
                    <a:pt x="124178" y="514987"/>
                  </a:cubicBezTo>
                  <a:lnTo>
                    <a:pt x="78557" y="514987"/>
                  </a:lnTo>
                  <a:cubicBezTo>
                    <a:pt x="74041" y="514987"/>
                    <a:pt x="70354" y="511306"/>
                    <a:pt x="70354" y="506705"/>
                  </a:cubicBezTo>
                  <a:lnTo>
                    <a:pt x="70354" y="461243"/>
                  </a:lnTo>
                  <a:cubicBezTo>
                    <a:pt x="70354" y="456641"/>
                    <a:pt x="74041" y="452960"/>
                    <a:pt x="78557" y="452960"/>
                  </a:cubicBezTo>
                  <a:close/>
                  <a:moveTo>
                    <a:pt x="484053" y="372021"/>
                  </a:moveTo>
                  <a:lnTo>
                    <a:pt x="529619" y="372021"/>
                  </a:lnTo>
                  <a:cubicBezTo>
                    <a:pt x="534231" y="372021"/>
                    <a:pt x="537920" y="375611"/>
                    <a:pt x="537920" y="380214"/>
                  </a:cubicBezTo>
                  <a:lnTo>
                    <a:pt x="537920" y="425783"/>
                  </a:lnTo>
                  <a:cubicBezTo>
                    <a:pt x="537920" y="430294"/>
                    <a:pt x="534231" y="433977"/>
                    <a:pt x="529619" y="433977"/>
                  </a:cubicBezTo>
                  <a:lnTo>
                    <a:pt x="484053" y="433977"/>
                  </a:lnTo>
                  <a:cubicBezTo>
                    <a:pt x="479441" y="433977"/>
                    <a:pt x="475752" y="430294"/>
                    <a:pt x="475752" y="425783"/>
                  </a:cubicBezTo>
                  <a:lnTo>
                    <a:pt x="475752" y="380214"/>
                  </a:lnTo>
                  <a:cubicBezTo>
                    <a:pt x="475752" y="375611"/>
                    <a:pt x="479441" y="372021"/>
                    <a:pt x="484053" y="372021"/>
                  </a:cubicBezTo>
                  <a:close/>
                  <a:moveTo>
                    <a:pt x="382632" y="372021"/>
                  </a:moveTo>
                  <a:lnTo>
                    <a:pt x="428306" y="372021"/>
                  </a:lnTo>
                  <a:cubicBezTo>
                    <a:pt x="432827" y="372021"/>
                    <a:pt x="436518" y="375611"/>
                    <a:pt x="436518" y="380214"/>
                  </a:cubicBezTo>
                  <a:lnTo>
                    <a:pt x="436518" y="425783"/>
                  </a:lnTo>
                  <a:cubicBezTo>
                    <a:pt x="436518" y="430294"/>
                    <a:pt x="432827" y="433977"/>
                    <a:pt x="428306" y="433977"/>
                  </a:cubicBezTo>
                  <a:lnTo>
                    <a:pt x="382632" y="433977"/>
                  </a:lnTo>
                  <a:cubicBezTo>
                    <a:pt x="378111" y="433977"/>
                    <a:pt x="374420" y="430294"/>
                    <a:pt x="374420" y="425783"/>
                  </a:cubicBezTo>
                  <a:lnTo>
                    <a:pt x="374420" y="380214"/>
                  </a:lnTo>
                  <a:cubicBezTo>
                    <a:pt x="374420" y="375611"/>
                    <a:pt x="378111" y="372021"/>
                    <a:pt x="382632" y="372021"/>
                  </a:cubicBezTo>
                  <a:close/>
                  <a:moveTo>
                    <a:pt x="281226" y="372021"/>
                  </a:moveTo>
                  <a:lnTo>
                    <a:pt x="326884" y="372021"/>
                  </a:lnTo>
                  <a:cubicBezTo>
                    <a:pt x="331496" y="372021"/>
                    <a:pt x="335185" y="375611"/>
                    <a:pt x="335185" y="380214"/>
                  </a:cubicBezTo>
                  <a:lnTo>
                    <a:pt x="335185" y="425783"/>
                  </a:lnTo>
                  <a:cubicBezTo>
                    <a:pt x="335185" y="430294"/>
                    <a:pt x="331496" y="433977"/>
                    <a:pt x="326884" y="433977"/>
                  </a:cubicBezTo>
                  <a:lnTo>
                    <a:pt x="281226" y="433977"/>
                  </a:lnTo>
                  <a:cubicBezTo>
                    <a:pt x="276706" y="433977"/>
                    <a:pt x="273017" y="430294"/>
                    <a:pt x="273017" y="425783"/>
                  </a:cubicBezTo>
                  <a:lnTo>
                    <a:pt x="273017" y="380214"/>
                  </a:lnTo>
                  <a:cubicBezTo>
                    <a:pt x="273017" y="375611"/>
                    <a:pt x="276706" y="372021"/>
                    <a:pt x="281226" y="372021"/>
                  </a:cubicBezTo>
                  <a:close/>
                  <a:moveTo>
                    <a:pt x="179916" y="372021"/>
                  </a:moveTo>
                  <a:lnTo>
                    <a:pt x="225574" y="372021"/>
                  </a:lnTo>
                  <a:cubicBezTo>
                    <a:pt x="230094" y="372021"/>
                    <a:pt x="233783" y="375611"/>
                    <a:pt x="233783" y="380214"/>
                  </a:cubicBezTo>
                  <a:lnTo>
                    <a:pt x="233783" y="425783"/>
                  </a:lnTo>
                  <a:cubicBezTo>
                    <a:pt x="233783" y="430294"/>
                    <a:pt x="230094" y="433977"/>
                    <a:pt x="225574" y="433977"/>
                  </a:cubicBezTo>
                  <a:lnTo>
                    <a:pt x="179916" y="433977"/>
                  </a:lnTo>
                  <a:cubicBezTo>
                    <a:pt x="175304" y="433977"/>
                    <a:pt x="171615" y="430294"/>
                    <a:pt x="171615" y="425783"/>
                  </a:cubicBezTo>
                  <a:lnTo>
                    <a:pt x="171615" y="380214"/>
                  </a:lnTo>
                  <a:cubicBezTo>
                    <a:pt x="171615" y="375611"/>
                    <a:pt x="175304" y="372021"/>
                    <a:pt x="179916" y="372021"/>
                  </a:cubicBezTo>
                  <a:close/>
                  <a:moveTo>
                    <a:pt x="78557" y="372021"/>
                  </a:moveTo>
                  <a:lnTo>
                    <a:pt x="124178" y="372021"/>
                  </a:lnTo>
                  <a:cubicBezTo>
                    <a:pt x="128694" y="372021"/>
                    <a:pt x="132381" y="375611"/>
                    <a:pt x="132381" y="380214"/>
                  </a:cubicBezTo>
                  <a:lnTo>
                    <a:pt x="132381" y="425783"/>
                  </a:lnTo>
                  <a:cubicBezTo>
                    <a:pt x="132381" y="430294"/>
                    <a:pt x="128694" y="433977"/>
                    <a:pt x="124178" y="433977"/>
                  </a:cubicBezTo>
                  <a:lnTo>
                    <a:pt x="78557" y="433977"/>
                  </a:lnTo>
                  <a:cubicBezTo>
                    <a:pt x="74041" y="433977"/>
                    <a:pt x="70354" y="430294"/>
                    <a:pt x="70354" y="425783"/>
                  </a:cubicBezTo>
                  <a:lnTo>
                    <a:pt x="70354" y="380214"/>
                  </a:lnTo>
                  <a:cubicBezTo>
                    <a:pt x="70354" y="375611"/>
                    <a:pt x="74041" y="372021"/>
                    <a:pt x="78557" y="372021"/>
                  </a:cubicBezTo>
                  <a:close/>
                  <a:moveTo>
                    <a:pt x="484053" y="291012"/>
                  </a:moveTo>
                  <a:lnTo>
                    <a:pt x="529619" y="291012"/>
                  </a:lnTo>
                  <a:cubicBezTo>
                    <a:pt x="534231" y="291012"/>
                    <a:pt x="537920" y="294694"/>
                    <a:pt x="537920" y="299205"/>
                  </a:cubicBezTo>
                  <a:lnTo>
                    <a:pt x="537920" y="344774"/>
                  </a:lnTo>
                  <a:cubicBezTo>
                    <a:pt x="537920" y="349285"/>
                    <a:pt x="534231" y="352968"/>
                    <a:pt x="529619" y="352968"/>
                  </a:cubicBezTo>
                  <a:lnTo>
                    <a:pt x="484053" y="352968"/>
                  </a:lnTo>
                  <a:cubicBezTo>
                    <a:pt x="479441" y="352968"/>
                    <a:pt x="475752" y="349285"/>
                    <a:pt x="475752" y="344774"/>
                  </a:cubicBezTo>
                  <a:lnTo>
                    <a:pt x="475752" y="299205"/>
                  </a:lnTo>
                  <a:cubicBezTo>
                    <a:pt x="475752" y="294694"/>
                    <a:pt x="479441" y="291012"/>
                    <a:pt x="484053" y="291012"/>
                  </a:cubicBezTo>
                  <a:close/>
                  <a:moveTo>
                    <a:pt x="382632" y="291012"/>
                  </a:moveTo>
                  <a:lnTo>
                    <a:pt x="428306" y="291012"/>
                  </a:lnTo>
                  <a:cubicBezTo>
                    <a:pt x="432827" y="291012"/>
                    <a:pt x="436518" y="294694"/>
                    <a:pt x="436518" y="299205"/>
                  </a:cubicBezTo>
                  <a:lnTo>
                    <a:pt x="436518" y="344774"/>
                  </a:lnTo>
                  <a:cubicBezTo>
                    <a:pt x="436518" y="349285"/>
                    <a:pt x="432827" y="352968"/>
                    <a:pt x="428306" y="352968"/>
                  </a:cubicBezTo>
                  <a:lnTo>
                    <a:pt x="382632" y="352968"/>
                  </a:lnTo>
                  <a:cubicBezTo>
                    <a:pt x="378111" y="352968"/>
                    <a:pt x="374420" y="349285"/>
                    <a:pt x="374420" y="344774"/>
                  </a:cubicBezTo>
                  <a:lnTo>
                    <a:pt x="374420" y="299205"/>
                  </a:lnTo>
                  <a:cubicBezTo>
                    <a:pt x="374420" y="294694"/>
                    <a:pt x="378111" y="291012"/>
                    <a:pt x="382632" y="291012"/>
                  </a:cubicBezTo>
                  <a:close/>
                  <a:moveTo>
                    <a:pt x="281226" y="291012"/>
                  </a:moveTo>
                  <a:lnTo>
                    <a:pt x="326884" y="291012"/>
                  </a:lnTo>
                  <a:cubicBezTo>
                    <a:pt x="331496" y="291012"/>
                    <a:pt x="335185" y="294694"/>
                    <a:pt x="335185" y="299205"/>
                  </a:cubicBezTo>
                  <a:lnTo>
                    <a:pt x="335185" y="344774"/>
                  </a:lnTo>
                  <a:cubicBezTo>
                    <a:pt x="335185" y="349285"/>
                    <a:pt x="331496" y="352968"/>
                    <a:pt x="326884" y="352968"/>
                  </a:cubicBezTo>
                  <a:lnTo>
                    <a:pt x="281226" y="352968"/>
                  </a:lnTo>
                  <a:cubicBezTo>
                    <a:pt x="276706" y="352968"/>
                    <a:pt x="273017" y="349285"/>
                    <a:pt x="273017" y="344774"/>
                  </a:cubicBezTo>
                  <a:lnTo>
                    <a:pt x="273017" y="299205"/>
                  </a:lnTo>
                  <a:cubicBezTo>
                    <a:pt x="273017" y="294694"/>
                    <a:pt x="276706" y="291012"/>
                    <a:pt x="281226" y="291012"/>
                  </a:cubicBezTo>
                  <a:close/>
                  <a:moveTo>
                    <a:pt x="179916" y="291012"/>
                  </a:moveTo>
                  <a:lnTo>
                    <a:pt x="225574" y="291012"/>
                  </a:lnTo>
                  <a:cubicBezTo>
                    <a:pt x="230094" y="291012"/>
                    <a:pt x="233783" y="294694"/>
                    <a:pt x="233783" y="299205"/>
                  </a:cubicBezTo>
                  <a:lnTo>
                    <a:pt x="233783" y="344774"/>
                  </a:lnTo>
                  <a:cubicBezTo>
                    <a:pt x="233783" y="349285"/>
                    <a:pt x="230094" y="352968"/>
                    <a:pt x="225574" y="352968"/>
                  </a:cubicBezTo>
                  <a:lnTo>
                    <a:pt x="179916" y="352968"/>
                  </a:lnTo>
                  <a:cubicBezTo>
                    <a:pt x="175304" y="352968"/>
                    <a:pt x="171615" y="349285"/>
                    <a:pt x="171615" y="344774"/>
                  </a:cubicBezTo>
                  <a:lnTo>
                    <a:pt x="171615" y="299205"/>
                  </a:lnTo>
                  <a:cubicBezTo>
                    <a:pt x="171615" y="294694"/>
                    <a:pt x="175304" y="291012"/>
                    <a:pt x="179916" y="291012"/>
                  </a:cubicBezTo>
                  <a:close/>
                  <a:moveTo>
                    <a:pt x="78557" y="291012"/>
                  </a:moveTo>
                  <a:lnTo>
                    <a:pt x="124178" y="291012"/>
                  </a:lnTo>
                  <a:cubicBezTo>
                    <a:pt x="128694" y="291012"/>
                    <a:pt x="132381" y="294694"/>
                    <a:pt x="132381" y="299205"/>
                  </a:cubicBezTo>
                  <a:lnTo>
                    <a:pt x="132381" y="344774"/>
                  </a:lnTo>
                  <a:cubicBezTo>
                    <a:pt x="132381" y="349285"/>
                    <a:pt x="128694" y="352968"/>
                    <a:pt x="124178" y="352968"/>
                  </a:cubicBezTo>
                  <a:lnTo>
                    <a:pt x="78557" y="352968"/>
                  </a:lnTo>
                  <a:cubicBezTo>
                    <a:pt x="74041" y="352968"/>
                    <a:pt x="70354" y="349285"/>
                    <a:pt x="70354" y="344774"/>
                  </a:cubicBezTo>
                  <a:lnTo>
                    <a:pt x="70354" y="299205"/>
                  </a:lnTo>
                  <a:cubicBezTo>
                    <a:pt x="70354" y="294694"/>
                    <a:pt x="74041" y="291012"/>
                    <a:pt x="78557" y="291012"/>
                  </a:cubicBezTo>
                  <a:close/>
                  <a:moveTo>
                    <a:pt x="49224" y="260682"/>
                  </a:moveTo>
                  <a:cubicBezTo>
                    <a:pt x="44431" y="260682"/>
                    <a:pt x="40559" y="264548"/>
                    <a:pt x="40559" y="269334"/>
                  </a:cubicBezTo>
                  <a:lnTo>
                    <a:pt x="40559" y="532870"/>
                  </a:lnTo>
                  <a:cubicBezTo>
                    <a:pt x="40559" y="537657"/>
                    <a:pt x="44431" y="541523"/>
                    <a:pt x="49224" y="541523"/>
                  </a:cubicBezTo>
                  <a:lnTo>
                    <a:pt x="558887" y="541523"/>
                  </a:lnTo>
                  <a:cubicBezTo>
                    <a:pt x="563680" y="541523"/>
                    <a:pt x="567644" y="537657"/>
                    <a:pt x="567644" y="532870"/>
                  </a:cubicBezTo>
                  <a:lnTo>
                    <a:pt x="567644" y="269334"/>
                  </a:lnTo>
                  <a:cubicBezTo>
                    <a:pt x="567644" y="264548"/>
                    <a:pt x="563680" y="260682"/>
                    <a:pt x="558887" y="260682"/>
                  </a:cubicBezTo>
                  <a:close/>
                  <a:moveTo>
                    <a:pt x="47380" y="0"/>
                  </a:moveTo>
                  <a:lnTo>
                    <a:pt x="502380" y="0"/>
                  </a:lnTo>
                  <a:cubicBezTo>
                    <a:pt x="526716" y="0"/>
                    <a:pt x="546535" y="19882"/>
                    <a:pt x="546535" y="44183"/>
                  </a:cubicBezTo>
                  <a:lnTo>
                    <a:pt x="546535" y="82475"/>
                  </a:lnTo>
                  <a:cubicBezTo>
                    <a:pt x="546535" y="106776"/>
                    <a:pt x="526716" y="126567"/>
                    <a:pt x="502380" y="126567"/>
                  </a:cubicBezTo>
                  <a:lnTo>
                    <a:pt x="333046" y="126567"/>
                  </a:lnTo>
                  <a:cubicBezTo>
                    <a:pt x="325487" y="126567"/>
                    <a:pt x="319311" y="132734"/>
                    <a:pt x="319311" y="140282"/>
                  </a:cubicBezTo>
                  <a:lnTo>
                    <a:pt x="319311" y="168357"/>
                  </a:lnTo>
                  <a:lnTo>
                    <a:pt x="326040" y="168357"/>
                  </a:lnTo>
                  <a:cubicBezTo>
                    <a:pt x="332769" y="168357"/>
                    <a:pt x="338300" y="173788"/>
                    <a:pt x="338300" y="180599"/>
                  </a:cubicBezTo>
                  <a:lnTo>
                    <a:pt x="338300" y="220180"/>
                  </a:lnTo>
                  <a:lnTo>
                    <a:pt x="558887" y="220180"/>
                  </a:lnTo>
                  <a:cubicBezTo>
                    <a:pt x="586080" y="220180"/>
                    <a:pt x="608203" y="242272"/>
                    <a:pt x="608203" y="269334"/>
                  </a:cubicBezTo>
                  <a:lnTo>
                    <a:pt x="608203" y="532870"/>
                  </a:lnTo>
                  <a:cubicBezTo>
                    <a:pt x="608203" y="559933"/>
                    <a:pt x="586080" y="582024"/>
                    <a:pt x="558887" y="582024"/>
                  </a:cubicBezTo>
                  <a:lnTo>
                    <a:pt x="49224" y="582024"/>
                  </a:lnTo>
                  <a:cubicBezTo>
                    <a:pt x="22123" y="582024"/>
                    <a:pt x="0" y="559933"/>
                    <a:pt x="0" y="532870"/>
                  </a:cubicBezTo>
                  <a:lnTo>
                    <a:pt x="0" y="269334"/>
                  </a:lnTo>
                  <a:cubicBezTo>
                    <a:pt x="0" y="242272"/>
                    <a:pt x="22123" y="220180"/>
                    <a:pt x="49224" y="220180"/>
                  </a:cubicBezTo>
                  <a:lnTo>
                    <a:pt x="269903" y="220180"/>
                  </a:lnTo>
                  <a:lnTo>
                    <a:pt x="269903" y="180599"/>
                  </a:lnTo>
                  <a:cubicBezTo>
                    <a:pt x="269903" y="173788"/>
                    <a:pt x="275341" y="168357"/>
                    <a:pt x="282163" y="168357"/>
                  </a:cubicBezTo>
                  <a:lnTo>
                    <a:pt x="288892" y="168357"/>
                  </a:lnTo>
                  <a:lnTo>
                    <a:pt x="288892" y="140282"/>
                  </a:lnTo>
                  <a:cubicBezTo>
                    <a:pt x="288892" y="115981"/>
                    <a:pt x="308710" y="96191"/>
                    <a:pt x="333046" y="96191"/>
                  </a:cubicBezTo>
                  <a:lnTo>
                    <a:pt x="502380" y="96191"/>
                  </a:lnTo>
                  <a:cubicBezTo>
                    <a:pt x="509939" y="96191"/>
                    <a:pt x="516115" y="90023"/>
                    <a:pt x="516115" y="82475"/>
                  </a:cubicBezTo>
                  <a:lnTo>
                    <a:pt x="516115" y="44183"/>
                  </a:lnTo>
                  <a:cubicBezTo>
                    <a:pt x="516115" y="36543"/>
                    <a:pt x="509939" y="30376"/>
                    <a:pt x="502380" y="30376"/>
                  </a:cubicBezTo>
                  <a:lnTo>
                    <a:pt x="47380" y="30376"/>
                  </a:lnTo>
                  <a:cubicBezTo>
                    <a:pt x="38992" y="30376"/>
                    <a:pt x="32171" y="23564"/>
                    <a:pt x="32171" y="15188"/>
                  </a:cubicBezTo>
                  <a:cubicBezTo>
                    <a:pt x="32171" y="6811"/>
                    <a:pt x="38992" y="0"/>
                    <a:pt x="473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cxnSp>
          <p:nvCxnSpPr>
            <p:cNvPr id="7" name="直接箭头连接符 6">
              <a:extLst>
                <a:ext uri="{FF2B5EF4-FFF2-40B4-BE49-F238E27FC236}">
                  <a16:creationId xmlns:a16="http://schemas.microsoft.com/office/drawing/2014/main" id="{FDE7804C-C0B0-4DD3-BCE3-E539E11AFEB3}"/>
                </a:ext>
              </a:extLst>
            </p:cNvPr>
            <p:cNvCxnSpPr>
              <a:endCxn id="6" idx="1"/>
            </p:cNvCxnSpPr>
            <p:nvPr/>
          </p:nvCxnSpPr>
          <p:spPr>
            <a:xfrm>
              <a:off x="1930580" y="2787774"/>
              <a:ext cx="1878801" cy="748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28E3F48A-0CE9-475D-805A-3F86D35F8C0F}"/>
                </a:ext>
              </a:extLst>
            </p:cNvPr>
            <p:cNvCxnSpPr>
              <a:endCxn id="6" idx="1"/>
            </p:cNvCxnSpPr>
            <p:nvPr/>
          </p:nvCxnSpPr>
          <p:spPr>
            <a:xfrm flipV="1">
              <a:off x="1930580" y="3536706"/>
              <a:ext cx="1878801" cy="778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ed-display_74849">
              <a:extLst>
                <a:ext uri="{FF2B5EF4-FFF2-40B4-BE49-F238E27FC236}">
                  <a16:creationId xmlns:a16="http://schemas.microsoft.com/office/drawing/2014/main" id="{C42AACC0-FDF1-486B-9DBF-024419FD499F}"/>
                </a:ext>
              </a:extLst>
            </p:cNvPr>
            <p:cNvSpPr/>
            <p:nvPr/>
          </p:nvSpPr>
          <p:spPr>
            <a:xfrm>
              <a:off x="6512064" y="2641922"/>
              <a:ext cx="609685" cy="491235"/>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455839 w 606244"/>
                <a:gd name="T63" fmla="*/ 455839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455839 w 606244"/>
                <a:gd name="T73" fmla="*/ 455839 w 606244"/>
                <a:gd name="T74" fmla="*/ 600116 w 606244"/>
                <a:gd name="T75" fmla="*/ 600116 w 606244"/>
                <a:gd name="T76" fmla="*/ 600116 w 606244"/>
                <a:gd name="T77" fmla="*/ 600116 w 606244"/>
                <a:gd name="T78" fmla="*/ 600116 w 606244"/>
                <a:gd name="T79" fmla="*/ 600116 w 606244"/>
                <a:gd name="T80" fmla="*/ 600116 w 606244"/>
                <a:gd name="T81"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86" h="2248">
                  <a:moveTo>
                    <a:pt x="2417" y="923"/>
                  </a:moveTo>
                  <a:lnTo>
                    <a:pt x="2404" y="923"/>
                  </a:lnTo>
                  <a:cubicBezTo>
                    <a:pt x="2404" y="922"/>
                    <a:pt x="2404" y="922"/>
                    <a:pt x="2404" y="922"/>
                  </a:cubicBezTo>
                  <a:lnTo>
                    <a:pt x="2404" y="308"/>
                  </a:lnTo>
                  <a:cubicBezTo>
                    <a:pt x="2404" y="271"/>
                    <a:pt x="2374" y="241"/>
                    <a:pt x="2337" y="241"/>
                  </a:cubicBezTo>
                  <a:lnTo>
                    <a:pt x="2158" y="241"/>
                  </a:lnTo>
                  <a:lnTo>
                    <a:pt x="2158" y="67"/>
                  </a:lnTo>
                  <a:cubicBezTo>
                    <a:pt x="2158" y="30"/>
                    <a:pt x="2128" y="0"/>
                    <a:pt x="2091" y="0"/>
                  </a:cubicBezTo>
                  <a:lnTo>
                    <a:pt x="695" y="0"/>
                  </a:lnTo>
                  <a:cubicBezTo>
                    <a:pt x="658" y="0"/>
                    <a:pt x="628" y="30"/>
                    <a:pt x="628" y="67"/>
                  </a:cubicBezTo>
                  <a:lnTo>
                    <a:pt x="628" y="241"/>
                  </a:lnTo>
                  <a:lnTo>
                    <a:pt x="439" y="241"/>
                  </a:lnTo>
                  <a:cubicBezTo>
                    <a:pt x="402" y="241"/>
                    <a:pt x="372" y="271"/>
                    <a:pt x="372" y="308"/>
                  </a:cubicBezTo>
                  <a:lnTo>
                    <a:pt x="372" y="922"/>
                  </a:lnTo>
                  <a:cubicBezTo>
                    <a:pt x="372" y="922"/>
                    <a:pt x="372" y="922"/>
                    <a:pt x="372" y="923"/>
                  </a:cubicBezTo>
                  <a:lnTo>
                    <a:pt x="369" y="923"/>
                  </a:lnTo>
                  <a:cubicBezTo>
                    <a:pt x="165" y="923"/>
                    <a:pt x="0" y="1088"/>
                    <a:pt x="0" y="1292"/>
                  </a:cubicBezTo>
                  <a:lnTo>
                    <a:pt x="0" y="2182"/>
                  </a:lnTo>
                  <a:cubicBezTo>
                    <a:pt x="0" y="2218"/>
                    <a:pt x="30" y="2248"/>
                    <a:pt x="67" y="2248"/>
                  </a:cubicBezTo>
                  <a:lnTo>
                    <a:pt x="439" y="2248"/>
                  </a:lnTo>
                  <a:lnTo>
                    <a:pt x="2347" y="2248"/>
                  </a:lnTo>
                  <a:lnTo>
                    <a:pt x="2720" y="2248"/>
                  </a:lnTo>
                  <a:cubicBezTo>
                    <a:pt x="2756" y="2248"/>
                    <a:pt x="2786" y="2218"/>
                    <a:pt x="2786" y="2182"/>
                  </a:cubicBezTo>
                  <a:lnTo>
                    <a:pt x="2786" y="1292"/>
                  </a:lnTo>
                  <a:cubicBezTo>
                    <a:pt x="2786" y="1088"/>
                    <a:pt x="2621" y="923"/>
                    <a:pt x="2417" y="923"/>
                  </a:cubicBezTo>
                  <a:close/>
                  <a:moveTo>
                    <a:pt x="762" y="133"/>
                  </a:moveTo>
                  <a:lnTo>
                    <a:pt x="2024" y="133"/>
                  </a:lnTo>
                  <a:lnTo>
                    <a:pt x="2024" y="308"/>
                  </a:lnTo>
                  <a:lnTo>
                    <a:pt x="2024" y="854"/>
                  </a:lnTo>
                  <a:lnTo>
                    <a:pt x="762" y="854"/>
                  </a:lnTo>
                  <a:lnTo>
                    <a:pt x="762" y="133"/>
                  </a:lnTo>
                  <a:close/>
                  <a:moveTo>
                    <a:pt x="2281" y="2115"/>
                  </a:moveTo>
                  <a:lnTo>
                    <a:pt x="506" y="2115"/>
                  </a:lnTo>
                  <a:lnTo>
                    <a:pt x="506" y="1932"/>
                  </a:lnTo>
                  <a:lnTo>
                    <a:pt x="2281" y="1932"/>
                  </a:lnTo>
                  <a:lnTo>
                    <a:pt x="2281" y="2115"/>
                  </a:lnTo>
                  <a:close/>
                  <a:moveTo>
                    <a:pt x="2281" y="1799"/>
                  </a:moveTo>
                  <a:lnTo>
                    <a:pt x="506" y="1799"/>
                  </a:lnTo>
                  <a:lnTo>
                    <a:pt x="506" y="1616"/>
                  </a:lnTo>
                  <a:lnTo>
                    <a:pt x="2281" y="1616"/>
                  </a:lnTo>
                  <a:lnTo>
                    <a:pt x="2281" y="17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7" name="led-display_74849">
              <a:extLst>
                <a:ext uri="{FF2B5EF4-FFF2-40B4-BE49-F238E27FC236}">
                  <a16:creationId xmlns:a16="http://schemas.microsoft.com/office/drawing/2014/main" id="{9E06B05F-1394-4301-8752-D3B976AF91E7}"/>
                </a:ext>
              </a:extLst>
            </p:cNvPr>
            <p:cNvSpPr/>
            <p:nvPr/>
          </p:nvSpPr>
          <p:spPr>
            <a:xfrm>
              <a:off x="6512064" y="3459226"/>
              <a:ext cx="609685" cy="529303"/>
            </a:xfrm>
            <a:custGeom>
              <a:avLst/>
              <a:gdLst>
                <a:gd name="T0" fmla="*/ 4385 w 4385"/>
                <a:gd name="T1" fmla="*/ 2914 h 3813"/>
                <a:gd name="T2" fmla="*/ 4385 w 4385"/>
                <a:gd name="T3" fmla="*/ 0 h 3813"/>
                <a:gd name="T4" fmla="*/ 0 w 4385"/>
                <a:gd name="T5" fmla="*/ 0 h 3813"/>
                <a:gd name="T6" fmla="*/ 0 w 4385"/>
                <a:gd name="T7" fmla="*/ 2914 h 3813"/>
                <a:gd name="T8" fmla="*/ 1857 w 4385"/>
                <a:gd name="T9" fmla="*/ 2914 h 3813"/>
                <a:gd name="T10" fmla="*/ 1857 w 4385"/>
                <a:gd name="T11" fmla="*/ 3330 h 3813"/>
                <a:gd name="T12" fmla="*/ 1193 w 4385"/>
                <a:gd name="T13" fmla="*/ 3330 h 3813"/>
                <a:gd name="T14" fmla="*/ 999 w 4385"/>
                <a:gd name="T15" fmla="*/ 3813 h 3813"/>
                <a:gd name="T16" fmla="*/ 3386 w 4385"/>
                <a:gd name="T17" fmla="*/ 3813 h 3813"/>
                <a:gd name="T18" fmla="*/ 3193 w 4385"/>
                <a:gd name="T19" fmla="*/ 3330 h 3813"/>
                <a:gd name="T20" fmla="*/ 2528 w 4385"/>
                <a:gd name="T21" fmla="*/ 3330 h 3813"/>
                <a:gd name="T22" fmla="*/ 2528 w 4385"/>
                <a:gd name="T23" fmla="*/ 2914 h 3813"/>
                <a:gd name="T24" fmla="*/ 4385 w 4385"/>
                <a:gd name="T25" fmla="*/ 2914 h 3813"/>
                <a:gd name="T26" fmla="*/ 395 w 4385"/>
                <a:gd name="T27" fmla="*/ 411 h 3813"/>
                <a:gd name="T28" fmla="*/ 3990 w 4385"/>
                <a:gd name="T29" fmla="*/ 411 h 3813"/>
                <a:gd name="T30" fmla="*/ 3990 w 4385"/>
                <a:gd name="T31" fmla="*/ 2502 h 3813"/>
                <a:gd name="T32" fmla="*/ 395 w 4385"/>
                <a:gd name="T33" fmla="*/ 2502 h 3813"/>
                <a:gd name="T34" fmla="*/ 395 w 4385"/>
                <a:gd name="T35" fmla="*/ 411 h 3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85" h="3813">
                  <a:moveTo>
                    <a:pt x="4385" y="2914"/>
                  </a:moveTo>
                  <a:lnTo>
                    <a:pt x="4385" y="0"/>
                  </a:lnTo>
                  <a:lnTo>
                    <a:pt x="0" y="0"/>
                  </a:lnTo>
                  <a:lnTo>
                    <a:pt x="0" y="2914"/>
                  </a:lnTo>
                  <a:lnTo>
                    <a:pt x="1857" y="2914"/>
                  </a:lnTo>
                  <a:lnTo>
                    <a:pt x="1857" y="3330"/>
                  </a:lnTo>
                  <a:lnTo>
                    <a:pt x="1193" y="3330"/>
                  </a:lnTo>
                  <a:lnTo>
                    <a:pt x="999" y="3813"/>
                  </a:lnTo>
                  <a:lnTo>
                    <a:pt x="3386" y="3813"/>
                  </a:lnTo>
                  <a:lnTo>
                    <a:pt x="3193" y="3330"/>
                  </a:lnTo>
                  <a:lnTo>
                    <a:pt x="2528" y="3330"/>
                  </a:lnTo>
                  <a:lnTo>
                    <a:pt x="2528" y="2914"/>
                  </a:lnTo>
                  <a:lnTo>
                    <a:pt x="4385" y="2914"/>
                  </a:lnTo>
                  <a:close/>
                  <a:moveTo>
                    <a:pt x="395" y="411"/>
                  </a:moveTo>
                  <a:lnTo>
                    <a:pt x="3990" y="411"/>
                  </a:lnTo>
                  <a:lnTo>
                    <a:pt x="3990" y="2502"/>
                  </a:lnTo>
                  <a:lnTo>
                    <a:pt x="395" y="2502"/>
                  </a:lnTo>
                  <a:lnTo>
                    <a:pt x="395" y="4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json-file_136484">
              <a:extLst>
                <a:ext uri="{FF2B5EF4-FFF2-40B4-BE49-F238E27FC236}">
                  <a16:creationId xmlns:a16="http://schemas.microsoft.com/office/drawing/2014/main" id="{2D57CE0E-095E-43C3-86E9-84B21EF29D21}"/>
                </a:ext>
              </a:extLst>
            </p:cNvPr>
            <p:cNvSpPr/>
            <p:nvPr/>
          </p:nvSpPr>
          <p:spPr>
            <a:xfrm>
              <a:off x="6579912" y="4314598"/>
              <a:ext cx="473988" cy="609685"/>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 name="connsiteX169" fmla="*/ 121763 h 600884"/>
                <a:gd name="connsiteY169" fmla="*/ 121763 h 600884"/>
                <a:gd name="connsiteX170" fmla="*/ 121763 h 600884"/>
                <a:gd name="connsiteY170" fmla="*/ 121763 h 600884"/>
                <a:gd name="connsiteX171" fmla="*/ 121763 h 600884"/>
                <a:gd name="connsiteY171" fmla="*/ 121763 h 600884"/>
                <a:gd name="connsiteX172" fmla="*/ 121763 h 600884"/>
                <a:gd name="connsiteY172" fmla="*/ 121763 h 600884"/>
                <a:gd name="connsiteX173" fmla="*/ 121763 h 600884"/>
                <a:gd name="connsiteY173" fmla="*/ 121763 h 600884"/>
                <a:gd name="connsiteX174" fmla="*/ 121763 h 600884"/>
                <a:gd name="connsiteY174" fmla="*/ 121763 h 600884"/>
                <a:gd name="connsiteX175" fmla="*/ 121763 h 600884"/>
                <a:gd name="connsiteY175" fmla="*/ 121763 h 600884"/>
                <a:gd name="connsiteX176" fmla="*/ 121763 h 600884"/>
                <a:gd name="connsiteY176" fmla="*/ 121763 h 600884"/>
                <a:gd name="connsiteX177" fmla="*/ 121763 h 600884"/>
                <a:gd name="connsiteY177" fmla="*/ 121763 h 600884"/>
                <a:gd name="connsiteX178" fmla="*/ 121763 h 600884"/>
                <a:gd name="connsiteY178" fmla="*/ 121763 h 600884"/>
                <a:gd name="connsiteX179" fmla="*/ 121763 h 600884"/>
                <a:gd name="connsiteY179"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55802" h="586292">
                  <a:moveTo>
                    <a:pt x="257535" y="456655"/>
                  </a:moveTo>
                  <a:cubicBezTo>
                    <a:pt x="260567" y="456655"/>
                    <a:pt x="263598" y="456655"/>
                    <a:pt x="266630" y="458173"/>
                  </a:cubicBezTo>
                  <a:cubicBezTo>
                    <a:pt x="269662" y="459690"/>
                    <a:pt x="272693" y="461967"/>
                    <a:pt x="274967" y="465002"/>
                  </a:cubicBezTo>
                  <a:cubicBezTo>
                    <a:pt x="277241" y="468037"/>
                    <a:pt x="278757" y="472590"/>
                    <a:pt x="280273" y="477142"/>
                  </a:cubicBezTo>
                  <a:cubicBezTo>
                    <a:pt x="281788" y="481695"/>
                    <a:pt x="282546" y="487765"/>
                    <a:pt x="282546" y="494594"/>
                  </a:cubicBezTo>
                  <a:cubicBezTo>
                    <a:pt x="282546" y="502182"/>
                    <a:pt x="281788" y="507494"/>
                    <a:pt x="280273" y="512805"/>
                  </a:cubicBezTo>
                  <a:cubicBezTo>
                    <a:pt x="278757" y="517358"/>
                    <a:pt x="277241" y="521911"/>
                    <a:pt x="274209" y="524946"/>
                  </a:cubicBezTo>
                  <a:cubicBezTo>
                    <a:pt x="271935" y="527981"/>
                    <a:pt x="269662" y="530257"/>
                    <a:pt x="265872" y="531016"/>
                  </a:cubicBezTo>
                  <a:cubicBezTo>
                    <a:pt x="262841" y="532533"/>
                    <a:pt x="259809" y="533292"/>
                    <a:pt x="256777" y="533292"/>
                  </a:cubicBezTo>
                  <a:cubicBezTo>
                    <a:pt x="252988" y="533292"/>
                    <a:pt x="249956" y="532533"/>
                    <a:pt x="246924" y="531016"/>
                  </a:cubicBezTo>
                  <a:cubicBezTo>
                    <a:pt x="243893" y="529498"/>
                    <a:pt x="241619" y="527222"/>
                    <a:pt x="239345" y="524187"/>
                  </a:cubicBezTo>
                  <a:cubicBezTo>
                    <a:pt x="236314" y="521152"/>
                    <a:pt x="234798" y="517358"/>
                    <a:pt x="233282" y="512805"/>
                  </a:cubicBezTo>
                  <a:cubicBezTo>
                    <a:pt x="231766" y="507494"/>
                    <a:pt x="231766" y="501423"/>
                    <a:pt x="231008" y="494594"/>
                  </a:cubicBezTo>
                  <a:cubicBezTo>
                    <a:pt x="231766" y="487765"/>
                    <a:pt x="231766" y="481695"/>
                    <a:pt x="233282" y="476384"/>
                  </a:cubicBezTo>
                  <a:cubicBezTo>
                    <a:pt x="234798" y="471831"/>
                    <a:pt x="237072" y="468037"/>
                    <a:pt x="239345" y="465002"/>
                  </a:cubicBezTo>
                  <a:cubicBezTo>
                    <a:pt x="241619" y="461967"/>
                    <a:pt x="244651" y="459690"/>
                    <a:pt x="247682" y="458173"/>
                  </a:cubicBezTo>
                  <a:cubicBezTo>
                    <a:pt x="250714" y="456655"/>
                    <a:pt x="253746" y="456655"/>
                    <a:pt x="257535" y="456655"/>
                  </a:cubicBezTo>
                  <a:close/>
                  <a:moveTo>
                    <a:pt x="322860" y="444447"/>
                  </a:moveTo>
                  <a:lnTo>
                    <a:pt x="322860" y="546090"/>
                  </a:lnTo>
                  <a:lnTo>
                    <a:pt x="339573" y="546090"/>
                  </a:lnTo>
                  <a:lnTo>
                    <a:pt x="339573" y="475547"/>
                  </a:lnTo>
                  <a:lnTo>
                    <a:pt x="379835" y="546090"/>
                  </a:lnTo>
                  <a:lnTo>
                    <a:pt x="396548" y="546090"/>
                  </a:lnTo>
                  <a:lnTo>
                    <a:pt x="396548" y="444447"/>
                  </a:lnTo>
                  <a:lnTo>
                    <a:pt x="379835" y="444447"/>
                  </a:lnTo>
                  <a:lnTo>
                    <a:pt x="379835" y="514232"/>
                  </a:lnTo>
                  <a:lnTo>
                    <a:pt x="339573" y="444447"/>
                  </a:lnTo>
                  <a:close/>
                  <a:moveTo>
                    <a:pt x="256769" y="442171"/>
                  </a:moveTo>
                  <a:cubicBezTo>
                    <a:pt x="250691" y="442171"/>
                    <a:pt x="245374" y="443688"/>
                    <a:pt x="240056" y="445964"/>
                  </a:cubicBezTo>
                  <a:cubicBezTo>
                    <a:pt x="234738" y="448240"/>
                    <a:pt x="230180" y="451274"/>
                    <a:pt x="226382" y="455825"/>
                  </a:cubicBezTo>
                  <a:cubicBezTo>
                    <a:pt x="222584" y="460376"/>
                    <a:pt x="219545" y="465686"/>
                    <a:pt x="217266" y="471754"/>
                  </a:cubicBezTo>
                  <a:cubicBezTo>
                    <a:pt x="215747" y="478581"/>
                    <a:pt x="214227" y="486166"/>
                    <a:pt x="214227" y="494510"/>
                  </a:cubicBezTo>
                  <a:cubicBezTo>
                    <a:pt x="214227" y="502854"/>
                    <a:pt x="215747" y="510439"/>
                    <a:pt x="217266" y="517266"/>
                  </a:cubicBezTo>
                  <a:cubicBezTo>
                    <a:pt x="219545" y="524093"/>
                    <a:pt x="222584" y="529402"/>
                    <a:pt x="226382" y="533954"/>
                  </a:cubicBezTo>
                  <a:cubicBezTo>
                    <a:pt x="230180" y="537746"/>
                    <a:pt x="234738" y="541539"/>
                    <a:pt x="240056" y="543815"/>
                  </a:cubicBezTo>
                  <a:cubicBezTo>
                    <a:pt x="245374" y="545332"/>
                    <a:pt x="250691" y="546849"/>
                    <a:pt x="256769" y="546849"/>
                  </a:cubicBezTo>
                  <a:cubicBezTo>
                    <a:pt x="262846" y="546849"/>
                    <a:pt x="268923" y="545332"/>
                    <a:pt x="273481" y="543815"/>
                  </a:cubicBezTo>
                  <a:cubicBezTo>
                    <a:pt x="278799" y="541539"/>
                    <a:pt x="283357" y="537746"/>
                    <a:pt x="287155" y="533954"/>
                  </a:cubicBezTo>
                  <a:cubicBezTo>
                    <a:pt x="290954" y="529402"/>
                    <a:pt x="293993" y="524093"/>
                    <a:pt x="296272" y="517266"/>
                  </a:cubicBezTo>
                  <a:cubicBezTo>
                    <a:pt x="298551" y="510439"/>
                    <a:pt x="299310" y="502854"/>
                    <a:pt x="299310" y="494510"/>
                  </a:cubicBezTo>
                  <a:cubicBezTo>
                    <a:pt x="299310" y="486166"/>
                    <a:pt x="298551" y="478581"/>
                    <a:pt x="296272" y="471754"/>
                  </a:cubicBezTo>
                  <a:cubicBezTo>
                    <a:pt x="293993" y="465686"/>
                    <a:pt x="290954" y="460376"/>
                    <a:pt x="287155" y="455825"/>
                  </a:cubicBezTo>
                  <a:cubicBezTo>
                    <a:pt x="283357" y="451274"/>
                    <a:pt x="278799" y="448240"/>
                    <a:pt x="273481" y="445964"/>
                  </a:cubicBezTo>
                  <a:cubicBezTo>
                    <a:pt x="268923" y="443688"/>
                    <a:pt x="262846" y="442171"/>
                    <a:pt x="256769" y="442171"/>
                  </a:cubicBezTo>
                  <a:close/>
                  <a:moveTo>
                    <a:pt x="171686" y="442171"/>
                  </a:moveTo>
                  <a:cubicBezTo>
                    <a:pt x="167128" y="442171"/>
                    <a:pt x="163329" y="442930"/>
                    <a:pt x="159531" y="444447"/>
                  </a:cubicBezTo>
                  <a:cubicBezTo>
                    <a:pt x="155733" y="445964"/>
                    <a:pt x="152694" y="447481"/>
                    <a:pt x="149655" y="449757"/>
                  </a:cubicBezTo>
                  <a:cubicBezTo>
                    <a:pt x="146617" y="452791"/>
                    <a:pt x="144338" y="455825"/>
                    <a:pt x="142818" y="458859"/>
                  </a:cubicBezTo>
                  <a:cubicBezTo>
                    <a:pt x="141299" y="462652"/>
                    <a:pt x="140539" y="466444"/>
                    <a:pt x="140539" y="470996"/>
                  </a:cubicBezTo>
                  <a:cubicBezTo>
                    <a:pt x="140539" y="476305"/>
                    <a:pt x="141299" y="480098"/>
                    <a:pt x="143578" y="483132"/>
                  </a:cubicBezTo>
                  <a:cubicBezTo>
                    <a:pt x="145857" y="486925"/>
                    <a:pt x="148136" y="489959"/>
                    <a:pt x="151934" y="492234"/>
                  </a:cubicBezTo>
                  <a:cubicBezTo>
                    <a:pt x="154973" y="494510"/>
                    <a:pt x="158771" y="496786"/>
                    <a:pt x="161810" y="498303"/>
                  </a:cubicBezTo>
                  <a:cubicBezTo>
                    <a:pt x="165608" y="500578"/>
                    <a:pt x="169407" y="502095"/>
                    <a:pt x="172445" y="503612"/>
                  </a:cubicBezTo>
                  <a:cubicBezTo>
                    <a:pt x="175484" y="505888"/>
                    <a:pt x="178523" y="507405"/>
                    <a:pt x="180042" y="509681"/>
                  </a:cubicBezTo>
                  <a:cubicBezTo>
                    <a:pt x="182321" y="511956"/>
                    <a:pt x="183840" y="514990"/>
                    <a:pt x="183840" y="518024"/>
                  </a:cubicBezTo>
                  <a:cubicBezTo>
                    <a:pt x="183840" y="523334"/>
                    <a:pt x="182321" y="527127"/>
                    <a:pt x="179282" y="529402"/>
                  </a:cubicBezTo>
                  <a:cubicBezTo>
                    <a:pt x="176244" y="532437"/>
                    <a:pt x="171686" y="533195"/>
                    <a:pt x="166368" y="533195"/>
                  </a:cubicBezTo>
                  <a:cubicBezTo>
                    <a:pt x="164089" y="533195"/>
                    <a:pt x="162570" y="533195"/>
                    <a:pt x="160291" y="533195"/>
                  </a:cubicBezTo>
                  <a:cubicBezTo>
                    <a:pt x="158012" y="532437"/>
                    <a:pt x="155733" y="532437"/>
                    <a:pt x="153454" y="531678"/>
                  </a:cubicBezTo>
                  <a:cubicBezTo>
                    <a:pt x="151934" y="530919"/>
                    <a:pt x="149655" y="530161"/>
                    <a:pt x="147376" y="529402"/>
                  </a:cubicBezTo>
                  <a:cubicBezTo>
                    <a:pt x="145857" y="528644"/>
                    <a:pt x="144338" y="527885"/>
                    <a:pt x="142818" y="527127"/>
                  </a:cubicBezTo>
                  <a:lnTo>
                    <a:pt x="139780" y="539263"/>
                  </a:lnTo>
                  <a:cubicBezTo>
                    <a:pt x="141299" y="540780"/>
                    <a:pt x="143578" y="541539"/>
                    <a:pt x="145097" y="543056"/>
                  </a:cubicBezTo>
                  <a:cubicBezTo>
                    <a:pt x="147376" y="543815"/>
                    <a:pt x="149655" y="544573"/>
                    <a:pt x="151934" y="545332"/>
                  </a:cubicBezTo>
                  <a:cubicBezTo>
                    <a:pt x="154973" y="545332"/>
                    <a:pt x="157252" y="546090"/>
                    <a:pt x="159531" y="546090"/>
                  </a:cubicBezTo>
                  <a:cubicBezTo>
                    <a:pt x="161810" y="546849"/>
                    <a:pt x="164089" y="546849"/>
                    <a:pt x="166368" y="546849"/>
                  </a:cubicBezTo>
                  <a:cubicBezTo>
                    <a:pt x="171686" y="546849"/>
                    <a:pt x="176244" y="546090"/>
                    <a:pt x="180042" y="544573"/>
                  </a:cubicBezTo>
                  <a:cubicBezTo>
                    <a:pt x="183840" y="543056"/>
                    <a:pt x="187639" y="540780"/>
                    <a:pt x="190677" y="537746"/>
                  </a:cubicBezTo>
                  <a:cubicBezTo>
                    <a:pt x="192956" y="535471"/>
                    <a:pt x="195235" y="532437"/>
                    <a:pt x="196755" y="528644"/>
                  </a:cubicBezTo>
                  <a:cubicBezTo>
                    <a:pt x="198274" y="525610"/>
                    <a:pt x="199034" y="521817"/>
                    <a:pt x="199034" y="518024"/>
                  </a:cubicBezTo>
                  <a:cubicBezTo>
                    <a:pt x="199034" y="512715"/>
                    <a:pt x="198274" y="508164"/>
                    <a:pt x="195995" y="505129"/>
                  </a:cubicBezTo>
                  <a:cubicBezTo>
                    <a:pt x="193716" y="501337"/>
                    <a:pt x="191437" y="498303"/>
                    <a:pt x="187639" y="496027"/>
                  </a:cubicBezTo>
                  <a:cubicBezTo>
                    <a:pt x="184600" y="493751"/>
                    <a:pt x="181561" y="492234"/>
                    <a:pt x="177763" y="489959"/>
                  </a:cubicBezTo>
                  <a:cubicBezTo>
                    <a:pt x="173965" y="488442"/>
                    <a:pt x="170166" y="486925"/>
                    <a:pt x="167128" y="485408"/>
                  </a:cubicBezTo>
                  <a:cubicBezTo>
                    <a:pt x="164089" y="483891"/>
                    <a:pt x="161810" y="481615"/>
                    <a:pt x="159531" y="479339"/>
                  </a:cubicBezTo>
                  <a:cubicBezTo>
                    <a:pt x="157252" y="477064"/>
                    <a:pt x="156492" y="474030"/>
                    <a:pt x="156492" y="470237"/>
                  </a:cubicBezTo>
                  <a:cubicBezTo>
                    <a:pt x="156492" y="468720"/>
                    <a:pt x="156492" y="467203"/>
                    <a:pt x="157252" y="465686"/>
                  </a:cubicBezTo>
                  <a:cubicBezTo>
                    <a:pt x="158012" y="464169"/>
                    <a:pt x="159531" y="462652"/>
                    <a:pt x="160291" y="461135"/>
                  </a:cubicBezTo>
                  <a:cubicBezTo>
                    <a:pt x="161810" y="460376"/>
                    <a:pt x="163329" y="458859"/>
                    <a:pt x="164849" y="458101"/>
                  </a:cubicBezTo>
                  <a:cubicBezTo>
                    <a:pt x="166368" y="457342"/>
                    <a:pt x="168647" y="456583"/>
                    <a:pt x="170166" y="456583"/>
                  </a:cubicBezTo>
                  <a:cubicBezTo>
                    <a:pt x="173205" y="456583"/>
                    <a:pt x="176244" y="456583"/>
                    <a:pt x="178523" y="456583"/>
                  </a:cubicBezTo>
                  <a:cubicBezTo>
                    <a:pt x="180802" y="456583"/>
                    <a:pt x="182321" y="457342"/>
                    <a:pt x="183081" y="457342"/>
                  </a:cubicBezTo>
                  <a:cubicBezTo>
                    <a:pt x="184600" y="458101"/>
                    <a:pt x="185360" y="458101"/>
                    <a:pt x="186119" y="458859"/>
                  </a:cubicBezTo>
                  <a:cubicBezTo>
                    <a:pt x="186879" y="459618"/>
                    <a:pt x="187639" y="459618"/>
                    <a:pt x="188398" y="459618"/>
                  </a:cubicBezTo>
                  <a:cubicBezTo>
                    <a:pt x="188398" y="459618"/>
                    <a:pt x="188398" y="459618"/>
                    <a:pt x="189158" y="458859"/>
                  </a:cubicBezTo>
                  <a:cubicBezTo>
                    <a:pt x="189918" y="458101"/>
                    <a:pt x="189918" y="456583"/>
                    <a:pt x="190677" y="455825"/>
                  </a:cubicBezTo>
                  <a:cubicBezTo>
                    <a:pt x="191437" y="454308"/>
                    <a:pt x="192197" y="452791"/>
                    <a:pt x="192956" y="451274"/>
                  </a:cubicBezTo>
                  <a:cubicBezTo>
                    <a:pt x="193716" y="449757"/>
                    <a:pt x="194476" y="448998"/>
                    <a:pt x="194476" y="447481"/>
                  </a:cubicBezTo>
                  <a:cubicBezTo>
                    <a:pt x="192197" y="445964"/>
                    <a:pt x="188398" y="444447"/>
                    <a:pt x="184600" y="443688"/>
                  </a:cubicBezTo>
                  <a:cubicBezTo>
                    <a:pt x="180042" y="442930"/>
                    <a:pt x="175484" y="442171"/>
                    <a:pt x="171686" y="442171"/>
                  </a:cubicBezTo>
                  <a:close/>
                  <a:moveTo>
                    <a:pt x="99517" y="442171"/>
                  </a:moveTo>
                  <a:lnTo>
                    <a:pt x="99517" y="520300"/>
                  </a:lnTo>
                  <a:cubicBezTo>
                    <a:pt x="99517" y="524851"/>
                    <a:pt x="97998" y="527885"/>
                    <a:pt x="94959" y="529402"/>
                  </a:cubicBezTo>
                  <a:cubicBezTo>
                    <a:pt x="91920" y="531678"/>
                    <a:pt x="88122" y="532437"/>
                    <a:pt x="83564" y="532437"/>
                  </a:cubicBezTo>
                  <a:cubicBezTo>
                    <a:pt x="81285" y="532437"/>
                    <a:pt x="79006" y="532437"/>
                    <a:pt x="76727" y="531678"/>
                  </a:cubicBezTo>
                  <a:cubicBezTo>
                    <a:pt x="74448" y="531678"/>
                    <a:pt x="72929" y="530919"/>
                    <a:pt x="70650" y="530161"/>
                  </a:cubicBezTo>
                  <a:cubicBezTo>
                    <a:pt x="68371" y="529402"/>
                    <a:pt x="66851" y="528644"/>
                    <a:pt x="65332" y="528644"/>
                  </a:cubicBezTo>
                  <a:cubicBezTo>
                    <a:pt x="63053" y="527885"/>
                    <a:pt x="62293" y="527127"/>
                    <a:pt x="60774" y="526368"/>
                  </a:cubicBezTo>
                  <a:lnTo>
                    <a:pt x="53937" y="537746"/>
                  </a:lnTo>
                  <a:cubicBezTo>
                    <a:pt x="56216" y="539263"/>
                    <a:pt x="57735" y="540022"/>
                    <a:pt x="60774" y="541539"/>
                  </a:cubicBezTo>
                  <a:cubicBezTo>
                    <a:pt x="63813" y="542297"/>
                    <a:pt x="66092" y="543056"/>
                    <a:pt x="69130" y="544573"/>
                  </a:cubicBezTo>
                  <a:cubicBezTo>
                    <a:pt x="72169" y="545332"/>
                    <a:pt x="75208" y="546090"/>
                    <a:pt x="77487" y="546090"/>
                  </a:cubicBezTo>
                  <a:cubicBezTo>
                    <a:pt x="80525" y="546849"/>
                    <a:pt x="82804" y="546849"/>
                    <a:pt x="85083" y="546849"/>
                  </a:cubicBezTo>
                  <a:cubicBezTo>
                    <a:pt x="88882" y="546849"/>
                    <a:pt x="92680" y="546090"/>
                    <a:pt x="96478" y="545332"/>
                  </a:cubicBezTo>
                  <a:cubicBezTo>
                    <a:pt x="100277" y="544573"/>
                    <a:pt x="104075" y="543056"/>
                    <a:pt x="107114" y="541539"/>
                  </a:cubicBezTo>
                  <a:cubicBezTo>
                    <a:pt x="109393" y="539263"/>
                    <a:pt x="112431" y="536988"/>
                    <a:pt x="113951" y="533195"/>
                  </a:cubicBezTo>
                  <a:cubicBezTo>
                    <a:pt x="115470" y="530161"/>
                    <a:pt x="116230" y="526368"/>
                    <a:pt x="116230" y="521817"/>
                  </a:cubicBezTo>
                  <a:lnTo>
                    <a:pt x="116230" y="442171"/>
                  </a:lnTo>
                  <a:close/>
                  <a:moveTo>
                    <a:pt x="0" y="414864"/>
                  </a:moveTo>
                  <a:lnTo>
                    <a:pt x="455802" y="414864"/>
                  </a:lnTo>
                  <a:lnTo>
                    <a:pt x="455802" y="566570"/>
                  </a:lnTo>
                  <a:cubicBezTo>
                    <a:pt x="455802" y="576431"/>
                    <a:pt x="442888" y="586292"/>
                    <a:pt x="430733" y="586292"/>
                  </a:cubicBezTo>
                  <a:lnTo>
                    <a:pt x="25069" y="586292"/>
                  </a:lnTo>
                  <a:cubicBezTo>
                    <a:pt x="12155" y="586292"/>
                    <a:pt x="0" y="576431"/>
                    <a:pt x="0" y="566570"/>
                  </a:cubicBezTo>
                  <a:close/>
                  <a:moveTo>
                    <a:pt x="222584" y="293521"/>
                  </a:moveTo>
                  <a:cubicBezTo>
                    <a:pt x="217266" y="293521"/>
                    <a:pt x="212708" y="298071"/>
                    <a:pt x="212708" y="303381"/>
                  </a:cubicBezTo>
                  <a:lnTo>
                    <a:pt x="212708" y="333719"/>
                  </a:lnTo>
                  <a:cubicBezTo>
                    <a:pt x="212708" y="339028"/>
                    <a:pt x="217266" y="343578"/>
                    <a:pt x="222584" y="343578"/>
                  </a:cubicBezTo>
                  <a:cubicBezTo>
                    <a:pt x="227901" y="343578"/>
                    <a:pt x="232459" y="339028"/>
                    <a:pt x="232459" y="333719"/>
                  </a:cubicBezTo>
                  <a:lnTo>
                    <a:pt x="232459" y="303381"/>
                  </a:lnTo>
                  <a:cubicBezTo>
                    <a:pt x="232459" y="298071"/>
                    <a:pt x="227901" y="293521"/>
                    <a:pt x="222584" y="293521"/>
                  </a:cubicBezTo>
                  <a:close/>
                  <a:moveTo>
                    <a:pt x="222584" y="222226"/>
                  </a:moveTo>
                  <a:cubicBezTo>
                    <a:pt x="214227" y="222226"/>
                    <a:pt x="207390" y="229052"/>
                    <a:pt x="207390" y="237395"/>
                  </a:cubicBezTo>
                  <a:cubicBezTo>
                    <a:pt x="207390" y="245738"/>
                    <a:pt x="214227" y="252564"/>
                    <a:pt x="222584" y="252564"/>
                  </a:cubicBezTo>
                  <a:cubicBezTo>
                    <a:pt x="230940" y="252564"/>
                    <a:pt x="237777" y="245738"/>
                    <a:pt x="237777" y="237395"/>
                  </a:cubicBezTo>
                  <a:cubicBezTo>
                    <a:pt x="237777" y="229052"/>
                    <a:pt x="230940" y="222226"/>
                    <a:pt x="222584" y="222226"/>
                  </a:cubicBezTo>
                  <a:close/>
                  <a:moveTo>
                    <a:pt x="293233" y="172168"/>
                  </a:moveTo>
                  <a:cubicBezTo>
                    <a:pt x="287915" y="172168"/>
                    <a:pt x="283357" y="176719"/>
                    <a:pt x="283357" y="182028"/>
                  </a:cubicBezTo>
                  <a:cubicBezTo>
                    <a:pt x="283357" y="187337"/>
                    <a:pt x="287915" y="191888"/>
                    <a:pt x="293233" y="191888"/>
                  </a:cubicBezTo>
                  <a:cubicBezTo>
                    <a:pt x="299310" y="191888"/>
                    <a:pt x="303868" y="196439"/>
                    <a:pt x="303868" y="202506"/>
                  </a:cubicBezTo>
                  <a:lnTo>
                    <a:pt x="303868" y="242704"/>
                  </a:lnTo>
                  <a:cubicBezTo>
                    <a:pt x="303868" y="254840"/>
                    <a:pt x="309186" y="265458"/>
                    <a:pt x="317542" y="273042"/>
                  </a:cubicBezTo>
                  <a:cubicBezTo>
                    <a:pt x="309186" y="280627"/>
                    <a:pt x="303868" y="291245"/>
                    <a:pt x="303868" y="303381"/>
                  </a:cubicBezTo>
                  <a:lnTo>
                    <a:pt x="303868" y="343578"/>
                  </a:lnTo>
                  <a:cubicBezTo>
                    <a:pt x="303868" y="349646"/>
                    <a:pt x="299310" y="354197"/>
                    <a:pt x="293233" y="354197"/>
                  </a:cubicBezTo>
                  <a:cubicBezTo>
                    <a:pt x="287915" y="354197"/>
                    <a:pt x="283357" y="358748"/>
                    <a:pt x="283357" y="364057"/>
                  </a:cubicBezTo>
                  <a:cubicBezTo>
                    <a:pt x="283357" y="369366"/>
                    <a:pt x="287915" y="373917"/>
                    <a:pt x="293233" y="373917"/>
                  </a:cubicBezTo>
                  <a:cubicBezTo>
                    <a:pt x="309946" y="373917"/>
                    <a:pt x="323620" y="360264"/>
                    <a:pt x="323620" y="343578"/>
                  </a:cubicBezTo>
                  <a:lnTo>
                    <a:pt x="323620" y="303381"/>
                  </a:lnTo>
                  <a:cubicBezTo>
                    <a:pt x="323620" y="292004"/>
                    <a:pt x="332736" y="282902"/>
                    <a:pt x="344131" y="282902"/>
                  </a:cubicBezTo>
                  <a:cubicBezTo>
                    <a:pt x="349448" y="282902"/>
                    <a:pt x="354006" y="278352"/>
                    <a:pt x="354006" y="273042"/>
                  </a:cubicBezTo>
                  <a:cubicBezTo>
                    <a:pt x="354006" y="267733"/>
                    <a:pt x="349448" y="263183"/>
                    <a:pt x="344131" y="263183"/>
                  </a:cubicBezTo>
                  <a:cubicBezTo>
                    <a:pt x="332736" y="263183"/>
                    <a:pt x="323620" y="254081"/>
                    <a:pt x="323620" y="242704"/>
                  </a:cubicBezTo>
                  <a:lnTo>
                    <a:pt x="323620" y="202506"/>
                  </a:lnTo>
                  <a:cubicBezTo>
                    <a:pt x="323620" y="185820"/>
                    <a:pt x="309946" y="172168"/>
                    <a:pt x="293233" y="172168"/>
                  </a:cubicBezTo>
                  <a:close/>
                  <a:moveTo>
                    <a:pt x="151934" y="172168"/>
                  </a:moveTo>
                  <a:cubicBezTo>
                    <a:pt x="135222" y="172168"/>
                    <a:pt x="121547" y="185820"/>
                    <a:pt x="121547" y="202506"/>
                  </a:cubicBezTo>
                  <a:lnTo>
                    <a:pt x="121547" y="242704"/>
                  </a:lnTo>
                  <a:cubicBezTo>
                    <a:pt x="121547" y="254081"/>
                    <a:pt x="112431" y="263183"/>
                    <a:pt x="101036" y="263183"/>
                  </a:cubicBezTo>
                  <a:cubicBezTo>
                    <a:pt x="95719" y="263183"/>
                    <a:pt x="91161" y="267733"/>
                    <a:pt x="91161" y="273042"/>
                  </a:cubicBezTo>
                  <a:cubicBezTo>
                    <a:pt x="91161" y="278352"/>
                    <a:pt x="95719" y="282902"/>
                    <a:pt x="101036" y="282902"/>
                  </a:cubicBezTo>
                  <a:cubicBezTo>
                    <a:pt x="112431" y="282902"/>
                    <a:pt x="121547" y="292004"/>
                    <a:pt x="121547" y="303381"/>
                  </a:cubicBezTo>
                  <a:lnTo>
                    <a:pt x="121547" y="343578"/>
                  </a:lnTo>
                  <a:cubicBezTo>
                    <a:pt x="121547" y="360264"/>
                    <a:pt x="135222" y="373917"/>
                    <a:pt x="151934" y="373917"/>
                  </a:cubicBezTo>
                  <a:cubicBezTo>
                    <a:pt x="157252" y="373917"/>
                    <a:pt x="161810" y="369366"/>
                    <a:pt x="161810" y="364057"/>
                  </a:cubicBezTo>
                  <a:cubicBezTo>
                    <a:pt x="161810" y="358748"/>
                    <a:pt x="157252" y="354197"/>
                    <a:pt x="151934" y="354197"/>
                  </a:cubicBezTo>
                  <a:cubicBezTo>
                    <a:pt x="145857" y="354197"/>
                    <a:pt x="141299" y="349646"/>
                    <a:pt x="141299" y="343578"/>
                  </a:cubicBezTo>
                  <a:lnTo>
                    <a:pt x="141299" y="303381"/>
                  </a:lnTo>
                  <a:cubicBezTo>
                    <a:pt x="141299" y="291245"/>
                    <a:pt x="135981" y="280627"/>
                    <a:pt x="127625" y="273042"/>
                  </a:cubicBezTo>
                  <a:cubicBezTo>
                    <a:pt x="135981" y="265458"/>
                    <a:pt x="141299" y="254840"/>
                    <a:pt x="141299" y="242704"/>
                  </a:cubicBezTo>
                  <a:lnTo>
                    <a:pt x="141299" y="202506"/>
                  </a:lnTo>
                  <a:cubicBezTo>
                    <a:pt x="141299" y="196439"/>
                    <a:pt x="145857" y="191888"/>
                    <a:pt x="151934" y="191888"/>
                  </a:cubicBezTo>
                  <a:cubicBezTo>
                    <a:pt x="157252" y="191888"/>
                    <a:pt x="161810" y="187337"/>
                    <a:pt x="161810" y="182028"/>
                  </a:cubicBezTo>
                  <a:cubicBezTo>
                    <a:pt x="161810" y="176719"/>
                    <a:pt x="157252" y="172168"/>
                    <a:pt x="151934" y="172168"/>
                  </a:cubicBezTo>
                  <a:close/>
                  <a:moveTo>
                    <a:pt x="316878" y="29390"/>
                  </a:moveTo>
                  <a:cubicBezTo>
                    <a:pt x="315073" y="30148"/>
                    <a:pt x="313744" y="31855"/>
                    <a:pt x="313744" y="34130"/>
                  </a:cubicBezTo>
                  <a:lnTo>
                    <a:pt x="313744" y="141830"/>
                  </a:lnTo>
                  <a:lnTo>
                    <a:pt x="420857" y="141830"/>
                  </a:lnTo>
                  <a:cubicBezTo>
                    <a:pt x="426175" y="141830"/>
                    <a:pt x="428454" y="135763"/>
                    <a:pt x="424656" y="132729"/>
                  </a:cubicBezTo>
                  <a:lnTo>
                    <a:pt x="322860" y="30338"/>
                  </a:lnTo>
                  <a:cubicBezTo>
                    <a:pt x="320961" y="28821"/>
                    <a:pt x="318682" y="28631"/>
                    <a:pt x="316878" y="29390"/>
                  </a:cubicBezTo>
                  <a:close/>
                  <a:moveTo>
                    <a:pt x="25069" y="0"/>
                  </a:moveTo>
                  <a:lnTo>
                    <a:pt x="318302" y="0"/>
                  </a:lnTo>
                  <a:cubicBezTo>
                    <a:pt x="323620" y="0"/>
                    <a:pt x="328937" y="2275"/>
                    <a:pt x="331976" y="5309"/>
                  </a:cubicBezTo>
                  <a:lnTo>
                    <a:pt x="449725" y="122869"/>
                  </a:lnTo>
                  <a:cubicBezTo>
                    <a:pt x="454283" y="128178"/>
                    <a:pt x="455802" y="133487"/>
                    <a:pt x="455802" y="141072"/>
                  </a:cubicBezTo>
                  <a:lnTo>
                    <a:pt x="455802" y="394395"/>
                  </a:lnTo>
                  <a:lnTo>
                    <a:pt x="0" y="394395"/>
                  </a:lnTo>
                  <a:lnTo>
                    <a:pt x="0" y="29579"/>
                  </a:lnTo>
                  <a:cubicBezTo>
                    <a:pt x="0" y="9101"/>
                    <a:pt x="12915" y="0"/>
                    <a:pt x="250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接箭头连接符 29">
              <a:extLst>
                <a:ext uri="{FF2B5EF4-FFF2-40B4-BE49-F238E27FC236}">
                  <a16:creationId xmlns:a16="http://schemas.microsoft.com/office/drawing/2014/main" id="{BF81B54E-F40B-48A9-A846-3A0C8A26C568}"/>
                </a:ext>
              </a:extLst>
            </p:cNvPr>
            <p:cNvCxnSpPr>
              <a:stCxn id="15" idx="3"/>
            </p:cNvCxnSpPr>
            <p:nvPr/>
          </p:nvCxnSpPr>
          <p:spPr>
            <a:xfrm flipV="1">
              <a:off x="4686543" y="3036327"/>
              <a:ext cx="1825521" cy="1282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483788C0-8A7B-41BA-8481-576A1681F85E}"/>
                </a:ext>
              </a:extLst>
            </p:cNvPr>
            <p:cNvCxnSpPr>
              <a:stCxn id="15" idx="3"/>
              <a:endCxn id="27" idx="3"/>
            </p:cNvCxnSpPr>
            <p:nvPr/>
          </p:nvCxnSpPr>
          <p:spPr>
            <a:xfrm flipV="1">
              <a:off x="4686543" y="3863734"/>
              <a:ext cx="1825521" cy="455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798C313E-1EB5-4FC5-BA4A-9064E169D299}"/>
                </a:ext>
              </a:extLst>
            </p:cNvPr>
            <p:cNvCxnSpPr>
              <a:stCxn id="15" idx="3"/>
            </p:cNvCxnSpPr>
            <p:nvPr/>
          </p:nvCxnSpPr>
          <p:spPr>
            <a:xfrm>
              <a:off x="4686543" y="4318891"/>
              <a:ext cx="1878805" cy="326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286213600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16712" cy="415370"/>
            <a:chOff x="264586" y="255969"/>
            <a:chExt cx="31167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1260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java.nio.file.Files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4232264466"/>
              </p:ext>
            </p:extLst>
          </p:nvPr>
        </p:nvGraphicFramePr>
        <p:xfrm>
          <a:off x="151748" y="671339"/>
          <a:ext cx="8856984" cy="377444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a:t>
                      </a:r>
                      <a:r>
                        <a:rPr lang="en-US" altLang="zh-CN" dirty="0" err="1"/>
                        <a:t>InputStream</a:t>
                      </a:r>
                      <a:r>
                        <a:rPr lang="zh-CN" altLang="en-US" dirty="0"/>
                        <a:t> </a:t>
                      </a:r>
                      <a:r>
                        <a:rPr lang="en-US" altLang="zh-CN" dirty="0" err="1"/>
                        <a:t>newInputStream</a:t>
                      </a:r>
                      <a:r>
                        <a:rPr lang="en-US" altLang="zh-CN" dirty="0"/>
                        <a:t>(Path </a:t>
                      </a:r>
                      <a:r>
                        <a:rPr lang="en-US" altLang="zh-CN" dirty="0" err="1"/>
                        <a:t>path</a:t>
                      </a:r>
                      <a:r>
                        <a:rPr lang="en-US" altLang="zh-CN" dirty="0"/>
                        <a:t>, </a:t>
                      </a:r>
                      <a:r>
                        <a:rPr lang="en-US" altLang="zh-CN" dirty="0" err="1"/>
                        <a:t>OpenOption</a:t>
                      </a:r>
                      <a:r>
                        <a:rPr lang="en-US" altLang="zh-CN" dirty="0"/>
                        <a:t>… how)</a:t>
                      </a:r>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指定的文件，并返回一个连接到该文件的</a:t>
                      </a:r>
                      <a:r>
                        <a:rPr lang="en-US" altLang="zh-CN" dirty="0" err="1"/>
                        <a:t>InputStream</a:t>
                      </a:r>
                      <a:endParaRPr lang="zh-CN" altLang="en-US" dirty="0"/>
                    </a:p>
                  </a:txBody>
                  <a:tcPr/>
                </a:tc>
                <a:extLst>
                  <a:ext uri="{0D108BD9-81ED-4DB2-BD59-A6C34878D82A}">
                    <a16:rowId xmlns:a16="http://schemas.microsoft.com/office/drawing/2014/main" val="3088202788"/>
                  </a:ext>
                </a:extLst>
              </a:tr>
              <a:tr h="370840">
                <a:tc>
                  <a:txBody>
                    <a:bodyPr/>
                    <a:lstStyle/>
                    <a:p>
                      <a:r>
                        <a:rPr lang="en-US" altLang="zh-CN" dirty="0"/>
                        <a:t>public static </a:t>
                      </a:r>
                      <a:r>
                        <a:rPr lang="en-US" altLang="zh-CN" dirty="0" err="1"/>
                        <a:t>OutputStream</a:t>
                      </a:r>
                      <a:r>
                        <a:rPr lang="en-US" altLang="zh-CN" dirty="0"/>
                        <a:t> </a:t>
                      </a:r>
                      <a:r>
                        <a:rPr lang="en-US" altLang="zh-CN" dirty="0" err="1"/>
                        <a:t>newOutputStream</a:t>
                      </a:r>
                      <a:r>
                        <a:rPr lang="en-US" altLang="zh-CN" dirty="0"/>
                        <a:t>(Path </a:t>
                      </a:r>
                      <a:r>
                        <a:rPr lang="en-US" altLang="zh-CN" dirty="0" err="1"/>
                        <a:t>path</a:t>
                      </a:r>
                      <a:r>
                        <a:rPr lang="en-US" altLang="zh-CN" dirty="0"/>
                        <a:t>, </a:t>
                      </a:r>
                      <a:r>
                        <a:rPr lang="en-US" altLang="zh-CN" dirty="0" err="1"/>
                        <a:t>OpenOption</a:t>
                      </a:r>
                      <a:r>
                        <a:rPr lang="en-US" altLang="zh-CN" dirty="0"/>
                        <a:t>… how)</a:t>
                      </a:r>
                      <a:endParaRPr lang="zh-CN" altLang="en-US" dirty="0"/>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指定的文件，并返回一个连接到该文件的</a:t>
                      </a:r>
                      <a:r>
                        <a:rPr lang="en-US" altLang="zh-CN" dirty="0" err="1"/>
                        <a:t>OutputStream</a:t>
                      </a:r>
                      <a:endParaRPr lang="zh-CN" altLang="en-US" dirty="0"/>
                    </a:p>
                  </a:txBody>
                  <a:tcPr/>
                </a:tc>
                <a:extLst>
                  <a:ext uri="{0D108BD9-81ED-4DB2-BD59-A6C34878D82A}">
                    <a16:rowId xmlns:a16="http://schemas.microsoft.com/office/drawing/2014/main" val="3154243218"/>
                  </a:ext>
                </a:extLst>
              </a:tr>
              <a:tr h="370840">
                <a:tc>
                  <a:txBody>
                    <a:bodyPr/>
                    <a:lstStyle/>
                    <a:p>
                      <a:r>
                        <a:rPr lang="en-US" altLang="zh-CN" dirty="0"/>
                        <a:t>public static void delete(Path path)</a:t>
                      </a:r>
                      <a:endParaRPr lang="zh-CN" altLang="en-US" dirty="0"/>
                    </a:p>
                  </a:txBody>
                  <a:tcPr/>
                </a:tc>
                <a:tc>
                  <a:txBody>
                    <a:bodyPr/>
                    <a:lstStyle/>
                    <a:p>
                      <a:r>
                        <a:rPr lang="zh-CN" altLang="en-US" dirty="0"/>
                        <a:t>删除文件</a:t>
                      </a:r>
                    </a:p>
                  </a:txBody>
                  <a:tcPr/>
                </a:tc>
                <a:extLst>
                  <a:ext uri="{0D108BD9-81ED-4DB2-BD59-A6C34878D82A}">
                    <a16:rowId xmlns:a16="http://schemas.microsoft.com/office/drawing/2014/main" val="1042774816"/>
                  </a:ext>
                </a:extLst>
              </a:tr>
              <a:tr h="370840">
                <a:tc>
                  <a:txBody>
                    <a:bodyPr/>
                    <a:lstStyle/>
                    <a:p>
                      <a:r>
                        <a:rPr lang="en-US" altLang="zh-CN" dirty="0"/>
                        <a:t>public static </a:t>
                      </a:r>
                      <a:r>
                        <a:rPr lang="en-US" altLang="zh-CN" dirty="0" err="1"/>
                        <a:t>boolean</a:t>
                      </a:r>
                      <a:r>
                        <a:rPr lang="en-US" altLang="zh-CN" dirty="0"/>
                        <a:t> </a:t>
                      </a:r>
                      <a:r>
                        <a:rPr lang="en-US" altLang="zh-CN" dirty="0" err="1"/>
                        <a:t>isReadable</a:t>
                      </a:r>
                      <a:r>
                        <a:rPr lang="en-US" altLang="zh-CN" dirty="0"/>
                        <a:t>(Path path)</a:t>
                      </a:r>
                    </a:p>
                  </a:txBody>
                  <a:tcPr/>
                </a:tc>
                <a:tc>
                  <a:txBody>
                    <a:bodyPr/>
                    <a:lstStyle/>
                    <a:p>
                      <a:r>
                        <a:rPr lang="zh-CN" altLang="en-US" dirty="0"/>
                        <a:t>是否可读</a:t>
                      </a:r>
                    </a:p>
                  </a:txBody>
                  <a:tcPr/>
                </a:tc>
                <a:extLst>
                  <a:ext uri="{0D108BD9-81ED-4DB2-BD59-A6C34878D82A}">
                    <a16:rowId xmlns:a16="http://schemas.microsoft.com/office/drawing/2014/main" val="2381296203"/>
                  </a:ext>
                </a:extLst>
              </a:tr>
              <a:tr h="370840">
                <a:tc>
                  <a:txBody>
                    <a:bodyPr/>
                    <a:lstStyle/>
                    <a:p>
                      <a:r>
                        <a:rPr lang="en-US" altLang="zh-CN" dirty="0"/>
                        <a:t>public </a:t>
                      </a:r>
                      <a:r>
                        <a:rPr lang="en-US" altLang="zh-CN"/>
                        <a:t>static boolean </a:t>
                      </a:r>
                      <a:r>
                        <a:rPr lang="en-US" altLang="zh-CN" dirty="0" err="1"/>
                        <a:t>isWritable</a:t>
                      </a:r>
                      <a:r>
                        <a:rPr lang="en-US" altLang="zh-CN" dirty="0"/>
                        <a:t>(Path path)</a:t>
                      </a:r>
                      <a:endParaRPr lang="zh-CN" altLang="en-US" dirty="0"/>
                    </a:p>
                  </a:txBody>
                  <a:tcPr/>
                </a:tc>
                <a:tc>
                  <a:txBody>
                    <a:bodyPr/>
                    <a:lstStyle/>
                    <a:p>
                      <a:r>
                        <a:rPr lang="zh-CN" altLang="en-US" dirty="0"/>
                        <a:t>是否可写</a:t>
                      </a:r>
                    </a:p>
                  </a:txBody>
                  <a:tcPr/>
                </a:tc>
                <a:extLst>
                  <a:ext uri="{0D108BD9-81ED-4DB2-BD59-A6C34878D82A}">
                    <a16:rowId xmlns:a16="http://schemas.microsoft.com/office/drawing/2014/main" val="2259084453"/>
                  </a:ext>
                </a:extLst>
              </a:tr>
              <a:tr h="370840">
                <a:tc>
                  <a:txBody>
                    <a:bodyPr/>
                    <a:lstStyle/>
                    <a:p>
                      <a:r>
                        <a:rPr lang="en-US" altLang="zh-CN" dirty="0"/>
                        <a:t>public static Stream&lt;Path&gt; list(Path </a:t>
                      </a:r>
                      <a:r>
                        <a:rPr lang="en-US" altLang="zh-CN" dirty="0" err="1"/>
                        <a:t>dir</a:t>
                      </a:r>
                      <a:r>
                        <a:rPr lang="en-US" altLang="zh-CN" dirty="0"/>
                        <a:t>)</a:t>
                      </a:r>
                      <a:endParaRPr lang="zh-CN" altLang="en-US" dirty="0"/>
                    </a:p>
                  </a:txBody>
                  <a:tcPr/>
                </a:tc>
                <a:tc>
                  <a:txBody>
                    <a:bodyPr/>
                    <a:lstStyle/>
                    <a:p>
                      <a:r>
                        <a:rPr lang="zh-CN" altLang="en-US" dirty="0"/>
                        <a:t>列举路径中的所有条目</a:t>
                      </a:r>
                    </a:p>
                  </a:txBody>
                  <a:tcPr/>
                </a:tc>
                <a:extLst>
                  <a:ext uri="{0D108BD9-81ED-4DB2-BD59-A6C34878D82A}">
                    <a16:rowId xmlns:a16="http://schemas.microsoft.com/office/drawing/2014/main" val="132456973"/>
                  </a:ext>
                </a:extLst>
              </a:tr>
              <a:tr h="370840">
                <a:tc>
                  <a:txBody>
                    <a:bodyPr/>
                    <a:lstStyle/>
                    <a:p>
                      <a:r>
                        <a:rPr lang="en-US" altLang="zh-CN" dirty="0"/>
                        <a:t>public static Stream&lt;String&gt; lines(Path path)</a:t>
                      </a:r>
                      <a:endParaRPr lang="zh-CN" altLang="en-US" dirty="0"/>
                    </a:p>
                  </a:txBody>
                  <a:tcPr/>
                </a:tc>
                <a:tc>
                  <a:txBody>
                    <a:bodyPr/>
                    <a:lstStyle/>
                    <a:p>
                      <a:r>
                        <a:rPr lang="zh-CN" altLang="en-US" dirty="0"/>
                        <a:t>将文件中的所有行作为流读取，返回的流包含对打开的文件的引用</a:t>
                      </a:r>
                    </a:p>
                  </a:txBody>
                  <a:tcPr/>
                </a:tc>
                <a:extLst>
                  <a:ext uri="{0D108BD9-81ED-4DB2-BD59-A6C34878D82A}">
                    <a16:rowId xmlns:a16="http://schemas.microsoft.com/office/drawing/2014/main" val="3868854934"/>
                  </a:ext>
                </a:extLst>
              </a:tr>
            </a:tbl>
          </a:graphicData>
        </a:graphic>
      </p:graphicFrame>
    </p:spTree>
    <p:extLst>
      <p:ext uri="{BB962C8B-B14F-4D97-AF65-F5344CB8AC3E}">
        <p14:creationId xmlns:p14="http://schemas.microsoft.com/office/powerpoint/2010/main" val="14116955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77507" cy="415370"/>
            <a:chOff x="264586" y="255969"/>
            <a:chExt cx="2977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7339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java.nio.file.Paths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4043773977"/>
              </p:ext>
            </p:extLst>
          </p:nvPr>
        </p:nvGraphicFramePr>
        <p:xfrm>
          <a:off x="151748" y="671339"/>
          <a:ext cx="8856984" cy="111252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Path get(String first, String… more)</a:t>
                      </a:r>
                    </a:p>
                  </a:txBody>
                  <a:tcPr/>
                </a:tc>
                <a:tc>
                  <a:txBody>
                    <a:bodyPr/>
                    <a:lstStyle/>
                    <a:p>
                      <a:r>
                        <a:rPr lang="zh-CN" altLang="en-US" dirty="0"/>
                        <a:t>利用字符串生成一个</a:t>
                      </a:r>
                      <a:r>
                        <a:rPr lang="en-US" altLang="zh-CN" dirty="0"/>
                        <a:t>Path</a:t>
                      </a:r>
                      <a:r>
                        <a:rPr lang="zh-CN" altLang="en-US" dirty="0"/>
                        <a:t>对象</a:t>
                      </a:r>
                    </a:p>
                  </a:txBody>
                  <a:tcPr/>
                </a:tc>
                <a:extLst>
                  <a:ext uri="{0D108BD9-81ED-4DB2-BD59-A6C34878D82A}">
                    <a16:rowId xmlns:a16="http://schemas.microsoft.com/office/drawing/2014/main" val="3088202788"/>
                  </a:ext>
                </a:extLst>
              </a:tr>
              <a:tr h="370840">
                <a:tc>
                  <a:txBody>
                    <a:bodyPr/>
                    <a:lstStyle/>
                    <a:p>
                      <a:r>
                        <a:rPr lang="en-US" altLang="zh-CN" dirty="0"/>
                        <a:t>public static Path get(URI </a:t>
                      </a:r>
                      <a:r>
                        <a:rPr lang="en-US" altLang="zh-CN" dirty="0" err="1"/>
                        <a:t>rui</a:t>
                      </a:r>
                      <a:r>
                        <a:rPr lang="en-US" altLang="zh-CN" dirty="0"/>
                        <a:t>)</a:t>
                      </a:r>
                      <a:endParaRPr lang="zh-CN" altLang="en-US" dirty="0"/>
                    </a:p>
                  </a:txBody>
                  <a:tcPr/>
                </a:tc>
                <a:tc>
                  <a:txBody>
                    <a:bodyPr/>
                    <a:lstStyle/>
                    <a:p>
                      <a:r>
                        <a:rPr lang="zh-CN" altLang="en-US" dirty="0"/>
                        <a:t>将给定的</a:t>
                      </a:r>
                      <a:r>
                        <a:rPr lang="en-US" altLang="zh-CN" dirty="0"/>
                        <a:t>URI</a:t>
                      </a:r>
                      <a:r>
                        <a:rPr lang="zh-CN" altLang="en-US" dirty="0"/>
                        <a:t>转化为一个</a:t>
                      </a:r>
                      <a:r>
                        <a:rPr lang="en-US" altLang="zh-CN" dirty="0"/>
                        <a:t>Path</a:t>
                      </a:r>
                      <a:r>
                        <a:rPr lang="zh-CN" altLang="en-US" dirty="0"/>
                        <a:t>对象</a:t>
                      </a:r>
                    </a:p>
                  </a:txBody>
                  <a:tcPr/>
                </a:tc>
                <a:extLst>
                  <a:ext uri="{0D108BD9-81ED-4DB2-BD59-A6C34878D82A}">
                    <a16:rowId xmlns:a16="http://schemas.microsoft.com/office/drawing/2014/main" val="3154243218"/>
                  </a:ext>
                </a:extLst>
              </a:tr>
            </a:tbl>
          </a:graphicData>
        </a:graphic>
      </p:graphicFrame>
      <p:sp>
        <p:nvSpPr>
          <p:cNvPr id="13" name="文本框 12">
            <a:extLst>
              <a:ext uri="{FF2B5EF4-FFF2-40B4-BE49-F238E27FC236}">
                <a16:creationId xmlns:a16="http://schemas.microsoft.com/office/drawing/2014/main" id="{CE0E1D68-E211-4D15-91C0-872C7FACA3E9}"/>
              </a:ext>
            </a:extLst>
          </p:cNvPr>
          <p:cNvSpPr txBox="1"/>
          <p:nvPr/>
        </p:nvSpPr>
        <p:spPr>
          <a:xfrm>
            <a:off x="403572" y="2700995"/>
            <a:ext cx="827288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/NIODemo.java</a:t>
            </a:r>
          </a:p>
        </p:txBody>
      </p:sp>
      <p:sp>
        <p:nvSpPr>
          <p:cNvPr id="15" name="文本框 14">
            <a:extLst>
              <a:ext uri="{FF2B5EF4-FFF2-40B4-BE49-F238E27FC236}">
                <a16:creationId xmlns:a16="http://schemas.microsoft.com/office/drawing/2014/main" id="{7A7D0556-56C3-4E3E-B17E-064E17009864}"/>
              </a:ext>
            </a:extLst>
          </p:cNvPr>
          <p:cNvSpPr txBox="1"/>
          <p:nvPr/>
        </p:nvSpPr>
        <p:spPr>
          <a:xfrm>
            <a:off x="413378" y="3560698"/>
            <a:ext cx="8263077"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/NIOWrite.java</a:t>
            </a:r>
          </a:p>
        </p:txBody>
      </p:sp>
      <p:sp>
        <p:nvSpPr>
          <p:cNvPr id="5" name="文本框 4">
            <a:extLst>
              <a:ext uri="{FF2B5EF4-FFF2-40B4-BE49-F238E27FC236}">
                <a16:creationId xmlns:a16="http://schemas.microsoft.com/office/drawing/2014/main" id="{68AFA40A-7C41-036E-6D21-034894DC7E25}"/>
              </a:ext>
            </a:extLst>
          </p:cNvPr>
          <p:cNvSpPr txBox="1"/>
          <p:nvPr/>
        </p:nvSpPr>
        <p:spPr>
          <a:xfrm>
            <a:off x="413378" y="4420401"/>
            <a:ext cx="8263077"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/FileStream.java</a:t>
            </a:r>
          </a:p>
        </p:txBody>
      </p:sp>
    </p:spTree>
    <p:extLst>
      <p:ext uri="{BB962C8B-B14F-4D97-AF65-F5344CB8AC3E}">
        <p14:creationId xmlns:p14="http://schemas.microsoft.com/office/powerpoint/2010/main" val="337000451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xmlns:p15="http://schemas.microsoft.com/office/powerpoint/2012/main">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41097" cy="415370"/>
            <a:chOff x="264586" y="255969"/>
            <a:chExt cx="20410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3698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a:t>
              </a:r>
              <a:r>
                <a:rPr lang="en-US" altLang="zh-CN" sz="2099" dirty="0">
                  <a:solidFill>
                    <a:srgbClr val="253C8E"/>
                  </a:solidFill>
                  <a:latin typeface="微软雅黑 Light" panose="020B0502040204020203" pitchFamily="34" charset="-122"/>
                  <a:ea typeface="微软雅黑 Light" panose="020B0502040204020203" pitchFamily="34" charset="-122"/>
                </a:rPr>
                <a:t>/</a:t>
              </a:r>
              <a:r>
                <a:rPr lang="zh-CN" altLang="en-US" sz="2099" dirty="0">
                  <a:solidFill>
                    <a:srgbClr val="253C8E"/>
                  </a:solidFill>
                  <a:latin typeface="微软雅黑 Light" panose="020B0502040204020203" pitchFamily="34" charset="-122"/>
                  <a:ea typeface="微软雅黑 Light" panose="020B0502040204020203" pitchFamily="34" charset="-122"/>
                </a:rPr>
                <a:t>输出流</a:t>
              </a:r>
            </a:p>
          </p:txBody>
        </p:sp>
      </p:grpSp>
      <p:grpSp>
        <p:nvGrpSpPr>
          <p:cNvPr id="3" name="组合 2">
            <a:extLst>
              <a:ext uri="{FF2B5EF4-FFF2-40B4-BE49-F238E27FC236}">
                <a16:creationId xmlns:a16="http://schemas.microsoft.com/office/drawing/2014/main" id="{0881F0D5-4658-41FE-8417-7802CA539DD3}"/>
              </a:ext>
            </a:extLst>
          </p:cNvPr>
          <p:cNvGrpSpPr/>
          <p:nvPr/>
        </p:nvGrpSpPr>
        <p:grpSpPr>
          <a:xfrm>
            <a:off x="612135" y="1635646"/>
            <a:ext cx="7838944" cy="2018177"/>
            <a:chOff x="174968" y="3213100"/>
            <a:chExt cx="8590275" cy="2335920"/>
          </a:xfrm>
        </p:grpSpPr>
        <p:sp>
          <p:nvSpPr>
            <p:cNvPr id="18" name="Line 6">
              <a:extLst>
                <a:ext uri="{FF2B5EF4-FFF2-40B4-BE49-F238E27FC236}">
                  <a16:creationId xmlns:a16="http://schemas.microsoft.com/office/drawing/2014/main" id="{34C53037-92B7-4EF8-8184-79E3F8090167}"/>
                </a:ext>
              </a:extLst>
            </p:cNvPr>
            <p:cNvSpPr>
              <a:spLocks noChangeShapeType="1"/>
            </p:cNvSpPr>
            <p:nvPr/>
          </p:nvSpPr>
          <p:spPr bwMode="auto">
            <a:xfrm>
              <a:off x="6608794" y="4365227"/>
              <a:ext cx="2156449" cy="9933"/>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a:extLst>
                <a:ext uri="{FF2B5EF4-FFF2-40B4-BE49-F238E27FC236}">
                  <a16:creationId xmlns:a16="http://schemas.microsoft.com/office/drawing/2014/main" id="{920D5132-2C21-4C7A-842D-1E78F4F89EBC}"/>
                </a:ext>
              </a:extLst>
            </p:cNvPr>
            <p:cNvSpPr>
              <a:spLocks noChangeShapeType="1"/>
            </p:cNvSpPr>
            <p:nvPr/>
          </p:nvSpPr>
          <p:spPr bwMode="auto">
            <a:xfrm>
              <a:off x="174968" y="4362937"/>
              <a:ext cx="2010939" cy="10988"/>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Group 10">
              <a:extLst>
                <a:ext uri="{FF2B5EF4-FFF2-40B4-BE49-F238E27FC236}">
                  <a16:creationId xmlns:a16="http://schemas.microsoft.com/office/drawing/2014/main" id="{DAD88E8A-E355-451F-B775-EA6FF0698215}"/>
                </a:ext>
              </a:extLst>
            </p:cNvPr>
            <p:cNvGrpSpPr>
              <a:grpSpLocks/>
            </p:cNvGrpSpPr>
            <p:nvPr/>
          </p:nvGrpSpPr>
          <p:grpSpPr bwMode="auto">
            <a:xfrm>
              <a:off x="5680075" y="4016375"/>
              <a:ext cx="863600" cy="720725"/>
              <a:chOff x="4967" y="1979"/>
              <a:chExt cx="544" cy="454"/>
            </a:xfrm>
          </p:grpSpPr>
          <p:sp>
            <p:nvSpPr>
              <p:cNvPr id="21" name="Text Box 11">
                <a:extLst>
                  <a:ext uri="{FF2B5EF4-FFF2-40B4-BE49-F238E27FC236}">
                    <a16:creationId xmlns:a16="http://schemas.microsoft.com/office/drawing/2014/main" id="{437DFFF8-4AB9-44BA-9A9E-5F1A26A4E75D}"/>
                  </a:ext>
                </a:extLst>
              </p:cNvPr>
              <p:cNvSpPr txBox="1">
                <a:spLocks noChangeArrowheads="1"/>
              </p:cNvSpPr>
              <p:nvPr/>
            </p:nvSpPr>
            <p:spPr bwMode="auto">
              <a:xfrm>
                <a:off x="5089" y="2115"/>
                <a:ext cx="1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A</a:t>
                </a:r>
              </a:p>
            </p:txBody>
          </p:sp>
          <p:sp>
            <p:nvSpPr>
              <p:cNvPr id="22" name="AutoShape 12">
                <a:extLst>
                  <a:ext uri="{FF2B5EF4-FFF2-40B4-BE49-F238E27FC236}">
                    <a16:creationId xmlns:a16="http://schemas.microsoft.com/office/drawing/2014/main" id="{06339396-AE34-440C-86D1-98C6D0C8EA07}"/>
                  </a:ext>
                </a:extLst>
              </p:cNvPr>
              <p:cNvSpPr>
                <a:spLocks noChangeArrowheads="1"/>
              </p:cNvSpPr>
              <p:nvPr/>
            </p:nvSpPr>
            <p:spPr bwMode="auto">
              <a:xfrm>
                <a:off x="4967" y="1979"/>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
              <a:extLst>
                <a:ext uri="{FF2B5EF4-FFF2-40B4-BE49-F238E27FC236}">
                  <a16:creationId xmlns:a16="http://schemas.microsoft.com/office/drawing/2014/main" id="{E67FB0D1-7B88-418F-A052-2651E7F3A7EA}"/>
                </a:ext>
              </a:extLst>
            </p:cNvPr>
            <p:cNvGrpSpPr>
              <a:grpSpLocks/>
            </p:cNvGrpSpPr>
            <p:nvPr/>
          </p:nvGrpSpPr>
          <p:grpSpPr bwMode="auto">
            <a:xfrm>
              <a:off x="2925763" y="4017963"/>
              <a:ext cx="863600" cy="720725"/>
              <a:chOff x="1973" y="2387"/>
              <a:chExt cx="544" cy="454"/>
            </a:xfrm>
          </p:grpSpPr>
          <p:sp>
            <p:nvSpPr>
              <p:cNvPr id="24" name="Text Box 14">
                <a:extLst>
                  <a:ext uri="{FF2B5EF4-FFF2-40B4-BE49-F238E27FC236}">
                    <a16:creationId xmlns:a16="http://schemas.microsoft.com/office/drawing/2014/main" id="{FC9DEDFA-D4F9-4988-BA5E-124012CE9F3A}"/>
                  </a:ext>
                </a:extLst>
              </p:cNvPr>
              <p:cNvSpPr txBox="1">
                <a:spLocks noChangeArrowheads="1"/>
              </p:cNvSpPr>
              <p:nvPr/>
            </p:nvSpPr>
            <p:spPr bwMode="auto">
              <a:xfrm>
                <a:off x="2095"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E</a:t>
                </a:r>
              </a:p>
            </p:txBody>
          </p:sp>
          <p:sp>
            <p:nvSpPr>
              <p:cNvPr id="25" name="AutoShape 15">
                <a:extLst>
                  <a:ext uri="{FF2B5EF4-FFF2-40B4-BE49-F238E27FC236}">
                    <a16:creationId xmlns:a16="http://schemas.microsoft.com/office/drawing/2014/main" id="{4BB40DFA-5A10-4821-816C-676F1AF54E7F}"/>
                  </a:ext>
                </a:extLst>
              </p:cNvPr>
              <p:cNvSpPr>
                <a:spLocks noChangeArrowheads="1"/>
              </p:cNvSpPr>
              <p:nvPr/>
            </p:nvSpPr>
            <p:spPr bwMode="auto">
              <a:xfrm>
                <a:off x="1973"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16">
              <a:extLst>
                <a:ext uri="{FF2B5EF4-FFF2-40B4-BE49-F238E27FC236}">
                  <a16:creationId xmlns:a16="http://schemas.microsoft.com/office/drawing/2014/main" id="{8DDA60A7-18C4-43F6-9F9F-9F087053C800}"/>
                </a:ext>
              </a:extLst>
            </p:cNvPr>
            <p:cNvGrpSpPr>
              <a:grpSpLocks/>
            </p:cNvGrpSpPr>
            <p:nvPr/>
          </p:nvGrpSpPr>
          <p:grpSpPr bwMode="auto">
            <a:xfrm>
              <a:off x="4294188" y="4016375"/>
              <a:ext cx="863600" cy="720725"/>
              <a:chOff x="2880" y="2387"/>
              <a:chExt cx="544" cy="454"/>
            </a:xfrm>
          </p:grpSpPr>
          <p:sp>
            <p:nvSpPr>
              <p:cNvPr id="27" name="Text Box 17">
                <a:extLst>
                  <a:ext uri="{FF2B5EF4-FFF2-40B4-BE49-F238E27FC236}">
                    <a16:creationId xmlns:a16="http://schemas.microsoft.com/office/drawing/2014/main" id="{B9B14F5D-A93A-4B85-BAAB-C8DA616ACE21}"/>
                  </a:ext>
                </a:extLst>
              </p:cNvPr>
              <p:cNvSpPr txBox="1">
                <a:spLocks noChangeArrowheads="1"/>
              </p:cNvSpPr>
              <p:nvPr/>
            </p:nvSpPr>
            <p:spPr bwMode="auto">
              <a:xfrm>
                <a:off x="3005"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C</a:t>
                </a:r>
              </a:p>
            </p:txBody>
          </p:sp>
          <p:sp>
            <p:nvSpPr>
              <p:cNvPr id="28" name="AutoShape 18">
                <a:extLst>
                  <a:ext uri="{FF2B5EF4-FFF2-40B4-BE49-F238E27FC236}">
                    <a16:creationId xmlns:a16="http://schemas.microsoft.com/office/drawing/2014/main" id="{83DEEED2-906E-4BA4-B49A-52915E7CB49C}"/>
                  </a:ext>
                </a:extLst>
              </p:cNvPr>
              <p:cNvSpPr>
                <a:spLocks noChangeArrowheads="1"/>
              </p:cNvSpPr>
              <p:nvPr/>
            </p:nvSpPr>
            <p:spPr bwMode="auto">
              <a:xfrm>
                <a:off x="2880"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19">
              <a:extLst>
                <a:ext uri="{FF2B5EF4-FFF2-40B4-BE49-F238E27FC236}">
                  <a16:creationId xmlns:a16="http://schemas.microsoft.com/office/drawing/2014/main" id="{2D97984A-C863-44D1-9854-AEEFB4108173}"/>
                </a:ext>
              </a:extLst>
            </p:cNvPr>
            <p:cNvGrpSpPr>
              <a:grpSpLocks/>
            </p:cNvGrpSpPr>
            <p:nvPr/>
          </p:nvGrpSpPr>
          <p:grpSpPr bwMode="auto">
            <a:xfrm>
              <a:off x="3619500" y="4016375"/>
              <a:ext cx="863600" cy="720725"/>
              <a:chOff x="2427" y="2387"/>
              <a:chExt cx="544" cy="454"/>
            </a:xfrm>
          </p:grpSpPr>
          <p:sp>
            <p:nvSpPr>
              <p:cNvPr id="30" name="Text Box 20">
                <a:extLst>
                  <a:ext uri="{FF2B5EF4-FFF2-40B4-BE49-F238E27FC236}">
                    <a16:creationId xmlns:a16="http://schemas.microsoft.com/office/drawing/2014/main" id="{69FB2380-095E-4716-ACDC-C2C03FDBA135}"/>
                  </a:ext>
                </a:extLst>
              </p:cNvPr>
              <p:cNvSpPr txBox="1">
                <a:spLocks noChangeArrowheads="1"/>
              </p:cNvSpPr>
              <p:nvPr/>
            </p:nvSpPr>
            <p:spPr bwMode="auto">
              <a:xfrm>
                <a:off x="2562" y="2526"/>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D</a:t>
                </a:r>
              </a:p>
            </p:txBody>
          </p:sp>
          <p:sp>
            <p:nvSpPr>
              <p:cNvPr id="31" name="AutoShape 21">
                <a:extLst>
                  <a:ext uri="{FF2B5EF4-FFF2-40B4-BE49-F238E27FC236}">
                    <a16:creationId xmlns:a16="http://schemas.microsoft.com/office/drawing/2014/main" id="{44C834C8-155B-412C-9278-2530F63B9678}"/>
                  </a:ext>
                </a:extLst>
              </p:cNvPr>
              <p:cNvSpPr>
                <a:spLocks noChangeArrowheads="1"/>
              </p:cNvSpPr>
              <p:nvPr/>
            </p:nvSpPr>
            <p:spPr bwMode="auto">
              <a:xfrm>
                <a:off x="2427"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22">
              <a:extLst>
                <a:ext uri="{FF2B5EF4-FFF2-40B4-BE49-F238E27FC236}">
                  <a16:creationId xmlns:a16="http://schemas.microsoft.com/office/drawing/2014/main" id="{4534E000-8524-49CC-9ABC-C4DA87CDB683}"/>
                </a:ext>
              </a:extLst>
            </p:cNvPr>
            <p:cNvGrpSpPr>
              <a:grpSpLocks/>
            </p:cNvGrpSpPr>
            <p:nvPr/>
          </p:nvGrpSpPr>
          <p:grpSpPr bwMode="auto">
            <a:xfrm>
              <a:off x="4987925" y="4016375"/>
              <a:ext cx="863600" cy="720725"/>
              <a:chOff x="3515" y="2387"/>
              <a:chExt cx="544" cy="454"/>
            </a:xfrm>
          </p:grpSpPr>
          <p:sp>
            <p:nvSpPr>
              <p:cNvPr id="33" name="Text Box 23">
                <a:extLst>
                  <a:ext uri="{FF2B5EF4-FFF2-40B4-BE49-F238E27FC236}">
                    <a16:creationId xmlns:a16="http://schemas.microsoft.com/office/drawing/2014/main" id="{FD893FA7-8236-4120-982D-A14D21E11A0D}"/>
                  </a:ext>
                </a:extLst>
              </p:cNvPr>
              <p:cNvSpPr txBox="1">
                <a:spLocks noChangeArrowheads="1"/>
              </p:cNvSpPr>
              <p:nvPr/>
            </p:nvSpPr>
            <p:spPr bwMode="auto">
              <a:xfrm>
                <a:off x="3650"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B</a:t>
                </a:r>
              </a:p>
            </p:txBody>
          </p:sp>
          <p:sp>
            <p:nvSpPr>
              <p:cNvPr id="34" name="AutoShape 24">
                <a:extLst>
                  <a:ext uri="{FF2B5EF4-FFF2-40B4-BE49-F238E27FC236}">
                    <a16:creationId xmlns:a16="http://schemas.microsoft.com/office/drawing/2014/main" id="{C7F0984F-C615-40F8-9044-5FAEBF4D9FE2}"/>
                  </a:ext>
                </a:extLst>
              </p:cNvPr>
              <p:cNvSpPr>
                <a:spLocks noChangeArrowheads="1"/>
              </p:cNvSpPr>
              <p:nvPr/>
            </p:nvSpPr>
            <p:spPr bwMode="auto">
              <a:xfrm>
                <a:off x="3515"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25">
              <a:extLst>
                <a:ext uri="{FF2B5EF4-FFF2-40B4-BE49-F238E27FC236}">
                  <a16:creationId xmlns:a16="http://schemas.microsoft.com/office/drawing/2014/main" id="{5B817AC0-5F35-428B-BB80-F8145541D8C6}"/>
                </a:ext>
              </a:extLst>
            </p:cNvPr>
            <p:cNvGrpSpPr>
              <a:grpSpLocks/>
            </p:cNvGrpSpPr>
            <p:nvPr/>
          </p:nvGrpSpPr>
          <p:grpSpPr bwMode="auto">
            <a:xfrm>
              <a:off x="2251075" y="4017963"/>
              <a:ext cx="863600" cy="720725"/>
              <a:chOff x="1519" y="2387"/>
              <a:chExt cx="544" cy="454"/>
            </a:xfrm>
          </p:grpSpPr>
          <p:sp>
            <p:nvSpPr>
              <p:cNvPr id="36" name="AutoShape 26">
                <a:extLst>
                  <a:ext uri="{FF2B5EF4-FFF2-40B4-BE49-F238E27FC236}">
                    <a16:creationId xmlns:a16="http://schemas.microsoft.com/office/drawing/2014/main" id="{D928F565-C93C-4F83-A2C3-D2BD7C2C874B}"/>
                  </a:ext>
                </a:extLst>
              </p:cNvPr>
              <p:cNvSpPr>
                <a:spLocks noChangeArrowheads="1"/>
              </p:cNvSpPr>
              <p:nvPr/>
            </p:nvSpPr>
            <p:spPr bwMode="auto">
              <a:xfrm>
                <a:off x="1519"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27">
                <a:extLst>
                  <a:ext uri="{FF2B5EF4-FFF2-40B4-BE49-F238E27FC236}">
                    <a16:creationId xmlns:a16="http://schemas.microsoft.com/office/drawing/2014/main" id="{89BC3E3D-FA99-4E43-AF91-2CBE27B32510}"/>
                  </a:ext>
                </a:extLst>
              </p:cNvPr>
              <p:cNvSpPr txBox="1">
                <a:spLocks noChangeArrowheads="1"/>
              </p:cNvSpPr>
              <p:nvPr/>
            </p:nvSpPr>
            <p:spPr bwMode="auto">
              <a:xfrm>
                <a:off x="1638" y="2526"/>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F</a:t>
                </a:r>
              </a:p>
            </p:txBody>
          </p:sp>
        </p:grpSp>
        <p:sp>
          <p:nvSpPr>
            <p:cNvPr id="38" name="Rectangle 28">
              <a:extLst>
                <a:ext uri="{FF2B5EF4-FFF2-40B4-BE49-F238E27FC236}">
                  <a16:creationId xmlns:a16="http://schemas.microsoft.com/office/drawing/2014/main" id="{4844AA39-9599-43A4-948F-923DE740E3C5}"/>
                </a:ext>
              </a:extLst>
            </p:cNvPr>
            <p:cNvSpPr>
              <a:spLocks noChangeArrowheads="1"/>
            </p:cNvSpPr>
            <p:nvPr/>
          </p:nvSpPr>
          <p:spPr bwMode="auto">
            <a:xfrm>
              <a:off x="1763713" y="3213100"/>
              <a:ext cx="5329237" cy="792163"/>
            </a:xfrm>
            <a:prstGeom prst="rect">
              <a:avLst/>
            </a:prstGeom>
            <a:gradFill rotWithShape="1">
              <a:gsLst>
                <a:gs pos="0">
                  <a:srgbClr val="7689EA"/>
                </a:gs>
                <a:gs pos="100000">
                  <a:srgbClr val="7689EA">
                    <a:gamma/>
                    <a:tint val="39216"/>
                    <a:invGamma/>
                  </a:srgbClr>
                </a:gs>
              </a:gsLst>
              <a:path path="rect">
                <a:fillToRect l="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29">
              <a:extLst>
                <a:ext uri="{FF2B5EF4-FFF2-40B4-BE49-F238E27FC236}">
                  <a16:creationId xmlns:a16="http://schemas.microsoft.com/office/drawing/2014/main" id="{792520B8-4D63-481A-956F-2C8F43D2F87D}"/>
                </a:ext>
              </a:extLst>
            </p:cNvPr>
            <p:cNvSpPr>
              <a:spLocks noChangeArrowheads="1"/>
            </p:cNvSpPr>
            <p:nvPr/>
          </p:nvSpPr>
          <p:spPr bwMode="auto">
            <a:xfrm>
              <a:off x="1763713" y="4756858"/>
              <a:ext cx="5329237" cy="792162"/>
            </a:xfrm>
            <a:prstGeom prst="rect">
              <a:avLst/>
            </a:prstGeom>
            <a:gradFill rotWithShape="1">
              <a:gsLst>
                <a:gs pos="0">
                  <a:srgbClr val="7689EA"/>
                </a:gs>
                <a:gs pos="100000">
                  <a:srgbClr val="7689EA">
                    <a:gamma/>
                    <a:tint val="39216"/>
                    <a:invGamma/>
                  </a:srgbClr>
                </a:gs>
              </a:gsLst>
              <a:path path="rect">
                <a:fillToRect l="100000" b="10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5">
              <a:extLst>
                <a:ext uri="{FF2B5EF4-FFF2-40B4-BE49-F238E27FC236}">
                  <a16:creationId xmlns:a16="http://schemas.microsoft.com/office/drawing/2014/main" id="{93A7B5F1-C8A6-4979-AD16-3C012BD53659}"/>
                </a:ext>
              </a:extLst>
            </p:cNvPr>
            <p:cNvSpPr>
              <a:spLocks noChangeArrowheads="1"/>
            </p:cNvSpPr>
            <p:nvPr/>
          </p:nvSpPr>
          <p:spPr bwMode="auto">
            <a:xfrm>
              <a:off x="7265959" y="4149327"/>
              <a:ext cx="1144425" cy="431801"/>
            </a:xfrm>
            <a:prstGeom prst="rect">
              <a:avLst/>
            </a:prstGeom>
            <a:solidFill>
              <a:srgbClr val="99CCFF"/>
            </a:solidFill>
            <a:ln w="9525">
              <a:noFill/>
              <a:miter lim="800000"/>
              <a:headEnd/>
              <a:tailEnd/>
            </a:ln>
          </p:spPr>
          <p:txBody>
            <a:bodyPr/>
            <a:lstStyle/>
            <a:p>
              <a:pPr algn="ctr"/>
              <a:r>
                <a:rPr lang="zh-CN" altLang="en-US" sz="2000" b="1" dirty="0">
                  <a:latin typeface="Arial" panose="020B0604020202020204" pitchFamily="34" charset="0"/>
                </a:rPr>
                <a:t>输入流</a:t>
              </a:r>
              <a:endParaRPr kumimoji="0" lang="en-US" altLang="zh-CN" sz="2000" dirty="0">
                <a:latin typeface="Arial" panose="020B0604020202020204" pitchFamily="34" charset="0"/>
              </a:endParaRPr>
            </a:p>
          </p:txBody>
        </p:sp>
        <p:sp>
          <p:nvSpPr>
            <p:cNvPr id="15" name="Rectangle 4">
              <a:extLst>
                <a:ext uri="{FF2B5EF4-FFF2-40B4-BE49-F238E27FC236}">
                  <a16:creationId xmlns:a16="http://schemas.microsoft.com/office/drawing/2014/main" id="{1645B14C-7743-4D92-BE83-AB1F710700F3}"/>
                </a:ext>
              </a:extLst>
            </p:cNvPr>
            <p:cNvSpPr>
              <a:spLocks noChangeArrowheads="1"/>
            </p:cNvSpPr>
            <p:nvPr/>
          </p:nvSpPr>
          <p:spPr bwMode="auto">
            <a:xfrm>
              <a:off x="578643" y="4149327"/>
              <a:ext cx="1160111" cy="43180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dirty="0">
                  <a:latin typeface="Arial" panose="020B0604020202020204" pitchFamily="34" charset="0"/>
                </a:rPr>
                <a:t>输出流</a:t>
              </a:r>
              <a:endParaRPr kumimoji="0" lang="en-US" altLang="zh-CN" sz="2000" dirty="0">
                <a:latin typeface="Arial" panose="020B0604020202020204" pitchFamily="34" charset="0"/>
              </a:endParaRPr>
            </a:p>
          </p:txBody>
        </p:sp>
      </p:grpSp>
      <p:sp>
        <p:nvSpPr>
          <p:cNvPr id="7" name="文本框 6">
            <a:extLst>
              <a:ext uri="{FF2B5EF4-FFF2-40B4-BE49-F238E27FC236}">
                <a16:creationId xmlns:a16="http://schemas.microsoft.com/office/drawing/2014/main" id="{46942117-FE2F-4E39-8BEE-2BBE4580C959}"/>
              </a:ext>
            </a:extLst>
          </p:cNvPr>
          <p:cNvSpPr txBox="1"/>
          <p:nvPr/>
        </p:nvSpPr>
        <p:spPr>
          <a:xfrm>
            <a:off x="817699" y="2911198"/>
            <a:ext cx="1154409" cy="369332"/>
          </a:xfrm>
          <a:prstGeom prst="rect">
            <a:avLst/>
          </a:prstGeom>
          <a:noFill/>
        </p:spPr>
        <p:txBody>
          <a:bodyPr wrap="square" rtlCol="0">
            <a:spAutoFit/>
          </a:bodyPr>
          <a:lstStyle/>
          <a:p>
            <a:r>
              <a:rPr lang="zh-CN" altLang="en-US" dirty="0">
                <a:solidFill>
                  <a:srgbClr val="FF0000"/>
                </a:solidFill>
              </a:rPr>
              <a:t>写入数据</a:t>
            </a:r>
          </a:p>
        </p:txBody>
      </p:sp>
      <p:sp>
        <p:nvSpPr>
          <p:cNvPr id="40" name="文本框 39">
            <a:extLst>
              <a:ext uri="{FF2B5EF4-FFF2-40B4-BE49-F238E27FC236}">
                <a16:creationId xmlns:a16="http://schemas.microsoft.com/office/drawing/2014/main" id="{B129988F-04B0-4024-A0C9-BE819FD151CE}"/>
              </a:ext>
            </a:extLst>
          </p:cNvPr>
          <p:cNvSpPr txBox="1"/>
          <p:nvPr/>
        </p:nvSpPr>
        <p:spPr>
          <a:xfrm>
            <a:off x="7036949" y="2911198"/>
            <a:ext cx="1154410" cy="369332"/>
          </a:xfrm>
          <a:prstGeom prst="rect">
            <a:avLst/>
          </a:prstGeom>
          <a:noFill/>
        </p:spPr>
        <p:txBody>
          <a:bodyPr wrap="square" rtlCol="0">
            <a:spAutoFit/>
          </a:bodyPr>
          <a:lstStyle/>
          <a:p>
            <a:r>
              <a:rPr lang="zh-CN" altLang="en-US" dirty="0">
                <a:solidFill>
                  <a:srgbClr val="FF0000"/>
                </a:solidFill>
              </a:rPr>
              <a:t>读取数据</a:t>
            </a:r>
          </a:p>
        </p:txBody>
      </p:sp>
      <p:sp>
        <p:nvSpPr>
          <p:cNvPr id="4" name="文本框 3">
            <a:extLst>
              <a:ext uri="{FF2B5EF4-FFF2-40B4-BE49-F238E27FC236}">
                <a16:creationId xmlns:a16="http://schemas.microsoft.com/office/drawing/2014/main" id="{BC653AB6-29B7-40FC-B40E-7D5F26A19431}"/>
              </a:ext>
            </a:extLst>
          </p:cNvPr>
          <p:cNvSpPr txBox="1"/>
          <p:nvPr/>
        </p:nvSpPr>
        <p:spPr>
          <a:xfrm>
            <a:off x="128139" y="2357200"/>
            <a:ext cx="461665" cy="553998"/>
          </a:xfrm>
          <a:prstGeom prst="rect">
            <a:avLst/>
          </a:prstGeom>
          <a:solidFill>
            <a:schemeClr val="accent1">
              <a:lumMod val="20000"/>
              <a:lumOff val="80000"/>
            </a:schemeClr>
          </a:solidFill>
        </p:spPr>
        <p:txBody>
          <a:bodyPr vert="eaVert" wrap="none" rtlCol="0">
            <a:spAutoFit/>
          </a:bodyPr>
          <a:lstStyle/>
          <a:p>
            <a:r>
              <a:rPr lang="zh-CN" altLang="en-US" dirty="0">
                <a:solidFill>
                  <a:srgbClr val="FF0000"/>
                </a:solidFill>
              </a:rPr>
              <a:t>程序</a:t>
            </a:r>
          </a:p>
        </p:txBody>
      </p:sp>
      <p:sp>
        <p:nvSpPr>
          <p:cNvPr id="41" name="文本框 40">
            <a:extLst>
              <a:ext uri="{FF2B5EF4-FFF2-40B4-BE49-F238E27FC236}">
                <a16:creationId xmlns:a16="http://schemas.microsoft.com/office/drawing/2014/main" id="{9FF2B2E2-8F52-4222-9231-6F8F99067D4C}"/>
              </a:ext>
            </a:extLst>
          </p:cNvPr>
          <p:cNvSpPr txBox="1"/>
          <p:nvPr/>
        </p:nvSpPr>
        <p:spPr>
          <a:xfrm>
            <a:off x="8514270" y="2361571"/>
            <a:ext cx="461665" cy="553998"/>
          </a:xfrm>
          <a:prstGeom prst="rect">
            <a:avLst/>
          </a:prstGeom>
          <a:solidFill>
            <a:schemeClr val="accent1">
              <a:lumMod val="20000"/>
              <a:lumOff val="80000"/>
            </a:schemeClr>
          </a:solidFill>
        </p:spPr>
        <p:txBody>
          <a:bodyPr vert="eaVert" wrap="none" rtlCol="0">
            <a:spAutoFit/>
          </a:bodyPr>
          <a:lstStyle/>
          <a:p>
            <a:r>
              <a:rPr lang="zh-CN" altLang="en-US" dirty="0">
                <a:solidFill>
                  <a:srgbClr val="FF0000"/>
                </a:solidFill>
              </a:rPr>
              <a:t>程序</a:t>
            </a:r>
          </a:p>
        </p:txBody>
      </p:sp>
      <p:sp>
        <p:nvSpPr>
          <p:cNvPr id="5" name="箭头: 右 4">
            <a:extLst>
              <a:ext uri="{FF2B5EF4-FFF2-40B4-BE49-F238E27FC236}">
                <a16:creationId xmlns:a16="http://schemas.microsoft.com/office/drawing/2014/main" id="{217D73F0-BEB1-4A30-9958-3F86BC5FBB57}"/>
              </a:ext>
            </a:extLst>
          </p:cNvPr>
          <p:cNvSpPr/>
          <p:nvPr/>
        </p:nvSpPr>
        <p:spPr>
          <a:xfrm>
            <a:off x="3092310" y="3179087"/>
            <a:ext cx="2529783" cy="265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939E8F6C-AC71-4C02-8D1C-65751F8CCA11}"/>
              </a:ext>
            </a:extLst>
          </p:cNvPr>
          <p:cNvSpPr/>
          <p:nvPr/>
        </p:nvSpPr>
        <p:spPr>
          <a:xfrm>
            <a:off x="3105966" y="1841474"/>
            <a:ext cx="2529783" cy="265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27589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33082" cy="415370"/>
            <a:chOff x="264586" y="255969"/>
            <a:chExt cx="203308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28972"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IO </a:t>
              </a:r>
              <a:r>
                <a:rPr lang="zh-CN" altLang="en-US" sz="2099" dirty="0">
                  <a:solidFill>
                    <a:srgbClr val="253C8E"/>
                  </a:solidFill>
                  <a:latin typeface="微软雅黑 Light" panose="020B0502040204020203" pitchFamily="34" charset="-122"/>
                  <a:ea typeface="微软雅黑 Light" panose="020B0502040204020203" pitchFamily="34" charset="-122"/>
                </a:rPr>
                <a:t>流的分类</a:t>
              </a:r>
            </a:p>
          </p:txBody>
        </p:sp>
      </p:grpSp>
      <p:sp>
        <p:nvSpPr>
          <p:cNvPr id="13" name="Rectangle 6">
            <a:extLst>
              <a:ext uri="{FF2B5EF4-FFF2-40B4-BE49-F238E27FC236}">
                <a16:creationId xmlns:a16="http://schemas.microsoft.com/office/drawing/2014/main" id="{A8D57BAF-C345-4861-B080-3DF5679A69E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流的方向</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marL="857250" lvl="1" indent="-457200" eaLnBrk="1" hangingPunct="1"/>
            <a:r>
              <a:rPr lang="zh-CN" altLang="en-US" sz="2400" dirty="0">
                <a:latin typeface="微软雅黑" panose="020B0503020204020204" pitchFamily="34" charset="-122"/>
                <a:ea typeface="微软雅黑" panose="020B0503020204020204" pitchFamily="34" charset="-122"/>
              </a:rPr>
              <a:t>输入流：只能从中</a:t>
            </a:r>
            <a:r>
              <a:rPr lang="zh-CN" altLang="en-US" sz="2400" dirty="0">
                <a:solidFill>
                  <a:srgbClr val="FF0000"/>
                </a:solidFill>
                <a:latin typeface="微软雅黑" panose="020B0503020204020204" pitchFamily="34" charset="-122"/>
                <a:ea typeface="微软雅黑" panose="020B0503020204020204" pitchFamily="34" charset="-122"/>
              </a:rPr>
              <a:t>读取数据</a:t>
            </a:r>
            <a:r>
              <a:rPr lang="zh-CN" altLang="en-US" sz="2400" dirty="0">
                <a:latin typeface="微软雅黑" panose="020B0503020204020204" pitchFamily="34" charset="-122"/>
                <a:ea typeface="微软雅黑" panose="020B0503020204020204" pitchFamily="34" charset="-122"/>
              </a:rPr>
              <a:t>，而不能向其写出数据</a:t>
            </a:r>
            <a:endParaRPr lang="en-US" altLang="zh-CN" sz="2400" dirty="0">
              <a:latin typeface="微软雅黑" panose="020B0503020204020204" pitchFamily="34" charset="-122"/>
              <a:ea typeface="微软雅黑" panose="020B0503020204020204" pitchFamily="34" charset="-122"/>
            </a:endParaRPr>
          </a:p>
          <a:p>
            <a:pPr marL="857250" lvl="1" indent="-457200" eaLnBrk="1" hangingPunct="1"/>
            <a:r>
              <a:rPr lang="zh-CN" altLang="en-US" sz="2400" dirty="0">
                <a:latin typeface="微软雅黑" panose="020B0503020204020204" pitchFamily="34" charset="-122"/>
                <a:ea typeface="微软雅黑" panose="020B0503020204020204" pitchFamily="34" charset="-122"/>
              </a:rPr>
              <a:t>输出流：只能向其</a:t>
            </a:r>
            <a:r>
              <a:rPr lang="zh-CN" altLang="en-US" sz="2400" dirty="0">
                <a:solidFill>
                  <a:srgbClr val="FF0000"/>
                </a:solidFill>
                <a:latin typeface="微软雅黑" panose="020B0503020204020204" pitchFamily="34" charset="-122"/>
                <a:ea typeface="微软雅黑" panose="020B0503020204020204" pitchFamily="34" charset="-122"/>
              </a:rPr>
              <a:t>写出数据</a:t>
            </a:r>
            <a:r>
              <a:rPr lang="zh-CN" altLang="en-US" sz="2400" dirty="0">
                <a:latin typeface="微软雅黑" panose="020B0503020204020204" pitchFamily="34" charset="-122"/>
                <a:ea typeface="微软雅黑" panose="020B0503020204020204" pitchFamily="34" charset="-122"/>
              </a:rPr>
              <a:t>，而不能从中读取数据</a:t>
            </a:r>
          </a:p>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流的数据单元</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字节流：基本数据单元是</a:t>
            </a:r>
            <a:r>
              <a:rPr lang="zh-CN" altLang="en-US" sz="2400" dirty="0">
                <a:solidFill>
                  <a:srgbClr val="FF0000"/>
                </a:solidFill>
                <a:latin typeface="微软雅黑" panose="020B0503020204020204" pitchFamily="34" charset="-122"/>
                <a:ea typeface="微软雅黑" panose="020B0503020204020204" pitchFamily="34" charset="-122"/>
              </a:rPr>
              <a:t>字节</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字符流：基本数据单元是</a:t>
            </a:r>
            <a:r>
              <a:rPr lang="zh-CN" altLang="en-US" sz="2400" dirty="0">
                <a:solidFill>
                  <a:srgbClr val="FF0000"/>
                </a:solidFill>
                <a:latin typeface="微软雅黑" panose="020B0503020204020204" pitchFamily="34" charset="-122"/>
                <a:ea typeface="微软雅黑" panose="020B0503020204020204" pitchFamily="34" charset="-122"/>
              </a:rPr>
              <a:t>字符</a:t>
            </a:r>
          </a:p>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流的角色</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节点流：</a:t>
            </a:r>
            <a:r>
              <a:rPr lang="zh-CN" altLang="en-US" sz="2400" dirty="0">
                <a:solidFill>
                  <a:srgbClr val="FF0000"/>
                </a:solidFill>
                <a:latin typeface="微软雅黑" panose="020B0503020204020204" pitchFamily="34" charset="-122"/>
                <a:ea typeface="微软雅黑" panose="020B0503020204020204" pitchFamily="34" charset="-122"/>
              </a:rPr>
              <a:t>直接与</a:t>
            </a:r>
            <a:r>
              <a:rPr lang="en-US" altLang="zh-CN" sz="2400" dirty="0">
                <a:solidFill>
                  <a:srgbClr val="FF0000"/>
                </a:solidFill>
                <a:latin typeface="微软雅黑" panose="020B0503020204020204" pitchFamily="34" charset="-122"/>
                <a:ea typeface="微软雅黑" panose="020B0503020204020204" pitchFamily="34" charset="-122"/>
              </a:rPr>
              <a:t>IO</a:t>
            </a:r>
            <a:r>
              <a:rPr lang="zh-CN" altLang="en-US" sz="2400" dirty="0">
                <a:solidFill>
                  <a:srgbClr val="FF0000"/>
                </a:solidFill>
                <a:latin typeface="微软雅黑" panose="020B0503020204020204" pitchFamily="34" charset="-122"/>
                <a:ea typeface="微软雅黑" panose="020B0503020204020204" pitchFamily="34" charset="-122"/>
              </a:rPr>
              <a:t>设备进行交互</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处理流：对已有的流进行</a:t>
            </a:r>
            <a:r>
              <a:rPr lang="zh-CN" altLang="en-US" sz="2400" dirty="0">
                <a:solidFill>
                  <a:srgbClr val="FF0000"/>
                </a:solidFill>
                <a:latin typeface="微软雅黑" panose="020B0503020204020204" pitchFamily="34" charset="-122"/>
                <a:ea typeface="微软雅黑" panose="020B0503020204020204" pitchFamily="34" charset="-122"/>
              </a:rPr>
              <a:t>拼接或封装</a:t>
            </a:r>
            <a:r>
              <a:rPr lang="zh-CN" altLang="en-US" sz="2400" dirty="0">
                <a:latin typeface="微软雅黑" panose="020B0503020204020204" pitchFamily="34" charset="-122"/>
                <a:ea typeface="微软雅黑" panose="020B0503020204020204" pitchFamily="34" charset="-122"/>
              </a:rPr>
              <a:t>，再与 </a:t>
            </a:r>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设备交互</a:t>
            </a:r>
          </a:p>
        </p:txBody>
      </p:sp>
    </p:spTree>
    <p:extLst>
      <p:ext uri="{BB962C8B-B14F-4D97-AF65-F5344CB8AC3E}">
        <p14:creationId xmlns:p14="http://schemas.microsoft.com/office/powerpoint/2010/main" val="30229691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a:extLst>
              <a:ext uri="{FF2B5EF4-FFF2-40B4-BE49-F238E27FC236}">
                <a16:creationId xmlns:a16="http://schemas.microsoft.com/office/drawing/2014/main" id="{812D172A-25DB-4085-AA74-D7D21A272B46}"/>
              </a:ext>
            </a:extLst>
          </p:cNvPr>
          <p:cNvSpPr/>
          <p:nvPr/>
        </p:nvSpPr>
        <p:spPr bwMode="auto">
          <a:xfrm>
            <a:off x="2048982" y="688017"/>
            <a:ext cx="6933991" cy="4187989"/>
          </a:xfrm>
          <a:prstGeom prst="rect">
            <a:avLst/>
          </a:prstGeom>
          <a:solidFill>
            <a:srgbClr val="FCFCFC">
              <a:alpha val="9804"/>
            </a:srgbClr>
          </a:solidFill>
          <a:ln w="19050">
            <a:solidFill>
              <a:srgbClr val="FF0000"/>
            </a:solidFill>
            <a:bevel/>
            <a:headEnd/>
            <a:tailEnd/>
          </a:ln>
        </p:spPr>
        <p:txBody>
          <a:bodyPr rtlCol="0" anchor="ctr"/>
          <a:lstStyle/>
          <a:p>
            <a:pPr algn="ctr" eaLnBrk="1" hangingPunct="1"/>
            <a:endParaRPr lang="zh-CN" altLang="en-US" dirty="0">
              <a:latin typeface="+mn-lt"/>
              <a:ea typeface="+mn-ea"/>
              <a:cs typeface="+mn-ea"/>
              <a:sym typeface="+mn-lt"/>
            </a:endParaRPr>
          </a:p>
        </p:txBody>
      </p: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节点流</a:t>
              </a:r>
            </a:p>
          </p:txBody>
        </p:sp>
      </p:grpSp>
      <p:sp>
        <p:nvSpPr>
          <p:cNvPr id="116" name="文本框 115">
            <a:extLst>
              <a:ext uri="{FF2B5EF4-FFF2-40B4-BE49-F238E27FC236}">
                <a16:creationId xmlns:a16="http://schemas.microsoft.com/office/drawing/2014/main" id="{1E5165CA-230F-4706-9235-714D4038826D}"/>
              </a:ext>
            </a:extLst>
          </p:cNvPr>
          <p:cNvSpPr txBox="1"/>
          <p:nvPr/>
        </p:nvSpPr>
        <p:spPr>
          <a:xfrm>
            <a:off x="200573" y="2280827"/>
            <a:ext cx="1785597" cy="1015663"/>
          </a:xfrm>
          <a:prstGeom prst="rect">
            <a:avLst/>
          </a:prstGeom>
          <a:solidFill>
            <a:srgbClr val="0066FF"/>
          </a:solidFill>
        </p:spPr>
        <p:txBody>
          <a:bodyPr wrap="square" rtlCol="0">
            <a:spAutoFit/>
          </a:bodyPr>
          <a:lstStyle/>
          <a:p>
            <a:r>
              <a:rPr lang="zh-CN" altLang="en-US" sz="2000" dirty="0">
                <a:solidFill>
                  <a:schemeClr val="bg1"/>
                </a:solidFill>
              </a:rPr>
              <a:t>节点流直接将 </a:t>
            </a:r>
            <a:r>
              <a:rPr lang="en-US" altLang="zh-CN" sz="2000" dirty="0">
                <a:solidFill>
                  <a:schemeClr val="bg1"/>
                </a:solidFill>
              </a:rPr>
              <a:t>IO </a:t>
            </a:r>
            <a:r>
              <a:rPr lang="zh-CN" altLang="en-US" sz="2000" dirty="0">
                <a:solidFill>
                  <a:schemeClr val="bg1"/>
                </a:solidFill>
              </a:rPr>
              <a:t>设备和程序连接在一起</a:t>
            </a:r>
          </a:p>
        </p:txBody>
      </p:sp>
      <p:sp>
        <p:nvSpPr>
          <p:cNvPr id="67" name="流程图: 磁盘 66">
            <a:extLst>
              <a:ext uri="{FF2B5EF4-FFF2-40B4-BE49-F238E27FC236}">
                <a16:creationId xmlns:a16="http://schemas.microsoft.com/office/drawing/2014/main" id="{85A7FB0D-6F66-4D6B-BCD0-F2F29DF70B04}"/>
              </a:ext>
            </a:extLst>
          </p:cNvPr>
          <p:cNvSpPr/>
          <p:nvPr/>
        </p:nvSpPr>
        <p:spPr bwMode="auto">
          <a:xfrm>
            <a:off x="2136317" y="1080937"/>
            <a:ext cx="1447589" cy="974028"/>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68" name="流程图: 文档 67">
            <a:extLst>
              <a:ext uri="{FF2B5EF4-FFF2-40B4-BE49-F238E27FC236}">
                <a16:creationId xmlns:a16="http://schemas.microsoft.com/office/drawing/2014/main" id="{F893DC3F-76B2-409C-85FF-36B8AA656198}"/>
              </a:ext>
            </a:extLst>
          </p:cNvPr>
          <p:cNvSpPr/>
          <p:nvPr/>
        </p:nvSpPr>
        <p:spPr bwMode="auto">
          <a:xfrm>
            <a:off x="7370368" y="1123286"/>
            <a:ext cx="1447589" cy="1157541"/>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69" name="直接连接符 68">
            <a:extLst>
              <a:ext uri="{FF2B5EF4-FFF2-40B4-BE49-F238E27FC236}">
                <a16:creationId xmlns:a16="http://schemas.microsoft.com/office/drawing/2014/main" id="{4324EBF6-01F1-41E9-A856-7F0EC4CA8327}"/>
              </a:ext>
            </a:extLst>
          </p:cNvPr>
          <p:cNvCxnSpPr/>
          <p:nvPr/>
        </p:nvCxnSpPr>
        <p:spPr>
          <a:xfrm>
            <a:off x="3583906" y="1391496"/>
            <a:ext cx="378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1FA3E91-69A4-4995-BEF5-494BB6195843}"/>
              </a:ext>
            </a:extLst>
          </p:cNvPr>
          <p:cNvCxnSpPr>
            <a:cxnSpLocks/>
          </p:cNvCxnSpPr>
          <p:nvPr/>
        </p:nvCxnSpPr>
        <p:spPr>
          <a:xfrm>
            <a:off x="3583906" y="1702055"/>
            <a:ext cx="378646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E0CEB0A4-766E-478C-9AD3-49DB3D690FFA}"/>
              </a:ext>
            </a:extLst>
          </p:cNvPr>
          <p:cNvSpPr/>
          <p:nvPr/>
        </p:nvSpPr>
        <p:spPr bwMode="auto">
          <a:xfrm>
            <a:off x="3643725" y="13914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2" name="椭圆 71">
            <a:extLst>
              <a:ext uri="{FF2B5EF4-FFF2-40B4-BE49-F238E27FC236}">
                <a16:creationId xmlns:a16="http://schemas.microsoft.com/office/drawing/2014/main" id="{0E41C897-ED11-4511-B6E2-AF8D3198F9DC}"/>
              </a:ext>
            </a:extLst>
          </p:cNvPr>
          <p:cNvSpPr/>
          <p:nvPr/>
        </p:nvSpPr>
        <p:spPr bwMode="auto">
          <a:xfrm>
            <a:off x="3954777" y="139855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3" name="椭圆 72">
            <a:extLst>
              <a:ext uri="{FF2B5EF4-FFF2-40B4-BE49-F238E27FC236}">
                <a16:creationId xmlns:a16="http://schemas.microsoft.com/office/drawing/2014/main" id="{DF668697-4D7F-40B0-9D94-5D2C18D8023D}"/>
              </a:ext>
            </a:extLst>
          </p:cNvPr>
          <p:cNvSpPr/>
          <p:nvPr/>
        </p:nvSpPr>
        <p:spPr bwMode="auto">
          <a:xfrm>
            <a:off x="4576881"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4" name="椭圆 73">
            <a:extLst>
              <a:ext uri="{FF2B5EF4-FFF2-40B4-BE49-F238E27FC236}">
                <a16:creationId xmlns:a16="http://schemas.microsoft.com/office/drawing/2014/main" id="{08BA5339-E15F-4E7F-BF1C-FBC364374EF6}"/>
              </a:ext>
            </a:extLst>
          </p:cNvPr>
          <p:cNvSpPr/>
          <p:nvPr/>
        </p:nvSpPr>
        <p:spPr bwMode="auto">
          <a:xfrm>
            <a:off x="4259848" y="139855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5" name="椭圆 74">
            <a:extLst>
              <a:ext uri="{FF2B5EF4-FFF2-40B4-BE49-F238E27FC236}">
                <a16:creationId xmlns:a16="http://schemas.microsoft.com/office/drawing/2014/main" id="{0E343FD0-998A-4815-BADA-97E3E7D7AC57}"/>
              </a:ext>
            </a:extLst>
          </p:cNvPr>
          <p:cNvSpPr/>
          <p:nvPr/>
        </p:nvSpPr>
        <p:spPr bwMode="auto">
          <a:xfrm>
            <a:off x="4875970"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6" name="椭圆 75">
            <a:extLst>
              <a:ext uri="{FF2B5EF4-FFF2-40B4-BE49-F238E27FC236}">
                <a16:creationId xmlns:a16="http://schemas.microsoft.com/office/drawing/2014/main" id="{76F9BA07-AACD-40A2-8929-D2D31CC7C622}"/>
              </a:ext>
            </a:extLst>
          </p:cNvPr>
          <p:cNvSpPr/>
          <p:nvPr/>
        </p:nvSpPr>
        <p:spPr bwMode="auto">
          <a:xfrm>
            <a:off x="5181041"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7" name="椭圆 76">
            <a:extLst>
              <a:ext uri="{FF2B5EF4-FFF2-40B4-BE49-F238E27FC236}">
                <a16:creationId xmlns:a16="http://schemas.microsoft.com/office/drawing/2014/main" id="{64C3CCAD-880D-44B1-88B8-AEB674A3BC54}"/>
              </a:ext>
            </a:extLst>
          </p:cNvPr>
          <p:cNvSpPr/>
          <p:nvPr/>
        </p:nvSpPr>
        <p:spPr bwMode="auto">
          <a:xfrm>
            <a:off x="5474148" y="13914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8" name="椭圆 77">
            <a:extLst>
              <a:ext uri="{FF2B5EF4-FFF2-40B4-BE49-F238E27FC236}">
                <a16:creationId xmlns:a16="http://schemas.microsoft.com/office/drawing/2014/main" id="{9E83439A-304A-4716-B083-15FBB0FAAD7C}"/>
              </a:ext>
            </a:extLst>
          </p:cNvPr>
          <p:cNvSpPr/>
          <p:nvPr/>
        </p:nvSpPr>
        <p:spPr bwMode="auto">
          <a:xfrm>
            <a:off x="5803145"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9" name="椭圆 78">
            <a:extLst>
              <a:ext uri="{FF2B5EF4-FFF2-40B4-BE49-F238E27FC236}">
                <a16:creationId xmlns:a16="http://schemas.microsoft.com/office/drawing/2014/main" id="{4B566EAB-8076-4407-A887-88D3BD5584F2}"/>
              </a:ext>
            </a:extLst>
          </p:cNvPr>
          <p:cNvSpPr/>
          <p:nvPr/>
        </p:nvSpPr>
        <p:spPr bwMode="auto">
          <a:xfrm>
            <a:off x="6419268"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0" name="椭圆 79">
            <a:extLst>
              <a:ext uri="{FF2B5EF4-FFF2-40B4-BE49-F238E27FC236}">
                <a16:creationId xmlns:a16="http://schemas.microsoft.com/office/drawing/2014/main" id="{09419F9A-B30C-4AC0-A5D4-F2DECB99DB9C}"/>
              </a:ext>
            </a:extLst>
          </p:cNvPr>
          <p:cNvSpPr/>
          <p:nvPr/>
        </p:nvSpPr>
        <p:spPr bwMode="auto">
          <a:xfrm>
            <a:off x="6114197"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1" name="椭圆 80">
            <a:extLst>
              <a:ext uri="{FF2B5EF4-FFF2-40B4-BE49-F238E27FC236}">
                <a16:creationId xmlns:a16="http://schemas.microsoft.com/office/drawing/2014/main" id="{124B7D7F-23A7-4785-B55D-4A191A1EF3F8}"/>
              </a:ext>
            </a:extLst>
          </p:cNvPr>
          <p:cNvSpPr/>
          <p:nvPr/>
        </p:nvSpPr>
        <p:spPr bwMode="auto">
          <a:xfrm>
            <a:off x="7023427" y="140561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2" name="椭圆 81">
            <a:extLst>
              <a:ext uri="{FF2B5EF4-FFF2-40B4-BE49-F238E27FC236}">
                <a16:creationId xmlns:a16="http://schemas.microsoft.com/office/drawing/2014/main" id="{D7C95D79-5209-4307-A8C8-9E170EB4CC7B}"/>
              </a:ext>
            </a:extLst>
          </p:cNvPr>
          <p:cNvSpPr/>
          <p:nvPr/>
        </p:nvSpPr>
        <p:spPr bwMode="auto">
          <a:xfrm>
            <a:off x="6718357"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3" name="箭头: V 形 82">
            <a:extLst>
              <a:ext uri="{FF2B5EF4-FFF2-40B4-BE49-F238E27FC236}">
                <a16:creationId xmlns:a16="http://schemas.microsoft.com/office/drawing/2014/main" id="{594B755E-58E0-4E65-A827-41750EE1AAFE}"/>
              </a:ext>
            </a:extLst>
          </p:cNvPr>
          <p:cNvSpPr/>
          <p:nvPr/>
        </p:nvSpPr>
        <p:spPr bwMode="auto">
          <a:xfrm>
            <a:off x="4131240" y="81272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4" name="箭头: V 形 83">
            <a:extLst>
              <a:ext uri="{FF2B5EF4-FFF2-40B4-BE49-F238E27FC236}">
                <a16:creationId xmlns:a16="http://schemas.microsoft.com/office/drawing/2014/main" id="{ACBF6F81-F361-4879-9137-05EEDA717924}"/>
              </a:ext>
            </a:extLst>
          </p:cNvPr>
          <p:cNvSpPr/>
          <p:nvPr/>
        </p:nvSpPr>
        <p:spPr bwMode="auto">
          <a:xfrm>
            <a:off x="4567907" y="805672"/>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5" name="箭头: V 形 84">
            <a:extLst>
              <a:ext uri="{FF2B5EF4-FFF2-40B4-BE49-F238E27FC236}">
                <a16:creationId xmlns:a16="http://schemas.microsoft.com/office/drawing/2014/main" id="{9371F570-ECA4-4683-A1C0-3786308D56EA}"/>
              </a:ext>
            </a:extLst>
          </p:cNvPr>
          <p:cNvSpPr/>
          <p:nvPr/>
        </p:nvSpPr>
        <p:spPr bwMode="auto">
          <a:xfrm>
            <a:off x="4992611" y="81272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6" name="箭头: V 形 85">
            <a:extLst>
              <a:ext uri="{FF2B5EF4-FFF2-40B4-BE49-F238E27FC236}">
                <a16:creationId xmlns:a16="http://schemas.microsoft.com/office/drawing/2014/main" id="{04D01D2A-190A-4995-B138-A5099E9F0931}"/>
              </a:ext>
            </a:extLst>
          </p:cNvPr>
          <p:cNvSpPr/>
          <p:nvPr/>
        </p:nvSpPr>
        <p:spPr bwMode="auto">
          <a:xfrm>
            <a:off x="5417316" y="805664"/>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7" name="箭头: V 形 86">
            <a:extLst>
              <a:ext uri="{FF2B5EF4-FFF2-40B4-BE49-F238E27FC236}">
                <a16:creationId xmlns:a16="http://schemas.microsoft.com/office/drawing/2014/main" id="{77F4774F-7DB6-49F1-9674-218113A86960}"/>
              </a:ext>
            </a:extLst>
          </p:cNvPr>
          <p:cNvSpPr/>
          <p:nvPr/>
        </p:nvSpPr>
        <p:spPr bwMode="auto">
          <a:xfrm>
            <a:off x="5833050" y="805664"/>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8" name="箭头: V 形 87">
            <a:extLst>
              <a:ext uri="{FF2B5EF4-FFF2-40B4-BE49-F238E27FC236}">
                <a16:creationId xmlns:a16="http://schemas.microsoft.com/office/drawing/2014/main" id="{488DD578-FAB5-44D2-914A-AAD4A71D40B8}"/>
              </a:ext>
            </a:extLst>
          </p:cNvPr>
          <p:cNvSpPr/>
          <p:nvPr/>
        </p:nvSpPr>
        <p:spPr bwMode="auto">
          <a:xfrm>
            <a:off x="6236821" y="81977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9" name="文本框 88">
            <a:extLst>
              <a:ext uri="{FF2B5EF4-FFF2-40B4-BE49-F238E27FC236}">
                <a16:creationId xmlns:a16="http://schemas.microsoft.com/office/drawing/2014/main" id="{083F36B9-AA4A-4210-8CA6-7E1F5A535E1B}"/>
              </a:ext>
            </a:extLst>
          </p:cNvPr>
          <p:cNvSpPr txBox="1"/>
          <p:nvPr/>
        </p:nvSpPr>
        <p:spPr>
          <a:xfrm>
            <a:off x="4988065" y="1907076"/>
            <a:ext cx="1055825" cy="514576"/>
          </a:xfrm>
          <a:prstGeom prst="rect">
            <a:avLst/>
          </a:prstGeom>
          <a:noFill/>
        </p:spPr>
        <p:txBody>
          <a:bodyPr wrap="none" rtlCol="0">
            <a:spAutoFit/>
          </a:bodyPr>
          <a:lstStyle/>
          <a:p>
            <a:r>
              <a:rPr lang="zh-CN" altLang="en-US" sz="3200" dirty="0">
                <a:solidFill>
                  <a:srgbClr val="FF0000"/>
                </a:solidFill>
                <a:latin typeface="宋体" panose="02010600030101010101" pitchFamily="2" charset="-122"/>
                <a:ea typeface="宋体" panose="02010600030101010101" pitchFamily="2" charset="-122"/>
              </a:rPr>
              <a:t>输入流</a:t>
            </a:r>
          </a:p>
        </p:txBody>
      </p:sp>
      <p:sp>
        <p:nvSpPr>
          <p:cNvPr id="90" name="流程图: 磁盘 89">
            <a:extLst>
              <a:ext uri="{FF2B5EF4-FFF2-40B4-BE49-F238E27FC236}">
                <a16:creationId xmlns:a16="http://schemas.microsoft.com/office/drawing/2014/main" id="{12EB559B-4374-4F73-8AD4-A7D404D592F3}"/>
              </a:ext>
            </a:extLst>
          </p:cNvPr>
          <p:cNvSpPr/>
          <p:nvPr/>
        </p:nvSpPr>
        <p:spPr bwMode="auto">
          <a:xfrm>
            <a:off x="2136317" y="3342378"/>
            <a:ext cx="1447589" cy="974028"/>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91" name="流程图: 文档 90">
            <a:extLst>
              <a:ext uri="{FF2B5EF4-FFF2-40B4-BE49-F238E27FC236}">
                <a16:creationId xmlns:a16="http://schemas.microsoft.com/office/drawing/2014/main" id="{142B0EDA-6FCE-4461-B0AE-4ED6B5DEC4EC}"/>
              </a:ext>
            </a:extLst>
          </p:cNvPr>
          <p:cNvSpPr/>
          <p:nvPr/>
        </p:nvSpPr>
        <p:spPr bwMode="auto">
          <a:xfrm>
            <a:off x="7370368" y="3384727"/>
            <a:ext cx="1447589" cy="1157541"/>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92" name="直接连接符 91">
            <a:extLst>
              <a:ext uri="{FF2B5EF4-FFF2-40B4-BE49-F238E27FC236}">
                <a16:creationId xmlns:a16="http://schemas.microsoft.com/office/drawing/2014/main" id="{1DCBCA07-4757-4509-AF81-1E20EB362CE8}"/>
              </a:ext>
            </a:extLst>
          </p:cNvPr>
          <p:cNvCxnSpPr/>
          <p:nvPr/>
        </p:nvCxnSpPr>
        <p:spPr>
          <a:xfrm>
            <a:off x="3583906" y="3652937"/>
            <a:ext cx="378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A58A9B55-070E-450D-A204-2CF7DF5AFCED}"/>
              </a:ext>
            </a:extLst>
          </p:cNvPr>
          <p:cNvCxnSpPr>
            <a:cxnSpLocks/>
          </p:cNvCxnSpPr>
          <p:nvPr/>
        </p:nvCxnSpPr>
        <p:spPr>
          <a:xfrm>
            <a:off x="3583906" y="3963497"/>
            <a:ext cx="378646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3E8C2E9A-9C53-417C-BC21-586C9271C573}"/>
              </a:ext>
            </a:extLst>
          </p:cNvPr>
          <p:cNvSpPr/>
          <p:nvPr/>
        </p:nvSpPr>
        <p:spPr bwMode="auto">
          <a:xfrm>
            <a:off x="3643725" y="365293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5" name="椭圆 94">
            <a:extLst>
              <a:ext uri="{FF2B5EF4-FFF2-40B4-BE49-F238E27FC236}">
                <a16:creationId xmlns:a16="http://schemas.microsoft.com/office/drawing/2014/main" id="{5FB63D06-2447-439A-B529-C1A7D83F7DAC}"/>
              </a:ext>
            </a:extLst>
          </p:cNvPr>
          <p:cNvSpPr/>
          <p:nvPr/>
        </p:nvSpPr>
        <p:spPr bwMode="auto">
          <a:xfrm>
            <a:off x="3954777" y="3659996"/>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6" name="椭圆 95">
            <a:extLst>
              <a:ext uri="{FF2B5EF4-FFF2-40B4-BE49-F238E27FC236}">
                <a16:creationId xmlns:a16="http://schemas.microsoft.com/office/drawing/2014/main" id="{97E151AD-D92B-4E31-8403-E65E441F09B3}"/>
              </a:ext>
            </a:extLst>
          </p:cNvPr>
          <p:cNvSpPr/>
          <p:nvPr/>
        </p:nvSpPr>
        <p:spPr bwMode="auto">
          <a:xfrm>
            <a:off x="4576881" y="365999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7" name="椭圆 96">
            <a:extLst>
              <a:ext uri="{FF2B5EF4-FFF2-40B4-BE49-F238E27FC236}">
                <a16:creationId xmlns:a16="http://schemas.microsoft.com/office/drawing/2014/main" id="{C94D46F4-72A8-472D-ADF3-5EDCF6F8706D}"/>
              </a:ext>
            </a:extLst>
          </p:cNvPr>
          <p:cNvSpPr/>
          <p:nvPr/>
        </p:nvSpPr>
        <p:spPr bwMode="auto">
          <a:xfrm>
            <a:off x="4259848" y="36599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8" name="椭圆 97">
            <a:extLst>
              <a:ext uri="{FF2B5EF4-FFF2-40B4-BE49-F238E27FC236}">
                <a16:creationId xmlns:a16="http://schemas.microsoft.com/office/drawing/2014/main" id="{2FFEBA13-5957-43CA-BF70-3A8DAF0F7DD0}"/>
              </a:ext>
            </a:extLst>
          </p:cNvPr>
          <p:cNvSpPr/>
          <p:nvPr/>
        </p:nvSpPr>
        <p:spPr bwMode="auto">
          <a:xfrm>
            <a:off x="4875970"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9" name="椭圆 98">
            <a:extLst>
              <a:ext uri="{FF2B5EF4-FFF2-40B4-BE49-F238E27FC236}">
                <a16:creationId xmlns:a16="http://schemas.microsoft.com/office/drawing/2014/main" id="{536B6033-159E-43D5-8F3F-A8BDCA707975}"/>
              </a:ext>
            </a:extLst>
          </p:cNvPr>
          <p:cNvSpPr/>
          <p:nvPr/>
        </p:nvSpPr>
        <p:spPr bwMode="auto">
          <a:xfrm>
            <a:off x="5181041"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0" name="椭圆 99">
            <a:extLst>
              <a:ext uri="{FF2B5EF4-FFF2-40B4-BE49-F238E27FC236}">
                <a16:creationId xmlns:a16="http://schemas.microsoft.com/office/drawing/2014/main" id="{39CF8A96-E5E1-4682-A6E8-C4753C0382EF}"/>
              </a:ext>
            </a:extLst>
          </p:cNvPr>
          <p:cNvSpPr/>
          <p:nvPr/>
        </p:nvSpPr>
        <p:spPr bwMode="auto">
          <a:xfrm>
            <a:off x="5474148" y="365293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1" name="椭圆 100">
            <a:extLst>
              <a:ext uri="{FF2B5EF4-FFF2-40B4-BE49-F238E27FC236}">
                <a16:creationId xmlns:a16="http://schemas.microsoft.com/office/drawing/2014/main" id="{6DEB4E01-EB96-40EA-9625-B3D9C5C22367}"/>
              </a:ext>
            </a:extLst>
          </p:cNvPr>
          <p:cNvSpPr/>
          <p:nvPr/>
        </p:nvSpPr>
        <p:spPr bwMode="auto">
          <a:xfrm>
            <a:off x="5803145"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2" name="椭圆 101">
            <a:extLst>
              <a:ext uri="{FF2B5EF4-FFF2-40B4-BE49-F238E27FC236}">
                <a16:creationId xmlns:a16="http://schemas.microsoft.com/office/drawing/2014/main" id="{13B3A44E-8372-4C14-9573-5C66ED2FADBF}"/>
              </a:ext>
            </a:extLst>
          </p:cNvPr>
          <p:cNvSpPr/>
          <p:nvPr/>
        </p:nvSpPr>
        <p:spPr bwMode="auto">
          <a:xfrm>
            <a:off x="6419268" y="365999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3" name="椭圆 102">
            <a:extLst>
              <a:ext uri="{FF2B5EF4-FFF2-40B4-BE49-F238E27FC236}">
                <a16:creationId xmlns:a16="http://schemas.microsoft.com/office/drawing/2014/main" id="{ACC330AF-EC8B-442F-B8B2-E2657A354C2A}"/>
              </a:ext>
            </a:extLst>
          </p:cNvPr>
          <p:cNvSpPr/>
          <p:nvPr/>
        </p:nvSpPr>
        <p:spPr bwMode="auto">
          <a:xfrm>
            <a:off x="6114197"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4" name="椭圆 103">
            <a:extLst>
              <a:ext uri="{FF2B5EF4-FFF2-40B4-BE49-F238E27FC236}">
                <a16:creationId xmlns:a16="http://schemas.microsoft.com/office/drawing/2014/main" id="{B640D2D6-5DF3-4A61-9393-E57A9387A6B9}"/>
              </a:ext>
            </a:extLst>
          </p:cNvPr>
          <p:cNvSpPr/>
          <p:nvPr/>
        </p:nvSpPr>
        <p:spPr bwMode="auto">
          <a:xfrm>
            <a:off x="7023427" y="366705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5" name="椭圆 104">
            <a:extLst>
              <a:ext uri="{FF2B5EF4-FFF2-40B4-BE49-F238E27FC236}">
                <a16:creationId xmlns:a16="http://schemas.microsoft.com/office/drawing/2014/main" id="{2A48B0DC-7D86-426F-B419-62B5BF4631FA}"/>
              </a:ext>
            </a:extLst>
          </p:cNvPr>
          <p:cNvSpPr/>
          <p:nvPr/>
        </p:nvSpPr>
        <p:spPr bwMode="auto">
          <a:xfrm>
            <a:off x="6718357" y="365999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6" name="箭头: V 形 105">
            <a:extLst>
              <a:ext uri="{FF2B5EF4-FFF2-40B4-BE49-F238E27FC236}">
                <a16:creationId xmlns:a16="http://schemas.microsoft.com/office/drawing/2014/main" id="{9B87686B-E878-4B9F-AE4C-4C9BC5E9A5CD}"/>
              </a:ext>
            </a:extLst>
          </p:cNvPr>
          <p:cNvSpPr/>
          <p:nvPr/>
        </p:nvSpPr>
        <p:spPr bwMode="auto">
          <a:xfrm rot="10800000">
            <a:off x="4131240" y="307416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7" name="箭头: V 形 106">
            <a:extLst>
              <a:ext uri="{FF2B5EF4-FFF2-40B4-BE49-F238E27FC236}">
                <a16:creationId xmlns:a16="http://schemas.microsoft.com/office/drawing/2014/main" id="{C9947814-F151-4149-B88D-F9F21C580763}"/>
              </a:ext>
            </a:extLst>
          </p:cNvPr>
          <p:cNvSpPr/>
          <p:nvPr/>
        </p:nvSpPr>
        <p:spPr bwMode="auto">
          <a:xfrm rot="10800000">
            <a:off x="4567907" y="3067113"/>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8" name="箭头: V 形 107">
            <a:extLst>
              <a:ext uri="{FF2B5EF4-FFF2-40B4-BE49-F238E27FC236}">
                <a16:creationId xmlns:a16="http://schemas.microsoft.com/office/drawing/2014/main" id="{902F828A-3D7C-4F27-9E8F-94F1D7014EE9}"/>
              </a:ext>
            </a:extLst>
          </p:cNvPr>
          <p:cNvSpPr/>
          <p:nvPr/>
        </p:nvSpPr>
        <p:spPr bwMode="auto">
          <a:xfrm rot="10800000">
            <a:off x="4992611" y="307416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9" name="箭头: V 形 108">
            <a:extLst>
              <a:ext uri="{FF2B5EF4-FFF2-40B4-BE49-F238E27FC236}">
                <a16:creationId xmlns:a16="http://schemas.microsoft.com/office/drawing/2014/main" id="{65CB3001-B775-44FA-B5CE-CE9956A53C03}"/>
              </a:ext>
            </a:extLst>
          </p:cNvPr>
          <p:cNvSpPr/>
          <p:nvPr/>
        </p:nvSpPr>
        <p:spPr bwMode="auto">
          <a:xfrm rot="10800000">
            <a:off x="5417316" y="306710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0" name="箭头: V 形 109">
            <a:extLst>
              <a:ext uri="{FF2B5EF4-FFF2-40B4-BE49-F238E27FC236}">
                <a16:creationId xmlns:a16="http://schemas.microsoft.com/office/drawing/2014/main" id="{532D08C7-F27D-412E-B35C-42B963AFB8B9}"/>
              </a:ext>
            </a:extLst>
          </p:cNvPr>
          <p:cNvSpPr/>
          <p:nvPr/>
        </p:nvSpPr>
        <p:spPr bwMode="auto">
          <a:xfrm rot="10800000">
            <a:off x="5833050" y="306710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1" name="箭头: V 形 110">
            <a:extLst>
              <a:ext uri="{FF2B5EF4-FFF2-40B4-BE49-F238E27FC236}">
                <a16:creationId xmlns:a16="http://schemas.microsoft.com/office/drawing/2014/main" id="{7B8E790D-13D6-4648-93F6-E4731B290445}"/>
              </a:ext>
            </a:extLst>
          </p:cNvPr>
          <p:cNvSpPr/>
          <p:nvPr/>
        </p:nvSpPr>
        <p:spPr bwMode="auto">
          <a:xfrm rot="10800000">
            <a:off x="6236821" y="308121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2" name="文本框 111">
            <a:extLst>
              <a:ext uri="{FF2B5EF4-FFF2-40B4-BE49-F238E27FC236}">
                <a16:creationId xmlns:a16="http://schemas.microsoft.com/office/drawing/2014/main" id="{04B52456-F5FF-4370-ADB1-CC8D1823615F}"/>
              </a:ext>
            </a:extLst>
          </p:cNvPr>
          <p:cNvSpPr txBox="1"/>
          <p:nvPr/>
        </p:nvSpPr>
        <p:spPr>
          <a:xfrm>
            <a:off x="4988065" y="4168518"/>
            <a:ext cx="1055825" cy="514576"/>
          </a:xfrm>
          <a:prstGeom prst="rect">
            <a:avLst/>
          </a:prstGeom>
          <a:noFill/>
        </p:spPr>
        <p:txBody>
          <a:bodyPr wrap="none" rtlCol="0">
            <a:spAutoFit/>
          </a:bodyPr>
          <a:lstStyle/>
          <a:p>
            <a:r>
              <a:rPr lang="zh-CN" altLang="en-US" sz="3200" dirty="0">
                <a:solidFill>
                  <a:srgbClr val="FF0000"/>
                </a:solidFill>
                <a:latin typeface="宋体" panose="02010600030101010101" pitchFamily="2" charset="-122"/>
                <a:ea typeface="宋体" panose="02010600030101010101" pitchFamily="2" charset="-122"/>
              </a:rPr>
              <a:t>输出流</a:t>
            </a:r>
          </a:p>
        </p:txBody>
      </p:sp>
      <p:cxnSp>
        <p:nvCxnSpPr>
          <p:cNvPr id="114" name="直接连接符 113">
            <a:extLst>
              <a:ext uri="{FF2B5EF4-FFF2-40B4-BE49-F238E27FC236}">
                <a16:creationId xmlns:a16="http://schemas.microsoft.com/office/drawing/2014/main" id="{17024365-78EA-4E1E-8B75-80573EDFAF80}"/>
              </a:ext>
            </a:extLst>
          </p:cNvPr>
          <p:cNvCxnSpPr>
            <a:stCxn id="113" idx="1"/>
            <a:endCxn id="113" idx="3"/>
          </p:cNvCxnSpPr>
          <p:nvPr/>
        </p:nvCxnSpPr>
        <p:spPr>
          <a:xfrm>
            <a:off x="2048982" y="2782012"/>
            <a:ext cx="693399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F37F259E-DD0D-4C0E-8B4C-535971B4AE85}"/>
              </a:ext>
            </a:extLst>
          </p:cNvPr>
          <p:cNvSpPr txBox="1"/>
          <p:nvPr/>
        </p:nvSpPr>
        <p:spPr>
          <a:xfrm>
            <a:off x="2250144" y="1455372"/>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8" name="文本框 117">
            <a:extLst>
              <a:ext uri="{FF2B5EF4-FFF2-40B4-BE49-F238E27FC236}">
                <a16:creationId xmlns:a16="http://schemas.microsoft.com/office/drawing/2014/main" id="{1AFDA7EA-59B7-430B-82EC-5728D5A9B97E}"/>
              </a:ext>
            </a:extLst>
          </p:cNvPr>
          <p:cNvSpPr txBox="1"/>
          <p:nvPr/>
        </p:nvSpPr>
        <p:spPr>
          <a:xfrm>
            <a:off x="2265006" y="3729593"/>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9" name="文本框 118">
            <a:extLst>
              <a:ext uri="{FF2B5EF4-FFF2-40B4-BE49-F238E27FC236}">
                <a16:creationId xmlns:a16="http://schemas.microsoft.com/office/drawing/2014/main" id="{883AFD59-926C-4F94-89B2-4DF800EF5878}"/>
              </a:ext>
            </a:extLst>
          </p:cNvPr>
          <p:cNvSpPr txBox="1"/>
          <p:nvPr/>
        </p:nvSpPr>
        <p:spPr>
          <a:xfrm>
            <a:off x="7356715" y="2591385"/>
            <a:ext cx="1569660" cy="369332"/>
          </a:xfrm>
          <a:prstGeom prst="rect">
            <a:avLst/>
          </a:prstGeom>
          <a:solidFill>
            <a:srgbClr val="0066FF"/>
          </a:solidFill>
        </p:spPr>
        <p:txBody>
          <a:bodyPr wrap="none" rtlCol="0">
            <a:spAutoFit/>
          </a:bodyPr>
          <a:lstStyle/>
          <a:p>
            <a:r>
              <a:rPr lang="zh-CN" altLang="en-US" dirty="0">
                <a:solidFill>
                  <a:schemeClr val="bg1"/>
                </a:solidFill>
              </a:rPr>
              <a:t>字节或者字符</a:t>
            </a:r>
          </a:p>
        </p:txBody>
      </p:sp>
      <p:cxnSp>
        <p:nvCxnSpPr>
          <p:cNvPr id="124" name="直接箭头连接符 123">
            <a:extLst>
              <a:ext uri="{FF2B5EF4-FFF2-40B4-BE49-F238E27FC236}">
                <a16:creationId xmlns:a16="http://schemas.microsoft.com/office/drawing/2014/main" id="{58C38623-EF9D-4D58-A0DB-4599FC3D7EB3}"/>
              </a:ext>
            </a:extLst>
          </p:cNvPr>
          <p:cNvCxnSpPr>
            <a:endCxn id="119" idx="1"/>
          </p:cNvCxnSpPr>
          <p:nvPr/>
        </p:nvCxnSpPr>
        <p:spPr>
          <a:xfrm>
            <a:off x="6043890" y="1730259"/>
            <a:ext cx="1312825" cy="10457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FA245C6F-7A3F-444B-85B9-F78B483EC272}"/>
              </a:ext>
            </a:extLst>
          </p:cNvPr>
          <p:cNvCxnSpPr>
            <a:endCxn id="119" idx="1"/>
          </p:cNvCxnSpPr>
          <p:nvPr/>
        </p:nvCxnSpPr>
        <p:spPr>
          <a:xfrm flipV="1">
            <a:off x="5952689" y="2776051"/>
            <a:ext cx="1404026" cy="8698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D4E8C3A2-66A9-4053-85F7-42BB77A2F06D}"/>
              </a:ext>
            </a:extLst>
          </p:cNvPr>
          <p:cNvSpPr txBox="1"/>
          <p:nvPr/>
        </p:nvSpPr>
        <p:spPr>
          <a:xfrm>
            <a:off x="7657475" y="1368621"/>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28" name="文本框 127">
            <a:extLst>
              <a:ext uri="{FF2B5EF4-FFF2-40B4-BE49-F238E27FC236}">
                <a16:creationId xmlns:a16="http://schemas.microsoft.com/office/drawing/2014/main" id="{AB7A26FB-DA2C-4830-B064-58C0DEF9E207}"/>
              </a:ext>
            </a:extLst>
          </p:cNvPr>
          <p:cNvSpPr txBox="1"/>
          <p:nvPr/>
        </p:nvSpPr>
        <p:spPr>
          <a:xfrm>
            <a:off x="7670798" y="3605068"/>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Tree>
    <p:extLst>
      <p:ext uri="{BB962C8B-B14F-4D97-AF65-F5344CB8AC3E}">
        <p14:creationId xmlns:p14="http://schemas.microsoft.com/office/powerpoint/2010/main" val="17277817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ags/tag2.xml><?xml version="1.0" encoding="utf-8"?>
<p:tagLst xmlns:a="http://schemas.openxmlformats.org/drawingml/2006/main" xmlns:r="http://schemas.openxmlformats.org/officeDocument/2006/relationships" xmlns:p="http://schemas.openxmlformats.org/presentationml/2006/main">
  <p:tag name="ISLIDE.ICON" val="#113132;#113132;#33065;#113132;#113132;#113230;#83909;#113230;#33968;"/>
</p:tagLst>
</file>

<file path=ppt/tags/tag3.xml><?xml version="1.0" encoding="utf-8"?>
<p:tagLst xmlns:a="http://schemas.openxmlformats.org/drawingml/2006/main" xmlns:r="http://schemas.openxmlformats.org/officeDocument/2006/relationships" xmlns:p="http://schemas.openxmlformats.org/presentationml/2006/main">
  <p:tag name="ISLIDE.ICON" val="#113132;#113132;#33065;#113132;#113132;#113230;#83909;#113230;#33968;"/>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11511</TotalTime>
  <Words>4567</Words>
  <Application>Microsoft Office PowerPoint</Application>
  <PresentationFormat>全屏显示(16:9)</PresentationFormat>
  <Paragraphs>734</Paragraphs>
  <Slides>62</Slides>
  <Notes>62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62</vt:i4>
      </vt:variant>
    </vt:vector>
  </HeadingPairs>
  <TitlesOfParts>
    <vt:vector size="69" baseType="lpstr">
      <vt:lpstr>宋体</vt:lpstr>
      <vt:lpstr>微软雅黑</vt: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pdcxs</cp:lastModifiedBy>
  <cp:revision>3294</cp:revision>
  <dcterms:created xsi:type="dcterms:W3CDTF">2014-07-30T04:54:51Z</dcterms:created>
  <dcterms:modified xsi:type="dcterms:W3CDTF">2024-04-02T01:50:11Z</dcterms:modified>
</cp:coreProperties>
</file>