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87" r:id="rId2"/>
    <p:sldId id="297" r:id="rId3"/>
    <p:sldId id="287" r:id="rId4"/>
    <p:sldId id="309" r:id="rId5"/>
    <p:sldId id="310" r:id="rId6"/>
    <p:sldId id="372" r:id="rId7"/>
    <p:sldId id="373" r:id="rId8"/>
    <p:sldId id="371" r:id="rId9"/>
    <p:sldId id="374" r:id="rId10"/>
    <p:sldId id="375" r:id="rId11"/>
    <p:sldId id="376" r:id="rId12"/>
    <p:sldId id="377" r:id="rId13"/>
    <p:sldId id="379" r:id="rId14"/>
    <p:sldId id="378" r:id="rId15"/>
    <p:sldId id="380" r:id="rId16"/>
    <p:sldId id="330" r:id="rId17"/>
    <p:sldId id="331" r:id="rId18"/>
    <p:sldId id="333" r:id="rId19"/>
    <p:sldId id="334" r:id="rId20"/>
    <p:sldId id="335" r:id="rId21"/>
    <p:sldId id="382" r:id="rId22"/>
    <p:sldId id="381" r:id="rId23"/>
    <p:sldId id="383" r:id="rId24"/>
    <p:sldId id="336" r:id="rId25"/>
    <p:sldId id="337" r:id="rId26"/>
    <p:sldId id="384" r:id="rId27"/>
    <p:sldId id="338" r:id="rId28"/>
    <p:sldId id="386" r:id="rId29"/>
    <p:sldId id="385" r:id="rId30"/>
    <p:sldId id="388" r:id="rId31"/>
    <p:sldId id="389" r:id="rId32"/>
    <p:sldId id="390" r:id="rId33"/>
    <p:sldId id="391" r:id="rId34"/>
    <p:sldId id="295" r:id="rId35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瑜" initials="周" lastIdx="2" clrIdx="0">
    <p:extLst>
      <p:ext uri="{19B8F6BF-5375-455C-9EA6-DF929625EA0E}">
        <p15:presenceInfo xmlns:p15="http://schemas.microsoft.com/office/powerpoint/2012/main" userId="c856bb4c59578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42D"/>
    <a:srgbClr val="846700"/>
    <a:srgbClr val="253C8E"/>
    <a:srgbClr val="0066FF"/>
    <a:srgbClr val="D94E60"/>
    <a:srgbClr val="E78D98"/>
    <a:srgbClr val="A51E28"/>
    <a:srgbClr val="F7F7F7"/>
    <a:srgbClr val="F2F2F2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B65B2-0944-4B43-9D6E-68AF1B9EA30E}" v="34" dt="2025-05-22T13:07:43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6252" autoAdjust="0"/>
  </p:normalViewPr>
  <p:slideViewPr>
    <p:cSldViewPr>
      <p:cViewPr varScale="1">
        <p:scale>
          <a:sx n="118" d="100"/>
          <a:sy n="118" d="100"/>
        </p:scale>
        <p:origin x="4348" y="1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837C11F6-554B-4724-9660-B96FC6B33ADF}"/>
    <pc:docChg chg="undo custSel modSld">
      <pc:chgData name="pdcxs" userId="f53f700a-6709-4045-8975-3edaa594be1c" providerId="ADAL" clId="{837C11F6-554B-4724-9660-B96FC6B33ADF}" dt="2024-04-08T06:57:10.200" v="406" actId="20577"/>
      <pc:docMkLst>
        <pc:docMk/>
      </pc:docMkLst>
      <pc:sldChg chg="modSp mod">
        <pc:chgData name="pdcxs" userId="f53f700a-6709-4045-8975-3edaa594be1c" providerId="ADAL" clId="{837C11F6-554B-4724-9660-B96FC6B33ADF}" dt="2024-04-08T06:01:04.059" v="71" actId="20577"/>
        <pc:sldMkLst>
          <pc:docMk/>
          <pc:sldMk cId="1043992905" sldId="330"/>
        </pc:sldMkLst>
      </pc:sldChg>
      <pc:sldChg chg="modSp mod">
        <pc:chgData name="pdcxs" userId="f53f700a-6709-4045-8975-3edaa594be1c" providerId="ADAL" clId="{837C11F6-554B-4724-9660-B96FC6B33ADF}" dt="2024-04-08T06:04:25.430" v="91" actId="20577"/>
        <pc:sldMkLst>
          <pc:docMk/>
          <pc:sldMk cId="999735041" sldId="333"/>
        </pc:sldMkLst>
      </pc:sldChg>
      <pc:sldChg chg="modSp mod">
        <pc:chgData name="pdcxs" userId="f53f700a-6709-4045-8975-3edaa594be1c" providerId="ADAL" clId="{837C11F6-554B-4724-9660-B96FC6B33ADF}" dt="2024-04-08T05:58:49.624" v="45" actId="20577"/>
        <pc:sldMkLst>
          <pc:docMk/>
          <pc:sldMk cId="936547044" sldId="380"/>
        </pc:sldMkLst>
      </pc:sldChg>
      <pc:sldChg chg="modSp mod">
        <pc:chgData name="pdcxs" userId="f53f700a-6709-4045-8975-3edaa594be1c" providerId="ADAL" clId="{837C11F6-554B-4724-9660-B96FC6B33ADF}" dt="2024-04-08T06:14:01.275" v="159" actId="20577"/>
        <pc:sldMkLst>
          <pc:docMk/>
          <pc:sldMk cId="2887523537" sldId="381"/>
        </pc:sldMkLst>
      </pc:sldChg>
      <pc:sldChg chg="modSp mod">
        <pc:chgData name="pdcxs" userId="f53f700a-6709-4045-8975-3edaa594be1c" providerId="ADAL" clId="{837C11F6-554B-4724-9660-B96FC6B33ADF}" dt="2024-04-08T06:44:24.782" v="324" actId="20577"/>
        <pc:sldMkLst>
          <pc:docMk/>
          <pc:sldMk cId="631344445" sldId="384"/>
        </pc:sldMkLst>
      </pc:sldChg>
      <pc:sldChg chg="modSp mod">
        <pc:chgData name="pdcxs" userId="f53f700a-6709-4045-8975-3edaa594be1c" providerId="ADAL" clId="{837C11F6-554B-4724-9660-B96FC6B33ADF}" dt="2024-04-08T06:57:10.200" v="406" actId="20577"/>
        <pc:sldMkLst>
          <pc:docMk/>
          <pc:sldMk cId="498673683" sldId="385"/>
        </pc:sldMkLst>
      </pc:sldChg>
      <pc:sldChg chg="modSp mod">
        <pc:chgData name="pdcxs" userId="f53f700a-6709-4045-8975-3edaa594be1c" providerId="ADAL" clId="{837C11F6-554B-4724-9660-B96FC6B33ADF}" dt="2024-04-08T06:50:32.406" v="328" actId="20577"/>
        <pc:sldMkLst>
          <pc:docMk/>
          <pc:sldMk cId="618295153" sldId="386"/>
        </pc:sldMkLst>
      </pc:sldChg>
    </pc:docChg>
  </pc:docChgLst>
  <pc:docChgLst>
    <pc:chgData name="pdcxs" userId="f53f700a-6709-4045-8975-3edaa594be1c" providerId="ADAL" clId="{11BB65B2-0944-4B43-9D6E-68AF1B9EA30E}"/>
    <pc:docChg chg="modSld">
      <pc:chgData name="pdcxs" userId="f53f700a-6709-4045-8975-3edaa594be1c" providerId="ADAL" clId="{11BB65B2-0944-4B43-9D6E-68AF1B9EA30E}" dt="2025-05-22T13:08:51.710" v="148" actId="20577"/>
      <pc:docMkLst>
        <pc:docMk/>
      </pc:docMkLst>
      <pc:sldChg chg="modSp mod">
        <pc:chgData name="pdcxs" userId="f53f700a-6709-4045-8975-3edaa594be1c" providerId="ADAL" clId="{11BB65B2-0944-4B43-9D6E-68AF1B9EA30E}" dt="2025-05-22T13:08:01.655" v="144" actId="1076"/>
        <pc:sldMkLst>
          <pc:docMk/>
          <pc:sldMk cId="1805639752" sldId="338"/>
        </pc:sldMkLst>
        <pc:spChg chg="mod">
          <ac:chgData name="pdcxs" userId="f53f700a-6709-4045-8975-3edaa594be1c" providerId="ADAL" clId="{11BB65B2-0944-4B43-9D6E-68AF1B9EA30E}" dt="2025-05-22T13:08:01.655" v="144" actId="1076"/>
          <ac:spMkLst>
            <pc:docMk/>
            <pc:sldMk cId="1805639752" sldId="338"/>
            <ac:spMk id="15" creationId="{36D51E47-4E88-4610-BE64-5FC5EC31E0E7}"/>
          </ac:spMkLst>
        </pc:spChg>
      </pc:sldChg>
      <pc:sldChg chg="modSp mod">
        <pc:chgData name="pdcxs" userId="f53f700a-6709-4045-8975-3edaa594be1c" providerId="ADAL" clId="{11BB65B2-0944-4B43-9D6E-68AF1B9EA30E}" dt="2025-05-22T13:08:43.533" v="147" actId="20577"/>
        <pc:sldMkLst>
          <pc:docMk/>
          <pc:sldMk cId="3695319372" sldId="371"/>
        </pc:sldMkLst>
        <pc:spChg chg="mod">
          <ac:chgData name="pdcxs" userId="f53f700a-6709-4045-8975-3edaa594be1c" providerId="ADAL" clId="{11BB65B2-0944-4B43-9D6E-68AF1B9EA30E}" dt="2025-05-22T13:08:43.533" v="147" actId="20577"/>
          <ac:spMkLst>
            <pc:docMk/>
            <pc:sldMk cId="3695319372" sldId="371"/>
            <ac:spMk id="13" creationId="{52761E1F-3BD1-4293-9B78-DE6A8564DF18}"/>
          </ac:spMkLst>
        </pc:spChg>
      </pc:sldChg>
      <pc:sldChg chg="modSp mod">
        <pc:chgData name="pdcxs" userId="f53f700a-6709-4045-8975-3edaa594be1c" providerId="ADAL" clId="{11BB65B2-0944-4B43-9D6E-68AF1B9EA30E}" dt="2025-05-22T13:08:31.178" v="145" actId="20577"/>
        <pc:sldMkLst>
          <pc:docMk/>
          <pc:sldMk cId="3615398392" sldId="372"/>
        </pc:sldMkLst>
        <pc:spChg chg="mod">
          <ac:chgData name="pdcxs" userId="f53f700a-6709-4045-8975-3edaa594be1c" providerId="ADAL" clId="{11BB65B2-0944-4B43-9D6E-68AF1B9EA30E}" dt="2025-05-22T13:08:31.178" v="145" actId="20577"/>
          <ac:spMkLst>
            <pc:docMk/>
            <pc:sldMk cId="3615398392" sldId="372"/>
            <ac:spMk id="13" creationId="{52761E1F-3BD1-4293-9B78-DE6A8564DF18}"/>
          </ac:spMkLst>
        </pc:spChg>
      </pc:sldChg>
      <pc:sldChg chg="modSp mod">
        <pc:chgData name="pdcxs" userId="f53f700a-6709-4045-8975-3edaa594be1c" providerId="ADAL" clId="{11BB65B2-0944-4B43-9D6E-68AF1B9EA30E}" dt="2025-05-22T13:08:51.710" v="148" actId="20577"/>
        <pc:sldMkLst>
          <pc:docMk/>
          <pc:sldMk cId="936547044" sldId="380"/>
        </pc:sldMkLst>
        <pc:spChg chg="mod">
          <ac:chgData name="pdcxs" userId="f53f700a-6709-4045-8975-3edaa594be1c" providerId="ADAL" clId="{11BB65B2-0944-4B43-9D6E-68AF1B9EA30E}" dt="2025-05-22T13:08:51.710" v="148" actId="20577"/>
          <ac:spMkLst>
            <pc:docMk/>
            <pc:sldMk cId="936547044" sldId="380"/>
            <ac:spMk id="3" creationId="{AA324F17-29A4-4400-95BD-46974E025485}"/>
          </ac:spMkLst>
        </pc:spChg>
      </pc:sldChg>
      <pc:sldChg chg="modSp mod">
        <pc:chgData name="pdcxs" userId="f53f700a-6709-4045-8975-3edaa594be1c" providerId="ADAL" clId="{11BB65B2-0944-4B43-9D6E-68AF1B9EA30E}" dt="2025-05-22T13:07:46.726" v="142" actId="1076"/>
        <pc:sldMkLst>
          <pc:docMk/>
          <pc:sldMk cId="832671919" sldId="391"/>
        </pc:sldMkLst>
        <pc:spChg chg="mod">
          <ac:chgData name="pdcxs" userId="f53f700a-6709-4045-8975-3edaa594be1c" providerId="ADAL" clId="{11BB65B2-0944-4B43-9D6E-68AF1B9EA30E}" dt="2025-05-22T13:07:46.726" v="142" actId="1076"/>
          <ac:spMkLst>
            <pc:docMk/>
            <pc:sldMk cId="832671919" sldId="391"/>
            <ac:spMk id="6" creationId="{F40EFE73-1154-1182-C784-E30E34D805A6}"/>
          </ac:spMkLst>
        </pc:spChg>
      </pc:sldChg>
    </pc:docChg>
  </pc:docChgLst>
  <pc:docChgLst>
    <pc:chgData name="pdcxs" userId="f53f700a-6709-4045-8975-3edaa594be1c" providerId="ADAL" clId="{173D37D8-2E42-4743-BA34-1372C81FB042}"/>
    <pc:docChg chg="undo custSel addSld delSld modSld">
      <pc:chgData name="pdcxs" userId="f53f700a-6709-4045-8975-3edaa594be1c" providerId="ADAL" clId="{173D37D8-2E42-4743-BA34-1372C81FB042}" dt="2024-04-10T03:59:22.397" v="761" actId="14100"/>
      <pc:docMkLst>
        <pc:docMk/>
      </pc:docMkLst>
      <pc:sldChg chg="addSp delSp modSp add mod modAnim">
        <pc:chgData name="pdcxs" userId="f53f700a-6709-4045-8975-3edaa594be1c" providerId="ADAL" clId="{173D37D8-2E42-4743-BA34-1372C81FB042}" dt="2024-04-10T03:00:46.496" v="363"/>
        <pc:sldMkLst>
          <pc:docMk/>
          <pc:sldMk cId="1071384862" sldId="388"/>
        </pc:sldMkLst>
      </pc:sldChg>
      <pc:sldChg chg="new del mod modClrScheme chgLayout">
        <pc:chgData name="pdcxs" userId="f53f700a-6709-4045-8975-3edaa594be1c" providerId="ADAL" clId="{173D37D8-2E42-4743-BA34-1372C81FB042}" dt="2024-04-10T02:30:11.674" v="2" actId="47"/>
        <pc:sldMkLst>
          <pc:docMk/>
          <pc:sldMk cId="1428830903" sldId="388"/>
        </pc:sldMkLst>
      </pc:sldChg>
      <pc:sldChg chg="addSp delSp modSp add mod modTransition delAnim modAnim">
        <pc:chgData name="pdcxs" userId="f53f700a-6709-4045-8975-3edaa594be1c" providerId="ADAL" clId="{173D37D8-2E42-4743-BA34-1372C81FB042}" dt="2024-04-10T03:42:29.642" v="717" actId="20577"/>
        <pc:sldMkLst>
          <pc:docMk/>
          <pc:sldMk cId="3886473474" sldId="389"/>
        </pc:sldMkLst>
      </pc:sldChg>
      <pc:sldChg chg="addSp delSp modSp add mod delAnim">
        <pc:chgData name="pdcxs" userId="f53f700a-6709-4045-8975-3edaa594be1c" providerId="ADAL" clId="{173D37D8-2E42-4743-BA34-1372C81FB042}" dt="2024-04-10T03:59:22.397" v="761" actId="14100"/>
        <pc:sldMkLst>
          <pc:docMk/>
          <pc:sldMk cId="1698457326" sldId="390"/>
        </pc:sldMkLst>
      </pc:sldChg>
    </pc:docChg>
  </pc:docChgLst>
  <pc:docChgLst>
    <pc:chgData name="pdcxs" userId="f53f700a-6709-4045-8975-3edaa594be1c" providerId="ADAL" clId="{52F9C8DC-B2FF-4FF7-A8A6-0143A7818F59}"/>
    <pc:docChg chg="modSld">
      <pc:chgData name="pdcxs" userId="f53f700a-6709-4045-8975-3edaa594be1c" providerId="ADAL" clId="{52F9C8DC-B2FF-4FF7-A8A6-0143A7818F59}" dt="2023-03-09T01:55:48.791" v="8" actId="20577"/>
      <pc:docMkLst>
        <pc:docMk/>
      </pc:docMkLst>
      <pc:sldChg chg="modSp mod">
        <pc:chgData name="pdcxs" userId="f53f700a-6709-4045-8975-3edaa594be1c" providerId="ADAL" clId="{52F9C8DC-B2FF-4FF7-A8A6-0143A7818F59}" dt="2023-03-09T01:55:48.791" v="8" actId="20577"/>
        <pc:sldMkLst>
          <pc:docMk/>
          <pc:sldMk cId="753176371" sldId="306"/>
        </pc:sldMkLst>
      </pc:sldChg>
    </pc:docChg>
  </pc:docChgLst>
  <pc:docChgLst>
    <pc:chgData name="pdcxs" userId="f53f700a-6709-4045-8975-3edaa594be1c" providerId="ADAL" clId="{9552B5FD-C471-4880-BB1B-9D53D7FAD853}"/>
    <pc:docChg chg="addSld delSld modSld">
      <pc:chgData name="pdcxs" userId="f53f700a-6709-4045-8975-3edaa594be1c" providerId="ADAL" clId="{9552B5FD-C471-4880-BB1B-9D53D7FAD853}" dt="2024-02-28T05:42:22.114" v="1" actId="47"/>
      <pc:docMkLst>
        <pc:docMk/>
      </pc:docMkLst>
      <pc:sldChg chg="del">
        <pc:chgData name="pdcxs" userId="f53f700a-6709-4045-8975-3edaa594be1c" providerId="ADAL" clId="{9552B5FD-C471-4880-BB1B-9D53D7FAD853}" dt="2024-02-28T05:42:22.114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9552B5FD-C471-4880-BB1B-9D53D7FAD853}" dt="2024-02-28T05:42:20.864" v="0"/>
        <pc:sldMkLst>
          <pc:docMk/>
          <pc:sldMk cId="161496344" sldId="387"/>
        </pc:sldMkLst>
      </pc:sldChg>
    </pc:docChg>
  </pc:docChgLst>
  <pc:docChgLst>
    <pc:chgData name="pdcxs" userId="f53f700a-6709-4045-8975-3edaa594be1c" providerId="ADAL" clId="{88F31458-8AF3-411C-899F-EAD03616317B}"/>
    <pc:docChg chg="modSld">
      <pc:chgData name="pdcxs" userId="f53f700a-6709-4045-8975-3edaa594be1c" providerId="ADAL" clId="{88F31458-8AF3-411C-899F-EAD03616317B}" dt="2025-04-14T12:13:28.218" v="0"/>
      <pc:docMkLst>
        <pc:docMk/>
      </pc:docMkLst>
      <pc:sldChg chg="modSp mod">
        <pc:chgData name="pdcxs" userId="f53f700a-6709-4045-8975-3edaa594be1c" providerId="ADAL" clId="{88F31458-8AF3-411C-899F-EAD03616317B}" dt="2025-04-14T12:13:28.218" v="0"/>
        <pc:sldMkLst>
          <pc:docMk/>
          <pc:sldMk cId="161496344" sldId="387"/>
        </pc:sldMkLst>
        <pc:spChg chg="mod">
          <ac:chgData name="pdcxs" userId="f53f700a-6709-4045-8975-3edaa594be1c" providerId="ADAL" clId="{88F31458-8AF3-411C-899F-EAD03616317B}" dt="2025-04-14T12:13:28.218" v="0"/>
          <ac:spMkLst>
            <pc:docMk/>
            <pc:sldMk cId="161496344" sldId="387"/>
            <ac:spMk id="21" creationId="{00000000-0000-0000-0000-000000000000}"/>
          </ac:spMkLst>
        </pc:spChg>
      </pc:sldChg>
    </pc:docChg>
  </pc:docChgLst>
  <pc:docChgLst>
    <pc:chgData name="pdcxs" userId="f53f700a-6709-4045-8975-3edaa594be1c" providerId="ADAL" clId="{E613CF74-FE65-4336-B81E-0351466CA028}"/>
    <pc:docChg chg="custSel addSld modSld">
      <pc:chgData name="pdcxs" userId="f53f700a-6709-4045-8975-3edaa594be1c" providerId="ADAL" clId="{E613CF74-FE65-4336-B81E-0351466CA028}" dt="2024-04-10T08:00:24.157" v="52" actId="20577"/>
      <pc:docMkLst>
        <pc:docMk/>
      </pc:docMkLst>
      <pc:sldChg chg="delSp modSp add mod">
        <pc:chgData name="pdcxs" userId="f53f700a-6709-4045-8975-3edaa594be1c" providerId="ADAL" clId="{E613CF74-FE65-4336-B81E-0351466CA028}" dt="2024-04-10T08:00:24.157" v="52" actId="20577"/>
        <pc:sldMkLst>
          <pc:docMk/>
          <pc:sldMk cId="832671919" sldId="3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2025/5/22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8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52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03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99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98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22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12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19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78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8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14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14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01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57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63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96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56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66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61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0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16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582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08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310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5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01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62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7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498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2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2025/5/22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2025/5/22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2025/5/22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2025/5/22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312187" y="3583212"/>
            <a:ext cx="1783122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学院：人工智能学院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自定义注解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注解和类一样，会被编译为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“注解名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.class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的字节码文件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成员变量名后面的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”必不可少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2C836B-AF44-42CA-B85A-0EEAE44CAE27}"/>
              </a:ext>
            </a:extLst>
          </p:cNvPr>
          <p:cNvSpPr txBox="1"/>
          <p:nvPr/>
        </p:nvSpPr>
        <p:spPr>
          <a:xfrm>
            <a:off x="1312934" y="915566"/>
            <a:ext cx="6518131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[public] @interface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注解名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zh-CN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 成员变量名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 [default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初始值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];</a:t>
            </a:r>
            <a:endParaRPr lang="zh-CN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3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75171" cy="415370"/>
            <a:chOff x="264586" y="255969"/>
            <a:chExt cx="357517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7106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@Repeatable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的使用实例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E4F8FC-C448-4A10-894B-2529F39D2E03}"/>
              </a:ext>
            </a:extLst>
          </p:cNvPr>
          <p:cNvSpPr txBox="1"/>
          <p:nvPr/>
        </p:nvSpPr>
        <p:spPr>
          <a:xfrm>
            <a:off x="179512" y="672860"/>
            <a:ext cx="525658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@Target(ElementType.TYPE)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@Retention(RetentionPolicy.RUNTIME)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  @interface Persons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Person[] value();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36FD8C-71BC-4FFD-8363-BF987A3A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744214"/>
            <a:ext cx="525658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@Repeatable(Persons.class)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@interface Person{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role() default "";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13B5515-E461-415F-BCCF-CFBC4CBBA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895" y="2211710"/>
            <a:ext cx="3351593" cy="2681473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@Person(role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"CEO"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@Person(role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"husband"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@Person(role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"father"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@Person(role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"son"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反射机制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24F17-29A4-4400-95BD-46974E025485}"/>
              </a:ext>
            </a:extLst>
          </p:cNvPr>
          <p:cNvSpPr txBox="1"/>
          <p:nvPr/>
        </p:nvSpPr>
        <p:spPr>
          <a:xfrm>
            <a:off x="107504" y="636713"/>
            <a:ext cx="892899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一段程序在运行过程中，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接收一个对象作为形参，该对象的编译时类型和运行时类型不一致，但程序又需要调用该对象运行时类中的方法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，这就需要引用反射（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Reflection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）机制，保证在程序运行过程中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知道任意对象的运行时类型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构造任意类的对象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调用任意对象的属性和方法</a:t>
            </a:r>
          </a:p>
        </p:txBody>
      </p:sp>
    </p:spTree>
    <p:extLst>
      <p:ext uri="{BB962C8B-B14F-4D97-AF65-F5344CB8AC3E}">
        <p14:creationId xmlns:p14="http://schemas.microsoft.com/office/powerpoint/2010/main" val="87987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反射机制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24F17-29A4-4400-95BD-46974E025485}"/>
              </a:ext>
            </a:extLst>
          </p:cNvPr>
          <p:cNvSpPr txBox="1"/>
          <p:nvPr/>
        </p:nvSpPr>
        <p:spPr>
          <a:xfrm>
            <a:off x="107504" y="636713"/>
            <a:ext cx="89289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反射机制的基础：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java.lang.Class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程序在加载一个类时，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会将其对应的字节码文件（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.class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）文件打包成一个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java.lang.Class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类型的对象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，通过该对象可以获得字节码文件中的许多信息。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类中的属性和方法见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3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912075" cy="415370"/>
            <a:chOff x="264586" y="255969"/>
            <a:chExt cx="491207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50796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生成 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java.lang.Class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对象的三种方式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24F17-29A4-4400-95BD-46974E025485}"/>
              </a:ext>
            </a:extLst>
          </p:cNvPr>
          <p:cNvSpPr txBox="1"/>
          <p:nvPr/>
        </p:nvSpPr>
        <p:spPr>
          <a:xfrm>
            <a:off x="107504" y="636713"/>
            <a:ext cx="8928992" cy="3941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获得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Class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对象有如下三种方式：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3800"/>
              </a:lnSpc>
              <a:buFont typeface="Calibri" panose="020F0502020204030204" pitchFamily="34" charset="0"/>
              <a:buChar char="–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Class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类的静态方法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forName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(String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className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，比如：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Class.forName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(“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java.lang.String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”);</a:t>
            </a:r>
          </a:p>
          <a:p>
            <a:pPr marL="800100" lvl="1" indent="-342900">
              <a:lnSpc>
                <a:spcPts val="3800"/>
              </a:lnSpc>
              <a:buFont typeface="Calibri" panose="020F0502020204030204" pitchFamily="34" charset="0"/>
              <a:buChar char="–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类名调用该类的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（类名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.class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来获得该类对应的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，比如：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Class&lt;Cylinder&gt;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Cylinder.class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3800"/>
              </a:lnSpc>
              <a:buFont typeface="Calibri" panose="020F0502020204030204" pitchFamily="34" charset="0"/>
              <a:buChar char="–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用对象调用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getClass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（对象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getClass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来获得该类对应的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，比如：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Cylinder cy = new Cylinder(); Class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cy.getClass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185594" cy="415370"/>
            <a:chOff x="264586" y="255969"/>
            <a:chExt cx="41855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7814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java.lang.reflect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包中常用的类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24F17-29A4-4400-95BD-46974E025485}"/>
              </a:ext>
            </a:extLst>
          </p:cNvPr>
          <p:cNvSpPr txBox="1"/>
          <p:nvPr/>
        </p:nvSpPr>
        <p:spPr>
          <a:xfrm>
            <a:off x="107504" y="636713"/>
            <a:ext cx="89289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反射机制中除了上面介绍的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Class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类之外，还需要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java.lang.reflect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Constructor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Parameter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90CA4C-8E67-48E9-9996-B4FD37EDBED4}"/>
              </a:ext>
            </a:extLst>
          </p:cNvPr>
          <p:cNvSpPr/>
          <p:nvPr/>
        </p:nvSpPr>
        <p:spPr>
          <a:xfrm>
            <a:off x="1735967" y="2455846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Executable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35CDA7-2260-4EA3-9E9F-81471A05C2EA}"/>
              </a:ext>
            </a:extLst>
          </p:cNvPr>
          <p:cNvSpPr/>
          <p:nvPr/>
        </p:nvSpPr>
        <p:spPr>
          <a:xfrm>
            <a:off x="2999732" y="3589043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Method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F157BF-A3E6-4046-A817-3AB7AE7B1173}"/>
              </a:ext>
            </a:extLst>
          </p:cNvPr>
          <p:cNvSpPr/>
          <p:nvPr/>
        </p:nvSpPr>
        <p:spPr>
          <a:xfrm>
            <a:off x="506029" y="3584616"/>
            <a:ext cx="1950017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Constructor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44EE808-F4D6-40D3-B62B-C7137DA6ABFE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V="1">
            <a:off x="1481038" y="2887894"/>
            <a:ext cx="1155029" cy="6967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4E8643A-2472-44F9-BCC3-90EA6220CAF8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H="1" flipV="1">
            <a:off x="2636067" y="2887894"/>
            <a:ext cx="1263765" cy="7011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1BEE229-1B1A-499D-8817-A4C1BBDF193E}"/>
              </a:ext>
            </a:extLst>
          </p:cNvPr>
          <p:cNvSpPr txBox="1"/>
          <p:nvPr/>
        </p:nvSpPr>
        <p:spPr>
          <a:xfrm>
            <a:off x="3536167" y="2441037"/>
            <a:ext cx="4185761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抽象类，代表可执行的类成员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ED326A-28FC-4D5D-8E8B-10A0BE68BEA4}"/>
              </a:ext>
            </a:extLst>
          </p:cNvPr>
          <p:cNvSpPr/>
          <p:nvPr/>
        </p:nvSpPr>
        <p:spPr>
          <a:xfrm>
            <a:off x="5890372" y="3579862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Parameter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9341A4-CB5E-4CBE-8FA0-8F107942334A}"/>
              </a:ext>
            </a:extLst>
          </p:cNvPr>
          <p:cNvSpPr/>
          <p:nvPr/>
        </p:nvSpPr>
        <p:spPr>
          <a:xfrm>
            <a:off x="5886435" y="3088236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Field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566DED-1390-4592-858E-A632A0A664AA}"/>
              </a:ext>
            </a:extLst>
          </p:cNvPr>
          <p:cNvSpPr txBox="1"/>
          <p:nvPr/>
        </p:nvSpPr>
        <p:spPr>
          <a:xfrm>
            <a:off x="112204" y="442746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demo/reflect/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/ReflectAndAnnotation.java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DAB490-83DA-4FD6-B5C6-43E14EF9BDAA}"/>
              </a:ext>
            </a:extLst>
          </p:cNvPr>
          <p:cNvSpPr txBox="1"/>
          <p:nvPr/>
        </p:nvSpPr>
        <p:spPr>
          <a:xfrm>
            <a:off x="112204" y="4089835"/>
            <a:ext cx="203132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反射和注解的应用</a:t>
            </a:r>
          </a:p>
        </p:txBody>
      </p:sp>
    </p:spTree>
    <p:extLst>
      <p:ext uri="{BB962C8B-B14F-4D97-AF65-F5344CB8AC3E}">
        <p14:creationId xmlns:p14="http://schemas.microsoft.com/office/powerpoint/2010/main" val="93654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19BA949-0C45-4AD3-AE4B-EA8732386EDA}"/>
              </a:ext>
            </a:extLst>
          </p:cNvPr>
          <p:cNvSpPr txBox="1">
            <a:spLocks noChangeArrowheads="1"/>
          </p:cNvSpPr>
          <p:nvPr/>
        </p:nvSpPr>
        <p:spPr>
          <a:xfrm>
            <a:off x="121091" y="583285"/>
            <a:ext cx="8915405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把一个类作为成员放在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另一个类或者方法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内层的类就被称为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内部类（嵌套类）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，位于外层的类被称为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外部类（宿主类）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内部类本质上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是外部类的一个成员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，因此内部类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可以直接访问外部类的私有成员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内部类可以分为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非静态内部类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静态内部类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F966F9-D303-4863-B7C0-8BCE37FF1F35}"/>
              </a:ext>
            </a:extLst>
          </p:cNvPr>
          <p:cNvSpPr txBox="1"/>
          <p:nvPr/>
        </p:nvSpPr>
        <p:spPr>
          <a:xfrm>
            <a:off x="523682" y="4465096"/>
            <a:ext cx="822478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demo/reflect/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/Out.java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1D9ACC-C426-42AA-8BD3-84A43A9AF5A0}"/>
              </a:ext>
            </a:extLst>
          </p:cNvPr>
          <p:cNvSpPr txBox="1"/>
          <p:nvPr/>
        </p:nvSpPr>
        <p:spPr>
          <a:xfrm>
            <a:off x="526357" y="4152759"/>
            <a:ext cx="295465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内部类与外部类的访问规则</a:t>
            </a:r>
          </a:p>
        </p:txBody>
      </p:sp>
    </p:spTree>
    <p:extLst>
      <p:ext uri="{BB962C8B-B14F-4D97-AF65-F5344CB8AC3E}">
        <p14:creationId xmlns:p14="http://schemas.microsoft.com/office/powerpoint/2010/main" val="104399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非静态内部类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3954CF04-3EF1-4088-8A7D-6049243B1D54}"/>
              </a:ext>
            </a:extLst>
          </p:cNvPr>
          <p:cNvSpPr txBox="1">
            <a:spLocks noChangeArrowheads="1"/>
          </p:cNvSpPr>
          <p:nvPr/>
        </p:nvSpPr>
        <p:spPr>
          <a:xfrm>
            <a:off x="129248" y="671339"/>
            <a:ext cx="8907248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非静态内部类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当在非静态内部类的方法内访问某个变量时，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先找局部变量，再找内部类的属性，最后找外部类的属性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如果局部变量、内部类属性、外部类三者的名字相同（比如都是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prop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内部类方法的局部变量：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，内部类变量：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this.prop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，外部类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this.prop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静态内部类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修饰一个内部类被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称为静态内部类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静态内部类是一个普通类，可以包含静态成员，也可以包含非静态成员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静态内部类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不能访问外部类的实例成员，只能访问外部类的类成员</a:t>
            </a:r>
          </a:p>
        </p:txBody>
      </p:sp>
    </p:spTree>
    <p:extLst>
      <p:ext uri="{BB962C8B-B14F-4D97-AF65-F5344CB8AC3E}">
        <p14:creationId xmlns:p14="http://schemas.microsoft.com/office/powerpoint/2010/main" val="42628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AA3AE956-AEE4-4FF8-8306-4E8525EE03D3}"/>
              </a:ext>
            </a:extLst>
          </p:cNvPr>
          <p:cNvSpPr txBox="1">
            <a:spLocks noChangeArrowheads="1"/>
          </p:cNvSpPr>
          <p:nvPr/>
        </p:nvSpPr>
        <p:spPr>
          <a:xfrm>
            <a:off x="86956" y="562727"/>
            <a:ext cx="8928992" cy="445729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在外部类以内使用内部类：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在外部类以外使用内部类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私有内部类只能在外部类内部使用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公有内部类可以在外部类的外部使用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声明：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OuterClass.InnerClass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非静态内部类初始化：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外部类的实例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.new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InnerClass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静态内部类的初始化：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OuterClass.InnerClass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9088B2-3C04-4962-8A13-2700F98F0E94}"/>
              </a:ext>
            </a:extLst>
          </p:cNvPr>
          <p:cNvSpPr txBox="1"/>
          <p:nvPr/>
        </p:nvSpPr>
        <p:spPr>
          <a:xfrm>
            <a:off x="112204" y="442746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demo/reflect/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/MyOuter.java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1D3A2D-A17B-4DB1-9DF3-24EE96CD5304}"/>
              </a:ext>
            </a:extLst>
          </p:cNvPr>
          <p:cNvSpPr txBox="1"/>
          <p:nvPr/>
        </p:nvSpPr>
        <p:spPr>
          <a:xfrm>
            <a:off x="112204" y="4089835"/>
            <a:ext cx="503214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静态内部类、非静态内部类和外部类的相互访问</a:t>
            </a:r>
          </a:p>
        </p:txBody>
      </p:sp>
    </p:spTree>
    <p:extLst>
      <p:ext uri="{BB962C8B-B14F-4D97-AF65-F5344CB8AC3E}">
        <p14:creationId xmlns:p14="http://schemas.microsoft.com/office/powerpoint/2010/main" val="99973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局部内部类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BFF9FC0-8988-4966-9CC5-A0ED73932FD3}"/>
              </a:ext>
            </a:extLst>
          </p:cNvPr>
          <p:cNvSpPr txBox="1">
            <a:spLocks noChangeArrowheads="1"/>
          </p:cNvSpPr>
          <p:nvPr/>
        </p:nvSpPr>
        <p:spPr>
          <a:xfrm>
            <a:off x="112098" y="671339"/>
            <a:ext cx="8924398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如果把一个内部类放在方法里定义，这就是局部内部类，仅仅在这个方法里有效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6FB58B-3CB1-4FCC-A370-19AF0250AF09}"/>
              </a:ext>
            </a:extLst>
          </p:cNvPr>
          <p:cNvSpPr txBox="1"/>
          <p:nvPr/>
        </p:nvSpPr>
        <p:spPr>
          <a:xfrm>
            <a:off x="2863840" y="2584070"/>
            <a:ext cx="3416320" cy="523220"/>
          </a:xfrm>
          <a:prstGeom prst="rect">
            <a:avLst/>
          </a:prstGeom>
          <a:solidFill>
            <a:srgbClr val="0066FF"/>
          </a:solidFill>
          <a:ln w="12700">
            <a:solidFill>
              <a:srgbClr val="0066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了解即可，基本不用</a:t>
            </a:r>
          </a:p>
        </p:txBody>
      </p:sp>
    </p:spTree>
    <p:extLst>
      <p:ext uri="{BB962C8B-B14F-4D97-AF65-F5344CB8AC3E}">
        <p14:creationId xmlns:p14="http://schemas.microsoft.com/office/powerpoint/2010/main" val="10699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9CBDFE-81ED-40BB-8B35-D65BE3DA1966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5FB9BC66-AFD6-4995-AC6A-4C43352CAC16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3F36734-1C88-4A4F-8D4F-C332B7B67050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342B8616-D4CD-4ABA-B909-4DE1007CE721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B68CA44-7534-49D6-9941-F0700E217538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5FF23954-42F1-416D-9D0F-56D65E86F7B0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38F9D7F-BD3D-4CC0-A95C-C9B2E7F13856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BF563254-BD4E-4BF6-9054-9D3109688023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CCCF8A-7EAC-4F39-8AFB-1A3F9B28A5C5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0E72DE1C-DE9A-4C11-A247-D526297FC41F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25641C1-5CEA-4B18-92A5-C5ACF369D0C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0BDA050E-8AEF-4552-87DC-47DD15DB3BFF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6842EFE-E4C0-4348-95D8-2B4537561526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0998B886-4BBC-4655-9592-074016A5165D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C8328E3-D320-4AD4-A87B-EBAE652E6C35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AC978DB8-9FF1-41D3-9B3A-8879E3A04BA2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5C64844-E6B8-4BAA-97DC-43FDBC6D00FB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50860AF7-2FCF-48B9-B3EC-1AC7102F97C7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B8218-2B10-4E61-9CA4-A960448D85D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4C138576-D177-439B-8421-199E7B254380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E4AD38E-E75F-4D4C-A583-1FE2F3018CA9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7C4252B2-B440-47A4-AE0C-FFC516C11D16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B19A999-B952-447C-847A-1DCD684D38B6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46694998-2A3A-4CBD-923D-E97B965956B3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3858940-583F-49B7-B70C-1F1ACCB8FC75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E82787B5-1609-41C9-B011-1872E163270C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CFC29F0-5075-4114-8B0D-5A87D3306242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DB57F51A-E01A-49F1-B328-92F6F957B0EC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723B969-0CBD-4F2E-A692-6AA9DC305799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AADA4C23-591C-4AC8-B5BD-6747DE05815B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5735382-55AD-446F-9B2D-E790A9FB2001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E1D83A09-3BF7-425D-AA74-0FFFC059FA0D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6FD181-6F92-4A9B-ACDC-E9178CC0FA7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EEEEE3F2-AA7C-4618-BFC0-466B894B2F29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EFD3ACD-A400-4D5D-B216-5A3A36892DB8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866F90A3-1FA0-4594-B0F5-3CE5909AAC7C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CEF18E-120F-4FDD-87AE-B0BAB4A2E245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DB754F1-CE41-4783-B8EC-6F782A21041B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E3883EE-816E-40A1-BFF3-F8CF504A62BA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F50FD976-815A-43CA-A891-981B30855238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253C8E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B10E16E-6FD0-4D39-8972-6D679F8A8F9A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431F791-FE45-41B6-AE9C-1132AC23E9E5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456C3DEF-0C6D-4AD6-8674-83AAB7C2394F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0C6BD8F-B3B7-4428-9D65-193DCEA8A022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B99A1A4-8B3F-4895-A283-2C8FC6FB87AA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25B64CA9-8FD8-4A05-93C8-7D00F26A9485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209344A-AA7D-47C2-B726-8D7884DD3355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E88ED9C-AF02-43D2-A218-BD57FD4F8369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C9ECD9F8-4759-46F9-B9D3-CC15C877DAB2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2C7DE43-79FE-4A25-A586-A1572B745808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729C03B-EBEE-4322-A267-4374639265E7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AD611AD-3F88-4948-8F4E-B6B77CC14CA3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 xmlns:p15="http://schemas.microsoft.com/office/powerpoint/2012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>
            <a:extLst>
              <a:ext uri="{FF2B5EF4-FFF2-40B4-BE49-F238E27FC236}">
                <a16:creationId xmlns:a16="http://schemas.microsoft.com/office/drawing/2014/main" id="{8BF1ECC4-F775-4F60-BB08-0EB8F891F89A}"/>
              </a:ext>
            </a:extLst>
          </p:cNvPr>
          <p:cNvSpPr txBox="1">
            <a:spLocks noChangeArrowheads="1"/>
          </p:cNvSpPr>
          <p:nvPr/>
        </p:nvSpPr>
        <p:spPr>
          <a:xfrm>
            <a:off x="123528" y="677069"/>
            <a:ext cx="8912968" cy="189468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引入匿名内部类的动机：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实现接口或者继承抽象类的语法过于繁琐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匿名内部类会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生成一个实现接口或者继承抽象类的具体类的实例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编译完成的字节码文件为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“外部类名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.class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访问外部类的成员变量和方法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匿名内部类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7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匿名内部类的语法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76C6212-4BF3-49BB-BE35-B5ED0AF20712}"/>
              </a:ext>
            </a:extLst>
          </p:cNvPr>
          <p:cNvSpPr txBox="1"/>
          <p:nvPr/>
        </p:nvSpPr>
        <p:spPr>
          <a:xfrm>
            <a:off x="1392283" y="1059582"/>
            <a:ext cx="6359433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接口名、抽象类名、普通类名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形参列表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实现接口或抽象类中的所有抽象方法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定义新的方法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继承父类的方法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重写父类的方法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对于接口，形参列表为空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对于抽象类，提供对应构造方法的形参列表</a:t>
            </a:r>
          </a:p>
        </p:txBody>
      </p:sp>
    </p:spTree>
    <p:extLst>
      <p:ext uri="{BB962C8B-B14F-4D97-AF65-F5344CB8AC3E}">
        <p14:creationId xmlns:p14="http://schemas.microsoft.com/office/powerpoint/2010/main" val="3383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匿名内部类实例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2387C7-E259-459D-8386-8B850975036E}"/>
              </a:ext>
            </a:extLst>
          </p:cNvPr>
          <p:cNvSpPr txBox="1"/>
          <p:nvPr/>
        </p:nvSpPr>
        <p:spPr>
          <a:xfrm>
            <a:off x="107504" y="1424334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demo/reflect/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/AnonymousClass.java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FDE6A4-895A-4CF5-93C5-FB2DF8CD95A9}"/>
              </a:ext>
            </a:extLst>
          </p:cNvPr>
          <p:cNvSpPr txBox="1"/>
          <p:nvPr/>
        </p:nvSpPr>
        <p:spPr>
          <a:xfrm>
            <a:off x="107504" y="1086709"/>
            <a:ext cx="318548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匿名内部类创建普通类的对象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62A54208-B991-41C9-9DE5-D3B423B206F3}"/>
              </a:ext>
            </a:extLst>
          </p:cNvPr>
          <p:cNvSpPr txBox="1"/>
          <p:nvPr/>
        </p:nvSpPr>
        <p:spPr>
          <a:xfrm>
            <a:off x="107504" y="3272666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demo/reflect/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/AnonymousInterface.java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3D61C2-0886-4649-815C-2FBF44D6078D}"/>
              </a:ext>
            </a:extLst>
          </p:cNvPr>
          <p:cNvSpPr txBox="1"/>
          <p:nvPr/>
        </p:nvSpPr>
        <p:spPr>
          <a:xfrm>
            <a:off x="107504" y="2903334"/>
            <a:ext cx="3877985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匿名内部类创建接口和抽象类的对象</a:t>
            </a:r>
          </a:p>
        </p:txBody>
      </p:sp>
    </p:spTree>
    <p:extLst>
      <p:ext uri="{BB962C8B-B14F-4D97-AF65-F5344CB8AC3E}">
        <p14:creationId xmlns:p14="http://schemas.microsoft.com/office/powerpoint/2010/main" val="288752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390551" cy="415370"/>
            <a:chOff x="264586" y="255969"/>
            <a:chExt cx="239055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98644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2611E4D-AC90-4FDC-88B5-6D59FB12A6AD}"/>
              </a:ext>
            </a:extLst>
          </p:cNvPr>
          <p:cNvSpPr txBox="1">
            <a:spLocks noChangeArrowheads="1"/>
          </p:cNvSpPr>
          <p:nvPr/>
        </p:nvSpPr>
        <p:spPr>
          <a:xfrm>
            <a:off x="99502" y="621732"/>
            <a:ext cx="8928992" cy="439829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表达式的动机：当接口中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只有一个抽象方法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，匿名内部类的语法过于繁琐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这种接口叫做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@FunctionalInterface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4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390551" cy="415370"/>
            <a:chOff x="264586" y="255969"/>
            <a:chExt cx="239055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98644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2611E4D-AC90-4FDC-88B5-6D59FB12A6AD}"/>
              </a:ext>
            </a:extLst>
          </p:cNvPr>
          <p:cNvSpPr txBox="1">
            <a:spLocks noChangeArrowheads="1"/>
          </p:cNvSpPr>
          <p:nvPr/>
        </p:nvSpPr>
        <p:spPr>
          <a:xfrm>
            <a:off x="99502" y="621732"/>
            <a:ext cx="8928992" cy="439829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形参列表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)-&gt;{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代码块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}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形参列表：如果形参列表中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只有一个参数，形参列表的圆括号也可以省略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形参类型可以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进行局部类型推断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箭头（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），必须通过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英文中划线和大于符号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组成。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如果代码块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只包含一条语句，允许省略代码块的花括号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如果代码块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只有一条语句并且它的值会作为返回值，则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也可以省略</a:t>
            </a:r>
          </a:p>
        </p:txBody>
      </p:sp>
    </p:spTree>
    <p:extLst>
      <p:ext uri="{BB962C8B-B14F-4D97-AF65-F5344CB8AC3E}">
        <p14:creationId xmlns:p14="http://schemas.microsoft.com/office/powerpoint/2010/main" val="186446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06378" cy="415370"/>
            <a:chOff x="264586" y="255969"/>
            <a:chExt cx="400637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0226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表达式与函数式接口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839F21D2-E57E-4184-B4B4-ADC63F4556F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60646"/>
            <a:ext cx="8928992" cy="435937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表达式有如下两个限制：</a:t>
            </a: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目标类型必须是函数式接口，即它只能为函数式接口创建对象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为了保证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表达式的目标类型是一个明确的函数式接口，可以有如下三种常见方式：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赋值给函数式接口类型的变量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传给某个以函数式接口作为参数的方法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使用函数式接口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表达式进行强制类型转换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95225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929160" cy="415370"/>
            <a:chOff x="264586" y="255969"/>
            <a:chExt cx="292916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52505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C383E5A-A19E-40E0-99C4-4F328940ECD7}"/>
              </a:ext>
            </a:extLst>
          </p:cNvPr>
          <p:cNvSpPr txBox="1"/>
          <p:nvPr/>
        </p:nvSpPr>
        <p:spPr>
          <a:xfrm>
            <a:off x="107504" y="965159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/BasicFunction.java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8BA7DB-04AD-4E90-9BC2-47F76E47BF0E}"/>
              </a:ext>
            </a:extLst>
          </p:cNvPr>
          <p:cNvSpPr txBox="1"/>
          <p:nvPr/>
        </p:nvSpPr>
        <p:spPr>
          <a:xfrm>
            <a:off x="107504" y="627534"/>
            <a:ext cx="410881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使用匿名内部类创建函数式接口的对象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AA715433-9C99-4CFE-A52F-9500D28637F0}"/>
              </a:ext>
            </a:extLst>
          </p:cNvPr>
          <p:cNvSpPr txBox="1"/>
          <p:nvPr/>
        </p:nvSpPr>
        <p:spPr>
          <a:xfrm>
            <a:off x="107504" y="1860962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/FunctionalAnnotation.java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B04740-9CEB-40E7-BFD7-68A9D47F38A0}"/>
              </a:ext>
            </a:extLst>
          </p:cNvPr>
          <p:cNvSpPr txBox="1"/>
          <p:nvPr/>
        </p:nvSpPr>
        <p:spPr>
          <a:xfrm>
            <a:off x="107504" y="1491630"/>
            <a:ext cx="4394152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Lambda</a:t>
            </a:r>
            <a:r>
              <a:rPr lang="zh-CN" altLang="en-US" dirty="0">
                <a:solidFill>
                  <a:schemeClr val="bg1"/>
                </a:solidFill>
              </a:rPr>
              <a:t>表达式创建函数式接口的对象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0BFCDF-F267-4249-98DE-32CC863F2508}"/>
              </a:ext>
            </a:extLst>
          </p:cNvPr>
          <p:cNvSpPr txBox="1"/>
          <p:nvPr/>
        </p:nvSpPr>
        <p:spPr>
          <a:xfrm>
            <a:off x="107504" y="2693351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/ForEach.java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3A09F1-05C9-4FCC-9C5C-49A68B4E651A}"/>
              </a:ext>
            </a:extLst>
          </p:cNvPr>
          <p:cNvSpPr txBox="1"/>
          <p:nvPr/>
        </p:nvSpPr>
        <p:spPr>
          <a:xfrm>
            <a:off x="107504" y="2355726"/>
            <a:ext cx="6240811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分别使用匿名内部类和</a:t>
            </a:r>
            <a:r>
              <a:rPr lang="en-US" altLang="zh-CN" dirty="0">
                <a:solidFill>
                  <a:srgbClr val="FF0000"/>
                </a:solidFill>
              </a:rPr>
              <a:t>Lambda</a:t>
            </a:r>
            <a:r>
              <a:rPr lang="zh-CN" altLang="en-US" dirty="0">
                <a:solidFill>
                  <a:srgbClr val="FF0000"/>
                </a:solidFill>
              </a:rPr>
              <a:t>表达式创建函数式接口的对象</a:t>
            </a: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717D2E06-BA8E-4B3A-BB7F-25AF7E9276B9}"/>
              </a:ext>
            </a:extLst>
          </p:cNvPr>
          <p:cNvSpPr txBox="1"/>
          <p:nvPr/>
        </p:nvSpPr>
        <p:spPr>
          <a:xfrm>
            <a:off x="107504" y="3589154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/NewtonMethod.java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A9F7FB-8417-4EB7-9309-F6ADA07CF8D1}"/>
              </a:ext>
            </a:extLst>
          </p:cNvPr>
          <p:cNvSpPr txBox="1"/>
          <p:nvPr/>
        </p:nvSpPr>
        <p:spPr>
          <a:xfrm>
            <a:off x="107504" y="3219822"/>
            <a:ext cx="3932487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将</a:t>
            </a:r>
            <a:r>
              <a:rPr lang="en-US" altLang="zh-CN" dirty="0">
                <a:solidFill>
                  <a:schemeClr val="bg1"/>
                </a:solidFill>
              </a:rPr>
              <a:t>Lambda</a:t>
            </a:r>
            <a:r>
              <a:rPr lang="zh-CN" altLang="en-US" dirty="0">
                <a:solidFill>
                  <a:schemeClr val="bg1"/>
                </a:solidFill>
              </a:rPr>
              <a:t>表达式作为实参传递给函数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F2E41F-B7A1-44BF-B11D-5A582C26318F}"/>
              </a:ext>
            </a:extLst>
          </p:cNvPr>
          <p:cNvSpPr txBox="1"/>
          <p:nvPr/>
        </p:nvSpPr>
        <p:spPr>
          <a:xfrm>
            <a:off x="79063" y="4457863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/ThrowException.java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2EE7F58-24EA-4B86-B7AE-261EAD6367B8}"/>
              </a:ext>
            </a:extLst>
          </p:cNvPr>
          <p:cNvSpPr txBox="1"/>
          <p:nvPr/>
        </p:nvSpPr>
        <p:spPr>
          <a:xfrm>
            <a:off x="79063" y="4120238"/>
            <a:ext cx="300915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Lambda</a:t>
            </a:r>
            <a:r>
              <a:rPr lang="zh-CN" altLang="en-US" dirty="0">
                <a:solidFill>
                  <a:srgbClr val="FF0000"/>
                </a:solidFill>
              </a:rPr>
              <a:t>表达式可以抛出异常</a:t>
            </a:r>
          </a:p>
        </p:txBody>
      </p:sp>
    </p:spTree>
    <p:extLst>
      <p:ext uri="{BB962C8B-B14F-4D97-AF65-F5344CB8AC3E}">
        <p14:creationId xmlns:p14="http://schemas.microsoft.com/office/powerpoint/2010/main" val="6313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814292" cy="415370"/>
            <a:chOff x="264586" y="255969"/>
            <a:chExt cx="481429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41018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表达式与匿名内部类的异同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9CFD4927-806A-4EDB-94BF-FF98F610602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03496"/>
            <a:ext cx="8928992" cy="441652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相同点</a:t>
            </a: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表达式与匿名内部类一样，都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可以直接访问外部类的成员变量（包括实例变量和类变量）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匿名内部类可以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为任意接口、任意抽象类创建实例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不管接口或抽象类中包含多少个抽象方法。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只能为函数式接口创建实例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D51E47-4E88-4610-BE64-5FC5EC31E0E7}"/>
              </a:ext>
            </a:extLst>
          </p:cNvPr>
          <p:cNvSpPr txBox="1"/>
          <p:nvPr/>
        </p:nvSpPr>
        <p:spPr>
          <a:xfrm>
            <a:off x="876116" y="3939902"/>
            <a:ext cx="739176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java.util.function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包中包含了常用的函数式接口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3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926776" cy="415370"/>
            <a:chOff x="264586" y="255969"/>
            <a:chExt cx="592677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52266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表达式的另外一种形式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——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方法引用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9CFD4927-806A-4EDB-94BF-FF98F610602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03496"/>
            <a:ext cx="8928992" cy="441652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457200" algn="just" eaLnBrk="1" hangingPunct="1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方法引用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表达式的另外一种表现形式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1" indent="-457200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需要一个函数式接口类型的对象，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并且其抽象方法已经在另外一个类中有了实现的方法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，可以使用方法引用创建函数式接口的对象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1" indent="-457200" algn="just" eaLnBrk="1" hangingPunct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双冒号运算符来“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”简化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indent="-457200" algn="just" eaLnBrk="1" hangingPunct="1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对于方法引用，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定义了如下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种引用方式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实例方法名</a:t>
            </a:r>
          </a:p>
          <a:p>
            <a:pPr marL="800100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</a:t>
            </a:r>
          </a:p>
          <a:p>
            <a:pPr marL="800100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::new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91A9F0-0726-425B-A941-39A82C204C53}"/>
              </a:ext>
            </a:extLst>
          </p:cNvPr>
          <p:cNvSpPr txBox="1"/>
          <p:nvPr/>
        </p:nvSpPr>
        <p:spPr>
          <a:xfrm>
            <a:off x="5076056" y="3507854"/>
            <a:ext cx="283106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重载情况下如何确定引用哪个方法？</a:t>
            </a:r>
          </a:p>
        </p:txBody>
      </p:sp>
    </p:spTree>
    <p:extLst>
      <p:ext uri="{BB962C8B-B14F-4D97-AF65-F5344CB8AC3E}">
        <p14:creationId xmlns:p14="http://schemas.microsoft.com/office/powerpoint/2010/main" val="6182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方法引用实例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文本框 2">
            <a:extLst>
              <a:ext uri="{FF2B5EF4-FFF2-40B4-BE49-F238E27FC236}">
                <a16:creationId xmlns:a16="http://schemas.microsoft.com/office/drawing/2014/main" id="{AA715433-9C99-4CFE-A52F-9500D28637F0}"/>
              </a:ext>
            </a:extLst>
          </p:cNvPr>
          <p:cNvSpPr txBox="1"/>
          <p:nvPr/>
        </p:nvSpPr>
        <p:spPr>
          <a:xfrm>
            <a:off x="107504" y="1572930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/MethodCall.java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B04740-9CEB-40E7-BFD7-68A9D47F38A0}"/>
              </a:ext>
            </a:extLst>
          </p:cNvPr>
          <p:cNvSpPr txBox="1"/>
          <p:nvPr/>
        </p:nvSpPr>
        <p:spPr>
          <a:xfrm>
            <a:off x="107504" y="1203598"/>
            <a:ext cx="2156360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对象名</a:t>
            </a:r>
            <a:r>
              <a:rPr lang="en-US" altLang="zh-CN" dirty="0">
                <a:solidFill>
                  <a:schemeClr val="bg1"/>
                </a:solidFill>
              </a:rPr>
              <a:t>::</a:t>
            </a:r>
            <a:r>
              <a:rPr lang="zh-CN" altLang="en-US" dirty="0">
                <a:solidFill>
                  <a:schemeClr val="bg1"/>
                </a:solidFill>
              </a:rPr>
              <a:t>实例方法名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0BFCDF-F267-4249-98DE-32CC863F2508}"/>
              </a:ext>
            </a:extLst>
          </p:cNvPr>
          <p:cNvSpPr txBox="1"/>
          <p:nvPr/>
        </p:nvSpPr>
        <p:spPr>
          <a:xfrm>
            <a:off x="107504" y="2825489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/StaticMap.java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3A09F1-05C9-4FCC-9C5C-49A68B4E651A}"/>
              </a:ext>
            </a:extLst>
          </p:cNvPr>
          <p:cNvSpPr txBox="1"/>
          <p:nvPr/>
        </p:nvSpPr>
        <p:spPr>
          <a:xfrm>
            <a:off x="107504" y="2487864"/>
            <a:ext cx="192552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zh-CN" altLang="en-US" dirty="0">
                <a:solidFill>
                  <a:srgbClr val="FF0000"/>
                </a:solidFill>
              </a:rPr>
              <a:t>静态方法名</a:t>
            </a: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717D2E06-BA8E-4B3A-BB7F-25AF7E9276B9}"/>
              </a:ext>
            </a:extLst>
          </p:cNvPr>
          <p:cNvSpPr txBox="1"/>
          <p:nvPr/>
        </p:nvSpPr>
        <p:spPr>
          <a:xfrm>
            <a:off x="107504" y="4136762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/Factory.java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A9F7FB-8417-4EB7-9309-F6ADA07CF8D1}"/>
              </a:ext>
            </a:extLst>
          </p:cNvPr>
          <p:cNvSpPr txBox="1"/>
          <p:nvPr/>
        </p:nvSpPr>
        <p:spPr>
          <a:xfrm>
            <a:off x="107504" y="3767430"/>
            <a:ext cx="1172565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类名</a:t>
            </a:r>
            <a:r>
              <a:rPr lang="en-US" altLang="zh-CN" dirty="0">
                <a:solidFill>
                  <a:schemeClr val="bg1"/>
                </a:solidFill>
              </a:rPr>
              <a:t>::new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08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2" y="2080866"/>
            <a:ext cx="4862265" cy="758269"/>
            <a:chOff x="2662063" y="2080866"/>
            <a:chExt cx="4605511" cy="758269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4605511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927657" y="2080866"/>
              <a:ext cx="423078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kern="100" dirty="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注解、反射、内部类、匿名内部类与</a:t>
              </a:r>
              <a:r>
                <a:rPr lang="en-US" altLang="zh-CN" sz="2000" kern="100" dirty="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Lambda</a:t>
              </a:r>
              <a:r>
                <a:rPr lang="zh-CN" altLang="en-US" sz="2000" kern="100" dirty="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表达式</a:t>
              </a:r>
              <a:endParaRPr lang="zh-CN" altLang="en-US" sz="2000" dirty="0">
                <a:solidFill>
                  <a:srgbClr val="253C8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79221" cy="415370"/>
            <a:chOff x="264586" y="255969"/>
            <a:chExt cx="197922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7511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Stream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D521F2F-33D5-55E0-7DFA-A840A2CADB2D}"/>
              </a:ext>
            </a:extLst>
          </p:cNvPr>
          <p:cNvSpPr txBox="1"/>
          <p:nvPr/>
        </p:nvSpPr>
        <p:spPr>
          <a:xfrm>
            <a:off x="296293" y="8918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最小未出现数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0A0C1C-5774-A9A8-DD65-32E9B97DE4D7}"/>
              </a:ext>
            </a:extLst>
          </p:cNvPr>
          <p:cNvSpPr txBox="1"/>
          <p:nvPr/>
        </p:nvSpPr>
        <p:spPr>
          <a:xfrm>
            <a:off x="296293" y="1386293"/>
            <a:ext cx="7948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List&lt;Integer&gt; </a:t>
            </a:r>
            <a:r>
              <a:rPr lang="en-US" altLang="zh-CN" dirty="0" err="1">
                <a:latin typeface="Consolas" panose="020B0609020204030204" pitchFamily="49" charset="0"/>
              </a:rPr>
              <a:t>xs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Arrays.asList</a:t>
            </a:r>
            <a:r>
              <a:rPr lang="en-US" altLang="zh-CN" dirty="0">
                <a:latin typeface="Consolas" panose="020B0609020204030204" pitchFamily="49" charset="0"/>
              </a:rPr>
              <a:t>(5, 2, 0, 1, 6);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Stream.iterate</a:t>
            </a:r>
            <a:r>
              <a:rPr lang="en-US" altLang="zh-CN" dirty="0">
                <a:latin typeface="Consolas" panose="020B0609020204030204" pitchFamily="49" charset="0"/>
              </a:rPr>
              <a:t>(0,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+ 1)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All natural numbers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.filter(e -&gt; !</a:t>
            </a:r>
            <a:r>
              <a:rPr lang="en-US" altLang="zh-CN" dirty="0" err="1">
                <a:latin typeface="Consolas" panose="020B0609020204030204" pitchFamily="49" charset="0"/>
              </a:rPr>
              <a:t>xs.contains</a:t>
            </a:r>
            <a:r>
              <a:rPr lang="en-US" altLang="zh-CN" dirty="0">
                <a:latin typeface="Consolas" panose="020B0609020204030204" pitchFamily="49" charset="0"/>
              </a:rPr>
              <a:t>(e))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Not in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xs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.</a:t>
            </a:r>
            <a:r>
              <a:rPr lang="en-US" altLang="zh-CN" dirty="0" err="1">
                <a:latin typeface="Consolas" panose="020B0609020204030204" pitchFamily="49" charset="0"/>
              </a:rPr>
              <a:t>findFirst</a:t>
            </a:r>
            <a:r>
              <a:rPr lang="en-US" altLang="zh-CN" dirty="0"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First number (minimum number)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.get()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Get number but not Optional&lt;Integer&gt;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CEDB97-051C-C77B-EAE5-7AA43959DA58}"/>
              </a:ext>
            </a:extLst>
          </p:cNvPr>
          <p:cNvSpPr txBox="1"/>
          <p:nvPr/>
        </p:nvSpPr>
        <p:spPr>
          <a:xfrm>
            <a:off x="338982" y="3526322"/>
            <a:ext cx="2954655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时间复杂度？空间复杂度？</a:t>
            </a:r>
          </a:p>
        </p:txBody>
      </p:sp>
    </p:spTree>
    <p:extLst>
      <p:ext uri="{BB962C8B-B14F-4D97-AF65-F5344CB8AC3E}">
        <p14:creationId xmlns:p14="http://schemas.microsoft.com/office/powerpoint/2010/main" val="107138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79221" cy="415370"/>
            <a:chOff x="264586" y="255969"/>
            <a:chExt cx="197922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7511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Stream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D521F2F-33D5-55E0-7DFA-A840A2CADB2D}"/>
              </a:ext>
            </a:extLst>
          </p:cNvPr>
          <p:cNvSpPr txBox="1"/>
          <p:nvPr/>
        </p:nvSpPr>
        <p:spPr>
          <a:xfrm>
            <a:off x="296293" y="73758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思考：有没有时间复杂度更低的方案？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0A0C1C-5774-A9A8-DD65-32E9B97DE4D7}"/>
              </a:ext>
            </a:extLst>
          </p:cNvPr>
          <p:cNvSpPr txBox="1"/>
          <p:nvPr/>
        </p:nvSpPr>
        <p:spPr>
          <a:xfrm>
            <a:off x="296293" y="1135381"/>
            <a:ext cx="7948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List&lt;Integer&gt; </a:t>
            </a:r>
            <a:r>
              <a:rPr lang="en-US" altLang="zh-CN" dirty="0" err="1">
                <a:latin typeface="Consolas" panose="020B0609020204030204" pitchFamily="49" charset="0"/>
              </a:rPr>
              <a:t>xs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Arrays.asList</a:t>
            </a:r>
            <a:r>
              <a:rPr lang="en-US" altLang="zh-CN" dirty="0">
                <a:latin typeface="Consolas" panose="020B0609020204030204" pitchFamily="49" charset="0"/>
              </a:rPr>
              <a:t>(5, 2, 0, 1, 6);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Stream.iterate</a:t>
            </a:r>
            <a:r>
              <a:rPr lang="en-US" altLang="zh-CN" dirty="0">
                <a:latin typeface="Consolas" panose="020B0609020204030204" pitchFamily="49" charset="0"/>
              </a:rPr>
              <a:t>(0,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+ 1)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All natural numbers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.filter(e -&gt; !</a:t>
            </a:r>
            <a:r>
              <a:rPr lang="en-US" altLang="zh-CN" dirty="0" err="1">
                <a:latin typeface="Consolas" panose="020B0609020204030204" pitchFamily="49" charset="0"/>
              </a:rPr>
              <a:t>xs.contains</a:t>
            </a:r>
            <a:r>
              <a:rPr lang="en-US" altLang="zh-CN" dirty="0">
                <a:latin typeface="Consolas" panose="020B0609020204030204" pitchFamily="49" charset="0"/>
              </a:rPr>
              <a:t>(e))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Not in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xs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.</a:t>
            </a:r>
            <a:r>
              <a:rPr lang="en-US" altLang="zh-CN" dirty="0" err="1">
                <a:latin typeface="Consolas" panose="020B0609020204030204" pitchFamily="49" charset="0"/>
              </a:rPr>
              <a:t>findFirst</a:t>
            </a:r>
            <a:r>
              <a:rPr lang="en-US" altLang="zh-CN" dirty="0"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First number (minimum number)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.get()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Get number but not Optional&lt;Integer&gt;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09B844-C8E4-0A7C-9E73-BCED5AAC1DAB}"/>
              </a:ext>
            </a:extLst>
          </p:cNvPr>
          <p:cNvSpPr txBox="1"/>
          <p:nvPr/>
        </p:nvSpPr>
        <p:spPr>
          <a:xfrm>
            <a:off x="338982" y="2988697"/>
            <a:ext cx="879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HashSet O(1) access complexity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Set&lt;Integer&gt; record = new HashSet&lt;&gt;();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for (Integer x : </a:t>
            </a:r>
            <a:r>
              <a:rPr lang="en-US" altLang="zh-CN" dirty="0" err="1">
                <a:latin typeface="Consolas" panose="020B0609020204030204" pitchFamily="49" charset="0"/>
              </a:rPr>
              <a:t>xs</a:t>
            </a:r>
            <a:r>
              <a:rPr lang="en-US" altLang="zh-CN" dirty="0"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latin typeface="Consolas" panose="020B0609020204030204" pitchFamily="49" charset="0"/>
              </a:rPr>
              <a:t>record.add</a:t>
            </a:r>
            <a:r>
              <a:rPr lang="en-US" altLang="zh-CN" dirty="0">
                <a:latin typeface="Consolas" panose="020B0609020204030204" pitchFamily="49" charset="0"/>
              </a:rPr>
              <a:t>(x);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O(n)</a:t>
            </a: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Minimum number must in [0, n]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long result = </a:t>
            </a:r>
            <a:r>
              <a:rPr lang="en-US" altLang="zh-CN" dirty="0" err="1">
                <a:latin typeface="Consolas" panose="020B0609020204030204" pitchFamily="49" charset="0"/>
              </a:rPr>
              <a:t>IntStream.range</a:t>
            </a:r>
            <a:r>
              <a:rPr lang="en-US" altLang="zh-CN" dirty="0">
                <a:latin typeface="Consolas" panose="020B0609020204030204" pitchFamily="49" charset="0"/>
              </a:rPr>
              <a:t>(0, </a:t>
            </a:r>
            <a:r>
              <a:rPr lang="en-US" altLang="zh-CN" dirty="0" err="1">
                <a:latin typeface="Consolas" panose="020B0609020204030204" pitchFamily="49" charset="0"/>
              </a:rPr>
              <a:t>xs.size</a:t>
            </a:r>
            <a:r>
              <a:rPr lang="en-US" altLang="zh-CN" dirty="0"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range or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rangeClosed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.</a:t>
            </a:r>
            <a:r>
              <a:rPr lang="en-US" altLang="zh-CN" dirty="0" err="1">
                <a:latin typeface="Consolas" panose="020B0609020204030204" pitchFamily="49" charset="0"/>
              </a:rPr>
              <a:t>takeWhile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-&gt; </a:t>
            </a:r>
            <a:r>
              <a:rPr lang="en-US" altLang="zh-CN" dirty="0" err="1">
                <a:latin typeface="Consolas" panose="020B0609020204030204" pitchFamily="49" charset="0"/>
              </a:rPr>
              <a:t>record.contains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.count();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How many numbers?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473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79221" cy="415370"/>
            <a:chOff x="264586" y="255969"/>
            <a:chExt cx="197922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7511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Stream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D521F2F-33D5-55E0-7DFA-A840A2CADB2D}"/>
              </a:ext>
            </a:extLst>
          </p:cNvPr>
          <p:cNvSpPr txBox="1"/>
          <p:nvPr/>
        </p:nvSpPr>
        <p:spPr>
          <a:xfrm>
            <a:off x="296293" y="2327270"/>
            <a:ext cx="1800493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欧拉筛法求素数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F40EFE73-1154-1182-C784-E30E34D805A6}"/>
              </a:ext>
            </a:extLst>
          </p:cNvPr>
          <p:cNvSpPr txBox="1"/>
          <p:nvPr/>
        </p:nvSpPr>
        <p:spPr>
          <a:xfrm>
            <a:off x="296293" y="2696602"/>
            <a:ext cx="838016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/>
              <a:t>lambda/src/Primes.</a:t>
            </a:r>
            <a:r>
              <a:rPr lang="en-US" altLang="zh-CN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69845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作业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" name="文本框 2">
            <a:extLst>
              <a:ext uri="{FF2B5EF4-FFF2-40B4-BE49-F238E27FC236}">
                <a16:creationId xmlns:a16="http://schemas.microsoft.com/office/drawing/2014/main" id="{F40EFE73-1154-1182-C784-E30E34D805A6}"/>
              </a:ext>
            </a:extLst>
          </p:cNvPr>
          <p:cNvSpPr txBox="1"/>
          <p:nvPr/>
        </p:nvSpPr>
        <p:spPr>
          <a:xfrm>
            <a:off x="413379" y="2094696"/>
            <a:ext cx="838016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实现单向链表</a:t>
            </a:r>
            <a:r>
              <a:rPr lang="en-US" altLang="zh-CN" dirty="0"/>
              <a:t>List</a:t>
            </a:r>
            <a:r>
              <a:rPr lang="zh-CN" altLang="en-US" dirty="0"/>
              <a:t>，包含数据</a:t>
            </a:r>
            <a:r>
              <a:rPr lang="en-US" altLang="zh-CN" dirty="0"/>
              <a:t>int</a:t>
            </a:r>
            <a:r>
              <a:rPr lang="zh-CN" altLang="en-US" dirty="0"/>
              <a:t>，包含求长度、</a:t>
            </a:r>
            <a:r>
              <a:rPr lang="en-US" altLang="zh-CN" dirty="0"/>
              <a:t>prepend</a:t>
            </a:r>
            <a:r>
              <a:rPr lang="zh-CN" altLang="en-US" dirty="0"/>
              <a:t>、</a:t>
            </a:r>
            <a:r>
              <a:rPr lang="en-US" altLang="zh-CN" dirty="0" err="1"/>
              <a:t>toString</a:t>
            </a:r>
            <a:r>
              <a:rPr lang="zh-CN" altLang="en-US" dirty="0"/>
              <a:t>等方法，并实现</a:t>
            </a:r>
            <a:r>
              <a:rPr lang="en-US" altLang="zh-CN" dirty="0" err="1"/>
              <a:t>forEach</a:t>
            </a:r>
            <a:r>
              <a:rPr lang="zh-CN" altLang="en-US" dirty="0"/>
              <a:t>方法。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267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 xmlns:p15="http://schemas.microsoft.com/office/powerpoint/2012/main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注解的定义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0F512D-07C6-4654-BBB9-DAAC1276FB2D}"/>
              </a:ext>
            </a:extLst>
          </p:cNvPr>
          <p:cNvSpPr txBox="1"/>
          <p:nvPr/>
        </p:nvSpPr>
        <p:spPr>
          <a:xfrm>
            <a:off x="109399" y="610500"/>
            <a:ext cx="89394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注解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Annotation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也叫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元数据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，就是用来描述数据的数据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它是程序代码里的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特殊标记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，这些标记可以在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编译、类加载、运行时被读取并执行相应的处理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注解主要用于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告诉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编译器要做什么事情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，在程序中可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对任何程序元素进行注解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根据注解的作用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可以将注解分为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基本注解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元注解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或称元数据注解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自定义注解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6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基本注解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@Deprecated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@SuppressWarnings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@SafeVarargs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@FunctionalInterface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基本注解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@Deprecated</a:t>
            </a:r>
          </a:p>
          <a:p>
            <a:pPr marL="1200150" lvl="1" indent="-4572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编译时出现警告，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不建议使用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的类或方法等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@SuppressWarnings</a:t>
            </a:r>
          </a:p>
          <a:p>
            <a:pPr marL="1200150" lvl="1" indent="-4572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压制警告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@SafeVarargs</a:t>
            </a:r>
          </a:p>
          <a:p>
            <a:pPr marL="1200150" lvl="1" indent="-4572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抑制“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堆污染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”警告，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即将不带泛型的对象赋值给带泛型的类型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@FunctionalInterface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9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元注解（对注解的注解）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@Target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@Retention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@Document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@Inherited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@Repeatable</a:t>
            </a:r>
          </a:p>
          <a:p>
            <a:pPr marL="800100" indent="-457200"/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类型注解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元注解（对注解的注解）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@Target(value 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作用范围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限制注解的作用范围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作用范围可取枚举类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java.lang.annotation.ElementType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中的枚举值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@Retention(value 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保存范围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指定注解的保存范围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保存范围可取枚举类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java.lang.annotation.RetentionPolicy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中的枚举值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1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元注解（对注解的注解）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@Document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被修饰的注解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可被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javadoc.exe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命令提取成文档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@Inherited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父类注解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可被子类继承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@Repeatable(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注解名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允许使用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多个相同类型的注解来修饰同一程序元素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保存多个同类型注解中的成员变量值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类型注解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Annotation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在能够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使用类型的地方添加注解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12103</TotalTime>
  <Words>2306</Words>
  <Application>Microsoft Office PowerPoint</Application>
  <PresentationFormat>全屏显示(16:9)</PresentationFormat>
  <Paragraphs>294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 Unicode MS</vt:lpstr>
      <vt:lpstr>微软雅黑</vt:lpstr>
      <vt:lpstr>微软雅黑 Light</vt:lpstr>
      <vt:lpstr>Arial</vt:lpstr>
      <vt:lpstr>Calibri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笑沙 陈</cp:lastModifiedBy>
  <cp:revision>3265</cp:revision>
  <dcterms:created xsi:type="dcterms:W3CDTF">2014-07-30T04:54:51Z</dcterms:created>
  <dcterms:modified xsi:type="dcterms:W3CDTF">2025-05-22T13:08:59Z</dcterms:modified>
</cp:coreProperties>
</file>