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62" r:id="rId2"/>
    <p:sldId id="297" r:id="rId3"/>
    <p:sldId id="287" r:id="rId4"/>
    <p:sldId id="324" r:id="rId5"/>
    <p:sldId id="361" r:id="rId6"/>
    <p:sldId id="345" r:id="rId7"/>
    <p:sldId id="360" r:id="rId8"/>
    <p:sldId id="344" r:id="rId9"/>
    <p:sldId id="346" r:id="rId10"/>
    <p:sldId id="347" r:id="rId11"/>
    <p:sldId id="348" r:id="rId12"/>
    <p:sldId id="349" r:id="rId13"/>
    <p:sldId id="350" r:id="rId14"/>
    <p:sldId id="343" r:id="rId15"/>
    <p:sldId id="325" r:id="rId16"/>
    <p:sldId id="326" r:id="rId17"/>
    <p:sldId id="328" r:id="rId18"/>
    <p:sldId id="352" r:id="rId19"/>
    <p:sldId id="353" r:id="rId20"/>
    <p:sldId id="354" r:id="rId21"/>
    <p:sldId id="355" r:id="rId22"/>
    <p:sldId id="351" r:id="rId23"/>
    <p:sldId id="327" r:id="rId24"/>
    <p:sldId id="356" r:id="rId25"/>
    <p:sldId id="333" r:id="rId26"/>
    <p:sldId id="334" r:id="rId27"/>
    <p:sldId id="357" r:id="rId28"/>
    <p:sldId id="358" r:id="rId29"/>
    <p:sldId id="359" r:id="rId30"/>
    <p:sldId id="336" r:id="rId31"/>
    <p:sldId id="340" r:id="rId32"/>
    <p:sldId id="341" r:id="rId33"/>
    <p:sldId id="337" r:id="rId34"/>
    <p:sldId id="338" r:id="rId35"/>
    <p:sldId id="363" r:id="rId36"/>
    <p:sldId id="295" r:id="rId37"/>
  </p:sldIdLst>
  <p:sldSz cx="9144000" cy="5143500" type="screen16x9"/>
  <p:notesSz cx="6858000" cy="9144000"/>
  <p:custDataLst>
    <p:tags r:id="rId39"/>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53C8E"/>
    <a:srgbClr val="D94E60"/>
    <a:srgbClr val="E7242D"/>
    <a:srgbClr val="E78D98"/>
    <a:srgbClr val="A51E28"/>
    <a:srgbClr val="F7F7F7"/>
    <a:srgbClr val="F2F2F2"/>
    <a:srgbClr val="FDFDFD"/>
    <a:srgbClr val="CB1A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94800" autoAdjust="0"/>
  </p:normalViewPr>
  <p:slideViewPr>
    <p:cSldViewPr>
      <p:cViewPr varScale="1">
        <p:scale>
          <a:sx n="89" d="100"/>
          <a:sy n="89" d="100"/>
        </p:scale>
        <p:origin x="4824" y="66"/>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A99CC9C8-0570-4484-860A-469DB08BDE27}"/>
    <pc:docChg chg="modSld">
      <pc:chgData name="pdcxs" userId="f53f700a-6709-4045-8975-3edaa594be1c" providerId="ADAL" clId="{A99CC9C8-0570-4484-860A-469DB08BDE27}" dt="2024-04-17T15:28:24.080" v="411" actId="20577"/>
      <pc:docMkLst>
        <pc:docMk/>
      </pc:docMkLst>
      <pc:sldChg chg="modSp mod">
        <pc:chgData name="pdcxs" userId="f53f700a-6709-4045-8975-3edaa594be1c" providerId="ADAL" clId="{A99CC9C8-0570-4484-860A-469DB08BDE27}" dt="2024-04-17T15:28:24.080" v="411" actId="20577"/>
        <pc:sldMkLst>
          <pc:docMk/>
          <pc:sldMk cId="3806384925" sldId="327"/>
        </pc:sldMkLst>
        <pc:graphicFrameChg chg="modGraphic">
          <ac:chgData name="pdcxs" userId="f53f700a-6709-4045-8975-3edaa594be1c" providerId="ADAL" clId="{A99CC9C8-0570-4484-860A-469DB08BDE27}" dt="2024-04-17T15:28:24.080" v="411" actId="20577"/>
          <ac:graphicFrameMkLst>
            <pc:docMk/>
            <pc:sldMk cId="3806384925" sldId="327"/>
            <ac:graphicFrameMk id="3" creationId="{70C00145-C095-47AA-A4F8-8C38B4464B06}"/>
          </ac:graphicFrameMkLst>
        </pc:graphicFrameChg>
      </pc:sldChg>
      <pc:sldChg chg="modSp mod">
        <pc:chgData name="pdcxs" userId="f53f700a-6709-4045-8975-3edaa594be1c" providerId="ADAL" clId="{A99CC9C8-0570-4484-860A-469DB08BDE27}" dt="2024-04-08T04:07:01.973" v="410" actId="20577"/>
        <pc:sldMkLst>
          <pc:docMk/>
          <pc:sldMk cId="3903775033" sldId="341"/>
        </pc:sldMkLst>
        <pc:spChg chg="mod">
          <ac:chgData name="pdcxs" userId="f53f700a-6709-4045-8975-3edaa594be1c" providerId="ADAL" clId="{A99CC9C8-0570-4484-860A-469DB08BDE27}" dt="2024-04-08T04:07:01.973" v="410" actId="20577"/>
          <ac:spMkLst>
            <pc:docMk/>
            <pc:sldMk cId="3903775033" sldId="341"/>
            <ac:spMk id="16" creationId="{33F9D3DA-7A59-406B-9DC6-7894852723BF}"/>
          </ac:spMkLst>
        </pc:spChg>
      </pc:sldChg>
      <pc:sldChg chg="modSp mod">
        <pc:chgData name="pdcxs" userId="f53f700a-6709-4045-8975-3edaa594be1c" providerId="ADAL" clId="{A99CC9C8-0570-4484-860A-469DB08BDE27}" dt="2024-04-08T03:14:12.216" v="106" actId="20577"/>
        <pc:sldMkLst>
          <pc:docMk/>
          <pc:sldMk cId="91784537" sldId="344"/>
        </pc:sldMkLst>
        <pc:spChg chg="mod">
          <ac:chgData name="pdcxs" userId="f53f700a-6709-4045-8975-3edaa594be1c" providerId="ADAL" clId="{A99CC9C8-0570-4484-860A-469DB08BDE27}" dt="2024-04-08T03:08:02.551" v="33" actId="14100"/>
          <ac:spMkLst>
            <pc:docMk/>
            <pc:sldMk cId="91784537" sldId="344"/>
            <ac:spMk id="13" creationId="{7C8B968D-7FE5-4C5C-9320-6121D3BFA813}"/>
          </ac:spMkLst>
        </pc:spChg>
        <pc:spChg chg="mod">
          <ac:chgData name="pdcxs" userId="f53f700a-6709-4045-8975-3edaa594be1c" providerId="ADAL" clId="{A99CC9C8-0570-4484-860A-469DB08BDE27}" dt="2024-04-08T03:11:01.534" v="74" actId="20577"/>
          <ac:spMkLst>
            <pc:docMk/>
            <pc:sldMk cId="91784537" sldId="344"/>
            <ac:spMk id="15" creationId="{C565A527-E1C3-4E6D-8AA2-52167DA3B159}"/>
          </ac:spMkLst>
        </pc:spChg>
        <pc:spChg chg="mod">
          <ac:chgData name="pdcxs" userId="f53f700a-6709-4045-8975-3edaa594be1c" providerId="ADAL" clId="{A99CC9C8-0570-4484-860A-469DB08BDE27}" dt="2024-04-08T03:14:12.216" v="106" actId="20577"/>
          <ac:spMkLst>
            <pc:docMk/>
            <pc:sldMk cId="91784537" sldId="344"/>
            <ac:spMk id="16" creationId="{143A2618-65E5-4931-B078-FC6676A4D6B5}"/>
          </ac:spMkLst>
        </pc:spChg>
      </pc:sldChg>
      <pc:sldChg chg="modSp mod">
        <pc:chgData name="pdcxs" userId="f53f700a-6709-4045-8975-3edaa594be1c" providerId="ADAL" clId="{A99CC9C8-0570-4484-860A-469DB08BDE27}" dt="2024-04-08T03:32:26.343" v="140" actId="14100"/>
        <pc:sldMkLst>
          <pc:docMk/>
          <pc:sldMk cId="406679664" sldId="346"/>
        </pc:sldMkLst>
        <pc:spChg chg="mod">
          <ac:chgData name="pdcxs" userId="f53f700a-6709-4045-8975-3edaa594be1c" providerId="ADAL" clId="{A99CC9C8-0570-4484-860A-469DB08BDE27}" dt="2024-04-08T03:32:26.343" v="140" actId="14100"/>
          <ac:spMkLst>
            <pc:docMk/>
            <pc:sldMk cId="406679664" sldId="346"/>
            <ac:spMk id="18" creationId="{451BA1DF-72D7-49B4-A004-7F1457EEE8CE}"/>
          </ac:spMkLst>
        </pc:spChg>
      </pc:sldChg>
      <pc:sldChg chg="modSp mod">
        <pc:chgData name="pdcxs" userId="f53f700a-6709-4045-8975-3edaa594be1c" providerId="ADAL" clId="{A99CC9C8-0570-4484-860A-469DB08BDE27}" dt="2024-04-08T03:37:26.111" v="206" actId="20577"/>
        <pc:sldMkLst>
          <pc:docMk/>
          <pc:sldMk cId="2393739114" sldId="348"/>
        </pc:sldMkLst>
        <pc:spChg chg="mod">
          <ac:chgData name="pdcxs" userId="f53f700a-6709-4045-8975-3edaa594be1c" providerId="ADAL" clId="{A99CC9C8-0570-4484-860A-469DB08BDE27}" dt="2024-04-08T03:35:13.553" v="176" actId="20577"/>
          <ac:spMkLst>
            <pc:docMk/>
            <pc:sldMk cId="2393739114" sldId="348"/>
            <ac:spMk id="13" creationId="{BDCCA1AA-840F-4524-A74B-FD31C5C10C13}"/>
          </ac:spMkLst>
        </pc:spChg>
        <pc:spChg chg="mod">
          <ac:chgData name="pdcxs" userId="f53f700a-6709-4045-8975-3edaa594be1c" providerId="ADAL" clId="{A99CC9C8-0570-4484-860A-469DB08BDE27}" dt="2024-04-08T03:37:26.111" v="206" actId="20577"/>
          <ac:spMkLst>
            <pc:docMk/>
            <pc:sldMk cId="2393739114" sldId="348"/>
            <ac:spMk id="15" creationId="{740A947D-4489-4A42-869D-B53B4F849760}"/>
          </ac:spMkLst>
        </pc:spChg>
      </pc:sldChg>
      <pc:sldChg chg="modSp mod">
        <pc:chgData name="pdcxs" userId="f53f700a-6709-4045-8975-3edaa594be1c" providerId="ADAL" clId="{A99CC9C8-0570-4484-860A-469DB08BDE27}" dt="2024-04-08T03:42:49.626" v="219" actId="20577"/>
        <pc:sldMkLst>
          <pc:docMk/>
          <pc:sldMk cId="2596909571" sldId="349"/>
        </pc:sldMkLst>
        <pc:spChg chg="mod">
          <ac:chgData name="pdcxs" userId="f53f700a-6709-4045-8975-3edaa594be1c" providerId="ADAL" clId="{A99CC9C8-0570-4484-860A-469DB08BDE27}" dt="2024-04-08T03:42:49.626" v="219" actId="20577"/>
          <ac:spMkLst>
            <pc:docMk/>
            <pc:sldMk cId="2596909571" sldId="349"/>
            <ac:spMk id="3" creationId="{82CBD45A-3C61-4540-9065-FD2D277EB826}"/>
          </ac:spMkLst>
        </pc:spChg>
      </pc:sldChg>
      <pc:sldChg chg="modSp mod">
        <pc:chgData name="pdcxs" userId="f53f700a-6709-4045-8975-3edaa594be1c" providerId="ADAL" clId="{A99CC9C8-0570-4484-860A-469DB08BDE27}" dt="2024-04-08T03:49:26.408" v="283" actId="20577"/>
        <pc:sldMkLst>
          <pc:docMk/>
          <pc:sldMk cId="3829791481" sldId="356"/>
        </pc:sldMkLst>
        <pc:spChg chg="mod">
          <ac:chgData name="pdcxs" userId="f53f700a-6709-4045-8975-3edaa594be1c" providerId="ADAL" clId="{A99CC9C8-0570-4484-860A-469DB08BDE27}" dt="2024-04-08T03:46:50.323" v="251" actId="14100"/>
          <ac:spMkLst>
            <pc:docMk/>
            <pc:sldMk cId="3829791481" sldId="356"/>
            <ac:spMk id="13" creationId="{865F452F-2B3D-4878-BA41-DA02DD496A64}"/>
          </ac:spMkLst>
        </pc:spChg>
        <pc:spChg chg="mod">
          <ac:chgData name="pdcxs" userId="f53f700a-6709-4045-8975-3edaa594be1c" providerId="ADAL" clId="{A99CC9C8-0570-4484-860A-469DB08BDE27}" dt="2024-04-08T03:49:26.408" v="283" actId="20577"/>
          <ac:spMkLst>
            <pc:docMk/>
            <pc:sldMk cId="3829791481" sldId="356"/>
            <ac:spMk id="15" creationId="{3B6815EF-F201-4600-93D9-94958AE2B54E}"/>
          </ac:spMkLst>
        </pc:spChg>
      </pc:sldChg>
      <pc:sldChg chg="modSp mod">
        <pc:chgData name="pdcxs" userId="f53f700a-6709-4045-8975-3edaa594be1c" providerId="ADAL" clId="{A99CC9C8-0570-4484-860A-469DB08BDE27}" dt="2024-04-08T03:51:31.562" v="316" actId="20577"/>
        <pc:sldMkLst>
          <pc:docMk/>
          <pc:sldMk cId="1072529886" sldId="357"/>
        </pc:sldMkLst>
        <pc:spChg chg="mod">
          <ac:chgData name="pdcxs" userId="f53f700a-6709-4045-8975-3edaa594be1c" providerId="ADAL" clId="{A99CC9C8-0570-4484-860A-469DB08BDE27}" dt="2024-04-08T03:51:31.562" v="316" actId="20577"/>
          <ac:spMkLst>
            <pc:docMk/>
            <pc:sldMk cId="1072529886" sldId="357"/>
            <ac:spMk id="13" creationId="{23DB0563-F6A5-48B1-83C1-B087730D77EC}"/>
          </ac:spMkLst>
        </pc:spChg>
      </pc:sldChg>
      <pc:sldChg chg="modSp mod">
        <pc:chgData name="pdcxs" userId="f53f700a-6709-4045-8975-3edaa594be1c" providerId="ADAL" clId="{A99CC9C8-0570-4484-860A-469DB08BDE27}" dt="2024-04-08T03:54:45.803" v="358" actId="20577"/>
        <pc:sldMkLst>
          <pc:docMk/>
          <pc:sldMk cId="1624159193" sldId="359"/>
        </pc:sldMkLst>
        <pc:spChg chg="mod">
          <ac:chgData name="pdcxs" userId="f53f700a-6709-4045-8975-3edaa594be1c" providerId="ADAL" clId="{A99CC9C8-0570-4484-860A-469DB08BDE27}" dt="2024-04-08T03:54:45.803" v="358" actId="20577"/>
          <ac:spMkLst>
            <pc:docMk/>
            <pc:sldMk cId="1624159193" sldId="359"/>
            <ac:spMk id="13" creationId="{23DB0563-F6A5-48B1-83C1-B087730D77EC}"/>
          </ac:spMkLst>
        </pc:spChg>
      </pc:sldChg>
    </pc:docChg>
  </pc:docChgLst>
  <pc:docChgLst>
    <pc:chgData name="pdcxs" userId="f53f700a-6709-4045-8975-3edaa594be1c" providerId="ADAL" clId="{CFDC7FE9-2CCF-4578-B781-27B5038C1038}"/>
    <pc:docChg chg="addSld delSld modSld">
      <pc:chgData name="pdcxs" userId="f53f700a-6709-4045-8975-3edaa594be1c" providerId="ADAL" clId="{CFDC7FE9-2CCF-4578-B781-27B5038C1038}" dt="2024-02-28T05:42:49.768" v="1" actId="47"/>
      <pc:docMkLst>
        <pc:docMk/>
      </pc:docMkLst>
      <pc:sldChg chg="del">
        <pc:chgData name="pdcxs" userId="f53f700a-6709-4045-8975-3edaa594be1c" providerId="ADAL" clId="{CFDC7FE9-2CCF-4578-B781-27B5038C1038}" dt="2024-02-28T05:42:49.768" v="1" actId="47"/>
        <pc:sldMkLst>
          <pc:docMk/>
          <pc:sldMk cId="753176371" sldId="306"/>
        </pc:sldMkLst>
      </pc:sldChg>
      <pc:sldChg chg="add">
        <pc:chgData name="pdcxs" userId="f53f700a-6709-4045-8975-3edaa594be1c" providerId="ADAL" clId="{CFDC7FE9-2CCF-4578-B781-27B5038C1038}" dt="2024-02-28T05:42:48.204" v="0"/>
        <pc:sldMkLst>
          <pc:docMk/>
          <pc:sldMk cId="556349251" sldId="362"/>
        </pc:sldMkLst>
      </pc:sldChg>
    </pc:docChg>
  </pc:docChgLst>
  <pc:docChgLst>
    <pc:chgData name="pdcxs" userId="f53f700a-6709-4045-8975-3edaa594be1c" providerId="ADAL" clId="{CA086135-B595-48F1-A1FC-007846709CED}"/>
    <pc:docChg chg="custSel addSld modSld">
      <pc:chgData name="pdcxs" userId="f53f700a-6709-4045-8975-3edaa594be1c" providerId="ADAL" clId="{CA086135-B595-48F1-A1FC-007846709CED}" dt="2024-04-08T10:21:36.663" v="487"/>
      <pc:docMkLst>
        <pc:docMk/>
      </pc:docMkLst>
      <pc:sldChg chg="addSp modSp add mod">
        <pc:chgData name="pdcxs" userId="f53f700a-6709-4045-8975-3edaa594be1c" providerId="ADAL" clId="{CA086135-B595-48F1-A1FC-007846709CED}" dt="2024-04-08T10:21:36.663" v="487"/>
        <pc:sldMkLst>
          <pc:docMk/>
          <pc:sldMk cId="3149729374" sldId="363"/>
        </pc:sldMkLst>
        <pc:spChg chg="mod">
          <ac:chgData name="pdcxs" userId="f53f700a-6709-4045-8975-3edaa594be1c" providerId="ADAL" clId="{CA086135-B595-48F1-A1FC-007846709CED}" dt="2024-04-08T10:18:41.908" v="358" actId="20577"/>
          <ac:spMkLst>
            <pc:docMk/>
            <pc:sldMk cId="3149729374" sldId="363"/>
            <ac:spMk id="3" creationId="{D413C4CB-0FF5-451F-ADC9-F1B720972F38}"/>
          </ac:spMkLst>
        </pc:spChg>
        <pc:spChg chg="add mod">
          <ac:chgData name="pdcxs" userId="f53f700a-6709-4045-8975-3edaa594be1c" providerId="ADAL" clId="{CA086135-B595-48F1-A1FC-007846709CED}" dt="2024-04-08T10:21:36.663" v="487"/>
          <ac:spMkLst>
            <pc:docMk/>
            <pc:sldMk cId="3149729374" sldId="363"/>
            <ac:spMk id="4" creationId="{0EC94FE1-97AB-9B5B-FDE3-24FC5771EDFB}"/>
          </ac:spMkLst>
        </pc:spChg>
        <pc:spChg chg="mod">
          <ac:chgData name="pdcxs" userId="f53f700a-6709-4045-8975-3edaa594be1c" providerId="ADAL" clId="{CA086135-B595-48F1-A1FC-007846709CED}" dt="2024-04-08T10:16:03.115" v="15" actId="20577"/>
          <ac:spMkLst>
            <pc:docMk/>
            <pc:sldMk cId="3149729374" sldId="363"/>
            <ac:spMk id="12" creationId="{FBAB8972-87CC-4170-AA59-C469F5151BAD}"/>
          </ac:spMkLst>
        </pc:spChg>
      </pc:sldChg>
    </pc:docChg>
  </pc:docChgLst>
  <pc:docChgLst>
    <pc:chgData name="pdcxs" userId="f53f700a-6709-4045-8975-3edaa594be1c" providerId="ADAL" clId="{BC624106-2C99-4A0A-B857-2C4C9AAD5A23}"/>
    <pc:docChg chg="modSld">
      <pc:chgData name="pdcxs" userId="f53f700a-6709-4045-8975-3edaa594be1c" providerId="ADAL" clId="{BC624106-2C99-4A0A-B857-2C4C9AAD5A23}" dt="2023-03-09T01:57:03.007" v="8" actId="20577"/>
      <pc:docMkLst>
        <pc:docMk/>
      </pc:docMkLst>
      <pc:sldChg chg="modSp mod">
        <pc:chgData name="pdcxs" userId="f53f700a-6709-4045-8975-3edaa594be1c" providerId="ADAL" clId="{BC624106-2C99-4A0A-B857-2C4C9AAD5A23}" dt="2023-03-09T01:57:03.007" v="8" actId="20577"/>
        <pc:sldMkLst>
          <pc:docMk/>
          <pc:sldMk cId="753176371" sldId="306"/>
        </pc:sldMkLst>
        <pc:spChg chg="mod">
          <ac:chgData name="pdcxs" userId="f53f700a-6709-4045-8975-3edaa594be1c" providerId="ADAL" clId="{BC624106-2C99-4A0A-B857-2C4C9AAD5A23}" dt="2023-03-09T01:57:03.007" v="8" actId="20577"/>
          <ac:spMkLst>
            <pc:docMk/>
            <pc:sldMk cId="753176371" sldId="306"/>
            <ac:spMk id="1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68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77498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7627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62352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74636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04250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385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3342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12383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96355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289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752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5506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0948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52698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0585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6501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601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7732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18543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4626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742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7960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40689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3072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36</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319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332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20776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19953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758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353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2024/4/17</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2024/4/17</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2024/4/17</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2024/4/17</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2024/4/17</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p15="http://schemas.microsoft.com/office/powerpoint/2012/main" xmlns="">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2024/4/17</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2024/4/17</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2024/4/17</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2024/4/17</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55634925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2624305"/>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en-US" sz="2800" noProof="1">
                <a:latin typeface="微软雅黑" panose="020B0503020204020204" pitchFamily="34" charset="-122"/>
                <a:ea typeface="微软雅黑" panose="020B0503020204020204" pitchFamily="34" charset="-122"/>
              </a:rPr>
              <a:t>为了实现泛型的协变性，可使用通配符 </a:t>
            </a:r>
            <a:r>
              <a:rPr lang="en-US" altLang="zh-CN" sz="2800" noProof="1">
                <a:latin typeface="微软雅黑" panose="020B0503020204020204" pitchFamily="34" charset="-122"/>
                <a:ea typeface="微软雅黑" panose="020B0503020204020204" pitchFamily="34" charset="-122"/>
              </a:rPr>
              <a:t>(</a:t>
            </a:r>
            <a:r>
              <a:rPr lang="en-US" altLang="zh-CN" sz="2800" noProof="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noProof="1">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noProof="1">
                <a:latin typeface="Times New Roman" panose="02020603050405020304" pitchFamily="18" charset="0"/>
                <a:ea typeface="微软雅黑" panose="020B0503020204020204" pitchFamily="34" charset="-122"/>
                <a:cs typeface="Times New Roman" panose="02020603050405020304" pitchFamily="18" charset="0"/>
              </a:rPr>
              <a:t>为类型参数增加约束条件</a:t>
            </a:r>
            <a:endParaRPr lang="en-US" altLang="zh-CN" sz="28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利用通配符声明的类型可以作为一个父类，由满足通配符约束条件的任意类型参数构成的泛型类型可作为其子类</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a:p>
            <a:pPr lvl="1" eaLnBrk="1" hangingPunct="1">
              <a:defRPr/>
            </a:pPr>
            <a:r>
              <a:rPr lang="zh-CN" altLang="en-US" sz="2400" noProof="1">
                <a:latin typeface="Times New Roman" panose="02020603050405020304" pitchFamily="18" charset="0"/>
                <a:ea typeface="微软雅黑" panose="020B0503020204020204" pitchFamily="34" charset="-122"/>
                <a:cs typeface="Times New Roman" panose="02020603050405020304" pitchFamily="18" charset="0"/>
              </a:rPr>
              <a:t>使用通配符的泛型类型可用于声明变量、函数形参和返回值类型</a:t>
            </a:r>
            <a:endParaRPr lang="en-US" altLang="zh-CN" sz="2400" noProof="1">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BD355126-14CD-4E48-A716-849EE477CE76}"/>
              </a:ext>
            </a:extLst>
          </p:cNvPr>
          <p:cNvSpPr txBox="1"/>
          <p:nvPr/>
        </p:nvSpPr>
        <p:spPr>
          <a:xfrm>
            <a:off x="133200" y="3276684"/>
            <a:ext cx="8871856" cy="1688860"/>
          </a:xfrm>
          <a:prstGeom prst="rect">
            <a:avLst/>
          </a:prstGeom>
          <a:solidFill>
            <a:schemeClr val="accent1">
              <a:lumMod val="20000"/>
              <a:lumOff val="80000"/>
            </a:schemeClr>
          </a:solidFill>
        </p:spPr>
        <p:txBody>
          <a:bodyPr wrap="square" rtlCol="0">
            <a:spAutoFit/>
          </a:bodyPr>
          <a:lstStyle/>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extends 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的子类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 super T&gt;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的超类</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endParaRPr lang="en-US" altLang="zh-CN"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泛型类名</a:t>
            </a:r>
            <a:r>
              <a:rPr lang="en-US" altLang="zh-CN" sz="2400" dirty="0">
                <a:ln w="0"/>
                <a:solidFill>
                  <a:srgbClr val="FF0000"/>
                </a:solidFill>
                <a:effectLst>
                  <a:outerShdw blurRad="38100" dist="19050" dir="2700000" algn="tl" rotWithShape="0">
                    <a:schemeClr val="dk1">
                      <a:alpha val="40000"/>
                    </a:schemeClr>
                  </a:outerShdw>
                </a:effectLst>
                <a:highlight>
                  <a:srgbClr val="FFFF00"/>
                </a:highlight>
                <a:latin typeface="Times New Roman" panose="02020603050405020304" pitchFamily="18" charset="0"/>
                <a:ea typeface="微软雅黑" panose="020B0503020204020204" pitchFamily="34" charset="-122"/>
                <a:cs typeface="Times New Roman" panose="02020603050405020304" pitchFamily="18" charset="0"/>
              </a:rPr>
              <a:t>&lt;?&gt; </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初始化时可使用</a:t>
            </a:r>
            <a:r>
              <a:rPr lang="zh-CN" altLang="en-US"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任意</a:t>
            </a:r>
            <a:r>
              <a:rPr lang="en-US" altLang="zh-CN" sz="2400" dirty="0">
                <a:ln w="0"/>
                <a:solidFill>
                  <a:srgbClr val="FF0000"/>
                </a:solidFill>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T</a:t>
            </a:r>
            <a:r>
              <a:rPr lang="zh-CN" altLang="en-US" sz="2400" dirty="0">
                <a:ln w="0"/>
                <a:effectLst>
                  <a:outerShdw blurRad="38100" dist="19050" dir="2700000" algn="tl" rotWithShape="0">
                    <a:schemeClr val="dk1">
                      <a:alpha val="40000"/>
                    </a:schemeClr>
                  </a:outerShdw>
                </a:effectLst>
                <a:latin typeface="Times New Roman" panose="02020603050405020304" pitchFamily="18" charset="0"/>
                <a:ea typeface="微软雅黑" panose="020B0503020204020204" pitchFamily="34" charset="-122"/>
                <a:cs typeface="Times New Roman" panose="02020603050405020304" pitchFamily="18" charset="0"/>
              </a:rPr>
              <a:t>创建泛型对象</a:t>
            </a:r>
          </a:p>
        </p:txBody>
      </p:sp>
    </p:spTree>
    <p:extLst>
      <p:ext uri="{BB962C8B-B14F-4D97-AF65-F5344CB8AC3E}">
        <p14:creationId xmlns:p14="http://schemas.microsoft.com/office/powerpoint/2010/main" val="361953653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BDCCA1AA-840F-4524-A74B-FD31C5C10C13}"/>
              </a:ext>
            </a:extLst>
          </p:cNvPr>
          <p:cNvSpPr txBox="1"/>
          <p:nvPr/>
        </p:nvSpPr>
        <p:spPr>
          <a:xfrm>
            <a:off x="333094" y="1408484"/>
            <a:ext cx="848737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/PrintElement.java</a:t>
            </a:r>
          </a:p>
        </p:txBody>
      </p:sp>
      <p:sp>
        <p:nvSpPr>
          <p:cNvPr id="15" name="文本框 2">
            <a:extLst>
              <a:ext uri="{FF2B5EF4-FFF2-40B4-BE49-F238E27FC236}">
                <a16:creationId xmlns:a16="http://schemas.microsoft.com/office/drawing/2014/main" id="{740A947D-4489-4A42-869D-B53B4F849760}"/>
              </a:ext>
            </a:extLst>
          </p:cNvPr>
          <p:cNvSpPr txBox="1"/>
          <p:nvPr/>
        </p:nvSpPr>
        <p:spPr>
          <a:xfrm>
            <a:off x="333094" y="2777137"/>
            <a:ext cx="8487378"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/ElementArray.java</a:t>
            </a:r>
          </a:p>
        </p:txBody>
      </p:sp>
    </p:spTree>
    <p:extLst>
      <p:ext uri="{BB962C8B-B14F-4D97-AF65-F5344CB8AC3E}">
        <p14:creationId xmlns:p14="http://schemas.microsoft.com/office/powerpoint/2010/main" val="239373911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43212" cy="415370"/>
            <a:chOff x="264586" y="255969"/>
            <a:chExt cx="274321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3910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泛型的类型通配符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82CBD45A-3C61-4540-9065-FD2D277EB826}"/>
              </a:ext>
            </a:extLst>
          </p:cNvPr>
          <p:cNvSpPr txBox="1"/>
          <p:nvPr/>
        </p:nvSpPr>
        <p:spPr>
          <a:xfrm>
            <a:off x="115126" y="671339"/>
            <a:ext cx="8928992" cy="361329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JVM</a:t>
            </a:r>
            <a:r>
              <a:rPr lang="zh-CN" altLang="en-US" sz="2800" dirty="0">
                <a:latin typeface="微软雅黑" panose="020B0503020204020204" pitchFamily="34" charset="-122"/>
                <a:ea typeface="微软雅黑" panose="020B0503020204020204" pitchFamily="34" charset="-122"/>
              </a:rPr>
              <a:t>只是在编译时对泛型进行安全检查，须注意以下几点</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可以声明类型参数的变量，</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可以声明类型参数的数组，</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不能创建类型参数的数组对象</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不能实例化泛型类型的数组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 [] a=new </a:t>
            </a:r>
            <a:r>
              <a:rPr lang="en-US" altLang="zh-CN" sz="2400" strike="sngStrike"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GenMet</a:t>
            </a:r>
            <a:r>
              <a:rPr lang="en-US" altLang="zh-CN" sz="2400" strike="sngStrike"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&lt;String&gt;[10]; </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在静态环境中使用类型参数</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不能</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创建泛型异常类</a:t>
            </a:r>
            <a:endPar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59690957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继承泛型类或实现泛型接口</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3">
            <a:extLst>
              <a:ext uri="{FF2B5EF4-FFF2-40B4-BE49-F238E27FC236}">
                <a16:creationId xmlns:a16="http://schemas.microsoft.com/office/drawing/2014/main" id="{B42EAFA8-DD4C-44D7-BF73-D8F0E6F88A92}"/>
              </a:ext>
            </a:extLst>
          </p:cNvPr>
          <p:cNvSpPr txBox="1">
            <a:spLocks noChangeArrowheads="1"/>
          </p:cNvSpPr>
          <p:nvPr/>
        </p:nvSpPr>
        <p:spPr>
          <a:xfrm>
            <a:off x="107504" y="657978"/>
            <a:ext cx="8928992" cy="6069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zh-CN" sz="2800" dirty="0">
                <a:latin typeface="微软雅黑" panose="020B0503020204020204" pitchFamily="34" charset="-122"/>
                <a:ea typeface="微软雅黑" panose="020B0503020204020204" pitchFamily="34" charset="-122"/>
              </a:rPr>
              <a:t>泛型类或</a:t>
            </a:r>
            <a:r>
              <a:rPr lang="zh-CN" altLang="en-US" sz="2800" dirty="0">
                <a:latin typeface="微软雅黑" panose="020B0503020204020204" pitchFamily="34" charset="-122"/>
                <a:ea typeface="微软雅黑" panose="020B0503020204020204" pitchFamily="34" charset="-122"/>
              </a:rPr>
              <a:t>泛型</a:t>
            </a:r>
            <a:r>
              <a:rPr lang="zh-CN" altLang="zh-CN" sz="2800" dirty="0">
                <a:latin typeface="微软雅黑" panose="020B0503020204020204" pitchFamily="34" charset="-122"/>
                <a:ea typeface="微软雅黑" panose="020B0503020204020204" pitchFamily="34" charset="-122"/>
              </a:rPr>
              <a:t>接口可被继承与实现</a:t>
            </a:r>
          </a:p>
        </p:txBody>
      </p:sp>
      <p:sp>
        <p:nvSpPr>
          <p:cNvPr id="4" name="文本框 3">
            <a:extLst>
              <a:ext uri="{FF2B5EF4-FFF2-40B4-BE49-F238E27FC236}">
                <a16:creationId xmlns:a16="http://schemas.microsoft.com/office/drawing/2014/main" id="{41EE8DC0-0A1B-427B-BD8A-691BFA0FC982}"/>
              </a:ext>
            </a:extLst>
          </p:cNvPr>
          <p:cNvSpPr txBox="1"/>
          <p:nvPr/>
        </p:nvSpPr>
        <p:spPr>
          <a:xfrm>
            <a:off x="264586" y="1264217"/>
            <a:ext cx="6484596"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class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&lt;T1,T2,T3&gt; extends </a:t>
            </a:r>
            <a:r>
              <a:rPr lang="en-US" altLang="zh-CN" sz="2400" dirty="0" err="1"/>
              <a:t>ExtendClass</a:t>
            </a:r>
            <a:r>
              <a:rPr lang="en-US" altLang="zh-CN" sz="2400" dirty="0"/>
              <a:t>&lt;T1&gt;</a:t>
            </a:r>
            <a:endParaRPr lang="zh-CN" altLang="zh-CN" sz="2400" dirty="0"/>
          </a:p>
          <a:p>
            <a:pPr eaLnBrk="1" hangingPunct="1"/>
            <a:r>
              <a:rPr lang="en-US" altLang="zh-CN" sz="2400" dirty="0"/>
              <a:t>{  }</a:t>
            </a:r>
            <a:endParaRPr lang="zh-CN" altLang="zh-CN" sz="2400" dirty="0"/>
          </a:p>
        </p:txBody>
      </p:sp>
      <p:sp>
        <p:nvSpPr>
          <p:cNvPr id="15" name="文本框 14">
            <a:extLst>
              <a:ext uri="{FF2B5EF4-FFF2-40B4-BE49-F238E27FC236}">
                <a16:creationId xmlns:a16="http://schemas.microsoft.com/office/drawing/2014/main" id="{0B86584B-F8F1-427D-96A4-AC3E803093A4}"/>
              </a:ext>
            </a:extLst>
          </p:cNvPr>
          <p:cNvSpPr txBox="1"/>
          <p:nvPr/>
        </p:nvSpPr>
        <p:spPr>
          <a:xfrm>
            <a:off x="3059832" y="3317871"/>
            <a:ext cx="5824928" cy="1569660"/>
          </a:xfrm>
          <a:prstGeom prst="rect">
            <a:avLst/>
          </a:prstGeom>
          <a:solidFill>
            <a:schemeClr val="accent1">
              <a:lumMod val="20000"/>
              <a:lumOff val="80000"/>
            </a:schemeClr>
          </a:solidFill>
        </p:spPr>
        <p:txBody>
          <a:bodyPr wrap="none" rtlCol="0">
            <a:spAutoFit/>
          </a:bodyPr>
          <a:lstStyle/>
          <a:p>
            <a:pPr eaLnBrk="1" hangingPunct="1"/>
            <a:r>
              <a:rPr lang="en-US" altLang="zh-CN" sz="2400" dirty="0"/>
              <a:t>public interface Face&lt;T1&gt;</a:t>
            </a:r>
            <a:endParaRPr lang="zh-CN" altLang="zh-CN" sz="2400" dirty="0"/>
          </a:p>
          <a:p>
            <a:pPr eaLnBrk="1" hangingPunct="1"/>
            <a:r>
              <a:rPr lang="en-US" altLang="zh-CN" sz="2400" dirty="0"/>
              <a:t>{  }</a:t>
            </a:r>
            <a:endParaRPr lang="zh-CN" altLang="zh-CN" sz="2400" dirty="0"/>
          </a:p>
          <a:p>
            <a:pPr eaLnBrk="1" hangingPunct="1"/>
            <a:r>
              <a:rPr lang="en-US" altLang="zh-CN" sz="2400" dirty="0"/>
              <a:t>class </a:t>
            </a:r>
            <a:r>
              <a:rPr lang="en-US" altLang="zh-CN" sz="2400" dirty="0" err="1"/>
              <a:t>SubClass</a:t>
            </a:r>
            <a:r>
              <a:rPr lang="en-US" altLang="zh-CN" sz="2400" dirty="0"/>
              <a:t>&lt;T1,T2&gt; implements Face&lt;T1&gt;</a:t>
            </a:r>
            <a:endParaRPr lang="zh-CN" altLang="zh-CN" sz="2400" dirty="0"/>
          </a:p>
          <a:p>
            <a:pPr eaLnBrk="1" hangingPunct="1"/>
            <a:r>
              <a:rPr lang="en-US" altLang="zh-CN" sz="2400" dirty="0"/>
              <a:t>{  }</a:t>
            </a:r>
            <a:endParaRPr lang="zh-CN" altLang="zh-CN" sz="2400" dirty="0"/>
          </a:p>
        </p:txBody>
      </p:sp>
    </p:spTree>
    <p:extLst>
      <p:ext uri="{BB962C8B-B14F-4D97-AF65-F5344CB8AC3E}">
        <p14:creationId xmlns:p14="http://schemas.microsoft.com/office/powerpoint/2010/main" val="192803230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4938" cy="415370"/>
            <a:chOff x="264586" y="255969"/>
            <a:chExt cx="22549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082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 容器概述</a:t>
              </a: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为了保存</a:t>
            </a:r>
            <a:r>
              <a:rPr lang="zh-CN" altLang="en-US" sz="2800" dirty="0">
                <a:solidFill>
                  <a:srgbClr val="FF0000"/>
                </a:solidFill>
                <a:latin typeface="微软雅黑" panose="020B0503020204020204" pitchFamily="34" charset="-122"/>
                <a:ea typeface="微软雅黑" panose="020B0503020204020204" pitchFamily="34" charset="-122"/>
              </a:rPr>
              <a:t>数量不确定</a:t>
            </a:r>
            <a:r>
              <a:rPr lang="zh-CN" altLang="en-US" sz="2800" dirty="0">
                <a:latin typeface="微软雅黑" panose="020B0503020204020204" pitchFamily="34" charset="-122"/>
                <a:ea typeface="微软雅黑" panose="020B0503020204020204" pitchFamily="34" charset="-122"/>
              </a:rPr>
              <a:t>的数据，与</a:t>
            </a:r>
            <a:r>
              <a:rPr lang="zh-CN" altLang="en-US" sz="2800" dirty="0">
                <a:solidFill>
                  <a:srgbClr val="FF0000"/>
                </a:solidFill>
                <a:latin typeface="微软雅黑" panose="020B0503020204020204" pitchFamily="34" charset="-122"/>
                <a:ea typeface="微软雅黑" panose="020B0503020204020204" pitchFamily="34" charset="-122"/>
              </a:rPr>
              <a:t>具有映射关系</a:t>
            </a:r>
            <a:r>
              <a:rPr lang="zh-CN" altLang="en-US" sz="2800" dirty="0">
                <a:latin typeface="微软雅黑" panose="020B0503020204020204" pitchFamily="34" charset="-122"/>
                <a:ea typeface="微软雅黑" panose="020B0503020204020204" pitchFamily="34" charset="-122"/>
              </a:rPr>
              <a:t>的数据（也被称为</a:t>
            </a:r>
            <a:r>
              <a:rPr lang="zh-CN" altLang="en-US" sz="2800" dirty="0">
                <a:solidFill>
                  <a:srgbClr val="FF0000"/>
                </a:solidFill>
                <a:latin typeface="微软雅黑" panose="020B0503020204020204" pitchFamily="34" charset="-122"/>
                <a:ea typeface="微软雅黑" panose="020B0503020204020204" pitchFamily="34" charset="-122"/>
              </a:rPr>
              <a:t>关联数据</a:t>
            </a:r>
            <a:r>
              <a:rPr lang="zh-CN" altLang="en-US" sz="2800" dirty="0">
                <a:latin typeface="微软雅黑" panose="020B0503020204020204" pitchFamily="34" charset="-122"/>
                <a:ea typeface="微软雅黑" panose="020B0503020204020204" pitchFamily="34" charset="-122"/>
              </a:rPr>
              <a:t>），专门提供</a:t>
            </a:r>
            <a:r>
              <a:rPr lang="zh-CN" altLang="en-US" sz="2800" dirty="0">
                <a:solidFill>
                  <a:srgbClr val="FF0000"/>
                </a:solidFill>
                <a:latin typeface="微软雅黑" panose="020B0503020204020204" pitchFamily="34" charset="-122"/>
                <a:ea typeface="微软雅黑" panose="020B0503020204020204" pitchFamily="34" charset="-122"/>
              </a:rPr>
              <a:t>容器类</a:t>
            </a:r>
            <a:endParaRPr lang="en-US" altLang="zh-CN" sz="28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所有容器类都位于 </a:t>
            </a:r>
            <a:r>
              <a:rPr lang="en-US" altLang="zh-CN" sz="2400" dirty="0" err="1">
                <a:solidFill>
                  <a:srgbClr val="FF0000"/>
                </a:solidFill>
                <a:latin typeface="微软雅黑" panose="020B0503020204020204" pitchFamily="34" charset="-122"/>
                <a:ea typeface="微软雅黑" panose="020B0503020204020204" pitchFamily="34" charset="-122"/>
              </a:rPr>
              <a:t>java.util</a:t>
            </a:r>
            <a:r>
              <a:rPr lang="en-US" altLang="zh-CN" sz="2400"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包下。 </a:t>
            </a:r>
          </a:p>
          <a:p>
            <a:pPr eaLnBrk="1" hangingPunct="1"/>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的集合类主要由两个泛型接口 派生而出</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Collection&lt;E&gt;</a:t>
            </a:r>
          </a:p>
          <a:p>
            <a:pPr lvl="1" eaLnBrk="1" hangingPunct="1"/>
            <a:r>
              <a:rPr lang="en-US" altLang="zh-CN" sz="2400" dirty="0">
                <a:solidFill>
                  <a:srgbClr val="FF0000"/>
                </a:solidFill>
                <a:latin typeface="微软雅黑" panose="020B0503020204020204" pitchFamily="34" charset="-122"/>
                <a:ea typeface="微软雅黑" panose="020B0503020204020204" pitchFamily="34" charset="-122"/>
              </a:rPr>
              <a:t>Map&lt;K, V&gt;</a:t>
            </a:r>
            <a:endParaRPr lang="zh-CN" altLang="en-US"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809265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18350" cy="415370"/>
            <a:chOff x="264586" y="255969"/>
            <a:chExt cx="441835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14240"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接口 </a:t>
              </a:r>
              <a:r>
                <a:rPr lang="en-US" altLang="zh-CN" sz="2099" dirty="0">
                  <a:solidFill>
                    <a:srgbClr val="253C8E"/>
                  </a:solidFill>
                  <a:latin typeface="微软雅黑 Light" panose="020B0502040204020203" pitchFamily="34" charset="-122"/>
                  <a:ea typeface="微软雅黑 Light" panose="020B0502040204020203" pitchFamily="34" charset="-122"/>
                </a:rPr>
                <a:t>extends </a:t>
              </a:r>
              <a:r>
                <a:rPr lang="en-US" altLang="zh-CN" sz="2099" dirty="0" err="1">
                  <a:solidFill>
                    <a:srgbClr val="253C8E"/>
                  </a:solidFill>
                  <a:latin typeface="微软雅黑 Light" panose="020B0502040204020203" pitchFamily="34" charset="-122"/>
                  <a:ea typeface="微软雅黑 Light" panose="020B0502040204020203" pitchFamily="34" charset="-122"/>
                </a:rPr>
                <a:t>Iterable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pic>
        <p:nvPicPr>
          <p:cNvPr id="13" name="Picture 9">
            <a:extLst>
              <a:ext uri="{FF2B5EF4-FFF2-40B4-BE49-F238E27FC236}">
                <a16:creationId xmlns:a16="http://schemas.microsoft.com/office/drawing/2014/main" id="{6ABEFC8C-1FEE-477D-8D55-97079BC23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665" y="662201"/>
            <a:ext cx="7714670" cy="4132659"/>
          </a:xfrm>
          <a:prstGeom prst="rect">
            <a:avLst/>
          </a:prstGeom>
          <a:solidFill>
            <a:schemeClr val="accent1">
              <a:lumMod val="20000"/>
              <a:lumOff val="80000"/>
            </a:schemeClr>
          </a:solidFill>
        </p:spPr>
      </p:pic>
      <p:sp>
        <p:nvSpPr>
          <p:cNvPr id="3" name="文本框 2">
            <a:extLst>
              <a:ext uri="{FF2B5EF4-FFF2-40B4-BE49-F238E27FC236}">
                <a16:creationId xmlns:a16="http://schemas.microsoft.com/office/drawing/2014/main" id="{2CCC9B37-F742-4DFF-95CB-0DB05547BF0D}"/>
              </a:ext>
            </a:extLst>
          </p:cNvPr>
          <p:cNvSpPr txBox="1"/>
          <p:nvPr/>
        </p:nvSpPr>
        <p:spPr>
          <a:xfrm>
            <a:off x="4716016" y="679017"/>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4" name="文本框 3">
            <a:extLst>
              <a:ext uri="{FF2B5EF4-FFF2-40B4-BE49-F238E27FC236}">
                <a16:creationId xmlns:a16="http://schemas.microsoft.com/office/drawing/2014/main" id="{0ABC157F-E4D4-458C-8D41-34BE046DCCED}"/>
              </a:ext>
            </a:extLst>
          </p:cNvPr>
          <p:cNvSpPr txBox="1"/>
          <p:nvPr/>
        </p:nvSpPr>
        <p:spPr>
          <a:xfrm>
            <a:off x="4067944" y="3986073"/>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6" name="直接箭头连接符 5">
            <a:extLst>
              <a:ext uri="{FF2B5EF4-FFF2-40B4-BE49-F238E27FC236}">
                <a16:creationId xmlns:a16="http://schemas.microsoft.com/office/drawing/2014/main" id="{EFCA01BF-2C64-403E-8270-224B251B36CF}"/>
              </a:ext>
            </a:extLst>
          </p:cNvPr>
          <p:cNvCxnSpPr>
            <a:endCxn id="4" idx="0"/>
          </p:cNvCxnSpPr>
          <p:nvPr/>
        </p:nvCxnSpPr>
        <p:spPr>
          <a:xfrm>
            <a:off x="3923928" y="3651870"/>
            <a:ext cx="684076" cy="33420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D7CA8413-2628-4DA2-A16A-129F1D1E4D96}"/>
              </a:ext>
            </a:extLst>
          </p:cNvPr>
          <p:cNvSpPr txBox="1"/>
          <p:nvPr/>
        </p:nvSpPr>
        <p:spPr>
          <a:xfrm>
            <a:off x="151677" y="662201"/>
            <a:ext cx="2525902" cy="523220"/>
          </a:xfrm>
          <a:prstGeom prst="rect">
            <a:avLst/>
          </a:prstGeom>
          <a:solidFill>
            <a:schemeClr val="accent1">
              <a:lumMod val="20000"/>
              <a:lumOff val="80000"/>
            </a:schemeClr>
          </a:solidFill>
        </p:spPr>
        <p:txBody>
          <a:bodyPr wrap="square" rtlCol="0">
            <a:spAutoFit/>
          </a:bodyPr>
          <a:lstStyle/>
          <a:p>
            <a:r>
              <a:rPr lang="zh-CN" altLang="en-US" sz="1400" dirty="0">
                <a:solidFill>
                  <a:srgbClr val="FF0000"/>
                </a:solidFill>
                <a:latin typeface="微软雅黑" panose="020B0503020204020204" pitchFamily="34" charset="-122"/>
                <a:ea typeface="微软雅黑" panose="020B0503020204020204" pitchFamily="34" charset="-122"/>
              </a:rPr>
              <a:t>通过 </a:t>
            </a:r>
            <a:r>
              <a:rPr lang="en-US" altLang="zh-CN" sz="1400" dirty="0">
                <a:solidFill>
                  <a:srgbClr val="FF0000"/>
                </a:solidFill>
                <a:latin typeface="微软雅黑" panose="020B0503020204020204" pitchFamily="34" charset="-122"/>
                <a:ea typeface="微软雅黑" panose="020B0503020204020204" pitchFamily="34" charset="-122"/>
              </a:rPr>
              <a:t>Hash </a:t>
            </a:r>
            <a:r>
              <a:rPr lang="zh-CN" altLang="en-US" sz="1400" dirty="0">
                <a:solidFill>
                  <a:srgbClr val="FF0000"/>
                </a:solidFill>
                <a:latin typeface="微软雅黑" panose="020B0503020204020204" pitchFamily="34" charset="-122"/>
                <a:ea typeface="微软雅黑" panose="020B0503020204020204" pitchFamily="34" charset="-122"/>
              </a:rPr>
              <a:t>方法决定元素的存储位置，并用链表决定次序</a:t>
            </a:r>
          </a:p>
        </p:txBody>
      </p:sp>
      <p:cxnSp>
        <p:nvCxnSpPr>
          <p:cNvPr id="16" name="直接箭头连接符 15">
            <a:extLst>
              <a:ext uri="{FF2B5EF4-FFF2-40B4-BE49-F238E27FC236}">
                <a16:creationId xmlns:a16="http://schemas.microsoft.com/office/drawing/2014/main" id="{B70C04C0-8F00-402A-9847-C7F38536F16E}"/>
              </a:ext>
            </a:extLst>
          </p:cNvPr>
          <p:cNvCxnSpPr>
            <a:cxnSpLocks/>
            <a:endCxn id="15" idx="2"/>
          </p:cNvCxnSpPr>
          <p:nvPr/>
        </p:nvCxnSpPr>
        <p:spPr>
          <a:xfrm flipH="1" flipV="1">
            <a:off x="1414628" y="1185421"/>
            <a:ext cx="2293276" cy="304251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81E5E2DC-295A-4678-8786-E2397609D747}"/>
              </a:ext>
            </a:extLst>
          </p:cNvPr>
          <p:cNvSpPr txBox="1"/>
          <p:nvPr/>
        </p:nvSpPr>
        <p:spPr>
          <a:xfrm>
            <a:off x="1835696" y="3363838"/>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有序集合</a:t>
            </a:r>
          </a:p>
        </p:txBody>
      </p:sp>
      <p:sp>
        <p:nvSpPr>
          <p:cNvPr id="20" name="文本框 19">
            <a:extLst>
              <a:ext uri="{FF2B5EF4-FFF2-40B4-BE49-F238E27FC236}">
                <a16:creationId xmlns:a16="http://schemas.microsoft.com/office/drawing/2014/main" id="{3B521281-B7D5-47B0-8CA9-1AA5BF111698}"/>
              </a:ext>
            </a:extLst>
          </p:cNvPr>
          <p:cNvSpPr txBox="1"/>
          <p:nvPr/>
        </p:nvSpPr>
        <p:spPr>
          <a:xfrm>
            <a:off x="600949" y="4538109"/>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19" name="文本框 18">
            <a:extLst>
              <a:ext uri="{FF2B5EF4-FFF2-40B4-BE49-F238E27FC236}">
                <a16:creationId xmlns:a16="http://schemas.microsoft.com/office/drawing/2014/main" id="{8090C7D1-6DCB-49AC-9DA6-D40DF81EAFA3}"/>
              </a:ext>
            </a:extLst>
          </p:cNvPr>
          <p:cNvSpPr txBox="1"/>
          <p:nvPr/>
        </p:nvSpPr>
        <p:spPr>
          <a:xfrm>
            <a:off x="151677" y="3334260"/>
            <a:ext cx="1395987" cy="92333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集合中的元素必须是枚举类实例</a:t>
            </a:r>
          </a:p>
        </p:txBody>
      </p:sp>
      <p:sp>
        <p:nvSpPr>
          <p:cNvPr id="22" name="文本框 21">
            <a:extLst>
              <a:ext uri="{FF2B5EF4-FFF2-40B4-BE49-F238E27FC236}">
                <a16:creationId xmlns:a16="http://schemas.microsoft.com/office/drawing/2014/main" id="{69D35452-2479-4FD2-B63D-7BFF0AC23397}"/>
              </a:ext>
            </a:extLst>
          </p:cNvPr>
          <p:cNvSpPr txBox="1"/>
          <p:nvPr/>
        </p:nvSpPr>
        <p:spPr>
          <a:xfrm>
            <a:off x="6227342" y="567102"/>
            <a:ext cx="2764139"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都是使用数组实现列表，并动态分配存储空间。不同的是 </a:t>
            </a:r>
            <a:r>
              <a:rPr lang="en-US" altLang="zh-CN" dirty="0" err="1"/>
              <a:t>ArrayList</a:t>
            </a:r>
            <a:r>
              <a:rPr lang="en-US" altLang="zh-CN" dirty="0"/>
              <a:t> </a:t>
            </a:r>
            <a:r>
              <a:rPr lang="zh-CN" altLang="en-US" dirty="0"/>
              <a:t>是线程不安全的，而 </a:t>
            </a:r>
            <a:r>
              <a:rPr lang="en-US" altLang="zh-CN" dirty="0"/>
              <a:t>Vector </a:t>
            </a:r>
            <a:r>
              <a:rPr lang="zh-CN" altLang="en-US" dirty="0"/>
              <a:t>是线程安全的。</a:t>
            </a:r>
          </a:p>
        </p:txBody>
      </p:sp>
      <p:cxnSp>
        <p:nvCxnSpPr>
          <p:cNvPr id="24" name="直接箭头连接符 23">
            <a:extLst>
              <a:ext uri="{FF2B5EF4-FFF2-40B4-BE49-F238E27FC236}">
                <a16:creationId xmlns:a16="http://schemas.microsoft.com/office/drawing/2014/main" id="{1CF77ABB-23C0-46E9-AF9E-7BC0B7BC5E51}"/>
              </a:ext>
            </a:extLst>
          </p:cNvPr>
          <p:cNvCxnSpPr/>
          <p:nvPr/>
        </p:nvCxnSpPr>
        <p:spPr>
          <a:xfrm flipV="1">
            <a:off x="7020272" y="1600806"/>
            <a:ext cx="576064" cy="147500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0AC099C8-FFE8-443A-8049-8A0D83DD8DCB}"/>
              </a:ext>
            </a:extLst>
          </p:cNvPr>
          <p:cNvCxnSpPr/>
          <p:nvPr/>
        </p:nvCxnSpPr>
        <p:spPr>
          <a:xfrm flipH="1" flipV="1">
            <a:off x="7596336" y="1598478"/>
            <a:ext cx="360040" cy="1479656"/>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5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接口</a:t>
              </a:r>
            </a:p>
          </p:txBody>
        </p:sp>
      </p:grpSp>
      <p:pic>
        <p:nvPicPr>
          <p:cNvPr id="15" name="Picture 6">
            <a:extLst>
              <a:ext uri="{FF2B5EF4-FFF2-40B4-BE49-F238E27FC236}">
                <a16:creationId xmlns:a16="http://schemas.microsoft.com/office/drawing/2014/main" id="{9891C809-32BA-4091-90B8-48C3F6884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662201"/>
            <a:ext cx="6742113" cy="4314825"/>
          </a:xfrm>
          <a:prstGeom prst="rect">
            <a:avLst/>
          </a:prstGeom>
          <a:noFill/>
          <a:extLst>
            <a:ext uri="{909E8E84-426E-40DD-AFC4-6F175D3DCCD1}">
              <a14:hiddenFill xmlns:a14="http://schemas.microsoft.com/office/drawing/2010/main">
                <a:solidFill>
                  <a:srgbClr val="FFFFFF"/>
                </a:solidFill>
              </a14:hiddenFill>
            </a:ext>
          </a:extLst>
        </p:spPr>
      </p:pic>
      <p:sp>
        <p:nvSpPr>
          <p:cNvPr id="16" name="文本框 15">
            <a:extLst>
              <a:ext uri="{FF2B5EF4-FFF2-40B4-BE49-F238E27FC236}">
                <a16:creationId xmlns:a16="http://schemas.microsoft.com/office/drawing/2014/main" id="{8C080650-12BC-4D94-9CB5-A829D3472764}"/>
              </a:ext>
            </a:extLst>
          </p:cNvPr>
          <p:cNvSpPr txBox="1"/>
          <p:nvPr/>
        </p:nvSpPr>
        <p:spPr>
          <a:xfrm>
            <a:off x="4975792" y="686896"/>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泛型接口</a:t>
            </a:r>
          </a:p>
        </p:txBody>
      </p:sp>
      <p:sp>
        <p:nvSpPr>
          <p:cNvPr id="17" name="文本框 16">
            <a:extLst>
              <a:ext uri="{FF2B5EF4-FFF2-40B4-BE49-F238E27FC236}">
                <a16:creationId xmlns:a16="http://schemas.microsoft.com/office/drawing/2014/main" id="{BB2EFB91-303B-4437-A499-BA722C392392}"/>
              </a:ext>
            </a:extLst>
          </p:cNvPr>
          <p:cNvSpPr txBox="1"/>
          <p:nvPr/>
        </p:nvSpPr>
        <p:spPr>
          <a:xfrm>
            <a:off x="2121732" y="194285"/>
            <a:ext cx="1080120" cy="954107"/>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a:t>
            </a:r>
          </a:p>
        </p:txBody>
      </p:sp>
      <p:cxnSp>
        <p:nvCxnSpPr>
          <p:cNvPr id="18" name="直接箭头连接符 17">
            <a:extLst>
              <a:ext uri="{FF2B5EF4-FFF2-40B4-BE49-F238E27FC236}">
                <a16:creationId xmlns:a16="http://schemas.microsoft.com/office/drawing/2014/main" id="{EC041186-9B81-4203-AEBC-2C8CFA9D112C}"/>
              </a:ext>
            </a:extLst>
          </p:cNvPr>
          <p:cNvCxnSpPr>
            <a:cxnSpLocks/>
          </p:cNvCxnSpPr>
          <p:nvPr/>
        </p:nvCxnSpPr>
        <p:spPr>
          <a:xfrm flipH="1" flipV="1">
            <a:off x="2661792" y="1148392"/>
            <a:ext cx="1379513" cy="1671221"/>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6E5F9F5A-9F5F-4345-85D9-9C0C4433C90B}"/>
              </a:ext>
            </a:extLst>
          </p:cNvPr>
          <p:cNvSpPr txBox="1"/>
          <p:nvPr/>
        </p:nvSpPr>
        <p:spPr>
          <a:xfrm>
            <a:off x="135890" y="3530112"/>
            <a:ext cx="2525902" cy="523220"/>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通过 </a:t>
            </a:r>
            <a:r>
              <a:rPr lang="en-US" altLang="zh-CN" dirty="0"/>
              <a:t>Hash </a:t>
            </a:r>
            <a:r>
              <a:rPr lang="zh-CN" altLang="en-US" dirty="0"/>
              <a:t>方法决定元素的存储位置，并用链表决定次序</a:t>
            </a:r>
          </a:p>
        </p:txBody>
      </p:sp>
      <p:cxnSp>
        <p:nvCxnSpPr>
          <p:cNvPr id="20" name="直接箭头连接符 19">
            <a:extLst>
              <a:ext uri="{FF2B5EF4-FFF2-40B4-BE49-F238E27FC236}">
                <a16:creationId xmlns:a16="http://schemas.microsoft.com/office/drawing/2014/main" id="{B9C3E5DA-FB27-49B1-9789-CFA25B0B677C}"/>
              </a:ext>
            </a:extLst>
          </p:cNvPr>
          <p:cNvCxnSpPr>
            <a:cxnSpLocks/>
            <a:endCxn id="19" idx="2"/>
          </p:cNvCxnSpPr>
          <p:nvPr/>
        </p:nvCxnSpPr>
        <p:spPr>
          <a:xfrm flipH="1" flipV="1">
            <a:off x="1398841" y="4053332"/>
            <a:ext cx="623112" cy="427968"/>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850041CD-604B-4247-A41D-363E25452905}"/>
              </a:ext>
            </a:extLst>
          </p:cNvPr>
          <p:cNvSpPr txBox="1"/>
          <p:nvPr/>
        </p:nvSpPr>
        <p:spPr>
          <a:xfrm>
            <a:off x="7092280" y="3219822"/>
            <a:ext cx="1107996"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有序映射</a:t>
            </a:r>
          </a:p>
        </p:txBody>
      </p:sp>
      <p:sp>
        <p:nvSpPr>
          <p:cNvPr id="22" name="文本框 21">
            <a:extLst>
              <a:ext uri="{FF2B5EF4-FFF2-40B4-BE49-F238E27FC236}">
                <a16:creationId xmlns:a16="http://schemas.microsoft.com/office/drawing/2014/main" id="{308F39A9-1CB2-4AB3-BB73-CEBAD6C214ED}"/>
              </a:ext>
            </a:extLst>
          </p:cNvPr>
          <p:cNvSpPr txBox="1"/>
          <p:nvPr/>
        </p:nvSpPr>
        <p:spPr>
          <a:xfrm>
            <a:off x="7128756" y="4573316"/>
            <a:ext cx="1800493" cy="369332"/>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zh-CN" altLang="en-US" dirty="0"/>
              <a:t>红黑树进行排序</a:t>
            </a:r>
          </a:p>
        </p:txBody>
      </p:sp>
      <p:sp>
        <p:nvSpPr>
          <p:cNvPr id="23" name="文本框 22">
            <a:extLst>
              <a:ext uri="{FF2B5EF4-FFF2-40B4-BE49-F238E27FC236}">
                <a16:creationId xmlns:a16="http://schemas.microsoft.com/office/drawing/2014/main" id="{DA48937A-3990-4F37-9CBB-63196D52B393}"/>
              </a:ext>
            </a:extLst>
          </p:cNvPr>
          <p:cNvSpPr txBox="1"/>
          <p:nvPr/>
        </p:nvSpPr>
        <p:spPr>
          <a:xfrm>
            <a:off x="135890" y="2014409"/>
            <a:ext cx="2419886" cy="646331"/>
          </a:xfrm>
          <a:prstGeom prst="rect">
            <a:avLst/>
          </a:prstGeom>
          <a:solidFill>
            <a:schemeClr val="accent1">
              <a:lumMod val="20000"/>
              <a:lumOff val="80000"/>
            </a:schemeClr>
          </a:solidFill>
        </p:spPr>
        <p:txBody>
          <a:bodyPr wrap="square" rtlCol="0">
            <a:spAutoFit/>
          </a:bodyPr>
          <a:lstStyle>
            <a:defPPr>
              <a:defRPr lang="zh-CN"/>
            </a:defPPr>
            <a:lvl1pPr>
              <a:defRPr sz="1400">
                <a:solidFill>
                  <a:srgbClr val="FF0000"/>
                </a:solidFill>
                <a:latin typeface="微软雅黑" panose="020B0503020204020204" pitchFamily="34" charset="-122"/>
                <a:ea typeface="微软雅黑" panose="020B0503020204020204" pitchFamily="34" charset="-122"/>
              </a:defRPr>
            </a:lvl1pPr>
          </a:lstStyle>
          <a:p>
            <a:r>
              <a:rPr lang="en-US" altLang="zh-CN" dirty="0"/>
              <a:t>Key</a:t>
            </a:r>
            <a:r>
              <a:rPr lang="zh-CN" altLang="en-US" dirty="0"/>
              <a:t> 的元素必须是枚举类实例</a:t>
            </a:r>
          </a:p>
        </p:txBody>
      </p:sp>
    </p:spTree>
    <p:extLst>
      <p:ext uri="{BB962C8B-B14F-4D97-AF65-F5344CB8AC3E}">
        <p14:creationId xmlns:p14="http://schemas.microsoft.com/office/powerpoint/2010/main" val="245672789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653528869"/>
              </p:ext>
            </p:extLst>
          </p:nvPr>
        </p:nvGraphicFramePr>
        <p:xfrm>
          <a:off x="179512" y="671339"/>
          <a:ext cx="8784976" cy="40792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int size()</a:t>
                      </a:r>
                      <a:endParaRPr lang="zh-CN" altLang="en-US" dirty="0"/>
                    </a:p>
                  </a:txBody>
                  <a:tcPr/>
                </a:tc>
                <a:tc>
                  <a:txBody>
                    <a:bodyPr/>
                    <a:lstStyle/>
                    <a:p>
                      <a:r>
                        <a:rPr lang="zh-CN" altLang="en-US" dirty="0"/>
                        <a:t>容器中元素的个数</a:t>
                      </a:r>
                    </a:p>
                  </a:txBody>
                  <a:tcPr/>
                </a:tc>
                <a:extLst>
                  <a:ext uri="{0D108BD9-81ED-4DB2-BD59-A6C34878D82A}">
                    <a16:rowId xmlns:a16="http://schemas.microsoft.com/office/drawing/2014/main" val="1222352630"/>
                  </a:ext>
                </a:extLst>
              </a:tr>
              <a:tr h="370840">
                <a:tc>
                  <a:txBody>
                    <a:bodyPr/>
                    <a:lstStyle/>
                    <a:p>
                      <a:r>
                        <a:rPr lang="en-US" altLang="zh-CN" dirty="0" err="1"/>
                        <a:t>boolean</a:t>
                      </a:r>
                      <a:r>
                        <a:rPr lang="en-US" altLang="zh-CN" dirty="0"/>
                        <a:t> </a:t>
                      </a:r>
                      <a:r>
                        <a:rPr lang="en-US" altLang="zh-CN" dirty="0" err="1"/>
                        <a:t>isEmpty</a:t>
                      </a:r>
                      <a:r>
                        <a:rPr lang="en-US" altLang="zh-CN" dirty="0"/>
                        <a:t>()</a:t>
                      </a:r>
                      <a:endParaRPr lang="zh-CN" altLang="en-US" dirty="0"/>
                    </a:p>
                  </a:txBody>
                  <a:tcPr/>
                </a:tc>
                <a:tc>
                  <a:txBody>
                    <a:bodyPr/>
                    <a:lstStyle/>
                    <a:p>
                      <a:r>
                        <a:rPr lang="zh-CN" altLang="en-US" dirty="0"/>
                        <a:t>容器是否为空</a:t>
                      </a:r>
                    </a:p>
                  </a:txBody>
                  <a:tcPr/>
                </a:tc>
                <a:extLst>
                  <a:ext uri="{0D108BD9-81ED-4DB2-BD59-A6C34878D82A}">
                    <a16:rowId xmlns:a16="http://schemas.microsoft.com/office/drawing/2014/main" val="856904560"/>
                  </a:ext>
                </a:extLst>
              </a:tr>
              <a:tr h="370840">
                <a:tc>
                  <a:txBody>
                    <a:bodyPr/>
                    <a:lstStyle/>
                    <a:p>
                      <a:r>
                        <a:rPr lang="en-US" altLang="zh-CN" dirty="0" err="1"/>
                        <a:t>boolean</a:t>
                      </a:r>
                      <a:r>
                        <a:rPr lang="en-US" altLang="zh-CN" dirty="0"/>
                        <a:t> contains(Object obj)</a:t>
                      </a:r>
                      <a:endParaRPr lang="zh-CN" altLang="en-US" dirty="0"/>
                    </a:p>
                  </a:txBody>
                  <a:tcPr/>
                </a:tc>
                <a:tc>
                  <a:txBody>
                    <a:bodyPr/>
                    <a:lstStyle/>
                    <a:p>
                      <a:r>
                        <a:rPr lang="zh-CN" altLang="en-US" dirty="0"/>
                        <a:t>容器是否包含元素</a:t>
                      </a:r>
                      <a:r>
                        <a:rPr lang="en-US" altLang="zh-CN" dirty="0"/>
                        <a:t>obj</a:t>
                      </a:r>
                      <a:endParaRPr lang="zh-CN" altLang="en-US" dirty="0"/>
                    </a:p>
                  </a:txBody>
                  <a:tcPr/>
                </a:tc>
                <a:extLst>
                  <a:ext uri="{0D108BD9-81ED-4DB2-BD59-A6C34878D82A}">
                    <a16:rowId xmlns:a16="http://schemas.microsoft.com/office/drawing/2014/main" val="1419776755"/>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r>
                        <a:rPr lang="en-US" altLang="zh-CN" dirty="0"/>
                        <a:t>element</a:t>
                      </a:r>
                      <a:endParaRPr lang="zh-CN" altLang="en-US" dirty="0"/>
                    </a:p>
                  </a:txBody>
                  <a:tcPr/>
                </a:tc>
                <a:extLst>
                  <a:ext uri="{0D108BD9-81ED-4DB2-BD59-A6C34878D82A}">
                    <a16:rowId xmlns:a16="http://schemas.microsoft.com/office/drawing/2014/main" val="1031487755"/>
                  </a:ext>
                </a:extLst>
              </a:tr>
              <a:tr h="370840">
                <a:tc>
                  <a:txBody>
                    <a:bodyPr/>
                    <a:lstStyle/>
                    <a:p>
                      <a:r>
                        <a:rPr lang="en-US" altLang="zh-CN" dirty="0"/>
                        <a:t>int </a:t>
                      </a:r>
                      <a:r>
                        <a:rPr lang="en-US" altLang="zh-CN" dirty="0" err="1"/>
                        <a:t>hashCode</a:t>
                      </a:r>
                      <a:r>
                        <a:rPr lang="en-US" altLang="zh-CN" dirty="0"/>
                        <a:t>()</a:t>
                      </a:r>
                      <a:endParaRPr lang="zh-CN" altLang="en-US" dirty="0"/>
                    </a:p>
                  </a:txBody>
                  <a:tcPr/>
                </a:tc>
                <a:tc>
                  <a:txBody>
                    <a:bodyPr/>
                    <a:lstStyle/>
                    <a:p>
                      <a:r>
                        <a:rPr lang="zh-CN" altLang="en-US" dirty="0"/>
                        <a:t>容器的哈希码</a:t>
                      </a:r>
                    </a:p>
                  </a:txBody>
                  <a:tcPr/>
                </a:tc>
                <a:extLst>
                  <a:ext uri="{0D108BD9-81ED-4DB2-BD59-A6C34878D82A}">
                    <a16:rowId xmlns:a16="http://schemas.microsoft.com/office/drawing/2014/main" val="1276628615"/>
                  </a:ext>
                </a:extLst>
              </a:tr>
              <a:tr h="370840">
                <a:tc>
                  <a:txBody>
                    <a:bodyPr/>
                    <a:lstStyle/>
                    <a:p>
                      <a:r>
                        <a:rPr lang="en-US" altLang="zh-CN" dirty="0"/>
                        <a:t>Object[] </a:t>
                      </a:r>
                      <a:r>
                        <a:rPr lang="en-US" altLang="zh-CN" dirty="0" err="1"/>
                        <a:t>toArray</a:t>
                      </a:r>
                      <a:r>
                        <a:rPr lang="en-US" altLang="zh-CN" dirty="0"/>
                        <a:t>()</a:t>
                      </a:r>
                      <a:endParaRPr lang="zh-CN" altLang="en-US" dirty="0"/>
                    </a:p>
                  </a:txBody>
                  <a:tcPr/>
                </a:tc>
                <a:tc>
                  <a:txBody>
                    <a:bodyPr/>
                    <a:lstStyle/>
                    <a:p>
                      <a:r>
                        <a:rPr lang="zh-CN" altLang="en-US" dirty="0"/>
                        <a:t>将容器转化为数组</a:t>
                      </a:r>
                    </a:p>
                  </a:txBody>
                  <a:tcPr/>
                </a:tc>
                <a:extLst>
                  <a:ext uri="{0D108BD9-81ED-4DB2-BD59-A6C34878D82A}">
                    <a16:rowId xmlns:a16="http://schemas.microsoft.com/office/drawing/2014/main" val="1177084175"/>
                  </a:ext>
                </a:extLst>
              </a:tr>
              <a:tr h="370840">
                <a:tc>
                  <a:txBody>
                    <a:bodyPr/>
                    <a:lstStyle/>
                    <a:p>
                      <a:r>
                        <a:rPr lang="en-US" altLang="zh-CN" dirty="0" err="1"/>
                        <a:t>boolean</a:t>
                      </a:r>
                      <a:r>
                        <a:rPr lang="en-US" altLang="zh-CN" dirty="0"/>
                        <a:t> remove(Object obj)</a:t>
                      </a:r>
                      <a:endParaRPr lang="zh-CN" altLang="en-US" dirty="0"/>
                    </a:p>
                  </a:txBody>
                  <a:tcPr/>
                </a:tc>
                <a:tc>
                  <a:txBody>
                    <a:bodyPr/>
                    <a:lstStyle/>
                    <a:p>
                      <a:r>
                        <a:rPr lang="zh-CN" altLang="en-US" dirty="0"/>
                        <a:t>删除容器中的元素</a:t>
                      </a:r>
                      <a:r>
                        <a:rPr lang="en-US" altLang="zh-CN" dirty="0"/>
                        <a:t>obj</a:t>
                      </a:r>
                      <a:endParaRPr lang="zh-CN" altLang="en-US" dirty="0"/>
                    </a:p>
                  </a:txBody>
                  <a:tcPr/>
                </a:tc>
                <a:extLst>
                  <a:ext uri="{0D108BD9-81ED-4DB2-BD59-A6C34878D82A}">
                    <a16:rowId xmlns:a16="http://schemas.microsoft.com/office/drawing/2014/main" val="3270077346"/>
                  </a:ext>
                </a:extLst>
              </a:tr>
              <a:tr h="370840">
                <a:tc>
                  <a:txBody>
                    <a:bodyPr/>
                    <a:lstStyle/>
                    <a:p>
                      <a:r>
                        <a:rPr lang="en-US" altLang="zh-CN" dirty="0"/>
                        <a:t>void clear()</a:t>
                      </a:r>
                      <a:endParaRPr lang="zh-CN" altLang="en-US" dirty="0"/>
                    </a:p>
                  </a:txBody>
                  <a:tcPr/>
                </a:tc>
                <a:tc>
                  <a:txBody>
                    <a:bodyPr/>
                    <a:lstStyle/>
                    <a:p>
                      <a:r>
                        <a:rPr lang="zh-CN" altLang="en-US" dirty="0"/>
                        <a:t>清空容器</a:t>
                      </a:r>
                    </a:p>
                  </a:txBody>
                  <a:tcPr/>
                </a:tc>
                <a:extLst>
                  <a:ext uri="{0D108BD9-81ED-4DB2-BD59-A6C34878D82A}">
                    <a16:rowId xmlns:a16="http://schemas.microsoft.com/office/drawing/2014/main" val="3050843919"/>
                  </a:ext>
                </a:extLst>
              </a:tr>
              <a:tr h="370840">
                <a:tc>
                  <a:txBody>
                    <a:bodyPr/>
                    <a:lstStyle/>
                    <a:p>
                      <a:r>
                        <a:rPr lang="en-US" altLang="zh-CN" dirty="0"/>
                        <a:t>Iterator&lt;E&gt; iterator()</a:t>
                      </a:r>
                      <a:endParaRPr lang="zh-CN" altLang="en-US" dirty="0"/>
                    </a:p>
                  </a:txBody>
                  <a:tcPr/>
                </a:tc>
                <a:tc>
                  <a:txBody>
                    <a:bodyPr/>
                    <a:lstStyle/>
                    <a:p>
                      <a:r>
                        <a:rPr lang="zh-CN" altLang="en-US" dirty="0"/>
                        <a:t>生成容器的迭代器</a:t>
                      </a:r>
                    </a:p>
                  </a:txBody>
                  <a:tcPr/>
                </a:tc>
                <a:extLst>
                  <a:ext uri="{0D108BD9-81ED-4DB2-BD59-A6C34878D82A}">
                    <a16:rowId xmlns:a16="http://schemas.microsoft.com/office/drawing/2014/main" val="3914970124"/>
                  </a:ext>
                </a:extLst>
              </a:tr>
              <a:tr h="370840">
                <a:tc>
                  <a:txBody>
                    <a:bodyPr/>
                    <a:lstStyle/>
                    <a:p>
                      <a:r>
                        <a:rPr lang="en-US" altLang="zh-CN" dirty="0" err="1"/>
                        <a:t>boolean</a:t>
                      </a:r>
                      <a:r>
                        <a:rPr lang="en-US" altLang="zh-CN" dirty="0"/>
                        <a:t> equals(Object obj)</a:t>
                      </a:r>
                      <a:endParaRPr lang="zh-CN" altLang="en-US" dirty="0"/>
                    </a:p>
                  </a:txBody>
                  <a:tcPr/>
                </a:tc>
                <a:tc>
                  <a:txBody>
                    <a:bodyPr/>
                    <a:lstStyle/>
                    <a:p>
                      <a:r>
                        <a:rPr lang="zh-CN" altLang="en-US" dirty="0"/>
                        <a:t>比较容器与指定对象是否相等</a:t>
                      </a:r>
                    </a:p>
                  </a:txBody>
                  <a:tcPr/>
                </a:tc>
                <a:extLst>
                  <a:ext uri="{0D108BD9-81ED-4DB2-BD59-A6C34878D82A}">
                    <a16:rowId xmlns:a16="http://schemas.microsoft.com/office/drawing/2014/main" val="3959818442"/>
                  </a:ext>
                </a:extLst>
              </a:tr>
            </a:tbl>
          </a:graphicData>
        </a:graphic>
      </p:graphicFrame>
    </p:spTree>
    <p:extLst>
      <p:ext uri="{BB962C8B-B14F-4D97-AF65-F5344CB8AC3E}">
        <p14:creationId xmlns:p14="http://schemas.microsoft.com/office/powerpoint/2010/main" val="221581614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14394" cy="415370"/>
            <a:chOff x="264586" y="255969"/>
            <a:chExt cx="401439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1028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3373733538"/>
              </p:ext>
            </p:extLst>
          </p:nvPr>
        </p:nvGraphicFramePr>
        <p:xfrm>
          <a:off x="179512" y="671339"/>
          <a:ext cx="8784976" cy="22250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shuffle(List&lt;?&gt; list)</a:t>
                      </a:r>
                      <a:endParaRPr lang="zh-CN" altLang="en-US" dirty="0"/>
                    </a:p>
                  </a:txBody>
                  <a:tcPr/>
                </a:tc>
                <a:tc>
                  <a:txBody>
                    <a:bodyPr/>
                    <a:lstStyle/>
                    <a:p>
                      <a:r>
                        <a:rPr lang="zh-CN" altLang="en-US" dirty="0"/>
                        <a:t>随机重排</a:t>
                      </a:r>
                      <a:r>
                        <a:rPr lang="en-US" altLang="zh-CN" dirty="0"/>
                        <a:t>list</a:t>
                      </a:r>
                      <a:r>
                        <a:rPr lang="zh-CN" altLang="en-US" dirty="0"/>
                        <a:t>中的元素</a:t>
                      </a:r>
                    </a:p>
                  </a:txBody>
                  <a:tcPr/>
                </a:tc>
                <a:extLst>
                  <a:ext uri="{0D108BD9-81ED-4DB2-BD59-A6C34878D82A}">
                    <a16:rowId xmlns:a16="http://schemas.microsoft.com/office/drawing/2014/main" val="1611455970"/>
                  </a:ext>
                </a:extLst>
              </a:tr>
              <a:tr h="370840">
                <a:tc>
                  <a:txBody>
                    <a:bodyPr/>
                    <a:lstStyle/>
                    <a:p>
                      <a:r>
                        <a:rPr lang="en-US" altLang="zh-CN" dirty="0" err="1"/>
                        <a:t>boolean</a:t>
                      </a:r>
                      <a:r>
                        <a:rPr lang="en-US" altLang="zh-CN" dirty="0"/>
                        <a:t> </a:t>
                      </a:r>
                      <a:r>
                        <a:rPr lang="en-US" altLang="zh-CN" dirty="0" err="1"/>
                        <a:t>containsAll</a:t>
                      </a:r>
                      <a:r>
                        <a:rPr lang="en-US" altLang="zh-CN" dirty="0"/>
                        <a:t>(Collection&lt;?&gt; c)</a:t>
                      </a:r>
                      <a:endParaRPr lang="zh-CN" altLang="en-US" dirty="0"/>
                    </a:p>
                  </a:txBody>
                  <a:tcPr/>
                </a:tc>
                <a:tc>
                  <a:txBody>
                    <a:bodyPr/>
                    <a:lstStyle/>
                    <a:p>
                      <a:r>
                        <a:rPr lang="zh-CN" altLang="en-US" dirty="0"/>
                        <a:t>容器是否包含</a:t>
                      </a:r>
                      <a:r>
                        <a:rPr lang="en-US" altLang="zh-CN" dirty="0"/>
                        <a:t>c</a:t>
                      </a:r>
                      <a:r>
                        <a:rPr lang="zh-CN" altLang="en-US" dirty="0"/>
                        <a:t>中的所有元素</a:t>
                      </a:r>
                    </a:p>
                  </a:txBody>
                  <a:tcPr/>
                </a:tc>
                <a:extLst>
                  <a:ext uri="{0D108BD9-81ED-4DB2-BD59-A6C34878D82A}">
                    <a16:rowId xmlns:a16="http://schemas.microsoft.com/office/drawing/2014/main" val="2393517954"/>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将</a:t>
                      </a:r>
                      <a:r>
                        <a:rPr lang="en-US" altLang="zh-CN" dirty="0"/>
                        <a:t>c</a:t>
                      </a:r>
                      <a:r>
                        <a:rPr lang="zh-CN" altLang="en-US" dirty="0"/>
                        <a:t>中的所有元素都添加到容器中</a:t>
                      </a:r>
                    </a:p>
                  </a:txBody>
                  <a:tcPr/>
                </a:tc>
                <a:extLst>
                  <a:ext uri="{0D108BD9-81ED-4DB2-BD59-A6C34878D82A}">
                    <a16:rowId xmlns:a16="http://schemas.microsoft.com/office/drawing/2014/main" val="436914294"/>
                  </a:ext>
                </a:extLst>
              </a:tr>
              <a:tr h="370840">
                <a:tc>
                  <a:txBody>
                    <a:bodyPr/>
                    <a:lstStyle/>
                    <a:p>
                      <a:r>
                        <a:rPr lang="en-US" altLang="zh-CN" dirty="0" err="1"/>
                        <a:t>boolean</a:t>
                      </a:r>
                      <a:r>
                        <a:rPr lang="en-US" altLang="zh-CN" dirty="0"/>
                        <a:t> </a:t>
                      </a:r>
                      <a:r>
                        <a:rPr lang="en-US" altLang="zh-CN" dirty="0" err="1"/>
                        <a:t>removeAll</a:t>
                      </a:r>
                      <a:r>
                        <a:rPr lang="en-US" altLang="zh-CN" dirty="0"/>
                        <a:t>(Collection&lt;?&gt; c)</a:t>
                      </a:r>
                      <a:endParaRPr lang="zh-CN" altLang="en-US" dirty="0"/>
                    </a:p>
                  </a:txBody>
                  <a:tcPr/>
                </a:tc>
                <a:tc>
                  <a:txBody>
                    <a:bodyPr/>
                    <a:lstStyle/>
                    <a:p>
                      <a:r>
                        <a:rPr lang="zh-CN" altLang="en-US" dirty="0"/>
                        <a:t>从容器中删除</a:t>
                      </a:r>
                      <a:r>
                        <a:rPr lang="en-US" altLang="zh-CN" dirty="0"/>
                        <a:t>c</a:t>
                      </a:r>
                      <a:r>
                        <a:rPr lang="zh-CN" altLang="en-US" dirty="0"/>
                        <a:t>中的所有元素</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t>
                      </a:r>
                      <a:r>
                        <a:rPr lang="en-US" altLang="zh-CN" dirty="0" err="1"/>
                        <a:t>retainAll</a:t>
                      </a:r>
                      <a:r>
                        <a:rPr lang="en-US" altLang="zh-CN" dirty="0"/>
                        <a:t>(Collection&lt;?&gt; c)</a:t>
                      </a:r>
                      <a:endParaRPr lang="zh-CN" altLang="en-US" dirty="0"/>
                    </a:p>
                  </a:txBody>
                  <a:tcPr/>
                </a:tc>
                <a:tc>
                  <a:txBody>
                    <a:bodyPr/>
                    <a:lstStyle/>
                    <a:p>
                      <a:r>
                        <a:rPr lang="zh-CN" altLang="en-US" dirty="0"/>
                        <a:t>仅保留容器中也被</a:t>
                      </a:r>
                      <a:r>
                        <a:rPr lang="en-US" altLang="zh-CN" dirty="0"/>
                        <a:t>c</a:t>
                      </a:r>
                      <a:r>
                        <a:rPr lang="zh-CN" altLang="en-US" dirty="0"/>
                        <a:t>包含的元素</a:t>
                      </a:r>
                    </a:p>
                  </a:txBody>
                  <a:tcPr/>
                </a:tc>
                <a:extLst>
                  <a:ext uri="{0D108BD9-81ED-4DB2-BD59-A6C34878D82A}">
                    <a16:rowId xmlns:a16="http://schemas.microsoft.com/office/drawing/2014/main" val="1882175900"/>
                  </a:ext>
                </a:extLst>
              </a:tr>
            </a:tbl>
          </a:graphicData>
        </a:graphic>
      </p:graphicFrame>
    </p:spTree>
    <p:extLst>
      <p:ext uri="{BB962C8B-B14F-4D97-AF65-F5344CB8AC3E}">
        <p14:creationId xmlns:p14="http://schemas.microsoft.com/office/powerpoint/2010/main" val="7793470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357581837"/>
              </p:ext>
            </p:extLst>
          </p:nvPr>
        </p:nvGraphicFramePr>
        <p:xfrm>
          <a:off x="179512" y="1088390"/>
          <a:ext cx="8784976" cy="296672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E get(int index)</a:t>
                      </a:r>
                      <a:endParaRPr lang="zh-CN" altLang="en-US" dirty="0"/>
                    </a:p>
                  </a:txBody>
                  <a:tcPr/>
                </a:tc>
                <a:tc>
                  <a:txBody>
                    <a:bodyPr/>
                    <a:lstStyle/>
                    <a:p>
                      <a:r>
                        <a:rPr lang="zh-CN" altLang="en-US" dirty="0"/>
                        <a:t>获取指定位置的元素</a:t>
                      </a:r>
                    </a:p>
                  </a:txBody>
                  <a:tcPr/>
                </a:tc>
                <a:extLst>
                  <a:ext uri="{0D108BD9-81ED-4DB2-BD59-A6C34878D82A}">
                    <a16:rowId xmlns:a16="http://schemas.microsoft.com/office/drawing/2014/main" val="1611455970"/>
                  </a:ext>
                </a:extLst>
              </a:tr>
              <a:tr h="370840">
                <a:tc>
                  <a:txBody>
                    <a:bodyPr/>
                    <a:lstStyle/>
                    <a:p>
                      <a:r>
                        <a:rPr lang="en-US" altLang="zh-CN" dirty="0"/>
                        <a:t>E set(int index, E element)</a:t>
                      </a:r>
                      <a:endParaRPr lang="zh-CN" altLang="en-US" dirty="0"/>
                    </a:p>
                  </a:txBody>
                  <a:tcPr/>
                </a:tc>
                <a:tc>
                  <a:txBody>
                    <a:bodyPr/>
                    <a:lstStyle/>
                    <a:p>
                      <a:r>
                        <a:rPr lang="zh-CN" altLang="en-US" dirty="0"/>
                        <a:t>修改指定位置的元素</a:t>
                      </a:r>
                    </a:p>
                  </a:txBody>
                  <a:tcPr/>
                </a:tc>
                <a:extLst>
                  <a:ext uri="{0D108BD9-81ED-4DB2-BD59-A6C34878D82A}">
                    <a16:rowId xmlns:a16="http://schemas.microsoft.com/office/drawing/2014/main" val="2393517954"/>
                  </a:ext>
                </a:extLst>
              </a:tr>
              <a:tr h="370840">
                <a:tc>
                  <a:txBody>
                    <a:bodyPr/>
                    <a:lstStyle/>
                    <a:p>
                      <a:r>
                        <a:rPr lang="en-US" altLang="zh-CN" dirty="0"/>
                        <a:t>int </a:t>
                      </a:r>
                      <a:r>
                        <a:rPr lang="en-US" altLang="zh-CN" dirty="0" err="1"/>
                        <a:t>indexOf</a:t>
                      </a:r>
                      <a:r>
                        <a:rPr lang="en-US" altLang="zh-CN" dirty="0"/>
                        <a:t>(Object o)</a:t>
                      </a:r>
                      <a:endParaRPr lang="zh-CN" altLang="en-US" dirty="0"/>
                    </a:p>
                  </a:txBody>
                  <a:tcPr/>
                </a:tc>
                <a:tc>
                  <a:txBody>
                    <a:bodyPr/>
                    <a:lstStyle/>
                    <a:p>
                      <a:r>
                        <a:rPr lang="zh-CN" altLang="en-US" dirty="0"/>
                        <a:t>某个对象首次出现的索引</a:t>
                      </a:r>
                    </a:p>
                  </a:txBody>
                  <a:tcPr/>
                </a:tc>
                <a:extLst>
                  <a:ext uri="{0D108BD9-81ED-4DB2-BD59-A6C34878D82A}">
                    <a16:rowId xmlns:a16="http://schemas.microsoft.com/office/drawing/2014/main" val="436914294"/>
                  </a:ext>
                </a:extLst>
              </a:tr>
              <a:tr h="370840">
                <a:tc>
                  <a:txBody>
                    <a:bodyPr/>
                    <a:lstStyle/>
                    <a:p>
                      <a:r>
                        <a:rPr lang="en-US" altLang="zh-CN" dirty="0"/>
                        <a:t>int </a:t>
                      </a:r>
                      <a:r>
                        <a:rPr lang="en-US" altLang="zh-CN" dirty="0" err="1"/>
                        <a:t>lastIndexOf</a:t>
                      </a:r>
                      <a:r>
                        <a:rPr lang="en-US" altLang="zh-CN" dirty="0"/>
                        <a:t>(Object o)</a:t>
                      </a:r>
                      <a:endParaRPr lang="zh-CN" altLang="en-US" dirty="0"/>
                    </a:p>
                  </a:txBody>
                  <a:tcPr/>
                </a:tc>
                <a:tc>
                  <a:txBody>
                    <a:bodyPr/>
                    <a:lstStyle/>
                    <a:p>
                      <a:r>
                        <a:rPr lang="zh-CN" altLang="en-US" dirty="0"/>
                        <a:t>某个对象最后出现的索引</a:t>
                      </a:r>
                    </a:p>
                  </a:txBody>
                  <a:tcPr/>
                </a:tc>
                <a:extLst>
                  <a:ext uri="{0D108BD9-81ED-4DB2-BD59-A6C34878D82A}">
                    <a16:rowId xmlns:a16="http://schemas.microsoft.com/office/drawing/2014/main" val="3989556399"/>
                  </a:ext>
                </a:extLst>
              </a:tr>
              <a:tr h="370840">
                <a:tc>
                  <a:txBody>
                    <a:bodyPr/>
                    <a:lstStyle/>
                    <a:p>
                      <a:r>
                        <a:rPr lang="en-US" altLang="zh-CN" dirty="0" err="1"/>
                        <a:t>boolean</a:t>
                      </a:r>
                      <a:r>
                        <a:rPr lang="en-US" altLang="zh-CN" dirty="0"/>
                        <a:t> add(int index, 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1882175900"/>
                  </a:ext>
                </a:extLst>
              </a:tr>
              <a:tr h="370840">
                <a:tc>
                  <a:txBody>
                    <a:bodyPr/>
                    <a:lstStyle/>
                    <a:p>
                      <a:r>
                        <a:rPr lang="en-US" altLang="zh-CN" dirty="0" err="1"/>
                        <a:t>boolean</a:t>
                      </a:r>
                      <a:r>
                        <a:rPr lang="en-US" altLang="zh-CN" dirty="0"/>
                        <a:t> add(E element)</a:t>
                      </a:r>
                      <a:endParaRPr lang="zh-CN" altLang="en-US" dirty="0"/>
                    </a:p>
                  </a:txBody>
                  <a:tcPr/>
                </a:tc>
                <a:tc>
                  <a:txBody>
                    <a:bodyPr/>
                    <a:lstStyle/>
                    <a:p>
                      <a:r>
                        <a:rPr lang="zh-CN" altLang="en-US" dirty="0"/>
                        <a:t>向容器中添加元素</a:t>
                      </a:r>
                    </a:p>
                  </a:txBody>
                  <a:tcPr/>
                </a:tc>
                <a:extLst>
                  <a:ext uri="{0D108BD9-81ED-4DB2-BD59-A6C34878D82A}">
                    <a16:rowId xmlns:a16="http://schemas.microsoft.com/office/drawing/2014/main" val="3756962095"/>
                  </a:ext>
                </a:extLst>
              </a:tr>
              <a:tr h="370840">
                <a:tc>
                  <a:txBody>
                    <a:bodyPr/>
                    <a:lstStyle/>
                    <a:p>
                      <a:r>
                        <a:rPr lang="en-US" altLang="zh-CN" dirty="0"/>
                        <a:t>E remove(int index)</a:t>
                      </a:r>
                      <a:endParaRPr lang="zh-CN" altLang="en-US" dirty="0"/>
                    </a:p>
                  </a:txBody>
                  <a:tcPr/>
                </a:tc>
                <a:tc>
                  <a:txBody>
                    <a:bodyPr/>
                    <a:lstStyle/>
                    <a:p>
                      <a:r>
                        <a:rPr lang="zh-CN" altLang="en-US" dirty="0"/>
                        <a:t>从容器中删除元素</a:t>
                      </a:r>
                    </a:p>
                  </a:txBody>
                  <a:tcPr/>
                </a:tc>
                <a:extLst>
                  <a:ext uri="{0D108BD9-81ED-4DB2-BD59-A6C34878D82A}">
                    <a16:rowId xmlns:a16="http://schemas.microsoft.com/office/drawing/2014/main" val="2281346897"/>
                  </a:ext>
                </a:extLst>
              </a:tr>
            </a:tbl>
          </a:graphicData>
        </a:graphic>
      </p:graphicFrame>
    </p:spTree>
    <p:extLst>
      <p:ext uri="{BB962C8B-B14F-4D97-AF65-F5344CB8AC3E}">
        <p14:creationId xmlns:p14="http://schemas.microsoft.com/office/powerpoint/2010/main" val="10061380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45" name="组合 44">
            <a:extLst>
              <a:ext uri="{FF2B5EF4-FFF2-40B4-BE49-F238E27FC236}">
                <a16:creationId xmlns:a16="http://schemas.microsoft.com/office/drawing/2014/main" id="{74B493E5-7393-4128-9896-05178D56191E}"/>
              </a:ext>
            </a:extLst>
          </p:cNvPr>
          <p:cNvGrpSpPr/>
          <p:nvPr/>
        </p:nvGrpSpPr>
        <p:grpSpPr>
          <a:xfrm>
            <a:off x="2843808" y="411510"/>
            <a:ext cx="6156176" cy="4331287"/>
            <a:chOff x="2843808" y="411510"/>
            <a:chExt cx="6156176" cy="4331287"/>
          </a:xfrm>
        </p:grpSpPr>
        <p:sp>
          <p:nvSpPr>
            <p:cNvPr id="46" name="圆角矩形 15">
              <a:extLst>
                <a:ext uri="{FF2B5EF4-FFF2-40B4-BE49-F238E27FC236}">
                  <a16:creationId xmlns:a16="http://schemas.microsoft.com/office/drawing/2014/main" id="{74F003A8-358F-4D61-820D-D319DD798E54}"/>
                </a:ext>
              </a:extLst>
            </p:cNvPr>
            <p:cNvSpPr/>
            <p:nvPr/>
          </p:nvSpPr>
          <p:spPr>
            <a:xfrm>
              <a:off x="2843808"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2E717B5E-4250-4853-85AE-DFF4308C7D9B}"/>
                </a:ext>
              </a:extLst>
            </p:cNvPr>
            <p:cNvGrpSpPr/>
            <p:nvPr/>
          </p:nvGrpSpPr>
          <p:grpSpPr>
            <a:xfrm>
              <a:off x="3640644" y="411510"/>
              <a:ext cx="2649402" cy="383539"/>
              <a:chOff x="6339097" y="1573726"/>
              <a:chExt cx="3744416" cy="511504"/>
            </a:xfrm>
            <a:solidFill>
              <a:srgbClr val="253C8E"/>
            </a:solidFill>
          </p:grpSpPr>
          <p:sp>
            <p:nvSpPr>
              <p:cNvPr id="115" name="圆角矩形 17">
                <a:extLst>
                  <a:ext uri="{FF2B5EF4-FFF2-40B4-BE49-F238E27FC236}">
                    <a16:creationId xmlns:a16="http://schemas.microsoft.com/office/drawing/2014/main" id="{C7958600-26D5-47FF-98AC-747011EA6345}"/>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6" name="矩形 115">
                <a:extLst>
                  <a:ext uri="{FF2B5EF4-FFF2-40B4-BE49-F238E27FC236}">
                    <a16:creationId xmlns:a16="http://schemas.microsoft.com/office/drawing/2014/main" id="{223EE92A-0F2F-496E-82F2-56F936AF23B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68E5C1AB-9409-4B26-9C03-11F0865B7AD5}"/>
                </a:ext>
              </a:extLst>
            </p:cNvPr>
            <p:cNvSpPr/>
            <p:nvPr/>
          </p:nvSpPr>
          <p:spPr>
            <a:xfrm>
              <a:off x="2843808" y="901275"/>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E864EC01-DB52-47C5-A759-E0C7F1364A7D}"/>
                </a:ext>
              </a:extLst>
            </p:cNvPr>
            <p:cNvGrpSpPr/>
            <p:nvPr/>
          </p:nvGrpSpPr>
          <p:grpSpPr>
            <a:xfrm>
              <a:off x="3640644" y="901274"/>
              <a:ext cx="2658179" cy="383539"/>
              <a:chOff x="6315199" y="2410177"/>
              <a:chExt cx="3744416" cy="511504"/>
            </a:xfrm>
            <a:solidFill>
              <a:srgbClr val="253C8E"/>
            </a:solidFill>
          </p:grpSpPr>
          <p:sp>
            <p:nvSpPr>
              <p:cNvPr id="113" name="圆角矩形 21">
                <a:extLst>
                  <a:ext uri="{FF2B5EF4-FFF2-40B4-BE49-F238E27FC236}">
                    <a16:creationId xmlns:a16="http://schemas.microsoft.com/office/drawing/2014/main" id="{FAF67192-5AFE-4792-87BB-EC73789F6EFB}"/>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114" name="矩形 113">
                <a:extLst>
                  <a:ext uri="{FF2B5EF4-FFF2-40B4-BE49-F238E27FC236}">
                    <a16:creationId xmlns:a16="http://schemas.microsoft.com/office/drawing/2014/main" id="{DCFA4D05-B319-4CDD-9425-7833B9F33DD7}"/>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DA8AD1D-937B-4AC7-B170-301A32A310FB}"/>
                </a:ext>
              </a:extLst>
            </p:cNvPr>
            <p:cNvSpPr/>
            <p:nvPr/>
          </p:nvSpPr>
          <p:spPr>
            <a:xfrm>
              <a:off x="2843808"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85B99AC6-8D7F-4049-BEBB-FE0624CA8AC2}"/>
                </a:ext>
              </a:extLst>
            </p:cNvPr>
            <p:cNvGrpSpPr/>
            <p:nvPr/>
          </p:nvGrpSpPr>
          <p:grpSpPr>
            <a:xfrm>
              <a:off x="3640645" y="1391687"/>
              <a:ext cx="2658179" cy="383539"/>
              <a:chOff x="6339097" y="3296031"/>
              <a:chExt cx="3744416" cy="511504"/>
            </a:xfrm>
            <a:solidFill>
              <a:srgbClr val="253C8E"/>
            </a:solidFill>
          </p:grpSpPr>
          <p:sp>
            <p:nvSpPr>
              <p:cNvPr id="111" name="圆角矩形 25">
                <a:extLst>
                  <a:ext uri="{FF2B5EF4-FFF2-40B4-BE49-F238E27FC236}">
                    <a16:creationId xmlns:a16="http://schemas.microsoft.com/office/drawing/2014/main" id="{B758A57A-965C-4A32-AC96-5CAF9F892377}"/>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2" name="矩形 111">
                <a:extLst>
                  <a:ext uri="{FF2B5EF4-FFF2-40B4-BE49-F238E27FC236}">
                    <a16:creationId xmlns:a16="http://schemas.microsoft.com/office/drawing/2014/main" id="{1C3DB6CA-4578-4886-A918-BB93725D893E}"/>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7EB22958-B03B-4458-A328-1DB1E273BCFA}"/>
                </a:ext>
              </a:extLst>
            </p:cNvPr>
            <p:cNvSpPr/>
            <p:nvPr/>
          </p:nvSpPr>
          <p:spPr>
            <a:xfrm>
              <a:off x="2843808"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C384B787-201D-4251-B8C7-445E094C40A7}"/>
                </a:ext>
              </a:extLst>
            </p:cNvPr>
            <p:cNvGrpSpPr/>
            <p:nvPr/>
          </p:nvGrpSpPr>
          <p:grpSpPr>
            <a:xfrm>
              <a:off x="3640646" y="1883446"/>
              <a:ext cx="2649410" cy="383539"/>
              <a:chOff x="6339095" y="4180903"/>
              <a:chExt cx="3744418" cy="820872"/>
            </a:xfrm>
            <a:solidFill>
              <a:srgbClr val="C00000"/>
            </a:solidFill>
          </p:grpSpPr>
          <p:sp>
            <p:nvSpPr>
              <p:cNvPr id="109" name="圆角矩形 29">
                <a:extLst>
                  <a:ext uri="{FF2B5EF4-FFF2-40B4-BE49-F238E27FC236}">
                    <a16:creationId xmlns:a16="http://schemas.microsoft.com/office/drawing/2014/main" id="{D43F6318-D282-428A-BB98-79308F79458B}"/>
                  </a:ext>
                </a:extLst>
              </p:cNvPr>
              <p:cNvSpPr/>
              <p:nvPr/>
            </p:nvSpPr>
            <p:spPr>
              <a:xfrm>
                <a:off x="6339096" y="4180903"/>
                <a:ext cx="3744417" cy="814565"/>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10" name="矩形 109">
                <a:extLst>
                  <a:ext uri="{FF2B5EF4-FFF2-40B4-BE49-F238E27FC236}">
                    <a16:creationId xmlns:a16="http://schemas.microsoft.com/office/drawing/2014/main" id="{A536600B-6ED4-435B-881C-A32EB9C5DC67}"/>
                  </a:ext>
                </a:extLst>
              </p:cNvPr>
              <p:cNvSpPr/>
              <p:nvPr/>
            </p:nvSpPr>
            <p:spPr>
              <a:xfrm>
                <a:off x="6339095" y="4221882"/>
                <a:ext cx="374440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E65B9C1D-BE39-4255-961A-2BC03C366F02}"/>
                </a:ext>
              </a:extLst>
            </p:cNvPr>
            <p:cNvSpPr/>
            <p:nvPr/>
          </p:nvSpPr>
          <p:spPr>
            <a:xfrm>
              <a:off x="2843889"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B7DA9077-0325-4BAA-8DF5-62204E94BC9D}"/>
                </a:ext>
              </a:extLst>
            </p:cNvPr>
            <p:cNvGrpSpPr/>
            <p:nvPr/>
          </p:nvGrpSpPr>
          <p:grpSpPr>
            <a:xfrm>
              <a:off x="3639273" y="2380344"/>
              <a:ext cx="2659549" cy="383539"/>
              <a:chOff x="6339097" y="5057483"/>
              <a:chExt cx="3744416" cy="511504"/>
            </a:xfrm>
            <a:solidFill>
              <a:srgbClr val="253C8E"/>
            </a:solidFill>
          </p:grpSpPr>
          <p:sp>
            <p:nvSpPr>
              <p:cNvPr id="107" name="圆角矩形 33">
                <a:extLst>
                  <a:ext uri="{FF2B5EF4-FFF2-40B4-BE49-F238E27FC236}">
                    <a16:creationId xmlns:a16="http://schemas.microsoft.com/office/drawing/2014/main" id="{1D7B5C43-8D41-4A3A-968C-BE4770362FDC}"/>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8" name="矩形 107">
                <a:extLst>
                  <a:ext uri="{FF2B5EF4-FFF2-40B4-BE49-F238E27FC236}">
                    <a16:creationId xmlns:a16="http://schemas.microsoft.com/office/drawing/2014/main" id="{F7CF5575-2679-4FAF-8005-A5ED4F80E2A8}"/>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59213FBC-2100-43D6-A6B8-EC78A37D9FEE}"/>
                </a:ext>
              </a:extLst>
            </p:cNvPr>
            <p:cNvSpPr/>
            <p:nvPr/>
          </p:nvSpPr>
          <p:spPr>
            <a:xfrm>
              <a:off x="2883242"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B8D761AE-E8B0-4FAB-8A2F-70AD59D50EC4}"/>
                </a:ext>
              </a:extLst>
            </p:cNvPr>
            <p:cNvGrpSpPr/>
            <p:nvPr/>
          </p:nvGrpSpPr>
          <p:grpSpPr>
            <a:xfrm>
              <a:off x="3640643" y="2877241"/>
              <a:ext cx="2658179" cy="383539"/>
              <a:chOff x="6339097" y="1573726"/>
              <a:chExt cx="3744416" cy="511504"/>
            </a:xfrm>
            <a:solidFill>
              <a:srgbClr val="253C8E"/>
            </a:solidFill>
          </p:grpSpPr>
          <p:sp>
            <p:nvSpPr>
              <p:cNvPr id="105" name="圆角矩形 17">
                <a:extLst>
                  <a:ext uri="{FF2B5EF4-FFF2-40B4-BE49-F238E27FC236}">
                    <a16:creationId xmlns:a16="http://schemas.microsoft.com/office/drawing/2014/main" id="{C3DDABFC-C3B8-4624-A998-12A233691D48}"/>
                  </a:ext>
                </a:extLst>
              </p:cNvPr>
              <p:cNvSpPr/>
              <p:nvPr/>
            </p:nvSpPr>
            <p:spPr>
              <a:xfrm>
                <a:off x="6339097" y="1573726"/>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rgbClr val="253C8E"/>
                  </a:solidFill>
                  <a:latin typeface="+mj-lt"/>
                  <a:ea typeface="Arial Unicode MS" panose="020B0604020202020204" pitchFamily="34" charset="-122"/>
                  <a:cs typeface="Arial Unicode MS" panose="020B0604020202020204" pitchFamily="34" charset="-122"/>
                </a:endParaRPr>
              </a:p>
            </p:txBody>
          </p:sp>
          <p:sp>
            <p:nvSpPr>
              <p:cNvPr id="106" name="矩形 105">
                <a:extLst>
                  <a:ext uri="{FF2B5EF4-FFF2-40B4-BE49-F238E27FC236}">
                    <a16:creationId xmlns:a16="http://schemas.microsoft.com/office/drawing/2014/main" id="{46C17F87-1CE5-4BE2-9672-E306F9BBC5A3}"/>
                  </a:ext>
                </a:extLst>
              </p:cNvPr>
              <p:cNvSpPr/>
              <p:nvPr/>
            </p:nvSpPr>
            <p:spPr>
              <a:xfrm>
                <a:off x="6339097" y="1614014"/>
                <a:ext cx="3720518" cy="451521"/>
              </a:xfrm>
              <a:prstGeom prst="rect">
                <a:avLst/>
              </a:prstGeom>
              <a:solidFill>
                <a:srgbClr val="253C8E"/>
              </a:solid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FCBD28B7-6E5F-478F-B9F4-3F7FA3275B01}"/>
                </a:ext>
              </a:extLst>
            </p:cNvPr>
            <p:cNvSpPr/>
            <p:nvPr/>
          </p:nvSpPr>
          <p:spPr>
            <a:xfrm>
              <a:off x="2883242"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6EA8ABE-75D9-4007-90B9-1437522DEE50}"/>
                </a:ext>
              </a:extLst>
            </p:cNvPr>
            <p:cNvGrpSpPr/>
            <p:nvPr/>
          </p:nvGrpSpPr>
          <p:grpSpPr>
            <a:xfrm>
              <a:off x="3639273" y="3377086"/>
              <a:ext cx="2660919" cy="383539"/>
              <a:chOff x="6313270" y="2410177"/>
              <a:chExt cx="3746345" cy="511504"/>
            </a:xfrm>
            <a:solidFill>
              <a:srgbClr val="253C8E"/>
            </a:solidFill>
          </p:grpSpPr>
          <p:sp>
            <p:nvSpPr>
              <p:cNvPr id="103" name="圆角矩形 21">
                <a:extLst>
                  <a:ext uri="{FF2B5EF4-FFF2-40B4-BE49-F238E27FC236}">
                    <a16:creationId xmlns:a16="http://schemas.microsoft.com/office/drawing/2014/main" id="{A26050B4-295E-41BF-A582-7BB5406FD1B7}"/>
                  </a:ext>
                </a:extLst>
              </p:cNvPr>
              <p:cNvSpPr/>
              <p:nvPr/>
            </p:nvSpPr>
            <p:spPr>
              <a:xfrm>
                <a:off x="6315199" y="2410177"/>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4" name="矩形 103">
                <a:extLst>
                  <a:ext uri="{FF2B5EF4-FFF2-40B4-BE49-F238E27FC236}">
                    <a16:creationId xmlns:a16="http://schemas.microsoft.com/office/drawing/2014/main" id="{BDF37C00-75B5-4E96-96AC-B5AB28BCF27A}"/>
                  </a:ext>
                </a:extLst>
              </p:cNvPr>
              <p:cNvSpPr/>
              <p:nvPr/>
            </p:nvSpPr>
            <p:spPr>
              <a:xfrm>
                <a:off x="6313270" y="2452721"/>
                <a:ext cx="3744416" cy="451520"/>
              </a:xfrm>
              <a:prstGeom prst="rect">
                <a:avLst/>
              </a:prstGeom>
              <a:no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7A1D0A58-EAD8-4E10-A9C3-603BA8793A6E}"/>
                </a:ext>
              </a:extLst>
            </p:cNvPr>
            <p:cNvSpPr/>
            <p:nvPr/>
          </p:nvSpPr>
          <p:spPr>
            <a:xfrm>
              <a:off x="2883242"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D5EBF63E-F5A9-48EE-8461-C695290E2500}"/>
                </a:ext>
              </a:extLst>
            </p:cNvPr>
            <p:cNvGrpSpPr/>
            <p:nvPr/>
          </p:nvGrpSpPr>
          <p:grpSpPr>
            <a:xfrm>
              <a:off x="3639273" y="3868172"/>
              <a:ext cx="2659549" cy="383539"/>
              <a:chOff x="6339097" y="3296031"/>
              <a:chExt cx="3744416" cy="511504"/>
            </a:xfrm>
            <a:solidFill>
              <a:srgbClr val="253C8E"/>
            </a:solidFill>
          </p:grpSpPr>
          <p:sp>
            <p:nvSpPr>
              <p:cNvPr id="101" name="圆角矩形 25">
                <a:extLst>
                  <a:ext uri="{FF2B5EF4-FFF2-40B4-BE49-F238E27FC236}">
                    <a16:creationId xmlns:a16="http://schemas.microsoft.com/office/drawing/2014/main" id="{564AE312-1083-4CEF-8DB6-96344BA08BA7}"/>
                  </a:ext>
                </a:extLst>
              </p:cNvPr>
              <p:cNvSpPr/>
              <p:nvPr/>
            </p:nvSpPr>
            <p:spPr>
              <a:xfrm>
                <a:off x="6339097" y="3296031"/>
                <a:ext cx="3744416" cy="511504"/>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2" name="矩形 101">
                <a:extLst>
                  <a:ext uri="{FF2B5EF4-FFF2-40B4-BE49-F238E27FC236}">
                    <a16:creationId xmlns:a16="http://schemas.microsoft.com/office/drawing/2014/main" id="{579CE2B3-2EB0-4D56-B23D-400FC43B1A63}"/>
                  </a:ext>
                </a:extLst>
              </p:cNvPr>
              <p:cNvSpPr/>
              <p:nvPr/>
            </p:nvSpPr>
            <p:spPr>
              <a:xfrm>
                <a:off x="6339097" y="3336319"/>
                <a:ext cx="3120556" cy="451521"/>
              </a:xfrm>
              <a:prstGeom prst="rect">
                <a:avLst/>
              </a:prstGeom>
              <a:no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EE26B303-9DBA-4014-97AF-5145275B02FD}"/>
                </a:ext>
              </a:extLst>
            </p:cNvPr>
            <p:cNvSpPr/>
            <p:nvPr/>
          </p:nvSpPr>
          <p:spPr>
            <a:xfrm>
              <a:off x="2883242"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26F31529-7B32-4155-87BE-AD610FE60A60}"/>
                </a:ext>
              </a:extLst>
            </p:cNvPr>
            <p:cNvGrpSpPr/>
            <p:nvPr/>
          </p:nvGrpSpPr>
          <p:grpSpPr>
            <a:xfrm>
              <a:off x="3639273" y="4359258"/>
              <a:ext cx="2659549" cy="383539"/>
              <a:chOff x="6339097" y="4180903"/>
              <a:chExt cx="3744416" cy="511504"/>
            </a:xfrm>
            <a:solidFill>
              <a:srgbClr val="253C8E"/>
            </a:solidFill>
          </p:grpSpPr>
          <p:sp>
            <p:nvSpPr>
              <p:cNvPr id="99" name="圆角矩形 29">
                <a:extLst>
                  <a:ext uri="{FF2B5EF4-FFF2-40B4-BE49-F238E27FC236}">
                    <a16:creationId xmlns:a16="http://schemas.microsoft.com/office/drawing/2014/main" id="{0957A33E-9C1B-4432-A828-116BA3F1514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0" name="矩形 99">
                <a:extLst>
                  <a:ext uri="{FF2B5EF4-FFF2-40B4-BE49-F238E27FC236}">
                    <a16:creationId xmlns:a16="http://schemas.microsoft.com/office/drawing/2014/main" id="{4305F98C-A108-4690-8D88-F7163B076CA3}"/>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4" name="组合 83">
              <a:extLst>
                <a:ext uri="{FF2B5EF4-FFF2-40B4-BE49-F238E27FC236}">
                  <a16:creationId xmlns:a16="http://schemas.microsoft.com/office/drawing/2014/main" id="{1C8CD905-733C-411F-A276-AF9999D15A41}"/>
                </a:ext>
              </a:extLst>
            </p:cNvPr>
            <p:cNvGrpSpPr/>
            <p:nvPr/>
          </p:nvGrpSpPr>
          <p:grpSpPr>
            <a:xfrm>
              <a:off x="7092280" y="1086086"/>
              <a:ext cx="1907704" cy="2966897"/>
              <a:chOff x="7092280" y="1117021"/>
              <a:chExt cx="1907704" cy="2966897"/>
            </a:xfrm>
          </p:grpSpPr>
          <p:grpSp>
            <p:nvGrpSpPr>
              <p:cNvPr id="86" name="组合 85">
                <a:extLst>
                  <a:ext uri="{FF2B5EF4-FFF2-40B4-BE49-F238E27FC236}">
                    <a16:creationId xmlns:a16="http://schemas.microsoft.com/office/drawing/2014/main" id="{F6E94C78-D909-4B4F-A5FB-01CB233C0158}"/>
                  </a:ext>
                </a:extLst>
              </p:cNvPr>
              <p:cNvGrpSpPr/>
              <p:nvPr/>
            </p:nvGrpSpPr>
            <p:grpSpPr>
              <a:xfrm>
                <a:off x="7236296" y="1223894"/>
                <a:ext cx="1687949" cy="383539"/>
                <a:chOff x="6339097" y="5057483"/>
                <a:chExt cx="3744416" cy="511504"/>
              </a:xfrm>
              <a:solidFill>
                <a:srgbClr val="253C8E"/>
              </a:solidFill>
            </p:grpSpPr>
            <p:sp>
              <p:nvSpPr>
                <p:cNvPr id="97" name="圆角矩形 33">
                  <a:extLst>
                    <a:ext uri="{FF2B5EF4-FFF2-40B4-BE49-F238E27FC236}">
                      <a16:creationId xmlns:a16="http://schemas.microsoft.com/office/drawing/2014/main" id="{73C96A33-F1C0-43AB-8183-6F74777CC7D1}"/>
                    </a:ext>
                  </a:extLst>
                </p:cNvPr>
                <p:cNvSpPr/>
                <p:nvPr/>
              </p:nvSpPr>
              <p:spPr>
                <a:xfrm>
                  <a:off x="6339097" y="5057483"/>
                  <a:ext cx="3744416" cy="511504"/>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8" name="矩形 97">
                  <a:extLst>
                    <a:ext uri="{FF2B5EF4-FFF2-40B4-BE49-F238E27FC236}">
                      <a16:creationId xmlns:a16="http://schemas.microsoft.com/office/drawing/2014/main" id="{05C656EB-3698-4D62-9F0D-F04C10E1CC0A}"/>
                    </a:ext>
                  </a:extLst>
                </p:cNvPr>
                <p:cNvSpPr/>
                <p:nvPr/>
              </p:nvSpPr>
              <p:spPr>
                <a:xfrm>
                  <a:off x="6339098" y="5085978"/>
                  <a:ext cx="3720517" cy="451521"/>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7" name="组合 86">
                <a:extLst>
                  <a:ext uri="{FF2B5EF4-FFF2-40B4-BE49-F238E27FC236}">
                    <a16:creationId xmlns:a16="http://schemas.microsoft.com/office/drawing/2014/main" id="{D6A12EB6-D433-429E-B723-F0BB0EC1CF06}"/>
                  </a:ext>
                </a:extLst>
              </p:cNvPr>
              <p:cNvGrpSpPr/>
              <p:nvPr/>
            </p:nvGrpSpPr>
            <p:grpSpPr>
              <a:xfrm>
                <a:off x="7225523" y="1730421"/>
                <a:ext cx="1687949" cy="383539"/>
                <a:chOff x="6339097" y="5057483"/>
                <a:chExt cx="3744416" cy="511504"/>
              </a:xfrm>
              <a:solidFill>
                <a:srgbClr val="253C8E"/>
              </a:solidFill>
            </p:grpSpPr>
            <p:sp>
              <p:nvSpPr>
                <p:cNvPr id="95" name="圆角矩形 33">
                  <a:extLst>
                    <a:ext uri="{FF2B5EF4-FFF2-40B4-BE49-F238E27FC236}">
                      <a16:creationId xmlns:a16="http://schemas.microsoft.com/office/drawing/2014/main" id="{1A88D7B1-3D0B-4DD3-9EAF-C8F302843F12}"/>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6" name="矩形 95">
                  <a:extLst>
                    <a:ext uri="{FF2B5EF4-FFF2-40B4-BE49-F238E27FC236}">
                      <a16:creationId xmlns:a16="http://schemas.microsoft.com/office/drawing/2014/main" id="{EAC0159A-44F2-497D-A91E-72E565230FBB}"/>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8" name="组合 87">
                <a:extLst>
                  <a:ext uri="{FF2B5EF4-FFF2-40B4-BE49-F238E27FC236}">
                    <a16:creationId xmlns:a16="http://schemas.microsoft.com/office/drawing/2014/main" id="{6495BBFA-8D27-41D2-9F35-B5CCF8392D35}"/>
                  </a:ext>
                </a:extLst>
              </p:cNvPr>
              <p:cNvGrpSpPr/>
              <p:nvPr/>
            </p:nvGrpSpPr>
            <p:grpSpPr>
              <a:xfrm>
                <a:off x="7225523" y="2219264"/>
                <a:ext cx="1677176" cy="584784"/>
                <a:chOff x="6339097" y="5057483"/>
                <a:chExt cx="3744416" cy="808388"/>
              </a:xfrm>
              <a:solidFill>
                <a:srgbClr val="253C8E"/>
              </a:solidFill>
            </p:grpSpPr>
            <p:sp>
              <p:nvSpPr>
                <p:cNvPr id="93" name="圆角矩形 33">
                  <a:extLst>
                    <a:ext uri="{FF2B5EF4-FFF2-40B4-BE49-F238E27FC236}">
                      <a16:creationId xmlns:a16="http://schemas.microsoft.com/office/drawing/2014/main" id="{2C35B084-61BF-40B1-BB25-217226FF5B01}"/>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4" name="矩形 93">
                  <a:extLst>
                    <a:ext uri="{FF2B5EF4-FFF2-40B4-BE49-F238E27FC236}">
                      <a16:creationId xmlns:a16="http://schemas.microsoft.com/office/drawing/2014/main" id="{F33FF702-DB3C-4080-B6E9-705AF89C484B}"/>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89" name="组合 88">
                <a:extLst>
                  <a:ext uri="{FF2B5EF4-FFF2-40B4-BE49-F238E27FC236}">
                    <a16:creationId xmlns:a16="http://schemas.microsoft.com/office/drawing/2014/main" id="{51B41BB4-6CE4-42D9-847B-6876192FB875}"/>
                  </a:ext>
                </a:extLst>
              </p:cNvPr>
              <p:cNvGrpSpPr/>
              <p:nvPr/>
            </p:nvGrpSpPr>
            <p:grpSpPr>
              <a:xfrm>
                <a:off x="7224657" y="2905313"/>
                <a:ext cx="1687949" cy="1089389"/>
                <a:chOff x="6339097" y="5057483"/>
                <a:chExt cx="3744416" cy="1261048"/>
              </a:xfrm>
              <a:solidFill>
                <a:srgbClr val="253C8E"/>
              </a:solidFill>
            </p:grpSpPr>
            <p:sp>
              <p:nvSpPr>
                <p:cNvPr id="91" name="圆角矩形 33">
                  <a:extLst>
                    <a:ext uri="{FF2B5EF4-FFF2-40B4-BE49-F238E27FC236}">
                      <a16:creationId xmlns:a16="http://schemas.microsoft.com/office/drawing/2014/main" id="{16ECA440-24DD-4A74-A49E-E5F3E66C6149}"/>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2" name="矩形 91">
                  <a:extLst>
                    <a:ext uri="{FF2B5EF4-FFF2-40B4-BE49-F238E27FC236}">
                      <a16:creationId xmlns:a16="http://schemas.microsoft.com/office/drawing/2014/main" id="{1BA43F82-DE09-4A59-8D44-14F372A0A1B6}"/>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90" name="矩形 89">
                <a:extLst>
                  <a:ext uri="{FF2B5EF4-FFF2-40B4-BE49-F238E27FC236}">
                    <a16:creationId xmlns:a16="http://schemas.microsoft.com/office/drawing/2014/main" id="{623C9217-4059-47E9-AF03-4EB7B6A571C7}"/>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85" name="直接箭头连接符 84">
              <a:extLst>
                <a:ext uri="{FF2B5EF4-FFF2-40B4-BE49-F238E27FC236}">
                  <a16:creationId xmlns:a16="http://schemas.microsoft.com/office/drawing/2014/main" id="{0A6E70F6-22B3-4936-80E4-D0A307A21F26}"/>
                </a:ext>
              </a:extLst>
            </p:cNvPr>
            <p:cNvCxnSpPr>
              <a:stCxn id="107" idx="3"/>
              <a:endCxn id="90"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p15="http://schemas.microsoft.com/office/powerpoint/2012/main" xmlns="">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00068" cy="415370"/>
            <a:chOff x="264586" y="255969"/>
            <a:chExt cx="320006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795958"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1551646952"/>
              </p:ext>
            </p:extLst>
          </p:nvPr>
        </p:nvGraphicFramePr>
        <p:xfrm>
          <a:off x="179512" y="671339"/>
          <a:ext cx="8784976" cy="212344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err="1"/>
                        <a:t>boolean</a:t>
                      </a:r>
                      <a:r>
                        <a:rPr lang="en-US" altLang="zh-CN" dirty="0"/>
                        <a:t> </a:t>
                      </a:r>
                      <a:r>
                        <a:rPr lang="en-US" altLang="zh-CN" dirty="0" err="1"/>
                        <a:t>addAll</a:t>
                      </a:r>
                      <a:r>
                        <a:rPr lang="en-US" altLang="zh-CN" dirty="0"/>
                        <a:t>(Collection&lt;? Extends E&gt; c)</a:t>
                      </a:r>
                      <a:endParaRPr lang="zh-CN" altLang="en-US" dirty="0"/>
                    </a:p>
                  </a:txBody>
                  <a:tcPr/>
                </a:tc>
                <a:tc>
                  <a:txBody>
                    <a:bodyPr/>
                    <a:lstStyle/>
                    <a:p>
                      <a:r>
                        <a:rPr lang="zh-CN" altLang="en-US" dirty="0"/>
                        <a:t>向容器中添加</a:t>
                      </a:r>
                      <a:r>
                        <a:rPr lang="en-US" altLang="zh-CN" dirty="0"/>
                        <a:t>c</a:t>
                      </a:r>
                      <a:r>
                        <a:rPr lang="zh-CN" altLang="en-US" dirty="0"/>
                        <a:t>中的所有元素</a:t>
                      </a:r>
                    </a:p>
                  </a:txBody>
                  <a:tcPr/>
                </a:tc>
                <a:extLst>
                  <a:ext uri="{0D108BD9-81ED-4DB2-BD59-A6C34878D82A}">
                    <a16:rowId xmlns:a16="http://schemas.microsoft.com/office/drawing/2014/main" val="914219748"/>
                  </a:ext>
                </a:extLst>
              </a:tr>
              <a:tr h="370840">
                <a:tc>
                  <a:txBody>
                    <a:bodyPr/>
                    <a:lstStyle/>
                    <a:p>
                      <a:r>
                        <a:rPr lang="en-US" altLang="zh-CN" dirty="0" err="1"/>
                        <a:t>boolean</a:t>
                      </a:r>
                      <a:r>
                        <a:rPr lang="en-US" altLang="zh-CN" dirty="0"/>
                        <a:t> </a:t>
                      </a:r>
                      <a:r>
                        <a:rPr lang="en-US" altLang="zh-CN" dirty="0" err="1"/>
                        <a:t>addAll</a:t>
                      </a:r>
                      <a:r>
                        <a:rPr lang="en-US" altLang="zh-CN" dirty="0"/>
                        <a:t>(int index, Collection&lt;? Extends E&gt; c)</a:t>
                      </a:r>
                      <a:endParaRPr lang="zh-CN" altLang="en-US" dirty="0"/>
                    </a:p>
                  </a:txBody>
                  <a:tcPr/>
                </a:tc>
                <a:tc>
                  <a:txBody>
                    <a:bodyPr/>
                    <a:lstStyle/>
                    <a:p>
                      <a:r>
                        <a:rPr lang="zh-CN" altLang="en-US" dirty="0"/>
                        <a:t>向容器的</a:t>
                      </a:r>
                      <a:r>
                        <a:rPr lang="en-US" altLang="zh-CN" dirty="0"/>
                        <a:t>index</a:t>
                      </a:r>
                      <a:r>
                        <a:rPr lang="zh-CN" altLang="en-US" dirty="0"/>
                        <a:t>位置插入</a:t>
                      </a:r>
                      <a:r>
                        <a:rPr lang="en-US" altLang="zh-CN" dirty="0"/>
                        <a:t>c</a:t>
                      </a:r>
                      <a:r>
                        <a:rPr lang="zh-CN" altLang="en-US" dirty="0"/>
                        <a:t>中的所有元素</a:t>
                      </a:r>
                    </a:p>
                  </a:txBody>
                  <a:tcPr/>
                </a:tc>
                <a:extLst>
                  <a:ext uri="{0D108BD9-81ED-4DB2-BD59-A6C34878D82A}">
                    <a16:rowId xmlns:a16="http://schemas.microsoft.com/office/drawing/2014/main" val="2187806134"/>
                  </a:ext>
                </a:extLst>
              </a:tr>
              <a:tr h="370840">
                <a:tc>
                  <a:txBody>
                    <a:bodyPr/>
                    <a:lstStyle/>
                    <a:p>
                      <a:r>
                        <a:rPr lang="en-US" altLang="zh-CN" dirty="0" err="1"/>
                        <a:t>ListIterator</a:t>
                      </a:r>
                      <a:r>
                        <a:rPr lang="en-US" altLang="zh-CN" dirty="0"/>
                        <a:t>&lt;E&gt; </a:t>
                      </a:r>
                      <a:r>
                        <a:rPr lang="en-US" altLang="zh-CN" dirty="0" err="1"/>
                        <a:t>listIterator</a:t>
                      </a:r>
                      <a:r>
                        <a:rPr lang="en-US" altLang="zh-CN" dirty="0"/>
                        <a:t>()</a:t>
                      </a:r>
                      <a:endParaRPr lang="zh-CN" altLang="en-US" dirty="0"/>
                    </a:p>
                  </a:txBody>
                  <a:tcPr/>
                </a:tc>
                <a:tc>
                  <a:txBody>
                    <a:bodyPr/>
                    <a:lstStyle/>
                    <a:p>
                      <a:r>
                        <a:rPr lang="zh-CN" altLang="en-US" dirty="0"/>
                        <a:t>生成</a:t>
                      </a:r>
                      <a:r>
                        <a:rPr lang="en-US" altLang="zh-CN" dirty="0" err="1"/>
                        <a:t>listIterator</a:t>
                      </a:r>
                      <a:endParaRPr lang="zh-CN" altLang="en-US" dirty="0"/>
                    </a:p>
                  </a:txBody>
                  <a:tcPr/>
                </a:tc>
                <a:extLst>
                  <a:ext uri="{0D108BD9-81ED-4DB2-BD59-A6C34878D82A}">
                    <a16:rowId xmlns:a16="http://schemas.microsoft.com/office/drawing/2014/main" val="2592089652"/>
                  </a:ext>
                </a:extLst>
              </a:tr>
              <a:tr h="370840">
                <a:tc>
                  <a:txBody>
                    <a:bodyPr/>
                    <a:lstStyle/>
                    <a:p>
                      <a:r>
                        <a:rPr lang="en-US" altLang="zh-CN" dirty="0" err="1"/>
                        <a:t>ListIterator</a:t>
                      </a:r>
                      <a:r>
                        <a:rPr lang="en-US" altLang="zh-CN" dirty="0"/>
                        <a:t>&lt;E&gt; </a:t>
                      </a:r>
                      <a:r>
                        <a:rPr lang="en-US" altLang="zh-CN" dirty="0" err="1"/>
                        <a:t>listIterator</a:t>
                      </a:r>
                      <a:r>
                        <a:rPr lang="en-US" altLang="zh-CN" dirty="0"/>
                        <a:t>(int index)</a:t>
                      </a:r>
                      <a:endParaRPr lang="zh-CN" altLang="en-US" dirty="0"/>
                    </a:p>
                  </a:txBody>
                  <a:tcPr/>
                </a:tc>
                <a:tc>
                  <a:txBody>
                    <a:bodyPr/>
                    <a:lstStyle/>
                    <a:p>
                      <a:r>
                        <a:rPr lang="zh-CN" altLang="en-US" dirty="0"/>
                        <a:t>生成从</a:t>
                      </a:r>
                      <a:r>
                        <a:rPr lang="en-US" altLang="zh-CN" dirty="0"/>
                        <a:t>index</a:t>
                      </a:r>
                      <a:r>
                        <a:rPr lang="zh-CN" altLang="en-US" dirty="0"/>
                        <a:t>开始的</a:t>
                      </a:r>
                      <a:r>
                        <a:rPr lang="en-US" altLang="zh-CN" dirty="0" err="1"/>
                        <a:t>listIterator</a:t>
                      </a:r>
                      <a:endParaRPr lang="zh-CN" altLang="en-US" dirty="0"/>
                    </a:p>
                  </a:txBody>
                  <a:tcPr/>
                </a:tc>
                <a:extLst>
                  <a:ext uri="{0D108BD9-81ED-4DB2-BD59-A6C34878D82A}">
                    <a16:rowId xmlns:a16="http://schemas.microsoft.com/office/drawing/2014/main" val="1706667124"/>
                  </a:ext>
                </a:extLst>
              </a:tr>
            </a:tbl>
          </a:graphicData>
        </a:graphic>
      </p:graphicFrame>
    </p:spTree>
    <p:extLst>
      <p:ext uri="{BB962C8B-B14F-4D97-AF65-F5344CB8AC3E}">
        <p14:creationId xmlns:p14="http://schemas.microsoft.com/office/powerpoint/2010/main" val="379508045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988746" cy="415370"/>
            <a:chOff x="264586" y="255969"/>
            <a:chExt cx="398874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584636"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LinkedList&lt;E&gt;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graphicFrame>
        <p:nvGraphicFramePr>
          <p:cNvPr id="7" name="表格 14">
            <a:extLst>
              <a:ext uri="{FF2B5EF4-FFF2-40B4-BE49-F238E27FC236}">
                <a16:creationId xmlns:a16="http://schemas.microsoft.com/office/drawing/2014/main" id="{06150100-73CB-42CF-AF70-818807C410AA}"/>
              </a:ext>
            </a:extLst>
          </p:cNvPr>
          <p:cNvGraphicFramePr>
            <a:graphicFrameLocks noGrp="1"/>
          </p:cNvGraphicFramePr>
          <p:nvPr>
            <p:extLst>
              <p:ext uri="{D42A27DB-BD31-4B8C-83A1-F6EECF244321}">
                <p14:modId xmlns:p14="http://schemas.microsoft.com/office/powerpoint/2010/main" val="2048271030"/>
              </p:ext>
            </p:extLst>
          </p:nvPr>
        </p:nvGraphicFramePr>
        <p:xfrm>
          <a:off x="179512" y="1088390"/>
          <a:ext cx="8784976" cy="2595880"/>
        </p:xfrm>
        <a:graphic>
          <a:graphicData uri="http://schemas.openxmlformats.org/drawingml/2006/table">
            <a:tbl>
              <a:tblPr firstRow="1" bandRow="1">
                <a:tableStyleId>{5C22544A-7EE6-4342-B048-85BDC9FD1C3A}</a:tableStyleId>
              </a:tblPr>
              <a:tblGrid>
                <a:gridCol w="4104456">
                  <a:extLst>
                    <a:ext uri="{9D8B030D-6E8A-4147-A177-3AD203B41FA5}">
                      <a16:colId xmlns:a16="http://schemas.microsoft.com/office/drawing/2014/main" val="3083021016"/>
                    </a:ext>
                  </a:extLst>
                </a:gridCol>
                <a:gridCol w="4680520">
                  <a:extLst>
                    <a:ext uri="{9D8B030D-6E8A-4147-A177-3AD203B41FA5}">
                      <a16:colId xmlns:a16="http://schemas.microsoft.com/office/drawing/2014/main" val="3666103471"/>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94802121"/>
                  </a:ext>
                </a:extLst>
              </a:tr>
              <a:tr h="370840">
                <a:tc>
                  <a:txBody>
                    <a:bodyPr/>
                    <a:lstStyle/>
                    <a:p>
                      <a:r>
                        <a:rPr lang="en-US" altLang="zh-CN" dirty="0"/>
                        <a:t>void </a:t>
                      </a:r>
                      <a:r>
                        <a:rPr lang="en-US" altLang="zh-CN" dirty="0" err="1"/>
                        <a:t>addFirst</a:t>
                      </a:r>
                      <a:r>
                        <a:rPr lang="en-US" altLang="zh-CN" dirty="0"/>
                        <a:t>(E e)</a:t>
                      </a:r>
                      <a:endParaRPr lang="zh-CN" altLang="en-US" dirty="0"/>
                    </a:p>
                  </a:txBody>
                  <a:tcPr/>
                </a:tc>
                <a:tc>
                  <a:txBody>
                    <a:bodyPr/>
                    <a:lstStyle/>
                    <a:p>
                      <a:r>
                        <a:rPr lang="zh-CN" altLang="en-US" dirty="0"/>
                        <a:t>向表头插入元素</a:t>
                      </a:r>
                    </a:p>
                  </a:txBody>
                  <a:tcPr/>
                </a:tc>
                <a:extLst>
                  <a:ext uri="{0D108BD9-81ED-4DB2-BD59-A6C34878D82A}">
                    <a16:rowId xmlns:a16="http://schemas.microsoft.com/office/drawing/2014/main" val="1611455970"/>
                  </a:ext>
                </a:extLst>
              </a:tr>
              <a:tr h="370840">
                <a:tc>
                  <a:txBody>
                    <a:bodyPr/>
                    <a:lstStyle/>
                    <a:p>
                      <a:r>
                        <a:rPr lang="en-US" altLang="zh-CN" dirty="0"/>
                        <a:t>void </a:t>
                      </a:r>
                      <a:r>
                        <a:rPr lang="en-US" altLang="zh-CN" dirty="0" err="1"/>
                        <a:t>addLast</a:t>
                      </a:r>
                      <a:r>
                        <a:rPr lang="en-US" altLang="zh-CN" dirty="0"/>
                        <a:t>(E e)</a:t>
                      </a:r>
                      <a:endParaRPr lang="zh-CN" altLang="en-US" dirty="0"/>
                    </a:p>
                  </a:txBody>
                  <a:tcPr/>
                </a:tc>
                <a:tc>
                  <a:txBody>
                    <a:bodyPr/>
                    <a:lstStyle/>
                    <a:p>
                      <a:r>
                        <a:rPr lang="zh-CN" altLang="en-US" dirty="0"/>
                        <a:t>向表尾插入元素</a:t>
                      </a:r>
                    </a:p>
                  </a:txBody>
                  <a:tcPr/>
                </a:tc>
                <a:extLst>
                  <a:ext uri="{0D108BD9-81ED-4DB2-BD59-A6C34878D82A}">
                    <a16:rowId xmlns:a16="http://schemas.microsoft.com/office/drawing/2014/main" val="2393517954"/>
                  </a:ext>
                </a:extLst>
              </a:tr>
              <a:tr h="370840">
                <a:tc>
                  <a:txBody>
                    <a:bodyPr/>
                    <a:lstStyle/>
                    <a:p>
                      <a:r>
                        <a:rPr lang="en-US" altLang="zh-CN" dirty="0"/>
                        <a:t>E </a:t>
                      </a:r>
                      <a:r>
                        <a:rPr lang="en-US" altLang="zh-CN" dirty="0" err="1"/>
                        <a:t>getFirst</a:t>
                      </a:r>
                      <a:r>
                        <a:rPr lang="en-US" altLang="zh-CN" dirty="0"/>
                        <a:t>()</a:t>
                      </a:r>
                      <a:endParaRPr lang="zh-CN" altLang="en-US" dirty="0"/>
                    </a:p>
                  </a:txBody>
                  <a:tcPr/>
                </a:tc>
                <a:tc>
                  <a:txBody>
                    <a:bodyPr/>
                    <a:lstStyle/>
                    <a:p>
                      <a:r>
                        <a:rPr lang="zh-CN" altLang="en-US" dirty="0"/>
                        <a:t>获取头元素</a:t>
                      </a:r>
                    </a:p>
                  </a:txBody>
                  <a:tcPr/>
                </a:tc>
                <a:extLst>
                  <a:ext uri="{0D108BD9-81ED-4DB2-BD59-A6C34878D82A}">
                    <a16:rowId xmlns:a16="http://schemas.microsoft.com/office/drawing/2014/main" val="436914294"/>
                  </a:ext>
                </a:extLst>
              </a:tr>
              <a:tr h="370840">
                <a:tc>
                  <a:txBody>
                    <a:bodyPr/>
                    <a:lstStyle/>
                    <a:p>
                      <a:r>
                        <a:rPr lang="en-US" altLang="zh-CN" dirty="0"/>
                        <a:t>E </a:t>
                      </a:r>
                      <a:r>
                        <a:rPr lang="en-US" altLang="zh-CN" dirty="0" err="1"/>
                        <a:t>getLast</a:t>
                      </a:r>
                      <a:r>
                        <a:rPr lang="en-US" altLang="zh-CN" dirty="0"/>
                        <a:t>()</a:t>
                      </a:r>
                      <a:endParaRPr lang="zh-CN" altLang="en-US" dirty="0"/>
                    </a:p>
                  </a:txBody>
                  <a:tcPr/>
                </a:tc>
                <a:tc>
                  <a:txBody>
                    <a:bodyPr/>
                    <a:lstStyle/>
                    <a:p>
                      <a:r>
                        <a:rPr lang="zh-CN" altLang="en-US" dirty="0"/>
                        <a:t>获取尾元素</a:t>
                      </a:r>
                    </a:p>
                  </a:txBody>
                  <a:tcPr/>
                </a:tc>
                <a:extLst>
                  <a:ext uri="{0D108BD9-81ED-4DB2-BD59-A6C34878D82A}">
                    <a16:rowId xmlns:a16="http://schemas.microsoft.com/office/drawing/2014/main" val="3989556399"/>
                  </a:ext>
                </a:extLst>
              </a:tr>
              <a:tr h="370840">
                <a:tc>
                  <a:txBody>
                    <a:bodyPr/>
                    <a:lstStyle/>
                    <a:p>
                      <a:r>
                        <a:rPr lang="en-US" altLang="zh-CN" dirty="0"/>
                        <a:t>E </a:t>
                      </a:r>
                      <a:r>
                        <a:rPr lang="en-US" altLang="zh-CN" dirty="0" err="1"/>
                        <a:t>removeFirst</a:t>
                      </a:r>
                      <a:r>
                        <a:rPr lang="en-US" altLang="zh-CN" dirty="0"/>
                        <a:t>()</a:t>
                      </a:r>
                      <a:endParaRPr lang="zh-CN" altLang="en-US" dirty="0"/>
                    </a:p>
                  </a:txBody>
                  <a:tcPr/>
                </a:tc>
                <a:tc>
                  <a:txBody>
                    <a:bodyPr/>
                    <a:lstStyle/>
                    <a:p>
                      <a:r>
                        <a:rPr lang="zh-CN" altLang="en-US" dirty="0"/>
                        <a:t>删除头元素</a:t>
                      </a:r>
                    </a:p>
                  </a:txBody>
                  <a:tcPr/>
                </a:tc>
                <a:extLst>
                  <a:ext uri="{0D108BD9-81ED-4DB2-BD59-A6C34878D82A}">
                    <a16:rowId xmlns:a16="http://schemas.microsoft.com/office/drawing/2014/main" val="1882175900"/>
                  </a:ext>
                </a:extLst>
              </a:tr>
              <a:tr h="370840">
                <a:tc>
                  <a:txBody>
                    <a:bodyPr/>
                    <a:lstStyle/>
                    <a:p>
                      <a:r>
                        <a:rPr lang="en-US" altLang="zh-CN" dirty="0"/>
                        <a:t>E </a:t>
                      </a:r>
                      <a:r>
                        <a:rPr lang="en-US" altLang="zh-CN" dirty="0" err="1"/>
                        <a:t>removeLast</a:t>
                      </a:r>
                      <a:r>
                        <a:rPr lang="en-US" altLang="zh-CN" dirty="0"/>
                        <a:t>()</a:t>
                      </a:r>
                      <a:endParaRPr lang="zh-CN" altLang="en-US" dirty="0"/>
                    </a:p>
                  </a:txBody>
                  <a:tcPr/>
                </a:tc>
                <a:tc>
                  <a:txBody>
                    <a:bodyPr/>
                    <a:lstStyle/>
                    <a:p>
                      <a:r>
                        <a:rPr lang="zh-CN" altLang="en-US" dirty="0"/>
                        <a:t>删除尾元素</a:t>
                      </a:r>
                    </a:p>
                  </a:txBody>
                  <a:tcPr/>
                </a:tc>
                <a:extLst>
                  <a:ext uri="{0D108BD9-81ED-4DB2-BD59-A6C34878D82A}">
                    <a16:rowId xmlns:a16="http://schemas.microsoft.com/office/drawing/2014/main" val="3756962095"/>
                  </a:ext>
                </a:extLst>
              </a:tr>
            </a:tbl>
          </a:graphicData>
        </a:graphic>
      </p:graphicFrame>
    </p:spTree>
    <p:extLst>
      <p:ext uri="{BB962C8B-B14F-4D97-AF65-F5344CB8AC3E}">
        <p14:creationId xmlns:p14="http://schemas.microsoft.com/office/powerpoint/2010/main" val="34332616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490211" cy="415370"/>
            <a:chOff x="264586" y="255969"/>
            <a:chExt cx="349021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08610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 </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3" name="文本框 12">
            <a:extLst>
              <a:ext uri="{FF2B5EF4-FFF2-40B4-BE49-F238E27FC236}">
                <a16:creationId xmlns:a16="http://schemas.microsoft.com/office/drawing/2014/main" id="{0D587F43-DF15-4D7F-9970-C89A8BF4AEE4}"/>
              </a:ext>
            </a:extLst>
          </p:cNvPr>
          <p:cNvSpPr txBox="1"/>
          <p:nvPr/>
        </p:nvSpPr>
        <p:spPr>
          <a:xfrm>
            <a:off x="107504" y="671339"/>
            <a:ext cx="8928992" cy="2960811"/>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遍历</a:t>
            </a:r>
            <a:r>
              <a:rPr lang="en-US" altLang="zh-CN" sz="2800" dirty="0">
                <a:latin typeface="微软雅黑" panose="020B0503020204020204" pitchFamily="34" charset="-122"/>
                <a:ea typeface="微软雅黑" panose="020B0503020204020204" pitchFamily="34" charset="-122"/>
              </a:rPr>
              <a:t> Collection</a:t>
            </a:r>
            <a:r>
              <a:rPr lang="zh-CN" altLang="en-US" sz="2800" dirty="0">
                <a:latin typeface="微软雅黑" panose="020B0503020204020204" pitchFamily="34" charset="-122"/>
                <a:ea typeface="微软雅黑" panose="020B0503020204020204" pitchFamily="34" charset="-122"/>
              </a:rPr>
              <a:t> 中的元素</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利用泛型迭代器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Iterator&lt;T&gt;</a:t>
            </a:r>
          </a:p>
          <a:p>
            <a:pPr marL="742950" lvl="1" indent="-285750" eaLnBrk="1" hangingPunct="1">
              <a:spcBef>
                <a:spcPct val="20000"/>
              </a:spcBef>
              <a:buFont typeface="Arial" panose="020B0604020202020204" pitchFamily="34" charset="0"/>
              <a:buChar char="–"/>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Collection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接口继承自</a:t>
            </a:r>
            <a:r>
              <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泛型接口 </a:t>
            </a:r>
            <a:r>
              <a:rPr lang="en-US" altLang="zh-CN" sz="2400" dirty="0" err="1">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Iterable</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&lt;T&gt;</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，该接口中定义了方法 </a:t>
            </a:r>
            <a:r>
              <a:rPr lang="en-US" altLang="zh-CN" sz="2400" dirty="0" err="1">
                <a:solidFill>
                  <a:srgbClr val="FF0000"/>
                </a:solidFill>
                <a:latin typeface="微软雅黑" panose="020B0503020204020204" pitchFamily="34" charset="-122"/>
                <a:ea typeface="微软雅黑" panose="020B0503020204020204" pitchFamily="34" charset="-122"/>
              </a:rPr>
              <a:t>forEach</a:t>
            </a:r>
            <a:r>
              <a:rPr lang="en-US" altLang="zh-CN" sz="2400" dirty="0">
                <a:solidFill>
                  <a:srgbClr val="FF0000"/>
                </a:solidFill>
                <a:latin typeface="微软雅黑" panose="020B0503020204020204" pitchFamily="34" charset="-122"/>
                <a:ea typeface="微软雅黑" panose="020B0503020204020204" pitchFamily="34" charset="-122"/>
              </a:rPr>
              <a:t>(Consumer&lt;? super T&gt; action)</a:t>
            </a:r>
            <a:r>
              <a:rPr lang="zh-CN" altLang="en-US" sz="2400" dirty="0">
                <a:latin typeface="微软雅黑" panose="020B0503020204020204" pitchFamily="34" charset="-122"/>
                <a:ea typeface="微软雅黑" panose="020B0503020204020204" pitchFamily="34" charset="-122"/>
              </a:rPr>
              <a:t>，将其每个元素传递给函数式接口 </a:t>
            </a:r>
            <a:r>
              <a:rPr lang="en-US" altLang="zh-CN" sz="2400" dirty="0">
                <a:latin typeface="微软雅黑" panose="020B0503020204020204" pitchFamily="34" charset="-122"/>
                <a:ea typeface="微软雅黑" panose="020B0503020204020204" pitchFamily="34" charset="-122"/>
              </a:rPr>
              <a:t>Consumer</a:t>
            </a:r>
            <a:r>
              <a:rPr lang="zh-CN" altLang="en-US" sz="2400" dirty="0">
                <a:latin typeface="微软雅黑" panose="020B0503020204020204" pitchFamily="34" charset="-122"/>
                <a:ea typeface="微软雅黑" panose="020B0503020204020204" pitchFamily="34" charset="-122"/>
              </a:rPr>
              <a:t>，从利用 </a:t>
            </a:r>
            <a:r>
              <a:rPr lang="en-US" altLang="zh-CN" sz="2400" dirty="0" err="1">
                <a:latin typeface="微软雅黑" panose="020B0503020204020204" pitchFamily="34" charset="-122"/>
                <a:ea typeface="微软雅黑" panose="020B0503020204020204" pitchFamily="34" charset="-122"/>
              </a:rPr>
              <a:t>action.accept</a:t>
            </a:r>
            <a:r>
              <a:rPr lang="en-US" altLang="zh-CN" sz="2400" dirty="0">
                <a:latin typeface="微软雅黑" panose="020B0503020204020204" pitchFamily="34" charset="-122"/>
                <a:ea typeface="微软雅黑" panose="020B0503020204020204" pitchFamily="34" charset="-122"/>
              </a:rPr>
              <a:t>(T </a:t>
            </a:r>
            <a:r>
              <a:rPr lang="en-US" altLang="zh-CN" sz="2400" dirty="0" err="1">
                <a:latin typeface="微软雅黑" panose="020B0503020204020204" pitchFamily="34" charset="-122"/>
                <a:ea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循环：</a:t>
            </a:r>
            <a:r>
              <a:rPr lang="en-US" altLang="zh-CN"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rPr>
              <a:t>foreach</a:t>
            </a:r>
            <a:endParaRPr lang="zh-CN" altLang="en-US" sz="2400" dirty="0">
              <a:solidFill>
                <a:srgbClr val="FF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136136953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80">
                                          <p:stCondLst>
                                            <p:cond delay="0"/>
                                          </p:stCondLst>
                                        </p:cTn>
                                        <p:tgtEl>
                                          <p:spTgt spid="13"/>
                                        </p:tgtEl>
                                      </p:cBhvr>
                                    </p:animEffect>
                                    <p:anim calcmode="lin" valueType="num">
                                      <p:cBhvr>
                                        <p:cTn id="8"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 dur="26">
                                          <p:stCondLst>
                                            <p:cond delay="650"/>
                                          </p:stCondLst>
                                        </p:cTn>
                                        <p:tgtEl>
                                          <p:spTgt spid="13"/>
                                        </p:tgtEl>
                                      </p:cBhvr>
                                      <p:to x="100000" y="60000"/>
                                    </p:animScale>
                                    <p:animScale>
                                      <p:cBhvr>
                                        <p:cTn id="14" dur="166" decel="50000">
                                          <p:stCondLst>
                                            <p:cond delay="676"/>
                                          </p:stCondLst>
                                        </p:cTn>
                                        <p:tgtEl>
                                          <p:spTgt spid="13"/>
                                        </p:tgtEl>
                                      </p:cBhvr>
                                      <p:to x="100000" y="100000"/>
                                    </p:animScale>
                                    <p:animScale>
                                      <p:cBhvr>
                                        <p:cTn id="15" dur="26">
                                          <p:stCondLst>
                                            <p:cond delay="1312"/>
                                          </p:stCondLst>
                                        </p:cTn>
                                        <p:tgtEl>
                                          <p:spTgt spid="13"/>
                                        </p:tgtEl>
                                      </p:cBhvr>
                                      <p:to x="100000" y="80000"/>
                                    </p:animScale>
                                    <p:animScale>
                                      <p:cBhvr>
                                        <p:cTn id="16" dur="166" decel="50000">
                                          <p:stCondLst>
                                            <p:cond delay="1338"/>
                                          </p:stCondLst>
                                        </p:cTn>
                                        <p:tgtEl>
                                          <p:spTgt spid="13"/>
                                        </p:tgtEl>
                                      </p:cBhvr>
                                      <p:to x="100000" y="100000"/>
                                    </p:animScale>
                                    <p:animScale>
                                      <p:cBhvr>
                                        <p:cTn id="17" dur="26">
                                          <p:stCondLst>
                                            <p:cond delay="1642"/>
                                          </p:stCondLst>
                                        </p:cTn>
                                        <p:tgtEl>
                                          <p:spTgt spid="13"/>
                                        </p:tgtEl>
                                      </p:cBhvr>
                                      <p:to x="100000" y="90000"/>
                                    </p:animScale>
                                    <p:animScale>
                                      <p:cBhvr>
                                        <p:cTn id="18" dur="166" decel="50000">
                                          <p:stCondLst>
                                            <p:cond delay="1668"/>
                                          </p:stCondLst>
                                        </p:cTn>
                                        <p:tgtEl>
                                          <p:spTgt spid="13"/>
                                        </p:tgtEl>
                                      </p:cBhvr>
                                      <p:to x="100000" y="100000"/>
                                    </p:animScale>
                                    <p:animScale>
                                      <p:cBhvr>
                                        <p:cTn id="19" dur="26">
                                          <p:stCondLst>
                                            <p:cond delay="1808"/>
                                          </p:stCondLst>
                                        </p:cTn>
                                        <p:tgtEl>
                                          <p:spTgt spid="13"/>
                                        </p:tgtEl>
                                      </p:cBhvr>
                                      <p:to x="100000" y="95000"/>
                                    </p:animScale>
                                    <p:animScale>
                                      <p:cBhvr>
                                        <p:cTn id="20"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2605" cy="415370"/>
            <a:chOff x="264586" y="255969"/>
            <a:chExt cx="263260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28495"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Iterator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sp>
        <p:nvSpPr>
          <p:cNvPr id="13" name="Rectangle 4">
            <a:extLst>
              <a:ext uri="{FF2B5EF4-FFF2-40B4-BE49-F238E27FC236}">
                <a16:creationId xmlns:a16="http://schemas.microsoft.com/office/drawing/2014/main" id="{03F2E0A8-CD87-48D7-80D4-5156B654A288}"/>
              </a:ext>
            </a:extLst>
          </p:cNvPr>
          <p:cNvSpPr txBox="1">
            <a:spLocks noChangeArrowheads="1"/>
          </p:cNvSpPr>
          <p:nvPr/>
        </p:nvSpPr>
        <p:spPr>
          <a:xfrm>
            <a:off x="107504" y="583285"/>
            <a:ext cx="8928992" cy="460851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接口主要用于</a:t>
            </a:r>
            <a:r>
              <a:rPr lang="zh-CN" altLang="en-US" sz="2800" dirty="0">
                <a:solidFill>
                  <a:srgbClr val="FF0000"/>
                </a:solidFill>
                <a:latin typeface="微软雅黑" panose="020B0503020204020204" pitchFamily="34" charset="-122"/>
                <a:ea typeface="微软雅黑" panose="020B0503020204020204" pitchFamily="34" charset="-122"/>
              </a:rPr>
              <a:t>遍历 </a:t>
            </a:r>
            <a:r>
              <a:rPr lang="en-US" altLang="zh-CN" sz="2800" dirty="0">
                <a:solidFill>
                  <a:srgbClr val="FF0000"/>
                </a:solidFill>
                <a:latin typeface="微软雅黑" panose="020B0503020204020204" pitchFamily="34" charset="-122"/>
                <a:ea typeface="微软雅黑" panose="020B0503020204020204" pitchFamily="34" charset="-122"/>
              </a:rPr>
              <a:t>Collection </a:t>
            </a:r>
            <a:r>
              <a:rPr lang="zh-CN" altLang="en-US" sz="2800" dirty="0">
                <a:solidFill>
                  <a:srgbClr val="FF0000"/>
                </a:solidFill>
                <a:latin typeface="微软雅黑" panose="020B0503020204020204" pitchFamily="34" charset="-122"/>
                <a:ea typeface="微软雅黑" panose="020B0503020204020204" pitchFamily="34" charset="-122"/>
              </a:rPr>
              <a:t>集合中的元素</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Iterator </a:t>
            </a:r>
            <a:r>
              <a:rPr lang="zh-CN" altLang="en-US" sz="2800" dirty="0">
                <a:latin typeface="微软雅黑" panose="020B0503020204020204" pitchFamily="34" charset="-122"/>
                <a:ea typeface="微软雅黑" panose="020B0503020204020204" pitchFamily="34" charset="-122"/>
              </a:rPr>
              <a:t>对象也被称为</a:t>
            </a:r>
            <a:r>
              <a:rPr lang="zh-CN" altLang="en-US" sz="2800" dirty="0">
                <a:solidFill>
                  <a:srgbClr val="FF0000"/>
                </a:solidFill>
                <a:latin typeface="微软雅黑" panose="020B0503020204020204" pitchFamily="34" charset="-122"/>
                <a:ea typeface="微软雅黑" panose="020B0503020204020204" pitchFamily="34" charset="-122"/>
              </a:rPr>
              <a:t>迭代器</a:t>
            </a:r>
            <a:endParaRPr lang="en-US" altLang="zh-CN"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3183313184"/>
              </p:ext>
            </p:extLst>
          </p:nvPr>
        </p:nvGraphicFramePr>
        <p:xfrm>
          <a:off x="264586" y="1707654"/>
          <a:ext cx="8614828" cy="212344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a: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hasNext</a:t>
                      </a:r>
                      <a:r>
                        <a:rPr lang="en-US" altLang="zh-CN" dirty="0"/>
                        <a:t>()</a:t>
                      </a:r>
                      <a:endParaRPr lang="zh-CN" altLang="en-US" dirty="0"/>
                    </a:p>
                  </a:txBody>
                  <a:tcPr/>
                </a:tc>
                <a:tc>
                  <a:txBody>
                    <a:bodyPr/>
                    <a:lstStyle/>
                    <a:p>
                      <a:r>
                        <a:rPr lang="zh-CN" altLang="en-US" dirty="0"/>
                        <a:t>后面是否还有元素</a:t>
                      </a:r>
                    </a:p>
                  </a:txBody>
                  <a:tcPr/>
                </a:tc>
                <a:extLst>
                  <a:ext uri="{0D108BD9-81ED-4DB2-BD59-A6C34878D82A}">
                    <a16:rowId xmlns:a16="http://schemas.microsoft.com/office/drawing/2014/main" val="1934490779"/>
                  </a:ext>
                </a:extLst>
              </a:tr>
              <a:tr h="370840">
                <a:tc>
                  <a:txBody>
                    <a:bodyPr/>
                    <a:lstStyle/>
                    <a:p>
                      <a:r>
                        <a:rPr lang="en-US" altLang="zh-CN" dirty="0"/>
                        <a:t>public abstract E next()</a:t>
                      </a:r>
                      <a:endParaRPr lang="zh-CN" altLang="en-US" dirty="0"/>
                    </a:p>
                  </a:txBody>
                  <a:tcPr/>
                </a:tc>
                <a:tc>
                  <a:txBody>
                    <a:bodyPr/>
                    <a:lstStyle/>
                    <a:p>
                      <a:r>
                        <a:rPr lang="zh-CN" altLang="en-US" dirty="0"/>
                        <a:t>返回后续元素</a:t>
                      </a:r>
                    </a:p>
                  </a:txBody>
                  <a:tcPr/>
                </a:tc>
                <a:extLst>
                  <a:ext uri="{0D108BD9-81ED-4DB2-BD59-A6C34878D82A}">
                    <a16:rowId xmlns:a16="http://schemas.microsoft.com/office/drawing/2014/main" val="2434254452"/>
                  </a:ext>
                </a:extLst>
              </a:tr>
              <a:tr h="370840">
                <a:tc>
                  <a:txBody>
                    <a:bodyPr/>
                    <a:lstStyle/>
                    <a:p>
                      <a:r>
                        <a:rPr lang="en-US" altLang="zh-CN" dirty="0"/>
                        <a:t>public abstract void remove()</a:t>
                      </a:r>
                      <a:endParaRPr lang="zh-CN" altLang="en-US" dirty="0"/>
                    </a:p>
                  </a:txBody>
                  <a:tcPr/>
                </a:tc>
                <a:tc>
                  <a:txBody>
                    <a:bodyPr/>
                    <a:lstStyle/>
                    <a:p>
                      <a:r>
                        <a:rPr lang="zh-CN" altLang="en-US" dirty="0"/>
                        <a:t>删除当前指向的元素</a:t>
                      </a:r>
                    </a:p>
                  </a:txBody>
                  <a:tcPr/>
                </a:tc>
                <a:extLst>
                  <a:ext uri="{0D108BD9-81ED-4DB2-BD59-A6C34878D82A}">
                    <a16:rowId xmlns:a16="http://schemas.microsoft.com/office/drawing/2014/main" val="2637435143"/>
                  </a:ext>
                </a:extLst>
              </a:tr>
              <a:tr h="370840">
                <a:tc>
                  <a:txBody>
                    <a:bodyPr/>
                    <a:lstStyle/>
                    <a:p>
                      <a:r>
                        <a:rPr lang="en-US" altLang="zh-CN" dirty="0"/>
                        <a:t>public </a:t>
                      </a:r>
                      <a:r>
                        <a:rPr lang="en-US" altLang="zh-CN"/>
                        <a:t>abstract void </a:t>
                      </a:r>
                      <a:r>
                        <a:rPr lang="en-US" altLang="zh-CN" dirty="0" err="1"/>
                        <a:t>forEachRemaining</a:t>
                      </a:r>
                      <a:r>
                        <a:rPr lang="en-US" altLang="zh-CN" dirty="0"/>
                        <a:t>(Consumer&lt;? super T&gt; action)</a:t>
                      </a:r>
                      <a:endParaRPr lang="zh-CN" altLang="en-US" dirty="0"/>
                    </a:p>
                  </a:txBody>
                  <a:tcPr/>
                </a:tc>
                <a:tc>
                  <a:txBody>
                    <a:bodyPr/>
                    <a:lstStyle/>
                    <a:p>
                      <a:r>
                        <a:rPr lang="zh-CN" altLang="en-US" dirty="0"/>
                        <a:t>遍历剩余元素</a:t>
                      </a:r>
                    </a:p>
                  </a:txBody>
                  <a:tcPr/>
                </a:tc>
                <a:extLst>
                  <a:ext uri="{0D108BD9-81ED-4DB2-BD59-A6C34878D82A}">
                    <a16:rowId xmlns:a16="http://schemas.microsoft.com/office/drawing/2014/main" val="3773023903"/>
                  </a:ext>
                </a:extLst>
              </a:tr>
            </a:tbl>
          </a:graphicData>
        </a:graphic>
      </p:graphicFrame>
    </p:spTree>
    <p:extLst>
      <p:ext uri="{BB962C8B-B14F-4D97-AF65-F5344CB8AC3E}">
        <p14:creationId xmlns:p14="http://schemas.microsoft.com/office/powerpoint/2010/main" val="380638492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23738" cy="415370"/>
            <a:chOff x="264586" y="255969"/>
            <a:chExt cx="302373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19628"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ListIterator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泛型接口</a:t>
              </a:r>
            </a:p>
          </p:txBody>
        </p:sp>
      </p:grpSp>
      <p:graphicFrame>
        <p:nvGraphicFramePr>
          <p:cNvPr id="3" name="表格 3">
            <a:extLst>
              <a:ext uri="{FF2B5EF4-FFF2-40B4-BE49-F238E27FC236}">
                <a16:creationId xmlns:a16="http://schemas.microsoft.com/office/drawing/2014/main" id="{70C00145-C095-47AA-A4F8-8C38B4464B06}"/>
              </a:ext>
            </a:extLst>
          </p:cNvPr>
          <p:cNvGraphicFramePr>
            <a:graphicFrameLocks noGrp="1"/>
          </p:cNvGraphicFramePr>
          <p:nvPr>
            <p:extLst>
              <p:ext uri="{D42A27DB-BD31-4B8C-83A1-F6EECF244321}">
                <p14:modId xmlns:p14="http://schemas.microsoft.com/office/powerpoint/2010/main" val="1018561674"/>
              </p:ext>
            </p:extLst>
          </p:nvPr>
        </p:nvGraphicFramePr>
        <p:xfrm>
          <a:off x="264586" y="915566"/>
          <a:ext cx="8614828" cy="2595880"/>
        </p:xfrm>
        <a:graphic>
          <a:graphicData uri="http://schemas.openxmlformats.org/drawingml/2006/table">
            <a:tbl>
              <a:tblPr firstRow="1" bandRow="1">
                <a:tableStyleId>{5C22544A-7EE6-4342-B048-85BDC9FD1C3A}</a:tableStyleId>
              </a:tblPr>
              <a:tblGrid>
                <a:gridCol w="4883478">
                  <a:extLst>
                    <a:ext uri="{9D8B030D-6E8A-4147-A177-3AD203B41FA5}">
                      <a16:colId xmlns:a16="http://schemas.microsoft.com/office/drawing/2014/main" val="417914155"/>
                    </a:ext>
                  </a:extLst>
                </a:gridCol>
                <a:gridCol w="3731350">
                  <a:extLst>
                    <a:ext uri="{9D8B030D-6E8A-4147-A177-3AD203B41FA5}">
                      <a16:colId xmlns:a16="http://schemas.microsoft.com/office/drawing/2014/main" val="3793425451"/>
                    </a:ext>
                  </a:extLst>
                </a:gridCol>
              </a:tblGrid>
              <a:tr h="370840">
                <a:tc>
                  <a:txBody>
                    <a:bodyPr/>
                    <a:lstStyle/>
                    <a:p>
                      <a:r>
                        <a:rPr lang="en-US" altLang="zh-CN" dirty="0" err="1"/>
                        <a:t>ListIterator</a:t>
                      </a:r>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2348470885"/>
                  </a:ext>
                </a:extLst>
              </a:tr>
              <a:tr h="370840">
                <a:tc>
                  <a:txBody>
                    <a:bodyPr/>
                    <a:lstStyle/>
                    <a:p>
                      <a:r>
                        <a:rPr lang="en-US" altLang="zh-CN" dirty="0"/>
                        <a:t>public abstract </a:t>
                      </a:r>
                      <a:r>
                        <a:rPr lang="en-US" altLang="zh-CN" dirty="0" err="1"/>
                        <a:t>boolean</a:t>
                      </a:r>
                      <a:r>
                        <a:rPr lang="en-US" altLang="zh-CN" dirty="0"/>
                        <a:t> </a:t>
                      </a:r>
                      <a:r>
                        <a:rPr lang="en-US" altLang="zh-CN" dirty="0" err="1"/>
                        <a:t>hasPrevious</a:t>
                      </a:r>
                      <a:r>
                        <a:rPr lang="en-US" altLang="zh-CN" dirty="0"/>
                        <a:t>()</a:t>
                      </a:r>
                      <a:endParaRPr lang="zh-CN" altLang="en-US" dirty="0"/>
                    </a:p>
                  </a:txBody>
                  <a:tcPr/>
                </a:tc>
                <a:tc>
                  <a:txBody>
                    <a:bodyPr/>
                    <a:lstStyle/>
                    <a:p>
                      <a:r>
                        <a:rPr lang="zh-CN" altLang="en-US" dirty="0"/>
                        <a:t>判断是否有前驱元素</a:t>
                      </a:r>
                    </a:p>
                  </a:txBody>
                  <a:tcPr/>
                </a:tc>
                <a:extLst>
                  <a:ext uri="{0D108BD9-81ED-4DB2-BD59-A6C34878D82A}">
                    <a16:rowId xmlns:a16="http://schemas.microsoft.com/office/drawing/2014/main" val="1934490779"/>
                  </a:ext>
                </a:extLst>
              </a:tr>
              <a:tr h="370840">
                <a:tc>
                  <a:txBody>
                    <a:bodyPr/>
                    <a:lstStyle/>
                    <a:p>
                      <a:r>
                        <a:rPr lang="en-US" altLang="zh-CN" dirty="0"/>
                        <a:t>public abstract E previous()</a:t>
                      </a:r>
                      <a:endParaRPr lang="zh-CN" altLang="en-US" dirty="0"/>
                    </a:p>
                  </a:txBody>
                  <a:tcPr/>
                </a:tc>
                <a:tc>
                  <a:txBody>
                    <a:bodyPr/>
                    <a:lstStyle/>
                    <a:p>
                      <a:r>
                        <a:rPr lang="zh-CN" altLang="en-US" dirty="0"/>
                        <a:t>返回前驱元素</a:t>
                      </a:r>
                    </a:p>
                  </a:txBody>
                  <a:tcPr/>
                </a:tc>
                <a:extLst>
                  <a:ext uri="{0D108BD9-81ED-4DB2-BD59-A6C34878D82A}">
                    <a16:rowId xmlns:a16="http://schemas.microsoft.com/office/drawing/2014/main" val="2434254452"/>
                  </a:ext>
                </a:extLst>
              </a:tr>
              <a:tr h="370840">
                <a:tc>
                  <a:txBody>
                    <a:bodyPr/>
                    <a:lstStyle/>
                    <a:p>
                      <a:r>
                        <a:rPr lang="en-US" altLang="zh-CN" dirty="0"/>
                        <a:t>public abstract void add(E e)</a:t>
                      </a:r>
                      <a:endParaRPr lang="zh-CN" altLang="en-US" dirty="0"/>
                    </a:p>
                  </a:txBody>
                  <a:tcPr/>
                </a:tc>
                <a:tc>
                  <a:txBody>
                    <a:bodyPr/>
                    <a:lstStyle/>
                    <a:p>
                      <a:r>
                        <a:rPr lang="zh-CN" altLang="en-US" dirty="0"/>
                        <a:t>向列表的当前位置插入元素</a:t>
                      </a:r>
                      <a:r>
                        <a:rPr lang="en-US" altLang="zh-CN" dirty="0"/>
                        <a:t>e</a:t>
                      </a:r>
                      <a:endParaRPr lang="zh-CN" altLang="en-US" dirty="0"/>
                    </a:p>
                  </a:txBody>
                  <a:tcPr/>
                </a:tc>
                <a:extLst>
                  <a:ext uri="{0D108BD9-81ED-4DB2-BD59-A6C34878D82A}">
                    <a16:rowId xmlns:a16="http://schemas.microsoft.com/office/drawing/2014/main" val="2637435143"/>
                  </a:ext>
                </a:extLst>
              </a:tr>
              <a:tr h="370840">
                <a:tc>
                  <a:txBody>
                    <a:bodyPr/>
                    <a:lstStyle/>
                    <a:p>
                      <a:r>
                        <a:rPr lang="en-US" altLang="zh-CN" dirty="0"/>
                        <a:t>public abstract void set(E e)</a:t>
                      </a:r>
                      <a:endParaRPr lang="zh-CN" altLang="en-US" dirty="0"/>
                    </a:p>
                  </a:txBody>
                  <a:tcPr/>
                </a:tc>
                <a:tc>
                  <a:txBody>
                    <a:bodyPr/>
                    <a:lstStyle/>
                    <a:p>
                      <a:r>
                        <a:rPr lang="zh-CN" altLang="en-US" dirty="0"/>
                        <a:t>用元素</a:t>
                      </a:r>
                      <a:r>
                        <a:rPr lang="en-US" altLang="zh-CN" dirty="0"/>
                        <a:t>e</a:t>
                      </a:r>
                      <a:r>
                        <a:rPr lang="zh-CN" altLang="en-US" dirty="0"/>
                        <a:t>替换当前元素</a:t>
                      </a:r>
                    </a:p>
                  </a:txBody>
                  <a:tcPr/>
                </a:tc>
                <a:extLst>
                  <a:ext uri="{0D108BD9-81ED-4DB2-BD59-A6C34878D82A}">
                    <a16:rowId xmlns:a16="http://schemas.microsoft.com/office/drawing/2014/main" val="3773023903"/>
                  </a:ext>
                </a:extLst>
              </a:tr>
              <a:tr h="370840">
                <a:tc>
                  <a:txBody>
                    <a:bodyPr/>
                    <a:lstStyle/>
                    <a:p>
                      <a:r>
                        <a:rPr lang="en-US" altLang="zh-CN" dirty="0"/>
                        <a:t>public abstract int </a:t>
                      </a:r>
                      <a:r>
                        <a:rPr lang="en-US" altLang="zh-CN" dirty="0" err="1"/>
                        <a:t>nextIndex</a:t>
                      </a:r>
                      <a:r>
                        <a:rPr lang="en-US" altLang="zh-CN" dirty="0"/>
                        <a:t>()</a:t>
                      </a:r>
                      <a:endParaRPr lang="zh-CN" altLang="en-US" dirty="0"/>
                    </a:p>
                  </a:txBody>
                  <a:tcPr/>
                </a:tc>
                <a:tc>
                  <a:txBody>
                    <a:bodyPr/>
                    <a:lstStyle/>
                    <a:p>
                      <a:r>
                        <a:rPr lang="zh-CN" altLang="en-US" dirty="0"/>
                        <a:t>返回基于</a:t>
                      </a:r>
                      <a:r>
                        <a:rPr lang="en-US" altLang="zh-CN" dirty="0"/>
                        <a:t>next()</a:t>
                      </a:r>
                      <a:r>
                        <a:rPr lang="zh-CN" altLang="en-US" dirty="0"/>
                        <a:t>调用的元素序号</a:t>
                      </a:r>
                    </a:p>
                  </a:txBody>
                  <a:tcPr/>
                </a:tc>
                <a:extLst>
                  <a:ext uri="{0D108BD9-81ED-4DB2-BD59-A6C34878D82A}">
                    <a16:rowId xmlns:a16="http://schemas.microsoft.com/office/drawing/2014/main" val="1149411822"/>
                  </a:ext>
                </a:extLst>
              </a:tr>
              <a:tr h="370840">
                <a:tc>
                  <a:txBody>
                    <a:bodyPr/>
                    <a:lstStyle/>
                    <a:p>
                      <a:r>
                        <a:rPr lang="en-US" altLang="zh-CN" dirty="0"/>
                        <a:t>public abstract int </a:t>
                      </a:r>
                      <a:r>
                        <a:rPr lang="en-US" altLang="zh-CN" dirty="0" err="1"/>
                        <a:t>previousIndex</a:t>
                      </a:r>
                      <a:r>
                        <a:rPr lang="en-US" altLang="zh-CN" dirty="0"/>
                        <a:t>()</a:t>
                      </a:r>
                      <a:endParaRPr lang="zh-CN" altLang="en-US" dirty="0"/>
                    </a:p>
                  </a:txBody>
                  <a:tcPr/>
                </a:tc>
                <a:tc>
                  <a:txBody>
                    <a:bodyPr/>
                    <a:lstStyle/>
                    <a:p>
                      <a:r>
                        <a:rPr lang="zh-CN" altLang="en-US" dirty="0"/>
                        <a:t>返回基于</a:t>
                      </a:r>
                      <a:r>
                        <a:rPr lang="en-US" altLang="zh-CN" dirty="0"/>
                        <a:t>previous()</a:t>
                      </a:r>
                      <a:r>
                        <a:rPr lang="zh-CN" altLang="en-US" dirty="0"/>
                        <a:t>调用的元素序号</a:t>
                      </a:r>
                    </a:p>
                  </a:txBody>
                  <a:tcPr/>
                </a:tc>
                <a:extLst>
                  <a:ext uri="{0D108BD9-81ED-4DB2-BD59-A6C34878D82A}">
                    <a16:rowId xmlns:a16="http://schemas.microsoft.com/office/drawing/2014/main" val="1862571852"/>
                  </a:ext>
                </a:extLst>
              </a:tr>
            </a:tbl>
          </a:graphicData>
        </a:graphic>
      </p:graphicFrame>
      <p:sp>
        <p:nvSpPr>
          <p:cNvPr id="15" name="文本框 14">
            <a:extLst>
              <a:ext uri="{FF2B5EF4-FFF2-40B4-BE49-F238E27FC236}">
                <a16:creationId xmlns:a16="http://schemas.microsoft.com/office/drawing/2014/main" id="{3B6815EF-F201-4600-93D9-94958AE2B54E}"/>
              </a:ext>
            </a:extLst>
          </p:cNvPr>
          <p:cNvSpPr txBox="1"/>
          <p:nvPr/>
        </p:nvSpPr>
        <p:spPr>
          <a:xfrm>
            <a:off x="264586" y="4389818"/>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/IteratorDemo.java</a:t>
            </a:r>
          </a:p>
        </p:txBody>
      </p:sp>
      <p:sp>
        <p:nvSpPr>
          <p:cNvPr id="13" name="文本框 12">
            <a:extLst>
              <a:ext uri="{FF2B5EF4-FFF2-40B4-BE49-F238E27FC236}">
                <a16:creationId xmlns:a16="http://schemas.microsoft.com/office/drawing/2014/main" id="{865F452F-2B3D-4878-BA41-DA02DD496A64}"/>
              </a:ext>
            </a:extLst>
          </p:cNvPr>
          <p:cNvSpPr txBox="1"/>
          <p:nvPr/>
        </p:nvSpPr>
        <p:spPr>
          <a:xfrm>
            <a:off x="264586" y="3689022"/>
            <a:ext cx="855588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/StackDemo.java</a:t>
            </a:r>
          </a:p>
        </p:txBody>
      </p:sp>
    </p:spTree>
    <p:extLst>
      <p:ext uri="{BB962C8B-B14F-4D97-AF65-F5344CB8AC3E}">
        <p14:creationId xmlns:p14="http://schemas.microsoft.com/office/powerpoint/2010/main" val="382979148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487279" cy="415370"/>
            <a:chOff x="264586" y="255969"/>
            <a:chExt cx="448727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08316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a:t>
              </a:r>
              <a:r>
                <a:rPr lang="zh-CN" altLang="en-US" sz="2099" dirty="0">
                  <a:solidFill>
                    <a:srgbClr val="253C8E"/>
                  </a:solidFill>
                  <a:latin typeface="微软雅黑 Light" panose="020B0502040204020203" pitchFamily="34" charset="-122"/>
                  <a:ea typeface="微软雅黑 Light" panose="020B0502040204020203" pitchFamily="34" charset="-122"/>
                </a:rPr>
                <a:t>中新增的一些实用方法</a:t>
              </a:r>
            </a:p>
          </p:txBody>
        </p:sp>
      </p:grpSp>
      <p:sp>
        <p:nvSpPr>
          <p:cNvPr id="13" name="Rectangle 3">
            <a:extLst>
              <a:ext uri="{FF2B5EF4-FFF2-40B4-BE49-F238E27FC236}">
                <a16:creationId xmlns:a16="http://schemas.microsoft.com/office/drawing/2014/main" id="{72133B5F-2C7E-46FD-A430-6BFB87BA823F}"/>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Collection</a:t>
            </a:r>
            <a:r>
              <a:rPr lang="zh-CN" altLang="en-US" sz="2800" dirty="0">
                <a:latin typeface="微软雅黑" panose="020B0503020204020204" pitchFamily="34" charset="-122"/>
                <a:ea typeface="微软雅黑" panose="020B0503020204020204" pitchFamily="34" charset="-122"/>
              </a:rPr>
              <a:t>中的方法</a:t>
            </a:r>
            <a:r>
              <a:rPr lang="en-US" altLang="zh-CN" sz="2800" dirty="0" err="1">
                <a:solidFill>
                  <a:srgbClr val="FF0000"/>
                </a:solidFill>
                <a:latin typeface="微软雅黑" panose="020B0503020204020204" pitchFamily="34" charset="-122"/>
                <a:ea typeface="微软雅黑" panose="020B0503020204020204" pitchFamily="34" charset="-122"/>
              </a:rPr>
              <a:t>removeIf</a:t>
            </a:r>
            <a:r>
              <a:rPr lang="en-US" altLang="zh-CN" sz="2800" dirty="0">
                <a:solidFill>
                  <a:srgbClr val="FF0000"/>
                </a:solidFill>
                <a:latin typeface="微软雅黑" panose="020B0503020204020204" pitchFamily="34" charset="-122"/>
                <a:ea typeface="微软雅黑" panose="020B0503020204020204" pitchFamily="34" charset="-122"/>
              </a:rPr>
              <a:t>(Predicate pre)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java.util.function.Predicate</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a:solidFill>
                  <a:srgbClr val="FF0000"/>
                </a:solidFill>
                <a:latin typeface="微软雅黑" panose="020B0503020204020204" pitchFamily="34" charset="-122"/>
                <a:ea typeface="微软雅黑" panose="020B0503020204020204" pitchFamily="34" charset="-122"/>
              </a:rPr>
              <a:t>Java8</a:t>
            </a:r>
            <a:r>
              <a:rPr lang="zh-CN" altLang="en-US" sz="2800" dirty="0">
                <a:solidFill>
                  <a:srgbClr val="FF0000"/>
                </a:solidFill>
                <a:latin typeface="微软雅黑" panose="020B0503020204020204" pitchFamily="34" charset="-122"/>
                <a:ea typeface="微软雅黑" panose="020B0503020204020204" pitchFamily="34" charset="-122"/>
              </a:rPr>
              <a:t>新增）</a:t>
            </a:r>
            <a:r>
              <a:rPr lang="zh-CN" altLang="en-US" sz="2800" dirty="0">
                <a:latin typeface="微软雅黑" panose="020B0503020204020204" pitchFamily="34" charset="-122"/>
                <a:ea typeface="微软雅黑" panose="020B0503020204020204" pitchFamily="34" charset="-122"/>
              </a:rPr>
              <a:t>是函数式接口，可以对集合元素进行过滤。</a:t>
            </a:r>
            <a:endParaRPr lang="en-US" altLang="zh-CN" sz="2800" dirty="0">
              <a:latin typeface="微软雅黑" panose="020B0503020204020204" pitchFamily="34" charset="-122"/>
              <a:ea typeface="微软雅黑" panose="020B0503020204020204" pitchFamily="34" charset="-122"/>
            </a:endParaRPr>
          </a:p>
          <a:p>
            <a:pPr eaLnBrk="1" hangingPunct="1"/>
            <a:r>
              <a:rPr lang="en-US" altLang="zh-CN" sz="2800" dirty="0">
                <a:latin typeface="微软雅黑" panose="020B0503020204020204" pitchFamily="34" charset="-122"/>
                <a:ea typeface="微软雅黑" panose="020B0503020204020204" pitchFamily="34" charset="-122"/>
              </a:rPr>
              <a:t>Collection </a:t>
            </a:r>
            <a:r>
              <a:rPr lang="zh-CN" altLang="en-US" sz="2800" dirty="0">
                <a:latin typeface="微软雅黑" panose="020B0503020204020204" pitchFamily="34" charset="-122"/>
                <a:ea typeface="微软雅黑" panose="020B0503020204020204" pitchFamily="34" charset="-122"/>
              </a:rPr>
              <a:t>接口提供了一个 </a:t>
            </a:r>
            <a:r>
              <a:rPr lang="en-US" altLang="zh-CN" sz="2800" dirty="0">
                <a:solidFill>
                  <a:srgbClr val="FF0000"/>
                </a:solidFill>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默认方法，该方法可返回该集合对应的流。由于</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可以对集合元素进行整体的聚集操作，因此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极大了丰富了集合的功能</a:t>
            </a:r>
          </a:p>
        </p:txBody>
      </p:sp>
    </p:spTree>
    <p:extLst>
      <p:ext uri="{BB962C8B-B14F-4D97-AF65-F5344CB8AC3E}">
        <p14:creationId xmlns:p14="http://schemas.microsoft.com/office/powerpoint/2010/main" val="7787488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059371" cy="415370"/>
            <a:chOff x="264586" y="255969"/>
            <a:chExt cx="2059371"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655261"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Stream </a:t>
              </a:r>
              <a:r>
                <a:rPr lang="zh-CN" altLang="en-US" sz="2099" dirty="0">
                  <a:solidFill>
                    <a:srgbClr val="253C8E"/>
                  </a:solidFill>
                  <a:latin typeface="微软雅黑 Light" panose="020B0502040204020203" pitchFamily="34" charset="-122"/>
                  <a:ea typeface="微软雅黑 Light" panose="020B0502040204020203" pitchFamily="34" charset="-122"/>
                </a:rPr>
                <a:t>操作</a:t>
              </a:r>
            </a:p>
          </p:txBody>
        </p:sp>
      </p:grpSp>
      <p:sp>
        <p:nvSpPr>
          <p:cNvPr id="15" name="Rectangle 3">
            <a:extLst>
              <a:ext uri="{FF2B5EF4-FFF2-40B4-BE49-F238E27FC236}">
                <a16:creationId xmlns:a16="http://schemas.microsoft.com/office/drawing/2014/main" id="{13A34D89-853C-4AF7-8FA3-C80C7CC30356}"/>
              </a:ext>
            </a:extLst>
          </p:cNvPr>
          <p:cNvSpPr txBox="1">
            <a:spLocks noChangeArrowheads="1"/>
          </p:cNvSpPr>
          <p:nvPr/>
        </p:nvSpPr>
        <p:spPr>
          <a:xfrm>
            <a:off x="107504" y="583285"/>
            <a:ext cx="8928992"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Java 8 </a:t>
            </a:r>
            <a:r>
              <a:rPr lang="zh-CN" altLang="en-US" sz="2800" dirty="0">
                <a:latin typeface="微软雅黑" panose="020B0503020204020204" pitchFamily="34" charset="-122"/>
                <a:ea typeface="微软雅黑" panose="020B0503020204020204" pitchFamily="34" charset="-122"/>
              </a:rPr>
              <a:t>还新增了 </a:t>
            </a:r>
            <a:r>
              <a:rPr lang="en-US" altLang="zh-CN" sz="2800" dirty="0">
                <a:solidFill>
                  <a:srgbClr val="FF0000"/>
                </a:solidFill>
                <a:latin typeface="微软雅黑" panose="020B0503020204020204" pitchFamily="34" charset="-122"/>
                <a:ea typeface="微软雅黑" panose="020B0503020204020204" pitchFamily="34" charset="-122"/>
              </a:rPr>
              <a: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IntStream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LongStream</a:t>
            </a:r>
            <a:r>
              <a:rPr lang="zh-CN" altLang="en-US" sz="2800" dirty="0">
                <a:solidFill>
                  <a:srgbClr val="FF0000"/>
                </a:solidFill>
                <a:latin typeface="微软雅黑" panose="020B0503020204020204" pitchFamily="34" charset="-122"/>
                <a:ea typeface="微软雅黑" panose="020B0503020204020204" pitchFamily="34" charset="-122"/>
              </a:rPr>
              <a:t>、</a:t>
            </a:r>
            <a:r>
              <a:rPr lang="en-US" altLang="zh-CN" sz="2800" dirty="0" err="1">
                <a:solidFill>
                  <a:srgbClr val="FF0000"/>
                </a:solidFill>
                <a:latin typeface="微软雅黑" panose="020B0503020204020204" pitchFamily="34" charset="-122"/>
                <a:ea typeface="微软雅黑" panose="020B0503020204020204" pitchFamily="34" charset="-122"/>
              </a:rPr>
              <a:t>DoubleStream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等流式 </a:t>
            </a:r>
            <a:r>
              <a:rPr lang="en-US" altLang="zh-CN" sz="2800" dirty="0">
                <a:latin typeface="微软雅黑" panose="020B0503020204020204" pitchFamily="34" charset="-122"/>
                <a:ea typeface="微软雅黑" panose="020B0503020204020204" pitchFamily="34" charset="-122"/>
              </a:rPr>
              <a:t>API</a:t>
            </a:r>
            <a:r>
              <a:rPr lang="zh-CN" altLang="en-US" sz="2800" dirty="0">
                <a:latin typeface="微软雅黑" panose="020B0503020204020204" pitchFamily="34" charset="-122"/>
                <a:ea typeface="微软雅黑" panose="020B0503020204020204" pitchFamily="34" charset="-122"/>
              </a:rPr>
              <a:t>，位于 </a:t>
            </a:r>
            <a:r>
              <a:rPr lang="en-US" altLang="zh-CN" sz="2800" dirty="0" err="1">
                <a:solidFill>
                  <a:srgbClr val="FF0000"/>
                </a:solidFill>
                <a:latin typeface="微软雅黑" panose="020B0503020204020204" pitchFamily="34" charset="-122"/>
                <a:ea typeface="微软雅黑" panose="020B0503020204020204" pitchFamily="34" charset="-122"/>
              </a:rPr>
              <a:t>java.util.stream</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包内</a:t>
            </a:r>
          </a:p>
          <a:p>
            <a:pPr eaLnBrk="1" hangingPunct="1">
              <a:lnSpc>
                <a:spcPct val="90000"/>
              </a:lnSpc>
            </a:pPr>
            <a:r>
              <a:rPr lang="zh-CN" altLang="en-US" sz="2800" dirty="0">
                <a:latin typeface="微软雅黑" panose="020B0503020204020204" pitchFamily="34" charset="-122"/>
                <a:ea typeface="微软雅黑" panose="020B0503020204020204" pitchFamily="34" charset="-122"/>
              </a:rPr>
              <a:t>独立使用 </a:t>
            </a:r>
            <a:r>
              <a:rPr lang="en-US" altLang="zh-CN" sz="2800" dirty="0">
                <a:latin typeface="微软雅黑" panose="020B0503020204020204" pitchFamily="34" charset="-122"/>
                <a:ea typeface="微软雅黑" panose="020B0503020204020204" pitchFamily="34" charset="-122"/>
              </a:rPr>
              <a:t>Stream </a:t>
            </a:r>
            <a:r>
              <a:rPr lang="zh-CN" altLang="en-US" sz="2800" dirty="0">
                <a:latin typeface="微软雅黑" panose="020B0503020204020204" pitchFamily="34" charset="-122"/>
                <a:ea typeface="微软雅黑" panose="020B0503020204020204" pitchFamily="34" charset="-122"/>
              </a:rPr>
              <a:t>的步骤如下：</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使用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或 </a:t>
            </a:r>
            <a:r>
              <a:rPr lang="en-US" altLang="zh-CN" sz="2400" dirty="0" err="1">
                <a:latin typeface="微软雅黑" panose="020B0503020204020204" pitchFamily="34" charset="-122"/>
                <a:ea typeface="微软雅黑" panose="020B0503020204020204" pitchFamily="34" charset="-122"/>
              </a:rPr>
              <a:t>XxxStream</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类方法创建该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对应 </a:t>
            </a:r>
            <a:r>
              <a:rPr lang="en-US" altLang="zh-CN" sz="2400" dirty="0">
                <a:latin typeface="微软雅黑" panose="020B0503020204020204" pitchFamily="34" charset="-122"/>
                <a:ea typeface="微软雅黑" panose="020B0503020204020204" pitchFamily="34" charset="-122"/>
              </a:rPr>
              <a:t>Builder</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重复调用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add() </a:t>
            </a:r>
            <a:r>
              <a:rPr lang="zh-CN" altLang="en-US" sz="2400" dirty="0">
                <a:latin typeface="微软雅黑" panose="020B0503020204020204" pitchFamily="34" charset="-122"/>
                <a:ea typeface="微软雅黑" panose="020B0503020204020204" pitchFamily="34" charset="-122"/>
              </a:rPr>
              <a:t>方法向该流中添加多个元素</a:t>
            </a: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Builder </a:t>
            </a:r>
            <a:r>
              <a:rPr lang="zh-CN" altLang="en-US" sz="2400" dirty="0">
                <a:latin typeface="微软雅黑" panose="020B0503020204020204" pitchFamily="34" charset="-122"/>
                <a:ea typeface="微软雅黑" panose="020B0503020204020204" pitchFamily="34" charset="-122"/>
              </a:rPr>
              <a:t>的 </a:t>
            </a:r>
            <a:r>
              <a:rPr lang="en-US" altLang="zh-CN" sz="2400" dirty="0">
                <a:solidFill>
                  <a:srgbClr val="FF0000"/>
                </a:solidFill>
                <a:latin typeface="微软雅黑" panose="020B0503020204020204" pitchFamily="34" charset="-122"/>
                <a:ea typeface="微软雅黑" panose="020B0503020204020204" pitchFamily="34" charset="-122"/>
              </a:rPr>
              <a:t>build() </a:t>
            </a:r>
            <a:r>
              <a:rPr lang="zh-CN" altLang="en-US" sz="2400" dirty="0">
                <a:latin typeface="微软雅黑" panose="020B0503020204020204" pitchFamily="34" charset="-122"/>
                <a:ea typeface="微软雅黑" panose="020B0503020204020204" pitchFamily="34" charset="-122"/>
              </a:rPr>
              <a:t>方法获取对应的 </a:t>
            </a:r>
            <a:r>
              <a:rPr lang="en-US" altLang="zh-CN" sz="2400" dirty="0">
                <a:latin typeface="微软雅黑" panose="020B0503020204020204" pitchFamily="34" charset="-122"/>
                <a:ea typeface="微软雅黑" panose="020B0503020204020204" pitchFamily="34" charset="-122"/>
              </a:rPr>
              <a:t>Stream</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调用 </a:t>
            </a:r>
            <a:r>
              <a:rPr lang="en-US" altLang="zh-CN" sz="2400" dirty="0">
                <a:latin typeface="微软雅黑" panose="020B0503020204020204" pitchFamily="34" charset="-122"/>
                <a:ea typeface="微软雅黑" panose="020B0503020204020204" pitchFamily="34" charset="-122"/>
              </a:rPr>
              <a:t>Stream </a:t>
            </a:r>
            <a:r>
              <a:rPr lang="zh-CN" altLang="en-US" sz="2400" dirty="0">
                <a:latin typeface="微软雅黑" panose="020B0503020204020204" pitchFamily="34" charset="-122"/>
                <a:ea typeface="微软雅黑" panose="020B0503020204020204" pitchFamily="34" charset="-122"/>
              </a:rPr>
              <a:t>的</a:t>
            </a:r>
            <a:r>
              <a:rPr lang="zh-CN" altLang="en-US" sz="2400" dirty="0">
                <a:solidFill>
                  <a:srgbClr val="FF0000"/>
                </a:solidFill>
                <a:latin typeface="微软雅黑" panose="020B0503020204020204" pitchFamily="34" charset="-122"/>
                <a:ea typeface="微软雅黑" panose="020B0503020204020204" pitchFamily="34" charset="-122"/>
              </a:rPr>
              <a:t>聚集方法（中间方法：</a:t>
            </a:r>
            <a:r>
              <a:rPr lang="en-US" altLang="zh-CN" sz="2400" dirty="0">
                <a:solidFill>
                  <a:srgbClr val="FF0000"/>
                </a:solidFill>
                <a:latin typeface="微软雅黑" panose="020B0503020204020204" pitchFamily="34" charset="-122"/>
                <a:ea typeface="微软雅黑" panose="020B0503020204020204" pitchFamily="34" charset="-122"/>
              </a:rPr>
              <a:t>filter</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map</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err="1">
                <a:solidFill>
                  <a:srgbClr val="FF0000"/>
                </a:solidFill>
                <a:latin typeface="微软雅黑" panose="020B0503020204020204" pitchFamily="34" charset="-122"/>
                <a:ea typeface="微软雅黑" panose="020B0503020204020204" pitchFamily="34" charset="-122"/>
              </a:rPr>
              <a:t>mapToXxx</a:t>
            </a:r>
            <a:r>
              <a:rPr lang="zh-CN" altLang="en-US" sz="2400" dirty="0">
                <a:solidFill>
                  <a:srgbClr val="FF0000"/>
                </a:solidFill>
                <a:latin typeface="微软雅黑" panose="020B0503020204020204" pitchFamily="34" charset="-122"/>
                <a:ea typeface="微软雅黑" panose="020B0503020204020204" pitchFamily="34" charset="-122"/>
              </a:rPr>
              <a:t>，末端方法：</a:t>
            </a:r>
            <a:r>
              <a:rPr lang="en-US" altLang="zh-CN" sz="2400" dirty="0">
                <a:solidFill>
                  <a:srgbClr val="FF0000"/>
                </a:solidFill>
                <a:latin typeface="微软雅黑" panose="020B0503020204020204" pitchFamily="34" charset="-122"/>
                <a:ea typeface="微软雅黑" panose="020B0503020204020204" pitchFamily="34" charset="-122"/>
              </a:rPr>
              <a:t>sum</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max</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min</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count</a:t>
            </a:r>
            <a:r>
              <a:rPr lang="zh-CN" altLang="en-US" sz="24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81245186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639017" cy="415370"/>
            <a:chOff x="264586" y="255969"/>
            <a:chExt cx="263901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23490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a:solidFill>
                    <a:srgbClr val="253C8E"/>
                  </a:solidFill>
                  <a:latin typeface="微软雅黑 Light" panose="020B0502040204020203" pitchFamily="34" charset="-122"/>
                  <a:ea typeface="微软雅黑 Light" panose="020B0502040204020203" pitchFamily="34" charset="-122"/>
                </a:rPr>
                <a:t>HashSet&lt;E&gt;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228583052"/>
              </p:ext>
            </p:extLst>
          </p:nvPr>
        </p:nvGraphicFramePr>
        <p:xfrm>
          <a:off x="451630" y="947453"/>
          <a:ext cx="8064896" cy="1854200"/>
        </p:xfrm>
        <a:graphic>
          <a:graphicData uri="http://schemas.openxmlformats.org/drawingml/2006/table">
            <a:tbl>
              <a:tblPr firstRow="1" bandRow="1">
                <a:tableStyleId>{5C22544A-7EE6-4342-B048-85BDC9FD1C3A}</a:tableStyleId>
              </a:tblPr>
              <a:tblGrid>
                <a:gridCol w="4032448">
                  <a:extLst>
                    <a:ext uri="{9D8B030D-6E8A-4147-A177-3AD203B41FA5}">
                      <a16:colId xmlns:a16="http://schemas.microsoft.com/office/drawing/2014/main" val="3065228933"/>
                    </a:ext>
                  </a:extLst>
                </a:gridCol>
                <a:gridCol w="4032448">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a:t>
                      </a:r>
                      <a:r>
                        <a:rPr lang="en-US" altLang="zh-CN" dirty="0" err="1"/>
                        <a:t>boolean</a:t>
                      </a:r>
                      <a:r>
                        <a:rPr lang="en-US" altLang="zh-CN" dirty="0"/>
                        <a:t> add(E e)</a:t>
                      </a:r>
                      <a:endParaRPr lang="zh-CN" altLang="en-US" dirty="0"/>
                    </a:p>
                  </a:txBody>
                  <a:tcPr/>
                </a:tc>
                <a:tc>
                  <a:txBody>
                    <a:bodyPr/>
                    <a:lstStyle/>
                    <a:p>
                      <a:r>
                        <a:rPr lang="zh-CN" altLang="en-US" dirty="0"/>
                        <a:t>向集合中添加元素</a:t>
                      </a:r>
                    </a:p>
                  </a:txBody>
                  <a:tcPr/>
                </a:tc>
                <a:extLst>
                  <a:ext uri="{0D108BD9-81ED-4DB2-BD59-A6C34878D82A}">
                    <a16:rowId xmlns:a16="http://schemas.microsoft.com/office/drawing/2014/main" val="873631170"/>
                  </a:ext>
                </a:extLst>
              </a:tr>
              <a:tr h="370840">
                <a:tc>
                  <a:txBody>
                    <a:bodyPr/>
                    <a:lstStyle/>
                    <a:p>
                      <a:r>
                        <a:rPr lang="en-US" altLang="zh-CN" dirty="0"/>
                        <a:t>public void clear()</a:t>
                      </a:r>
                      <a:endParaRPr lang="zh-CN" altLang="en-US" dirty="0"/>
                    </a:p>
                  </a:txBody>
                  <a:tcPr/>
                </a:tc>
                <a:tc>
                  <a:txBody>
                    <a:bodyPr/>
                    <a:lstStyle/>
                    <a:p>
                      <a:r>
                        <a:rPr lang="zh-CN" altLang="en-US" dirty="0"/>
                        <a:t>清空集合</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boolean</a:t>
                      </a:r>
                      <a:r>
                        <a:rPr lang="en-US" altLang="zh-CN" dirty="0"/>
                        <a:t> contains(Object obj)</a:t>
                      </a:r>
                      <a:endParaRPr lang="zh-CN" altLang="en-US" dirty="0"/>
                    </a:p>
                  </a:txBody>
                  <a:tcPr/>
                </a:tc>
                <a:tc>
                  <a:txBody>
                    <a:bodyPr/>
                    <a:lstStyle/>
                    <a:p>
                      <a:r>
                        <a:rPr lang="zh-CN" altLang="en-US" dirty="0"/>
                        <a:t>集合中是否包含元素</a:t>
                      </a:r>
                      <a:r>
                        <a:rPr lang="en-US" altLang="zh-CN" dirty="0"/>
                        <a:t>o</a:t>
                      </a:r>
                      <a:endParaRPr lang="zh-CN" altLang="en-US" dirty="0"/>
                    </a:p>
                  </a:txBody>
                  <a:tcPr/>
                </a:tc>
                <a:extLst>
                  <a:ext uri="{0D108BD9-81ED-4DB2-BD59-A6C34878D82A}">
                    <a16:rowId xmlns:a16="http://schemas.microsoft.com/office/drawing/2014/main" val="2311786110"/>
                  </a:ext>
                </a:extLst>
              </a:tr>
              <a:tr h="370840">
                <a:tc>
                  <a:txBody>
                    <a:bodyPr/>
                    <a:lstStyle/>
                    <a:p>
                      <a:r>
                        <a:rPr lang="en-US" altLang="zh-CN" dirty="0"/>
                        <a:t>public int size()</a:t>
                      </a:r>
                      <a:endParaRPr lang="zh-CN" altLang="en-US" dirty="0"/>
                    </a:p>
                  </a:txBody>
                  <a:tcPr/>
                </a:tc>
                <a:tc>
                  <a:txBody>
                    <a:bodyPr/>
                    <a:lstStyle/>
                    <a:p>
                      <a:r>
                        <a:rPr lang="zh-CN" altLang="en-US" dirty="0"/>
                        <a:t>集合大小</a:t>
                      </a:r>
                    </a:p>
                  </a:txBody>
                  <a:tcPr/>
                </a:tc>
                <a:extLst>
                  <a:ext uri="{0D108BD9-81ED-4DB2-BD59-A6C34878D82A}">
                    <a16:rowId xmlns:a16="http://schemas.microsoft.com/office/drawing/2014/main" val="3973039500"/>
                  </a:ext>
                </a:extLst>
              </a:tr>
            </a:tbl>
          </a:graphicData>
        </a:graphic>
      </p:graphicFrame>
      <p:sp>
        <p:nvSpPr>
          <p:cNvPr id="13" name="文本框 2">
            <a:extLst>
              <a:ext uri="{FF2B5EF4-FFF2-40B4-BE49-F238E27FC236}">
                <a16:creationId xmlns:a16="http://schemas.microsoft.com/office/drawing/2014/main" id="{23DB0563-F6A5-48B1-83C1-B087730D77EC}"/>
              </a:ext>
            </a:extLst>
          </p:cNvPr>
          <p:cNvSpPr txBox="1"/>
          <p:nvPr/>
        </p:nvSpPr>
        <p:spPr>
          <a:xfrm>
            <a:off x="338982" y="3643822"/>
            <a:ext cx="8265466"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/HashSetDemo.java</a:t>
            </a:r>
          </a:p>
        </p:txBody>
      </p:sp>
    </p:spTree>
    <p:extLst>
      <p:ext uri="{BB962C8B-B14F-4D97-AF65-F5344CB8AC3E}">
        <p14:creationId xmlns:p14="http://schemas.microsoft.com/office/powerpoint/2010/main" val="107252988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graphicFrame>
        <p:nvGraphicFramePr>
          <p:cNvPr id="3" name="表格 3">
            <a:extLst>
              <a:ext uri="{FF2B5EF4-FFF2-40B4-BE49-F238E27FC236}">
                <a16:creationId xmlns:a16="http://schemas.microsoft.com/office/drawing/2014/main" id="{9F53FE5A-65C5-4828-AA24-01199D73E3B8}"/>
              </a:ext>
            </a:extLst>
          </p:cNvPr>
          <p:cNvGraphicFramePr>
            <a:graphicFrameLocks noGrp="1"/>
          </p:cNvGraphicFramePr>
          <p:nvPr>
            <p:extLst>
              <p:ext uri="{D42A27DB-BD31-4B8C-83A1-F6EECF244321}">
                <p14:modId xmlns:p14="http://schemas.microsoft.com/office/powerpoint/2010/main" val="1633771742"/>
              </p:ext>
            </p:extLst>
          </p:nvPr>
        </p:nvGraphicFramePr>
        <p:xfrm>
          <a:off x="143508" y="671339"/>
          <a:ext cx="8856984" cy="424688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3065228933"/>
                    </a:ext>
                  </a:extLst>
                </a:gridCol>
                <a:gridCol w="4428492">
                  <a:extLst>
                    <a:ext uri="{9D8B030D-6E8A-4147-A177-3AD203B41FA5}">
                      <a16:colId xmlns:a16="http://schemas.microsoft.com/office/drawing/2014/main" val="227950246"/>
                    </a:ext>
                  </a:extLst>
                </a:gridCol>
              </a:tblGrid>
              <a:tr h="370840">
                <a:tc>
                  <a:txBody>
                    <a:bodyPr/>
                    <a:lstStyle/>
                    <a:p>
                      <a:r>
                        <a:rPr lang="en-US" altLang="zh-CN" dirty="0"/>
                        <a:t>HashSet</a:t>
                      </a:r>
                      <a:r>
                        <a:rPr lang="zh-CN" altLang="en-US" dirty="0"/>
                        <a:t>中的常用方法</a:t>
                      </a:r>
                    </a:p>
                  </a:txBody>
                  <a:tcPr/>
                </a:tc>
                <a:tc>
                  <a:txBody>
                    <a:bodyPr/>
                    <a:lstStyle/>
                    <a:p>
                      <a:r>
                        <a:rPr lang="zh-CN" altLang="en-US" dirty="0"/>
                        <a:t>功能说明</a:t>
                      </a:r>
                    </a:p>
                  </a:txBody>
                  <a:tcPr/>
                </a:tc>
                <a:extLst>
                  <a:ext uri="{0D108BD9-81ED-4DB2-BD59-A6C34878D82A}">
                    <a16:rowId xmlns:a16="http://schemas.microsoft.com/office/drawing/2014/main" val="1193046553"/>
                  </a:ext>
                </a:extLst>
              </a:tr>
              <a:tr h="370840">
                <a:tc>
                  <a:txBody>
                    <a:bodyPr/>
                    <a:lstStyle/>
                    <a:p>
                      <a:r>
                        <a:rPr lang="en-US" altLang="zh-CN" dirty="0"/>
                        <a:t>public E first()</a:t>
                      </a:r>
                      <a:endParaRPr lang="zh-CN" altLang="en-US" dirty="0"/>
                    </a:p>
                  </a:txBody>
                  <a:tcPr/>
                </a:tc>
                <a:tc>
                  <a:txBody>
                    <a:bodyPr/>
                    <a:lstStyle/>
                    <a:p>
                      <a:r>
                        <a:rPr lang="zh-CN" altLang="en-US" dirty="0"/>
                        <a:t>返回集合中的第一个元素</a:t>
                      </a:r>
                    </a:p>
                  </a:txBody>
                  <a:tcPr/>
                </a:tc>
                <a:extLst>
                  <a:ext uri="{0D108BD9-81ED-4DB2-BD59-A6C34878D82A}">
                    <a16:rowId xmlns:a16="http://schemas.microsoft.com/office/drawing/2014/main" val="873631170"/>
                  </a:ext>
                </a:extLst>
              </a:tr>
              <a:tr h="370840">
                <a:tc>
                  <a:txBody>
                    <a:bodyPr/>
                    <a:lstStyle/>
                    <a:p>
                      <a:r>
                        <a:rPr lang="en-US" altLang="zh-CN" dirty="0"/>
                        <a:t>public E last()</a:t>
                      </a:r>
                      <a:endParaRPr lang="zh-CN" altLang="en-US" dirty="0"/>
                    </a:p>
                  </a:txBody>
                  <a:tcPr/>
                </a:tc>
                <a:tc>
                  <a:txBody>
                    <a:bodyPr/>
                    <a:lstStyle/>
                    <a:p>
                      <a:r>
                        <a:rPr lang="zh-CN" altLang="en-US" dirty="0"/>
                        <a:t>返回集合中的最后一个元素</a:t>
                      </a:r>
                    </a:p>
                  </a:txBody>
                  <a:tcPr/>
                </a:tc>
                <a:extLst>
                  <a:ext uri="{0D108BD9-81ED-4DB2-BD59-A6C34878D82A}">
                    <a16:rowId xmlns:a16="http://schemas.microsoft.com/office/drawing/2014/main" val="2942212211"/>
                  </a:ext>
                </a:extLst>
              </a:tr>
              <a:tr h="370840">
                <a:tc>
                  <a:txBody>
                    <a:bodyPr/>
                    <a:lstStyle/>
                    <a:p>
                      <a:r>
                        <a:rPr lang="en-US" altLang="zh-CN" dirty="0"/>
                        <a:t>public </a:t>
                      </a:r>
                      <a:r>
                        <a:rPr lang="en-US" altLang="zh-CN" dirty="0" err="1"/>
                        <a:t>SortedSet</a:t>
                      </a:r>
                      <a:r>
                        <a:rPr lang="en-US" altLang="zh-CN" dirty="0"/>
                        <a:t>&lt;E&gt; </a:t>
                      </a:r>
                      <a:r>
                        <a:rPr lang="en-US" altLang="zh-CN" dirty="0" err="1"/>
                        <a:t>headSet</a:t>
                      </a:r>
                      <a:r>
                        <a:rPr lang="en-US" altLang="zh-CN" dirty="0"/>
                        <a:t>(E </a:t>
                      </a:r>
                      <a:r>
                        <a:rPr lang="en-US" altLang="zh-CN" dirty="0" err="1"/>
                        <a:t>toElement</a:t>
                      </a:r>
                      <a:r>
                        <a:rPr lang="en-US" altLang="zh-CN" dirty="0"/>
                        <a:t>)</a:t>
                      </a:r>
                      <a:endParaRPr lang="zh-CN" altLang="en-US" dirty="0"/>
                    </a:p>
                  </a:txBody>
                  <a:tcPr/>
                </a:tc>
                <a:tc>
                  <a:txBody>
                    <a:bodyPr/>
                    <a:lstStyle/>
                    <a:p>
                      <a:r>
                        <a:rPr lang="zh-CN" altLang="en-US" dirty="0"/>
                        <a:t>返回一个新集合，位于</a:t>
                      </a:r>
                      <a:r>
                        <a:rPr lang="en-US" altLang="zh-CN" dirty="0" err="1"/>
                        <a:t>toElement</a:t>
                      </a:r>
                      <a:r>
                        <a:rPr lang="zh-CN" altLang="en-US" dirty="0"/>
                        <a:t>前的元素</a:t>
                      </a:r>
                    </a:p>
                  </a:txBody>
                  <a:tcPr/>
                </a:tc>
                <a:extLst>
                  <a:ext uri="{0D108BD9-81ED-4DB2-BD59-A6C34878D82A}">
                    <a16:rowId xmlns:a16="http://schemas.microsoft.com/office/drawing/2014/main" val="2311786110"/>
                  </a:ext>
                </a:extLst>
              </a:tr>
              <a:tr h="370840">
                <a:tc>
                  <a:txBody>
                    <a:bodyPr/>
                    <a:lstStyle/>
                    <a:p>
                      <a:r>
                        <a:rPr lang="en-US" altLang="zh-CN" dirty="0"/>
                        <a:t>public </a:t>
                      </a:r>
                      <a:r>
                        <a:rPr lang="en-US" altLang="zh-CN" dirty="0" err="1"/>
                        <a:t>SortedSet</a:t>
                      </a:r>
                      <a:r>
                        <a:rPr lang="en-US" altLang="zh-CN" dirty="0"/>
                        <a:t>&lt;E&gt; </a:t>
                      </a:r>
                      <a:r>
                        <a:rPr lang="en-US" altLang="zh-CN" dirty="0" err="1"/>
                        <a:t>tailSet</a:t>
                      </a:r>
                      <a:r>
                        <a:rPr lang="en-US" altLang="zh-CN" dirty="0"/>
                        <a:t>(E </a:t>
                      </a:r>
                      <a:r>
                        <a:rPr lang="en-US" altLang="zh-CN" dirty="0" err="1"/>
                        <a:t>fromElement</a:t>
                      </a:r>
                      <a:r>
                        <a:rPr lang="en-US" altLang="zh-CN" dirty="0"/>
                        <a:t>)</a:t>
                      </a:r>
                      <a:endParaRPr lang="zh-CN" altLang="en-US" dirty="0"/>
                    </a:p>
                  </a:txBody>
                  <a:tcPr/>
                </a:tc>
                <a:tc>
                  <a:txBody>
                    <a:bodyPr/>
                    <a:lstStyle/>
                    <a:p>
                      <a:r>
                        <a:rPr lang="zh-CN" altLang="en-US" dirty="0"/>
                        <a:t>返回一个新集合，位于</a:t>
                      </a:r>
                      <a:r>
                        <a:rPr lang="en-US" altLang="zh-CN" dirty="0" err="1"/>
                        <a:t>fromElement</a:t>
                      </a:r>
                      <a:r>
                        <a:rPr lang="zh-CN" altLang="en-US" dirty="0"/>
                        <a:t>后的元素</a:t>
                      </a:r>
                    </a:p>
                  </a:txBody>
                  <a:tcPr/>
                </a:tc>
                <a:extLst>
                  <a:ext uri="{0D108BD9-81ED-4DB2-BD59-A6C34878D82A}">
                    <a16:rowId xmlns:a16="http://schemas.microsoft.com/office/drawing/2014/main" val="3973039500"/>
                  </a:ext>
                </a:extLst>
              </a:tr>
              <a:tr h="370840">
                <a:tc>
                  <a:txBody>
                    <a:bodyPr/>
                    <a:lstStyle/>
                    <a:p>
                      <a:r>
                        <a:rPr lang="en-US" altLang="zh-CN" dirty="0"/>
                        <a:t>public</a:t>
                      </a:r>
                      <a:r>
                        <a:rPr lang="zh-CN" altLang="en-US" dirty="0"/>
                        <a:t> </a:t>
                      </a:r>
                      <a:r>
                        <a:rPr lang="en-US" altLang="zh-CN" dirty="0" err="1"/>
                        <a:t>SortedSet</a:t>
                      </a:r>
                      <a:r>
                        <a:rPr lang="en-US" altLang="zh-CN" dirty="0"/>
                        <a:t>&lt;E&gt; subset(E </a:t>
                      </a:r>
                      <a:r>
                        <a:rPr lang="en-US" altLang="zh-CN" dirty="0" err="1"/>
                        <a:t>fromElement</a:t>
                      </a:r>
                      <a:r>
                        <a:rPr lang="en-US" altLang="zh-CN" dirty="0"/>
                        <a:t>, E </a:t>
                      </a:r>
                      <a:r>
                        <a:rPr lang="en-US" altLang="zh-CN" dirty="0" err="1"/>
                        <a:t>toElement</a:t>
                      </a:r>
                      <a:r>
                        <a:rPr lang="en-US" altLang="zh-CN" dirty="0"/>
                        <a:t>)</a:t>
                      </a:r>
                    </a:p>
                  </a:txBody>
                  <a:tcPr/>
                </a:tc>
                <a:tc>
                  <a:txBody>
                    <a:bodyPr/>
                    <a:lstStyle/>
                    <a:p>
                      <a:r>
                        <a:rPr lang="zh-CN" altLang="en-US" dirty="0"/>
                        <a:t>返回一个新集合，介于</a:t>
                      </a:r>
                      <a:r>
                        <a:rPr lang="en-US" altLang="zh-CN" dirty="0" err="1"/>
                        <a:t>fromElement</a:t>
                      </a:r>
                      <a:r>
                        <a:rPr lang="zh-CN" altLang="en-US" dirty="0"/>
                        <a:t>和</a:t>
                      </a:r>
                      <a:r>
                        <a:rPr lang="en-US" altLang="zh-CN" dirty="0" err="1"/>
                        <a:t>toElement</a:t>
                      </a:r>
                      <a:r>
                        <a:rPr lang="zh-CN" altLang="en-US" dirty="0"/>
                        <a:t>之间的元素</a:t>
                      </a:r>
                    </a:p>
                  </a:txBody>
                  <a:tcPr/>
                </a:tc>
                <a:extLst>
                  <a:ext uri="{0D108BD9-81ED-4DB2-BD59-A6C34878D82A}">
                    <a16:rowId xmlns:a16="http://schemas.microsoft.com/office/drawing/2014/main" val="2098086269"/>
                  </a:ext>
                </a:extLst>
              </a:tr>
              <a:tr h="370840">
                <a:tc>
                  <a:txBody>
                    <a:bodyPr/>
                    <a:lstStyle/>
                    <a:p>
                      <a:r>
                        <a:rPr lang="en-US" altLang="zh-CN" dirty="0"/>
                        <a:t>public E lower(E e)</a:t>
                      </a:r>
                      <a:endParaRPr lang="zh-CN" altLang="en-US" dirty="0"/>
                    </a:p>
                  </a:txBody>
                  <a:tcPr/>
                </a:tc>
                <a:tc>
                  <a:txBody>
                    <a:bodyPr/>
                    <a:lstStyle/>
                    <a:p>
                      <a:r>
                        <a:rPr lang="zh-CN" altLang="en-US" dirty="0"/>
                        <a:t>严格小于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319240881"/>
                  </a:ext>
                </a:extLst>
              </a:tr>
              <a:tr h="370840">
                <a:tc>
                  <a:txBody>
                    <a:bodyPr/>
                    <a:lstStyle/>
                    <a:p>
                      <a:r>
                        <a:rPr lang="en-US" altLang="zh-CN" dirty="0"/>
                        <a:t>public E higher(E e)</a:t>
                      </a:r>
                      <a:endParaRPr lang="zh-CN" altLang="en-US" dirty="0"/>
                    </a:p>
                  </a:txBody>
                  <a:tcPr/>
                </a:tc>
                <a:tc>
                  <a:txBody>
                    <a:bodyPr/>
                    <a:lstStyle/>
                    <a:p>
                      <a:r>
                        <a:rPr lang="zh-CN" altLang="en-US" dirty="0"/>
                        <a:t>严格大于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1954288736"/>
                  </a:ext>
                </a:extLst>
              </a:tr>
              <a:tr h="370840">
                <a:tc>
                  <a:txBody>
                    <a:bodyPr/>
                    <a:lstStyle/>
                    <a:p>
                      <a:r>
                        <a:rPr lang="en-US" altLang="zh-CN" dirty="0"/>
                        <a:t>public E floor(E e)</a:t>
                      </a:r>
                      <a:endParaRPr lang="zh-CN" altLang="en-US" dirty="0"/>
                    </a:p>
                  </a:txBody>
                  <a:tcPr/>
                </a:tc>
                <a:tc>
                  <a:txBody>
                    <a:bodyPr/>
                    <a:lstStyle/>
                    <a:p>
                      <a:r>
                        <a:rPr lang="zh-CN" altLang="en-US" dirty="0"/>
                        <a:t>小于等于</a:t>
                      </a:r>
                      <a:r>
                        <a:rPr lang="en-US" altLang="zh-CN" dirty="0"/>
                        <a:t>e</a:t>
                      </a:r>
                      <a:r>
                        <a:rPr lang="zh-CN" altLang="en-US" dirty="0"/>
                        <a:t>的最大元素，否则</a:t>
                      </a:r>
                      <a:r>
                        <a:rPr lang="en-US" altLang="zh-CN" dirty="0"/>
                        <a:t>null</a:t>
                      </a:r>
                      <a:endParaRPr lang="zh-CN" altLang="en-US" dirty="0"/>
                    </a:p>
                  </a:txBody>
                  <a:tcPr/>
                </a:tc>
                <a:extLst>
                  <a:ext uri="{0D108BD9-81ED-4DB2-BD59-A6C34878D82A}">
                    <a16:rowId xmlns:a16="http://schemas.microsoft.com/office/drawing/2014/main" val="863800754"/>
                  </a:ext>
                </a:extLst>
              </a:tr>
              <a:tr h="370840">
                <a:tc>
                  <a:txBody>
                    <a:bodyPr/>
                    <a:lstStyle/>
                    <a:p>
                      <a:r>
                        <a:rPr lang="en-US" altLang="zh-CN" dirty="0"/>
                        <a:t>public E ceiling(E e)</a:t>
                      </a:r>
                      <a:endParaRPr lang="zh-CN" altLang="en-US" dirty="0"/>
                    </a:p>
                  </a:txBody>
                  <a:tcPr/>
                </a:tc>
                <a:tc>
                  <a:txBody>
                    <a:bodyPr/>
                    <a:lstStyle/>
                    <a:p>
                      <a:r>
                        <a:rPr lang="zh-CN" altLang="en-US" dirty="0"/>
                        <a:t>大于等于</a:t>
                      </a:r>
                      <a:r>
                        <a:rPr lang="en-US" altLang="zh-CN" dirty="0"/>
                        <a:t>e</a:t>
                      </a:r>
                      <a:r>
                        <a:rPr lang="zh-CN" altLang="en-US" dirty="0"/>
                        <a:t>的最小元素，否则</a:t>
                      </a:r>
                      <a:r>
                        <a:rPr lang="en-US" altLang="zh-CN" dirty="0"/>
                        <a:t>null</a:t>
                      </a:r>
                      <a:endParaRPr lang="zh-CN" altLang="en-US" dirty="0"/>
                    </a:p>
                  </a:txBody>
                  <a:tcPr/>
                </a:tc>
                <a:extLst>
                  <a:ext uri="{0D108BD9-81ED-4DB2-BD59-A6C34878D82A}">
                    <a16:rowId xmlns:a16="http://schemas.microsoft.com/office/drawing/2014/main" val="2071105087"/>
                  </a:ext>
                </a:extLst>
              </a:tr>
            </a:tbl>
          </a:graphicData>
        </a:graphic>
      </p:graphicFrame>
    </p:spTree>
    <p:extLst>
      <p:ext uri="{BB962C8B-B14F-4D97-AF65-F5344CB8AC3E}">
        <p14:creationId xmlns:p14="http://schemas.microsoft.com/office/powerpoint/2010/main" val="343068447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525909" cy="415370"/>
            <a:chOff x="264586" y="255969"/>
            <a:chExt cx="252590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12179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集合</a:t>
              </a:r>
              <a:r>
                <a:rPr lang="en-US" altLang="zh-CN" sz="2099" dirty="0" err="1">
                  <a:solidFill>
                    <a:srgbClr val="253C8E"/>
                  </a:solidFill>
                  <a:latin typeface="微软雅黑 Light" panose="020B0502040204020203" pitchFamily="34" charset="-122"/>
                  <a:ea typeface="微软雅黑 Light" panose="020B0502040204020203" pitchFamily="34" charset="-122"/>
                </a:rPr>
                <a:t>TreeSet</a:t>
              </a:r>
              <a:r>
                <a:rPr lang="en-US" altLang="zh-CN" sz="2099" dirty="0">
                  <a:solidFill>
                    <a:srgbClr val="253C8E"/>
                  </a:solidFill>
                  <a:latin typeface="微软雅黑 Light" panose="020B0502040204020203" pitchFamily="34" charset="-122"/>
                  <a:ea typeface="微软雅黑 Light" panose="020B0502040204020203" pitchFamily="34" charset="-122"/>
                </a:rPr>
                <a:t>&lt;E&gt;</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2">
            <a:extLst>
              <a:ext uri="{FF2B5EF4-FFF2-40B4-BE49-F238E27FC236}">
                <a16:creationId xmlns:a16="http://schemas.microsoft.com/office/drawing/2014/main" id="{23DB0563-F6A5-48B1-83C1-B087730D77EC}"/>
              </a:ext>
            </a:extLst>
          </p:cNvPr>
          <p:cNvSpPr txBox="1"/>
          <p:nvPr/>
        </p:nvSpPr>
        <p:spPr>
          <a:xfrm>
            <a:off x="338982" y="1419622"/>
            <a:ext cx="833747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/TreeSetDemo.java</a:t>
            </a:r>
          </a:p>
        </p:txBody>
      </p:sp>
    </p:spTree>
    <p:extLst>
      <p:ext uri="{BB962C8B-B14F-4D97-AF65-F5344CB8AC3E}">
        <p14:creationId xmlns:p14="http://schemas.microsoft.com/office/powerpoint/2010/main" val="162415919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11</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4605511"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992438" y="2219325"/>
              <a:ext cx="15696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dirty="0">
                  <a:solidFill>
                    <a:srgbClr val="253C8E"/>
                  </a:solidFill>
                  <a:latin typeface="Arial" panose="020B0604020202020204" pitchFamily="34" charset="0"/>
                  <a:ea typeface="Arial Unicode MS" panose="020B0604020202020204" pitchFamily="34" charset="-122"/>
                  <a:cs typeface="Arial" panose="020B0604020202020204" pitchFamily="34" charset="0"/>
                </a:rPr>
                <a:t>泛型和容器类</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57366" cy="415370"/>
            <a:chOff x="264586" y="255969"/>
            <a:chExt cx="175736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5325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理解 </a:t>
              </a:r>
              <a:r>
                <a:rPr lang="en-US" altLang="zh-CN" sz="2099" dirty="0">
                  <a:solidFill>
                    <a:srgbClr val="253C8E"/>
                  </a:solidFill>
                  <a:latin typeface="微软雅黑 Light" panose="020B0502040204020203" pitchFamily="34" charset="-122"/>
                  <a:ea typeface="微软雅黑 Light" panose="020B0502040204020203" pitchFamily="34" charset="-122"/>
                </a:rPr>
                <a:t>Map</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en-US" altLang="zh-CN" sz="2800" dirty="0">
                <a:latin typeface="微软雅黑" panose="020B0503020204020204" pitchFamily="34" charset="-122"/>
                <a:ea typeface="微软雅黑" panose="020B0503020204020204" pitchFamily="34" charset="-122"/>
              </a:rPr>
              <a:t>Map</a:t>
            </a:r>
            <a:r>
              <a:rPr lang="zh-CN" altLang="en-US" sz="2800" dirty="0">
                <a:latin typeface="微软雅黑" panose="020B0503020204020204" pitchFamily="34" charset="-122"/>
                <a:ea typeface="微软雅黑" panose="020B0503020204020204" pitchFamily="34" charset="-122"/>
              </a:rPr>
              <a:t>由</a:t>
            </a:r>
            <a:r>
              <a:rPr lang="en-US" altLang="zh-CN" sz="2800" dirty="0">
                <a:solidFill>
                  <a:srgbClr val="FF0000"/>
                </a:solidFill>
                <a:latin typeface="微软雅黑" panose="020B0503020204020204" pitchFamily="34" charset="-122"/>
                <a:ea typeface="微软雅黑" panose="020B0503020204020204" pitchFamily="34" charset="-122"/>
              </a:rPr>
              <a:t>Key</a:t>
            </a:r>
            <a:r>
              <a:rPr lang="zh-CN" altLang="en-US" sz="2800" dirty="0">
                <a:solidFill>
                  <a:srgbClr val="FF0000"/>
                </a:solidFill>
                <a:latin typeface="微软雅黑" panose="020B0503020204020204" pitchFamily="34" charset="-122"/>
                <a:ea typeface="微软雅黑" panose="020B0503020204020204" pitchFamily="34" charset="-122"/>
              </a:rPr>
              <a:t>和</a:t>
            </a:r>
            <a:r>
              <a:rPr lang="en-US" altLang="zh-CN" sz="2800" dirty="0">
                <a:solidFill>
                  <a:srgbClr val="FF0000"/>
                </a:solidFill>
                <a:latin typeface="微软雅黑" panose="020B0503020204020204" pitchFamily="34" charset="-122"/>
                <a:ea typeface="微软雅黑" panose="020B0503020204020204" pitchFamily="34" charset="-122"/>
              </a:rPr>
              <a:t>Value</a:t>
            </a:r>
            <a:r>
              <a:rPr lang="zh-CN" altLang="en-US" sz="2800" dirty="0">
                <a:solidFill>
                  <a:srgbClr val="FF0000"/>
                </a:solidFill>
                <a:latin typeface="微软雅黑" panose="020B0503020204020204" pitchFamily="34" charset="-122"/>
                <a:ea typeface="微软雅黑" panose="020B0503020204020204" pitchFamily="34" charset="-122"/>
              </a:rPr>
              <a:t>二元组</a:t>
            </a:r>
            <a:r>
              <a:rPr lang="zh-CN" altLang="en-US" sz="2800" dirty="0">
                <a:latin typeface="微软雅黑" panose="020B0503020204020204" pitchFamily="34" charset="-122"/>
                <a:ea typeface="微软雅黑" panose="020B0503020204020204" pitchFamily="34" charset="-122"/>
              </a:rPr>
              <a:t>构成</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放在一起，会构成一个集合</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中的所有</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放在一起，会构成一个列表</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中有一个内部类</a:t>
            </a:r>
            <a:r>
              <a:rPr lang="en-US" altLang="zh-CN" sz="2400" dirty="0" err="1">
                <a:latin typeface="微软雅黑" panose="020B0503020204020204" pitchFamily="34" charset="-122"/>
                <a:ea typeface="微软雅黑" panose="020B0503020204020204" pitchFamily="34" charset="-122"/>
              </a:rPr>
              <a:t>Map.Entry</a:t>
            </a:r>
            <a:r>
              <a:rPr lang="en-US" altLang="zh-CN" sz="2400" dirty="0">
                <a:latin typeface="微软雅黑" panose="020B0503020204020204" pitchFamily="34" charset="-122"/>
                <a:ea typeface="微软雅黑" panose="020B0503020204020204" pitchFamily="34" charset="-122"/>
              </a:rPr>
              <a:t>&lt;K,V&gt;</a:t>
            </a:r>
            <a:r>
              <a:rPr lang="zh-CN" altLang="en-US" sz="2400" dirty="0">
                <a:latin typeface="微软雅黑" panose="020B0503020204020204" pitchFamily="34" charset="-122"/>
                <a:ea typeface="微软雅黑" panose="020B0503020204020204" pitchFamily="34" charset="-122"/>
              </a:rPr>
              <a:t>，它表示由</a:t>
            </a:r>
            <a:r>
              <a:rPr lang="en-US" altLang="zh-CN" sz="2400" dirty="0">
                <a:latin typeface="微软雅黑" panose="020B0503020204020204" pitchFamily="34" charset="-122"/>
                <a:ea typeface="微软雅黑" panose="020B0503020204020204" pitchFamily="34" charset="-122"/>
              </a:rPr>
              <a:t>Key</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Value</a:t>
            </a:r>
            <a:r>
              <a:rPr lang="zh-CN" altLang="en-US" sz="2400" dirty="0">
                <a:latin typeface="微软雅黑" panose="020B0503020204020204" pitchFamily="34" charset="-122"/>
                <a:ea typeface="微软雅黑" panose="020B0503020204020204" pitchFamily="34" charset="-122"/>
              </a:rPr>
              <a:t>构成的二元组。</a:t>
            </a:r>
            <a:r>
              <a:rPr lang="en-US" altLang="zh-CN" sz="2400" dirty="0">
                <a:latin typeface="微软雅黑" panose="020B0503020204020204" pitchFamily="34" charset="-122"/>
                <a:ea typeface="微软雅黑" panose="020B0503020204020204" pitchFamily="34" charset="-122"/>
              </a:rPr>
              <a:t>Map</a:t>
            </a:r>
            <a:r>
              <a:rPr lang="zh-CN" altLang="en-US" sz="2400" dirty="0">
                <a:latin typeface="微软雅黑" panose="020B0503020204020204" pitchFamily="34" charset="-122"/>
                <a:ea typeface="微软雅黑" panose="020B0503020204020204" pitchFamily="34" charset="-122"/>
              </a:rPr>
              <a:t>可以看成是有所有</a:t>
            </a:r>
            <a:r>
              <a:rPr lang="en-US" altLang="zh-CN" sz="2400" dirty="0">
                <a:latin typeface="微软雅黑" panose="020B0503020204020204" pitchFamily="34" charset="-122"/>
                <a:ea typeface="微软雅黑" panose="020B0503020204020204" pitchFamily="34" charset="-122"/>
              </a:rPr>
              <a:t>entry</a:t>
            </a:r>
            <a:r>
              <a:rPr lang="zh-CN" altLang="en-US" sz="2400" dirty="0">
                <a:latin typeface="微软雅黑" panose="020B0503020204020204" pitchFamily="34" charset="-122"/>
                <a:ea typeface="微软雅黑" panose="020B0503020204020204" pitchFamily="34" charset="-122"/>
              </a:rPr>
              <a:t>构成的集合</a:t>
            </a:r>
          </a:p>
        </p:txBody>
      </p:sp>
    </p:spTree>
    <p:extLst>
      <p:ext uri="{BB962C8B-B14F-4D97-AF65-F5344CB8AC3E}">
        <p14:creationId xmlns:p14="http://schemas.microsoft.com/office/powerpoint/2010/main" val="234446699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834584" cy="415370"/>
            <a:chOff x="264586" y="255969"/>
            <a:chExt cx="283458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430474"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Map </a:t>
              </a:r>
              <a:r>
                <a:rPr lang="zh-CN" altLang="en-US" sz="2099" dirty="0">
                  <a:solidFill>
                    <a:srgbClr val="253C8E"/>
                  </a:solidFill>
                  <a:latin typeface="微软雅黑 Light" panose="020B0502040204020203" pitchFamily="34" charset="-122"/>
                  <a:ea typeface="微软雅黑 Light" panose="020B0502040204020203" pitchFamily="34" charset="-122"/>
                </a:rPr>
                <a:t>中常用的方法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28800"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4" name="表格 4">
            <a:extLst>
              <a:ext uri="{FF2B5EF4-FFF2-40B4-BE49-F238E27FC236}">
                <a16:creationId xmlns:a16="http://schemas.microsoft.com/office/drawing/2014/main" id="{BDB5248B-7750-4630-B7EB-4A3E56F12000}"/>
              </a:ext>
            </a:extLst>
          </p:cNvPr>
          <p:cNvGraphicFramePr>
            <a:graphicFrameLocks noGrp="1"/>
          </p:cNvGraphicFramePr>
          <p:nvPr>
            <p:extLst>
              <p:ext uri="{D42A27DB-BD31-4B8C-83A1-F6EECF244321}">
                <p14:modId xmlns:p14="http://schemas.microsoft.com/office/powerpoint/2010/main" val="1371569975"/>
              </p:ext>
            </p:extLst>
          </p:nvPr>
        </p:nvGraphicFramePr>
        <p:xfrm>
          <a:off x="128800" y="671339"/>
          <a:ext cx="8835688" cy="370840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V put(K key, V value)</a:t>
                      </a:r>
                      <a:endParaRPr lang="zh-CN" altLang="en-US" dirty="0"/>
                    </a:p>
                  </a:txBody>
                  <a:tcPr/>
                </a:tc>
                <a:tc>
                  <a:txBody>
                    <a:bodyPr/>
                    <a:lstStyle/>
                    <a:p>
                      <a:r>
                        <a:rPr lang="zh-CN" altLang="en-US" dirty="0"/>
                        <a:t>向</a:t>
                      </a:r>
                      <a:r>
                        <a:rPr lang="en-US" altLang="zh-CN" dirty="0"/>
                        <a:t>Map</a:t>
                      </a:r>
                      <a:r>
                        <a:rPr lang="zh-CN" altLang="en-US" dirty="0"/>
                        <a:t>中添加键值</a:t>
                      </a:r>
                    </a:p>
                  </a:txBody>
                  <a:tcPr/>
                </a:tc>
                <a:extLst>
                  <a:ext uri="{0D108BD9-81ED-4DB2-BD59-A6C34878D82A}">
                    <a16:rowId xmlns:a16="http://schemas.microsoft.com/office/drawing/2014/main" val="497405249"/>
                  </a:ext>
                </a:extLst>
              </a:tr>
              <a:tr h="370840">
                <a:tc>
                  <a:txBody>
                    <a:bodyPr/>
                    <a:lstStyle/>
                    <a:p>
                      <a:r>
                        <a:rPr lang="en-US" altLang="zh-CN" dirty="0"/>
                        <a:t>void </a:t>
                      </a:r>
                      <a:r>
                        <a:rPr lang="en-US" altLang="zh-CN" dirty="0" err="1"/>
                        <a:t>putAll</a:t>
                      </a:r>
                      <a:r>
                        <a:rPr lang="en-US" altLang="zh-CN" dirty="0"/>
                        <a:t>(Map&lt;? extends K, ? extends V&gt; m)</a:t>
                      </a:r>
                      <a:endParaRPr lang="zh-CN" altLang="en-US" dirty="0"/>
                    </a:p>
                  </a:txBody>
                  <a:tcPr/>
                </a:tc>
                <a:tc>
                  <a:txBody>
                    <a:bodyPr/>
                    <a:lstStyle/>
                    <a:p>
                      <a:r>
                        <a:rPr lang="zh-CN" altLang="en-US" dirty="0"/>
                        <a:t>将</a:t>
                      </a:r>
                      <a:r>
                        <a:rPr lang="en-US" altLang="zh-CN" dirty="0"/>
                        <a:t>m</a:t>
                      </a:r>
                      <a:r>
                        <a:rPr lang="zh-CN" altLang="en-US" dirty="0"/>
                        <a:t>中的所有键值对放入当前</a:t>
                      </a:r>
                      <a:r>
                        <a:rPr lang="en-US" altLang="zh-CN" dirty="0"/>
                        <a:t>Map</a:t>
                      </a:r>
                      <a:r>
                        <a:rPr lang="zh-CN" altLang="en-US" dirty="0"/>
                        <a:t>中</a:t>
                      </a:r>
                    </a:p>
                  </a:txBody>
                  <a:tcPr/>
                </a:tc>
                <a:extLst>
                  <a:ext uri="{0D108BD9-81ED-4DB2-BD59-A6C34878D82A}">
                    <a16:rowId xmlns:a16="http://schemas.microsoft.com/office/drawing/2014/main" val="2482262066"/>
                  </a:ext>
                </a:extLst>
              </a:tr>
              <a:tr h="370840">
                <a:tc>
                  <a:txBody>
                    <a:bodyPr/>
                    <a:lstStyle/>
                    <a:p>
                      <a:r>
                        <a:rPr lang="en-US" altLang="zh-CN" dirty="0" err="1"/>
                        <a:t>boolean</a:t>
                      </a:r>
                      <a:r>
                        <a:rPr lang="en-US" altLang="zh-CN" dirty="0"/>
                        <a:t> </a:t>
                      </a:r>
                      <a:r>
                        <a:rPr lang="en-US" altLang="zh-CN" dirty="0" err="1"/>
                        <a:t>containsKey</a:t>
                      </a:r>
                      <a:r>
                        <a:rPr lang="en-US" altLang="zh-CN" dirty="0"/>
                        <a:t>(Object key)</a:t>
                      </a:r>
                      <a:endParaRPr lang="zh-CN" altLang="en-US" dirty="0"/>
                    </a:p>
                  </a:txBody>
                  <a:tcPr/>
                </a:tc>
                <a:tc>
                  <a:txBody>
                    <a:bodyPr/>
                    <a:lstStyle/>
                    <a:p>
                      <a:r>
                        <a:rPr lang="en-US" altLang="zh-CN" dirty="0"/>
                        <a:t>Map</a:t>
                      </a:r>
                      <a:r>
                        <a:rPr lang="zh-CN" altLang="en-US" dirty="0"/>
                        <a:t>中是否包含</a:t>
                      </a:r>
                      <a:r>
                        <a:rPr lang="en-US" altLang="zh-CN" dirty="0"/>
                        <a:t>key</a:t>
                      </a:r>
                      <a:endParaRPr lang="zh-CN" altLang="en-US" dirty="0"/>
                    </a:p>
                  </a:txBody>
                  <a:tcPr/>
                </a:tc>
                <a:extLst>
                  <a:ext uri="{0D108BD9-81ED-4DB2-BD59-A6C34878D82A}">
                    <a16:rowId xmlns:a16="http://schemas.microsoft.com/office/drawing/2014/main" val="2231807005"/>
                  </a:ext>
                </a:extLst>
              </a:tr>
              <a:tr h="370840">
                <a:tc>
                  <a:txBody>
                    <a:bodyPr/>
                    <a:lstStyle/>
                    <a:p>
                      <a:r>
                        <a:rPr lang="en-US" altLang="zh-CN" dirty="0" err="1"/>
                        <a:t>boolean</a:t>
                      </a:r>
                      <a:r>
                        <a:rPr lang="en-US" altLang="zh-CN" dirty="0"/>
                        <a:t> </a:t>
                      </a:r>
                      <a:r>
                        <a:rPr lang="en-US" altLang="zh-CN" dirty="0" err="1"/>
                        <a:t>containsValue</a:t>
                      </a:r>
                      <a:r>
                        <a:rPr lang="en-US" altLang="zh-CN" dirty="0"/>
                        <a:t>(Object value)</a:t>
                      </a:r>
                      <a:endParaRPr lang="zh-CN" altLang="en-US" dirty="0"/>
                    </a:p>
                  </a:txBody>
                  <a:tcPr/>
                </a:tc>
                <a:tc>
                  <a:txBody>
                    <a:bodyPr/>
                    <a:lstStyle/>
                    <a:p>
                      <a:r>
                        <a:rPr lang="en-US" altLang="zh-CN" dirty="0"/>
                        <a:t>Map</a:t>
                      </a:r>
                      <a:r>
                        <a:rPr lang="zh-CN" altLang="en-US" dirty="0"/>
                        <a:t>中是否包含</a:t>
                      </a:r>
                      <a:r>
                        <a:rPr lang="en-US" altLang="zh-CN" dirty="0"/>
                        <a:t>value</a:t>
                      </a:r>
                      <a:endParaRPr lang="zh-CN" altLang="en-US" dirty="0"/>
                    </a:p>
                  </a:txBody>
                  <a:tcPr/>
                </a:tc>
                <a:extLst>
                  <a:ext uri="{0D108BD9-81ED-4DB2-BD59-A6C34878D82A}">
                    <a16:rowId xmlns:a16="http://schemas.microsoft.com/office/drawing/2014/main" val="3477383980"/>
                  </a:ext>
                </a:extLst>
              </a:tr>
              <a:tr h="370840">
                <a:tc>
                  <a:txBody>
                    <a:bodyPr/>
                    <a:lstStyle/>
                    <a:p>
                      <a:r>
                        <a:rPr lang="en-US" altLang="zh-CN" dirty="0"/>
                        <a:t>V get(Object key)</a:t>
                      </a:r>
                      <a:endParaRPr lang="zh-CN" altLang="en-US" dirty="0"/>
                    </a:p>
                  </a:txBody>
                  <a:tcPr/>
                </a:tc>
                <a:tc>
                  <a:txBody>
                    <a:bodyPr/>
                    <a:lstStyle/>
                    <a:p>
                      <a:r>
                        <a:rPr lang="zh-CN" altLang="en-US" dirty="0"/>
                        <a:t>获取</a:t>
                      </a:r>
                      <a:r>
                        <a:rPr lang="en-US" altLang="zh-CN" dirty="0"/>
                        <a:t>key</a:t>
                      </a:r>
                      <a:r>
                        <a:rPr lang="zh-CN" altLang="en-US" dirty="0"/>
                        <a:t>对应的值</a:t>
                      </a:r>
                    </a:p>
                  </a:txBody>
                  <a:tcPr/>
                </a:tc>
                <a:extLst>
                  <a:ext uri="{0D108BD9-81ED-4DB2-BD59-A6C34878D82A}">
                    <a16:rowId xmlns:a16="http://schemas.microsoft.com/office/drawing/2014/main" val="1523379401"/>
                  </a:ext>
                </a:extLst>
              </a:tr>
              <a:tr h="370840">
                <a:tc>
                  <a:txBody>
                    <a:bodyPr/>
                    <a:lstStyle/>
                    <a:p>
                      <a:r>
                        <a:rPr lang="en-US" altLang="zh-CN" dirty="0"/>
                        <a:t>Set&lt;K&gt; </a:t>
                      </a:r>
                      <a:r>
                        <a:rPr lang="en-US" altLang="zh-CN" dirty="0" err="1"/>
                        <a:t>keySet</a:t>
                      </a:r>
                      <a:r>
                        <a:rPr lang="en-US" altLang="zh-CN" dirty="0"/>
                        <a:t>()</a:t>
                      </a:r>
                      <a:endParaRPr lang="zh-CN" altLang="en-US" dirty="0"/>
                    </a:p>
                  </a:txBody>
                  <a:tcPr/>
                </a:tc>
                <a:tc>
                  <a:txBody>
                    <a:bodyPr/>
                    <a:lstStyle/>
                    <a:p>
                      <a:r>
                        <a:rPr lang="zh-CN" altLang="en-US" dirty="0"/>
                        <a:t>所有</a:t>
                      </a:r>
                      <a:r>
                        <a:rPr lang="en-US" altLang="zh-CN" dirty="0"/>
                        <a:t>key</a:t>
                      </a:r>
                      <a:r>
                        <a:rPr lang="zh-CN" altLang="en-US" dirty="0"/>
                        <a:t>的集合</a:t>
                      </a:r>
                    </a:p>
                  </a:txBody>
                  <a:tcPr/>
                </a:tc>
                <a:extLst>
                  <a:ext uri="{0D108BD9-81ED-4DB2-BD59-A6C34878D82A}">
                    <a16:rowId xmlns:a16="http://schemas.microsoft.com/office/drawing/2014/main" val="551029095"/>
                  </a:ext>
                </a:extLst>
              </a:tr>
              <a:tr h="370840">
                <a:tc>
                  <a:txBody>
                    <a:bodyPr/>
                    <a:lstStyle/>
                    <a:p>
                      <a:r>
                        <a:rPr lang="en-US" altLang="zh-CN" dirty="0"/>
                        <a:t>Collection&lt;V&gt; values()</a:t>
                      </a:r>
                      <a:endParaRPr lang="zh-CN" altLang="en-US" dirty="0"/>
                    </a:p>
                  </a:txBody>
                  <a:tcPr/>
                </a:tc>
                <a:tc>
                  <a:txBody>
                    <a:bodyPr/>
                    <a:lstStyle/>
                    <a:p>
                      <a:r>
                        <a:rPr lang="zh-CN" altLang="en-US" dirty="0"/>
                        <a:t>所有</a:t>
                      </a:r>
                      <a:r>
                        <a:rPr lang="en-US" altLang="zh-CN" dirty="0"/>
                        <a:t>value</a:t>
                      </a:r>
                      <a:r>
                        <a:rPr lang="zh-CN" altLang="en-US" dirty="0"/>
                        <a:t>的列表</a:t>
                      </a:r>
                    </a:p>
                  </a:txBody>
                  <a:tcPr/>
                </a:tc>
                <a:extLst>
                  <a:ext uri="{0D108BD9-81ED-4DB2-BD59-A6C34878D82A}">
                    <a16:rowId xmlns:a16="http://schemas.microsoft.com/office/drawing/2014/main" val="2907710525"/>
                  </a:ext>
                </a:extLst>
              </a:tr>
              <a:tr h="370840">
                <a:tc>
                  <a:txBody>
                    <a:bodyPr/>
                    <a:lstStyle/>
                    <a:p>
                      <a:r>
                        <a:rPr lang="en-US" altLang="zh-CN" dirty="0"/>
                        <a:t>V remove(Object key)</a:t>
                      </a:r>
                      <a:endParaRPr lang="zh-CN" altLang="en-US" dirty="0"/>
                    </a:p>
                  </a:txBody>
                  <a:tcPr/>
                </a:tc>
                <a:tc>
                  <a:txBody>
                    <a:bodyPr/>
                    <a:lstStyle/>
                    <a:p>
                      <a:r>
                        <a:rPr lang="zh-CN" altLang="en-US" dirty="0"/>
                        <a:t>删除</a:t>
                      </a:r>
                      <a:r>
                        <a:rPr lang="en-US" altLang="zh-CN" dirty="0"/>
                        <a:t>key</a:t>
                      </a:r>
                      <a:r>
                        <a:rPr lang="zh-CN" altLang="en-US" dirty="0"/>
                        <a:t>对应的键值对</a:t>
                      </a:r>
                    </a:p>
                  </a:txBody>
                  <a:tcPr/>
                </a:tc>
                <a:extLst>
                  <a:ext uri="{0D108BD9-81ED-4DB2-BD59-A6C34878D82A}">
                    <a16:rowId xmlns:a16="http://schemas.microsoft.com/office/drawing/2014/main" val="4059997336"/>
                  </a:ext>
                </a:extLst>
              </a:tr>
              <a:tr h="370840">
                <a:tc>
                  <a:txBody>
                    <a:bodyPr/>
                    <a:lstStyle/>
                    <a:p>
                      <a:r>
                        <a:rPr lang="en-US" altLang="zh-CN" dirty="0"/>
                        <a:t>Set&lt;</a:t>
                      </a:r>
                      <a:r>
                        <a:rPr lang="en-US" altLang="zh-CN" dirty="0" err="1"/>
                        <a:t>Map.Entry</a:t>
                      </a:r>
                      <a:r>
                        <a:rPr lang="en-US" altLang="zh-CN" dirty="0"/>
                        <a:t>&lt;K, V&gt;&gt; </a:t>
                      </a:r>
                      <a:r>
                        <a:rPr lang="en-US" altLang="zh-CN" dirty="0" err="1"/>
                        <a:t>entrySet</a:t>
                      </a:r>
                      <a:r>
                        <a:rPr lang="en-US" altLang="zh-CN" dirty="0"/>
                        <a:t>()</a:t>
                      </a:r>
                      <a:endParaRPr lang="zh-CN" altLang="en-US" dirty="0"/>
                    </a:p>
                  </a:txBody>
                  <a:tcPr/>
                </a:tc>
                <a:tc>
                  <a:txBody>
                    <a:bodyPr/>
                    <a:lstStyle/>
                    <a:p>
                      <a:r>
                        <a:rPr lang="zh-CN" altLang="en-US" dirty="0"/>
                        <a:t>键值对集合</a:t>
                      </a:r>
                    </a:p>
                  </a:txBody>
                  <a:tcPr/>
                </a:tc>
                <a:extLst>
                  <a:ext uri="{0D108BD9-81ED-4DB2-BD59-A6C34878D82A}">
                    <a16:rowId xmlns:a16="http://schemas.microsoft.com/office/drawing/2014/main" val="731458094"/>
                  </a:ext>
                </a:extLst>
              </a:tr>
            </a:tbl>
          </a:graphicData>
        </a:graphic>
      </p:graphicFrame>
    </p:spTree>
    <p:extLst>
      <p:ext uri="{BB962C8B-B14F-4D97-AF65-F5344CB8AC3E}">
        <p14:creationId xmlns:p14="http://schemas.microsoft.com/office/powerpoint/2010/main" val="29566644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250467" cy="415370"/>
            <a:chOff x="264586" y="255969"/>
            <a:chExt cx="325046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846357" cy="415370"/>
            </a:xfrm>
            <a:prstGeom prst="rect">
              <a:avLst/>
            </a:prstGeom>
            <a:noFill/>
            <a:ln>
              <a:noFill/>
            </a:ln>
          </p:spPr>
          <p:txBody>
            <a:bodyPr wrap="none">
              <a:spAutoFit/>
            </a:bodyPr>
            <a:lstStyle/>
            <a:p>
              <a:r>
                <a:rPr lang="en-US" altLang="zh-CN" sz="2099" dirty="0" err="1">
                  <a:solidFill>
                    <a:srgbClr val="253C8E"/>
                  </a:solidFill>
                  <a:latin typeface="微软雅黑 Light" panose="020B0502040204020203" pitchFamily="34" charset="-122"/>
                  <a:ea typeface="微软雅黑 Light" panose="020B0502040204020203" pitchFamily="34" charset="-122"/>
                </a:rPr>
                <a:t>TreeMap</a:t>
              </a:r>
              <a:r>
                <a:rPr lang="zh-CN" altLang="en-US" sz="2099" dirty="0">
                  <a:solidFill>
                    <a:srgbClr val="253C8E"/>
                  </a:solidFill>
                  <a:latin typeface="微软雅黑 Light" panose="020B0502040204020203" pitchFamily="34" charset="-122"/>
                  <a:ea typeface="微软雅黑 Light" panose="020B0502040204020203" pitchFamily="34" charset="-122"/>
                </a:rPr>
                <a:t>中的常用方法</a:t>
              </a:r>
            </a:p>
          </p:txBody>
        </p:sp>
      </p:grpSp>
      <p:sp>
        <p:nvSpPr>
          <p:cNvPr id="15" name="Rectangle 4">
            <a:extLst>
              <a:ext uri="{FF2B5EF4-FFF2-40B4-BE49-F238E27FC236}">
                <a16:creationId xmlns:a16="http://schemas.microsoft.com/office/drawing/2014/main" id="{7AA56D34-BB57-45FC-B8A1-67A3AE1E0368}"/>
              </a:ext>
            </a:extLst>
          </p:cNvPr>
          <p:cNvSpPr txBox="1">
            <a:spLocks noChangeArrowheads="1"/>
          </p:cNvSpPr>
          <p:nvPr/>
        </p:nvSpPr>
        <p:spPr>
          <a:xfrm>
            <a:off x="107504" y="632056"/>
            <a:ext cx="8907696" cy="438796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endParaRPr lang="zh-CN" altLang="en-US" sz="2800" dirty="0">
              <a:solidFill>
                <a:srgbClr val="FF0000"/>
              </a:solidFill>
              <a:latin typeface="微软雅黑" panose="020B0503020204020204" pitchFamily="34" charset="-122"/>
              <a:ea typeface="微软雅黑" panose="020B0503020204020204" pitchFamily="34" charset="-122"/>
            </a:endParaRPr>
          </a:p>
        </p:txBody>
      </p:sp>
      <p:graphicFrame>
        <p:nvGraphicFramePr>
          <p:cNvPr id="13" name="表格 4">
            <a:extLst>
              <a:ext uri="{FF2B5EF4-FFF2-40B4-BE49-F238E27FC236}">
                <a16:creationId xmlns:a16="http://schemas.microsoft.com/office/drawing/2014/main" id="{FC76B8D8-2620-425F-94ED-13A75B57C509}"/>
              </a:ext>
            </a:extLst>
          </p:cNvPr>
          <p:cNvGraphicFramePr>
            <a:graphicFrameLocks noGrp="1"/>
          </p:cNvGraphicFramePr>
          <p:nvPr>
            <p:extLst>
              <p:ext uri="{D42A27DB-BD31-4B8C-83A1-F6EECF244321}">
                <p14:modId xmlns:p14="http://schemas.microsoft.com/office/powerpoint/2010/main" val="771347628"/>
              </p:ext>
            </p:extLst>
          </p:nvPr>
        </p:nvGraphicFramePr>
        <p:xfrm>
          <a:off x="128800" y="671339"/>
          <a:ext cx="8835688" cy="3337560"/>
        </p:xfrm>
        <a:graphic>
          <a:graphicData uri="http://schemas.openxmlformats.org/drawingml/2006/table">
            <a:tbl>
              <a:tblPr firstRow="1" bandRow="1">
                <a:tableStyleId>{5C22544A-7EE6-4342-B048-85BDC9FD1C3A}</a:tableStyleId>
              </a:tblPr>
              <a:tblGrid>
                <a:gridCol w="4875248">
                  <a:extLst>
                    <a:ext uri="{9D8B030D-6E8A-4147-A177-3AD203B41FA5}">
                      <a16:colId xmlns:a16="http://schemas.microsoft.com/office/drawing/2014/main" val="98041313"/>
                    </a:ext>
                  </a:extLst>
                </a:gridCol>
                <a:gridCol w="3960440">
                  <a:extLst>
                    <a:ext uri="{9D8B030D-6E8A-4147-A177-3AD203B41FA5}">
                      <a16:colId xmlns:a16="http://schemas.microsoft.com/office/drawing/2014/main" val="2981152524"/>
                    </a:ext>
                  </a:extLst>
                </a:gridCol>
              </a:tblGrid>
              <a:tr h="370840">
                <a:tc>
                  <a:txBody>
                    <a:bodyPr/>
                    <a:lstStyle/>
                    <a:p>
                      <a:r>
                        <a:rPr lang="zh-CN" altLang="en-US" dirty="0"/>
                        <a:t>常用方法</a:t>
                      </a:r>
                    </a:p>
                  </a:txBody>
                  <a:tcPr/>
                </a:tc>
                <a:tc>
                  <a:txBody>
                    <a:bodyPr/>
                    <a:lstStyle/>
                    <a:p>
                      <a:r>
                        <a:rPr lang="zh-CN" altLang="en-US" dirty="0"/>
                        <a:t>功能说明</a:t>
                      </a:r>
                    </a:p>
                  </a:txBody>
                  <a:tcPr/>
                </a:tc>
                <a:extLst>
                  <a:ext uri="{0D108BD9-81ED-4DB2-BD59-A6C34878D82A}">
                    <a16:rowId xmlns:a16="http://schemas.microsoft.com/office/drawing/2014/main" val="133637402"/>
                  </a:ext>
                </a:extLst>
              </a:tr>
              <a:tr h="370840">
                <a:tc>
                  <a:txBody>
                    <a:bodyPr/>
                    <a:lstStyle/>
                    <a:p>
                      <a:r>
                        <a:rPr lang="en-US" altLang="zh-CN" dirty="0"/>
                        <a:t>public Key </a:t>
                      </a:r>
                      <a:r>
                        <a:rPr lang="en-US" altLang="zh-CN" dirty="0" err="1"/>
                        <a:t>firstKey</a:t>
                      </a:r>
                      <a:r>
                        <a:rPr lang="en-US" altLang="zh-CN" dirty="0"/>
                        <a:t>()</a:t>
                      </a:r>
                      <a:endParaRPr lang="zh-CN" altLang="en-US" dirty="0"/>
                    </a:p>
                  </a:txBody>
                  <a:tcPr/>
                </a:tc>
                <a:tc>
                  <a:txBody>
                    <a:bodyPr/>
                    <a:lstStyle/>
                    <a:p>
                      <a:r>
                        <a:rPr lang="zh-CN" altLang="en-US" dirty="0"/>
                        <a:t>第一个键</a:t>
                      </a:r>
                    </a:p>
                  </a:txBody>
                  <a:tcPr/>
                </a:tc>
                <a:extLst>
                  <a:ext uri="{0D108BD9-81ED-4DB2-BD59-A6C34878D82A}">
                    <a16:rowId xmlns:a16="http://schemas.microsoft.com/office/drawing/2014/main" val="497405249"/>
                  </a:ext>
                </a:extLst>
              </a:tr>
              <a:tr h="370840">
                <a:tc>
                  <a:txBody>
                    <a:bodyPr/>
                    <a:lstStyle/>
                    <a:p>
                      <a:r>
                        <a:rPr lang="en-US" altLang="zh-CN" dirty="0"/>
                        <a:t>public K </a:t>
                      </a:r>
                      <a:r>
                        <a:rPr lang="en-US" altLang="zh-CN" dirty="0" err="1"/>
                        <a:t>lastKey</a:t>
                      </a:r>
                      <a:r>
                        <a:rPr lang="en-US" altLang="zh-CN" dirty="0"/>
                        <a:t>()</a:t>
                      </a:r>
                      <a:endParaRPr lang="zh-CN" altLang="en-US" dirty="0"/>
                    </a:p>
                  </a:txBody>
                  <a:tcPr/>
                </a:tc>
                <a:tc>
                  <a:txBody>
                    <a:bodyPr/>
                    <a:lstStyle/>
                    <a:p>
                      <a:r>
                        <a:rPr lang="zh-CN" altLang="en-US" dirty="0"/>
                        <a:t>最后一个键</a:t>
                      </a:r>
                    </a:p>
                  </a:txBody>
                  <a:tcPr/>
                </a:tc>
                <a:extLst>
                  <a:ext uri="{0D108BD9-81ED-4DB2-BD59-A6C34878D82A}">
                    <a16:rowId xmlns:a16="http://schemas.microsoft.com/office/drawing/2014/main" val="2482262066"/>
                  </a:ext>
                </a:extLst>
              </a:tr>
              <a:tr h="370840">
                <a:tc>
                  <a:txBody>
                    <a:bodyPr/>
                    <a:lstStyle/>
                    <a:p>
                      <a:r>
                        <a:rPr lang="en-US" altLang="zh-CN" dirty="0"/>
                        <a:t>public </a:t>
                      </a:r>
                      <a:r>
                        <a:rPr lang="en-US" altLang="zh-CN" dirty="0" err="1"/>
                        <a:t>SortedMap</a:t>
                      </a:r>
                      <a:r>
                        <a:rPr lang="en-US" altLang="zh-CN" dirty="0"/>
                        <a:t>&lt;K, V&gt; </a:t>
                      </a:r>
                      <a:r>
                        <a:rPr lang="en-US" altLang="zh-CN" dirty="0" err="1"/>
                        <a:t>headMap</a:t>
                      </a:r>
                      <a:r>
                        <a:rPr lang="en-US" altLang="zh-CN" dirty="0"/>
                        <a:t>(K </a:t>
                      </a:r>
                      <a:r>
                        <a:rPr lang="en-US" altLang="zh-CN" dirty="0" err="1"/>
                        <a:t>toKey</a:t>
                      </a:r>
                      <a:r>
                        <a:rPr lang="en-US" altLang="zh-CN" dirty="0"/>
                        <a:t>)</a:t>
                      </a:r>
                      <a:endParaRPr lang="zh-CN" altLang="en-US" dirty="0"/>
                    </a:p>
                  </a:txBody>
                  <a:tcPr/>
                </a:tc>
                <a:tc>
                  <a:txBody>
                    <a:bodyPr/>
                    <a:lstStyle/>
                    <a:p>
                      <a:r>
                        <a:rPr lang="zh-CN" altLang="en-US" dirty="0"/>
                        <a:t>返回键值小于</a:t>
                      </a:r>
                      <a:r>
                        <a:rPr lang="en-US" altLang="zh-CN" dirty="0" err="1"/>
                        <a:t>toKey</a:t>
                      </a:r>
                      <a:r>
                        <a:rPr lang="zh-CN" altLang="en-US" dirty="0"/>
                        <a:t>的键值对</a:t>
                      </a:r>
                    </a:p>
                  </a:txBody>
                  <a:tcPr/>
                </a:tc>
                <a:extLst>
                  <a:ext uri="{0D108BD9-81ED-4DB2-BD59-A6C34878D82A}">
                    <a16:rowId xmlns:a16="http://schemas.microsoft.com/office/drawing/2014/main" val="2231807005"/>
                  </a:ext>
                </a:extLst>
              </a:tr>
              <a:tr h="370840">
                <a:tc>
                  <a:txBody>
                    <a:bodyPr/>
                    <a:lstStyle/>
                    <a:p>
                      <a:r>
                        <a:rPr lang="en-US" altLang="zh-CN" dirty="0"/>
                        <a:t>public </a:t>
                      </a:r>
                      <a:r>
                        <a:rPr lang="en-US" altLang="zh-CN" dirty="0" err="1"/>
                        <a:t>SortedMap</a:t>
                      </a:r>
                      <a:r>
                        <a:rPr lang="en-US" altLang="zh-CN" dirty="0"/>
                        <a:t>&lt;K, V&gt; </a:t>
                      </a:r>
                      <a:r>
                        <a:rPr lang="en-US" altLang="zh-CN" dirty="0" err="1"/>
                        <a:t>tailMap</a:t>
                      </a:r>
                      <a:r>
                        <a:rPr lang="en-US" altLang="zh-CN" dirty="0"/>
                        <a:t>(K </a:t>
                      </a:r>
                      <a:r>
                        <a:rPr lang="en-US" altLang="zh-CN" dirty="0" err="1"/>
                        <a:t>fromKey</a:t>
                      </a:r>
                      <a:r>
                        <a:rPr lang="en-US" altLang="zh-CN" dirty="0"/>
                        <a:t>)</a:t>
                      </a:r>
                      <a:endParaRPr lang="zh-CN" altLang="en-US" dirty="0"/>
                    </a:p>
                  </a:txBody>
                  <a:tcPr/>
                </a:tc>
                <a:tc>
                  <a:txBody>
                    <a:bodyPr/>
                    <a:lstStyle/>
                    <a:p>
                      <a:r>
                        <a:rPr lang="zh-CN" altLang="en-US" dirty="0"/>
                        <a:t>返回键值大于</a:t>
                      </a:r>
                      <a:r>
                        <a:rPr lang="en-US" altLang="zh-CN" dirty="0" err="1"/>
                        <a:t>fromKey</a:t>
                      </a:r>
                      <a:r>
                        <a:rPr lang="zh-CN" altLang="en-US" dirty="0"/>
                        <a:t>的键值对</a:t>
                      </a:r>
                    </a:p>
                  </a:txBody>
                  <a:tcPr/>
                </a:tc>
                <a:extLst>
                  <a:ext uri="{0D108BD9-81ED-4DB2-BD59-A6C34878D82A}">
                    <a16:rowId xmlns:a16="http://schemas.microsoft.com/office/drawing/2014/main" val="3477383980"/>
                  </a:ext>
                </a:extLst>
              </a:tr>
              <a:tr h="370840">
                <a:tc>
                  <a:txBody>
                    <a:bodyPr/>
                    <a:lstStyle/>
                    <a:p>
                      <a:r>
                        <a:rPr lang="en-US" altLang="zh-CN" dirty="0"/>
                        <a:t>public K </a:t>
                      </a:r>
                      <a:r>
                        <a:rPr lang="en-US" altLang="zh-CN" dirty="0" err="1"/>
                        <a:t>lowerKey</a:t>
                      </a:r>
                      <a:r>
                        <a:rPr lang="en-US" altLang="zh-CN" dirty="0"/>
                        <a:t>(K key)</a:t>
                      </a:r>
                      <a:endParaRPr lang="zh-CN" altLang="en-US" dirty="0"/>
                    </a:p>
                  </a:txBody>
                  <a:tcPr/>
                </a:tc>
                <a:tc>
                  <a:txBody>
                    <a:bodyPr/>
                    <a:lstStyle/>
                    <a:p>
                      <a:r>
                        <a:rPr lang="zh-CN" altLang="en-US" dirty="0"/>
                        <a:t>返回严格小于</a:t>
                      </a:r>
                      <a:r>
                        <a:rPr lang="en-US" altLang="zh-CN" dirty="0"/>
                        <a:t>key</a:t>
                      </a:r>
                      <a:r>
                        <a:rPr lang="zh-CN" altLang="en-US" dirty="0"/>
                        <a:t>的最大键</a:t>
                      </a:r>
                    </a:p>
                  </a:txBody>
                  <a:tcPr/>
                </a:tc>
                <a:extLst>
                  <a:ext uri="{0D108BD9-81ED-4DB2-BD59-A6C34878D82A}">
                    <a16:rowId xmlns:a16="http://schemas.microsoft.com/office/drawing/2014/main" val="1523379401"/>
                  </a:ext>
                </a:extLst>
              </a:tr>
              <a:tr h="370840">
                <a:tc>
                  <a:txBody>
                    <a:bodyPr/>
                    <a:lstStyle/>
                    <a:p>
                      <a:r>
                        <a:rPr lang="en-US" altLang="zh-CN" dirty="0"/>
                        <a:t>public K </a:t>
                      </a:r>
                      <a:r>
                        <a:rPr lang="en-US" altLang="zh-CN" dirty="0" err="1"/>
                        <a:t>higherKey</a:t>
                      </a:r>
                      <a:r>
                        <a:rPr lang="en-US" altLang="zh-CN" dirty="0"/>
                        <a:t>(K key)</a:t>
                      </a:r>
                      <a:endParaRPr lang="zh-CN" altLang="en-US" dirty="0"/>
                    </a:p>
                  </a:txBody>
                  <a:tcPr/>
                </a:tc>
                <a:tc>
                  <a:txBody>
                    <a:bodyPr/>
                    <a:lstStyle/>
                    <a:p>
                      <a:r>
                        <a:rPr lang="zh-CN" altLang="en-US" dirty="0"/>
                        <a:t>返回严格大于</a:t>
                      </a:r>
                      <a:r>
                        <a:rPr lang="en-US" altLang="zh-CN" dirty="0"/>
                        <a:t>key</a:t>
                      </a:r>
                      <a:r>
                        <a:rPr lang="zh-CN" altLang="en-US" dirty="0"/>
                        <a:t>的最小键</a:t>
                      </a:r>
                    </a:p>
                  </a:txBody>
                  <a:tcPr/>
                </a:tc>
                <a:extLst>
                  <a:ext uri="{0D108BD9-81ED-4DB2-BD59-A6C34878D82A}">
                    <a16:rowId xmlns:a16="http://schemas.microsoft.com/office/drawing/2014/main" val="551029095"/>
                  </a:ext>
                </a:extLst>
              </a:tr>
              <a:tr h="370840">
                <a:tc>
                  <a:txBody>
                    <a:bodyPr/>
                    <a:lstStyle/>
                    <a:p>
                      <a:r>
                        <a:rPr lang="en-US" altLang="zh-CN" dirty="0"/>
                        <a:t>public K </a:t>
                      </a:r>
                      <a:r>
                        <a:rPr lang="en-US" altLang="zh-CN" dirty="0" err="1"/>
                        <a:t>floorKey</a:t>
                      </a:r>
                      <a:r>
                        <a:rPr lang="en-US" altLang="zh-CN" dirty="0"/>
                        <a:t>(K key)</a:t>
                      </a:r>
                      <a:endParaRPr lang="zh-CN" altLang="en-US" dirty="0"/>
                    </a:p>
                  </a:txBody>
                  <a:tcPr/>
                </a:tc>
                <a:tc>
                  <a:txBody>
                    <a:bodyPr/>
                    <a:lstStyle/>
                    <a:p>
                      <a:r>
                        <a:rPr lang="zh-CN" altLang="en-US" dirty="0"/>
                        <a:t>返回小于或等于</a:t>
                      </a:r>
                      <a:r>
                        <a:rPr lang="en-US" altLang="zh-CN" dirty="0"/>
                        <a:t>key</a:t>
                      </a:r>
                      <a:r>
                        <a:rPr lang="zh-CN" altLang="en-US" dirty="0"/>
                        <a:t>的最大键</a:t>
                      </a:r>
                    </a:p>
                  </a:txBody>
                  <a:tcPr/>
                </a:tc>
                <a:extLst>
                  <a:ext uri="{0D108BD9-81ED-4DB2-BD59-A6C34878D82A}">
                    <a16:rowId xmlns:a16="http://schemas.microsoft.com/office/drawing/2014/main" val="2907710525"/>
                  </a:ext>
                </a:extLst>
              </a:tr>
              <a:tr h="370840">
                <a:tc>
                  <a:txBody>
                    <a:bodyPr/>
                    <a:lstStyle/>
                    <a:p>
                      <a:r>
                        <a:rPr lang="en-US" altLang="zh-CN" dirty="0"/>
                        <a:t>public K </a:t>
                      </a:r>
                      <a:r>
                        <a:rPr lang="en-US" altLang="zh-CN" dirty="0" err="1"/>
                        <a:t>ceilingKey</a:t>
                      </a:r>
                      <a:r>
                        <a:rPr lang="en-US" altLang="zh-CN" dirty="0"/>
                        <a:t>(K key)</a:t>
                      </a:r>
                      <a:endParaRPr lang="zh-CN" altLang="en-US" dirty="0"/>
                    </a:p>
                  </a:txBody>
                  <a:tcPr/>
                </a:tc>
                <a:tc>
                  <a:txBody>
                    <a:bodyPr/>
                    <a:lstStyle/>
                    <a:p>
                      <a:r>
                        <a:rPr lang="zh-CN" altLang="en-US" dirty="0"/>
                        <a:t>返回大于或等于</a:t>
                      </a:r>
                      <a:r>
                        <a:rPr lang="en-US" altLang="zh-CN" dirty="0"/>
                        <a:t>key</a:t>
                      </a:r>
                      <a:r>
                        <a:rPr lang="zh-CN" altLang="en-US" dirty="0"/>
                        <a:t>的最小键</a:t>
                      </a:r>
                    </a:p>
                  </a:txBody>
                  <a:tcPr/>
                </a:tc>
                <a:extLst>
                  <a:ext uri="{0D108BD9-81ED-4DB2-BD59-A6C34878D82A}">
                    <a16:rowId xmlns:a16="http://schemas.microsoft.com/office/drawing/2014/main" val="4059997336"/>
                  </a:ext>
                </a:extLst>
              </a:tr>
            </a:tbl>
          </a:graphicData>
        </a:graphic>
      </p:graphicFrame>
      <p:sp>
        <p:nvSpPr>
          <p:cNvPr id="16" name="文本框 2">
            <a:extLst>
              <a:ext uri="{FF2B5EF4-FFF2-40B4-BE49-F238E27FC236}">
                <a16:creationId xmlns:a16="http://schemas.microsoft.com/office/drawing/2014/main" id="{33F9D3DA-7A59-406B-9DC6-7894852723BF}"/>
              </a:ext>
            </a:extLst>
          </p:cNvPr>
          <p:cNvSpPr txBox="1"/>
          <p:nvPr/>
        </p:nvSpPr>
        <p:spPr>
          <a:xfrm>
            <a:off x="179512" y="4252850"/>
            <a:ext cx="8712968"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/LeetCodeFirstProblem.java</a:t>
            </a:r>
          </a:p>
        </p:txBody>
      </p:sp>
    </p:spTree>
    <p:extLst>
      <p:ext uri="{BB962C8B-B14F-4D97-AF65-F5344CB8AC3E}">
        <p14:creationId xmlns:p14="http://schemas.microsoft.com/office/powerpoint/2010/main" val="390377503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387619" cy="415370"/>
            <a:chOff x="264586" y="255969"/>
            <a:chExt cx="338761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98350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HashMap </a:t>
              </a:r>
              <a:r>
                <a:rPr lang="zh-CN" altLang="en-US" sz="2099" dirty="0">
                  <a:solidFill>
                    <a:srgbClr val="253C8E"/>
                  </a:solidFill>
                  <a:latin typeface="微软雅黑 Light" panose="020B0502040204020203" pitchFamily="34" charset="-122"/>
                  <a:ea typeface="微软雅黑 Light" panose="020B0502040204020203" pitchFamily="34" charset="-122"/>
                </a:rPr>
                <a:t>和 </a:t>
              </a:r>
              <a:r>
                <a:rPr lang="en-US" altLang="zh-CN" sz="2099" dirty="0" err="1">
                  <a:solidFill>
                    <a:srgbClr val="253C8E"/>
                  </a:solidFill>
                  <a:latin typeface="微软雅黑 Light" panose="020B0502040204020203" pitchFamily="34" charset="-122"/>
                  <a:ea typeface="微软雅黑 Light" panose="020B0502040204020203" pitchFamily="34" charset="-122"/>
                </a:rPr>
                <a:t>Hashtable</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D9363B41-B0EA-4933-B8BC-5F8510D6ABB2}"/>
              </a:ext>
            </a:extLst>
          </p:cNvPr>
          <p:cNvSpPr txBox="1">
            <a:spLocks noChangeArrowheads="1"/>
          </p:cNvSpPr>
          <p:nvPr/>
        </p:nvSpPr>
        <p:spPr>
          <a:xfrm>
            <a:off x="107504" y="552431"/>
            <a:ext cx="8928992" cy="446759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HashMap </a:t>
            </a:r>
            <a:r>
              <a:rPr lang="zh-CN" altLang="en-US" sz="2800" dirty="0">
                <a:latin typeface="微软雅黑" panose="020B0503020204020204" pitchFamily="34" charset="-122"/>
                <a:ea typeface="微软雅黑" panose="020B0503020204020204" pitchFamily="34" charset="-122"/>
              </a:rPr>
              <a:t>和 </a:t>
            </a:r>
            <a:r>
              <a:rPr lang="en-US" altLang="zh-CN" sz="2800" dirty="0" err="1">
                <a:latin typeface="微软雅黑" panose="020B0503020204020204" pitchFamily="34" charset="-122"/>
                <a:ea typeface="微软雅黑" panose="020B0503020204020204" pitchFamily="34" charset="-122"/>
              </a:rPr>
              <a:t>Hashtable</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都是 </a:t>
            </a:r>
            <a:r>
              <a:rPr lang="en-US" altLang="zh-CN" sz="2800" dirty="0">
                <a:latin typeface="微软雅黑" panose="020B0503020204020204" pitchFamily="34" charset="-122"/>
                <a:ea typeface="微软雅黑" panose="020B0503020204020204" pitchFamily="34" charset="-122"/>
              </a:rPr>
              <a:t>Map </a:t>
            </a:r>
            <a:r>
              <a:rPr lang="zh-CN" altLang="en-US" sz="2800" dirty="0">
                <a:latin typeface="微软雅黑" panose="020B0503020204020204" pitchFamily="34" charset="-122"/>
                <a:ea typeface="微软雅黑" panose="020B0503020204020204" pitchFamily="34" charset="-122"/>
              </a:rPr>
              <a:t>接口的典型实现类，它们的区别如下：</a:t>
            </a: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是一个</a:t>
            </a:r>
            <a:r>
              <a:rPr lang="zh-CN" altLang="en-US" dirty="0">
                <a:solidFill>
                  <a:srgbClr val="FF0000"/>
                </a:solidFill>
                <a:latin typeface="微软雅黑" panose="020B0503020204020204" pitchFamily="34" charset="-122"/>
                <a:ea typeface="微软雅黑" panose="020B0503020204020204" pitchFamily="34" charset="-122"/>
              </a:rPr>
              <a:t>线程安全的 </a:t>
            </a:r>
            <a:r>
              <a:rPr lang="en-US" altLang="zh-CN" dirty="0">
                <a:solidFill>
                  <a:srgbClr val="FF0000"/>
                </a:solidFill>
                <a:latin typeface="微软雅黑" panose="020B0503020204020204" pitchFamily="34" charset="-122"/>
                <a:ea typeface="微软雅黑" panose="020B0503020204020204" pitchFamily="34" charset="-122"/>
              </a:rPr>
              <a:t>Map </a:t>
            </a:r>
            <a:r>
              <a:rPr lang="zh-CN" altLang="en-US" dirty="0">
                <a:latin typeface="微软雅黑" panose="020B0503020204020204" pitchFamily="34" charset="-122"/>
                <a:ea typeface="微软雅黑" panose="020B0503020204020204" pitchFamily="34" charset="-122"/>
              </a:rPr>
              <a:t>，但</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是线程不安全的</a:t>
            </a:r>
            <a:endParaRPr lang="en-US" altLang="zh-CN" dirty="0">
              <a:latin typeface="微软雅黑" panose="020B0503020204020204" pitchFamily="34" charset="-122"/>
              <a:ea typeface="微软雅黑" panose="020B0503020204020204" pitchFamily="34" charset="-122"/>
            </a:endParaRPr>
          </a:p>
          <a:p>
            <a:pPr lvl="1" eaLnBrk="1" hangingPunct="1"/>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solidFill>
                  <a:srgbClr val="FF0000"/>
                </a:solidFill>
                <a:latin typeface="微软雅黑" panose="020B0503020204020204" pitchFamily="34" charset="-122"/>
                <a:ea typeface="微软雅黑" panose="020B0503020204020204" pitchFamily="34" charset="-122"/>
              </a:rPr>
              <a:t>不允许使用 </a:t>
            </a:r>
            <a:r>
              <a:rPr lang="en-US" altLang="zh-CN" dirty="0">
                <a:solidFill>
                  <a:srgbClr val="FF0000"/>
                </a:solidFill>
                <a:latin typeface="微软雅黑" panose="020B0503020204020204" pitchFamily="34" charset="-122"/>
                <a:ea typeface="微软雅黑" panose="020B0503020204020204" pitchFamily="34" charset="-122"/>
              </a:rPr>
              <a:t>null </a:t>
            </a:r>
            <a:r>
              <a:rPr lang="zh-CN" altLang="en-US" dirty="0">
                <a:solidFill>
                  <a:srgbClr val="FF0000"/>
                </a:solidFill>
                <a:latin typeface="微软雅黑" panose="020B0503020204020204" pitchFamily="34" charset="-122"/>
                <a:ea typeface="微软雅黑" panose="020B0503020204020204" pitchFamily="34" charset="-122"/>
              </a:rPr>
              <a:t>作为 </a:t>
            </a:r>
            <a:r>
              <a:rPr lang="en-US" altLang="zh-CN" dirty="0">
                <a:solidFill>
                  <a:srgbClr val="FF0000"/>
                </a:solidFill>
                <a:latin typeface="微软雅黑" panose="020B0503020204020204" pitchFamily="34" charset="-122"/>
                <a:ea typeface="微软雅黑" panose="020B0503020204020204" pitchFamily="34" charset="-122"/>
              </a:rPr>
              <a:t>key </a:t>
            </a:r>
            <a:r>
              <a:rPr lang="zh-CN" altLang="en-US" dirty="0">
                <a:solidFill>
                  <a:srgbClr val="FF0000"/>
                </a:solidFill>
                <a:latin typeface="微软雅黑" panose="020B0503020204020204" pitchFamily="34" charset="-122"/>
                <a:ea typeface="微软雅黑" panose="020B0503020204020204" pitchFamily="34" charset="-122"/>
              </a:rPr>
              <a:t>和 </a:t>
            </a:r>
            <a:r>
              <a:rPr lang="en-US" altLang="zh-CN" dirty="0">
                <a:solidFill>
                  <a:srgbClr val="FF0000"/>
                </a:solidFill>
                <a:latin typeface="微软雅黑" panose="020B0503020204020204" pitchFamily="34" charset="-122"/>
                <a:ea typeface="微软雅黑" panose="020B0503020204020204" pitchFamily="34" charset="-122"/>
              </a:rPr>
              <a:t>value</a:t>
            </a:r>
            <a:r>
              <a:rPr lang="zh-CN" altLang="en-US" dirty="0">
                <a:latin typeface="微软雅黑" panose="020B0503020204020204" pitchFamily="34" charset="-122"/>
                <a:ea typeface="微软雅黑" panose="020B0503020204020204" pitchFamily="34" charset="-122"/>
              </a:rPr>
              <a:t>，如果试图把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值放进 </a:t>
            </a:r>
            <a:r>
              <a:rPr lang="en-US" altLang="zh-CN" dirty="0" err="1">
                <a:latin typeface="微软雅黑" panose="020B0503020204020204" pitchFamily="34" charset="-122"/>
                <a:ea typeface="微软雅黑" panose="020B0503020204020204" pitchFamily="34" charset="-122"/>
              </a:rPr>
              <a:t>Hashtable</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中，将会引发 </a:t>
            </a:r>
            <a:r>
              <a:rPr lang="en-US" altLang="zh-CN" dirty="0" err="1">
                <a:latin typeface="微软雅黑" panose="020B0503020204020204" pitchFamily="34" charset="-122"/>
                <a:ea typeface="微软雅黑" panose="020B0503020204020204" pitchFamily="34" charset="-122"/>
              </a:rPr>
              <a:t>NullPointerException</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异常；但 </a:t>
            </a:r>
            <a:r>
              <a:rPr lang="en-US" altLang="zh-CN" dirty="0">
                <a:latin typeface="微软雅黑" panose="020B0503020204020204" pitchFamily="34" charset="-122"/>
                <a:ea typeface="微软雅黑" panose="020B0503020204020204" pitchFamily="34" charset="-122"/>
              </a:rPr>
              <a:t>HashMap </a:t>
            </a:r>
            <a:r>
              <a:rPr lang="zh-CN" altLang="en-US" dirty="0">
                <a:latin typeface="微软雅黑" panose="020B0503020204020204" pitchFamily="34" charset="-122"/>
                <a:ea typeface="微软雅黑" panose="020B0503020204020204" pitchFamily="34" charset="-122"/>
              </a:rPr>
              <a:t>可以使用 </a:t>
            </a:r>
            <a:r>
              <a:rPr lang="en-US" altLang="zh-CN" dirty="0">
                <a:latin typeface="微软雅黑" panose="020B0503020204020204" pitchFamily="34" charset="-122"/>
                <a:ea typeface="微软雅黑" panose="020B0503020204020204" pitchFamily="34" charset="-122"/>
              </a:rPr>
              <a:t>null </a:t>
            </a:r>
            <a:r>
              <a:rPr lang="zh-CN" altLang="en-US" dirty="0">
                <a:latin typeface="微软雅黑" panose="020B0503020204020204" pitchFamily="34" charset="-122"/>
                <a:ea typeface="微软雅黑" panose="020B0503020204020204" pitchFamily="34" charset="-122"/>
              </a:rPr>
              <a:t>作为 </a:t>
            </a:r>
            <a:r>
              <a:rPr lang="en-US" altLang="zh-CN" dirty="0">
                <a:latin typeface="微软雅黑" panose="020B0503020204020204" pitchFamily="34" charset="-122"/>
                <a:ea typeface="微软雅黑" panose="020B0503020204020204" pitchFamily="34" charset="-122"/>
              </a:rPr>
              <a:t>key </a:t>
            </a:r>
            <a:r>
              <a:rPr lang="zh-CN" altLang="en-US" dirty="0">
                <a:latin typeface="微软雅黑" panose="020B0503020204020204" pitchFamily="34" charset="-122"/>
                <a:ea typeface="微软雅黑" panose="020B0503020204020204" pitchFamily="34" charset="-122"/>
              </a:rPr>
              <a:t>或 </a:t>
            </a:r>
            <a:r>
              <a:rPr lang="en-US" altLang="zh-CN" dirty="0">
                <a:latin typeface="微软雅黑" panose="020B0503020204020204" pitchFamily="34" charset="-122"/>
                <a:ea typeface="微软雅黑" panose="020B0503020204020204" pitchFamily="34" charset="-122"/>
              </a:rPr>
              <a:t>value</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894154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55899" cy="415370"/>
            <a:chOff x="264586" y="255969"/>
            <a:chExt cx="225589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5178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Collections </a:t>
              </a:r>
              <a:r>
                <a:rPr lang="zh-CN" altLang="en-US" sz="2099" dirty="0">
                  <a:solidFill>
                    <a:srgbClr val="253C8E"/>
                  </a:solidFill>
                  <a:latin typeface="微软雅黑 Light" panose="020B0502040204020203" pitchFamily="34" charset="-122"/>
                  <a:ea typeface="微软雅黑 Light" panose="020B0502040204020203" pitchFamily="34" charset="-122"/>
                </a:rPr>
                <a:t>包</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java.util.Arrays</a:t>
            </a:r>
            <a:r>
              <a:rPr lang="zh-CN" altLang="en-US" sz="2800" dirty="0">
                <a:latin typeface="微软雅黑" panose="020B0503020204020204" pitchFamily="34" charset="-122"/>
                <a:ea typeface="微软雅黑" panose="020B0503020204020204" pitchFamily="34" charset="-122"/>
              </a:rPr>
              <a:t>针对数组的工具包</a:t>
            </a:r>
            <a:endParaRPr lang="en-US" altLang="zh-CN" sz="2800" dirty="0">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en-US" altLang="zh-CN" sz="2800" dirty="0" err="1">
                <a:latin typeface="微软雅黑" panose="020B0503020204020204" pitchFamily="34" charset="-122"/>
                <a:ea typeface="微软雅黑" panose="020B0503020204020204" pitchFamily="34" charset="-122"/>
              </a:rPr>
              <a:t>java.util.Collections</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针对容器的工具包</a:t>
            </a:r>
          </a:p>
        </p:txBody>
      </p:sp>
    </p:spTree>
    <p:extLst>
      <p:ext uri="{BB962C8B-B14F-4D97-AF65-F5344CB8AC3E}">
        <p14:creationId xmlns:p14="http://schemas.microsoft.com/office/powerpoint/2010/main" val="259059566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作业</a:t>
              </a:r>
            </a:p>
          </p:txBody>
        </p:sp>
      </p:grpSp>
      <p:sp>
        <p:nvSpPr>
          <p:cNvPr id="3" name="文本框 2">
            <a:extLst>
              <a:ext uri="{FF2B5EF4-FFF2-40B4-BE49-F238E27FC236}">
                <a16:creationId xmlns:a16="http://schemas.microsoft.com/office/drawing/2014/main" id="{D413C4CB-0FF5-451F-ADC9-F1B720972F38}"/>
              </a:ext>
            </a:extLst>
          </p:cNvPr>
          <p:cNvSpPr txBox="1"/>
          <p:nvPr/>
        </p:nvSpPr>
        <p:spPr>
          <a:xfrm>
            <a:off x="107504" y="707219"/>
            <a:ext cx="8928992" cy="954107"/>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的泛型功能，利用链表数据结构，实现一个</a:t>
            </a:r>
            <a:r>
              <a:rPr lang="en-US" altLang="zh-CN" sz="2800" dirty="0" err="1">
                <a:latin typeface="微软雅黑" panose="020B0503020204020204" pitchFamily="34" charset="-122"/>
                <a:ea typeface="微软雅黑" panose="020B0503020204020204" pitchFamily="34" charset="-122"/>
              </a:rPr>
              <a:t>MyList</a:t>
            </a:r>
            <a:r>
              <a:rPr lang="zh-CN" altLang="en-US" sz="2800" dirty="0">
                <a:latin typeface="微软雅黑" panose="020B0503020204020204" pitchFamily="34" charset="-122"/>
                <a:ea typeface="微软雅黑" panose="020B0503020204020204" pitchFamily="34" charset="-122"/>
              </a:rPr>
              <a:t>类，从而使得以下代码可以运行：</a:t>
            </a:r>
            <a:endParaRPr lang="en-US" altLang="zh-CN" sz="2800" dirty="0">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0EC94FE1-97AB-9B5B-FDE3-24FC5771EDFB}"/>
              </a:ext>
            </a:extLst>
          </p:cNvPr>
          <p:cNvSpPr txBox="1"/>
          <p:nvPr/>
        </p:nvSpPr>
        <p:spPr>
          <a:xfrm>
            <a:off x="755576" y="1785260"/>
            <a:ext cx="6769802" cy="3416320"/>
          </a:xfrm>
          <a:prstGeom prst="rect">
            <a:avLst/>
          </a:prstGeom>
          <a:noFill/>
        </p:spPr>
        <p:txBody>
          <a:bodyPr wrap="none" rtlCol="0">
            <a:spAutoFit/>
          </a:bodyPr>
          <a:lstStyle/>
          <a:p>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class</a:t>
            </a:r>
            <a:r>
              <a:rPr lang="en-US" altLang="zh-CN" dirty="0">
                <a:latin typeface="Consolas" panose="020B0609020204030204" pitchFamily="49" charset="0"/>
              </a:rPr>
              <a:t> Application {</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public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static</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void</a:t>
            </a:r>
            <a:r>
              <a:rPr lang="en-US" altLang="zh-CN" dirty="0">
                <a:latin typeface="Consolas" panose="020B0609020204030204" pitchFamily="49" charset="0"/>
              </a:rPr>
              <a:t> main(String[] </a:t>
            </a:r>
            <a:r>
              <a:rPr lang="en-US" altLang="zh-CN" dirty="0" err="1">
                <a:latin typeface="Consolas" panose="020B0609020204030204" pitchFamily="49" charset="0"/>
              </a:rPr>
              <a:t>args</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 </a:t>
            </a:r>
            <a:r>
              <a:rPr lang="en-US" altLang="zh-CN" dirty="0" err="1">
                <a:latin typeface="Consolas" panose="020B0609020204030204" pitchFamily="49" charset="0"/>
              </a:rPr>
              <a:t>lst</a:t>
            </a:r>
            <a:r>
              <a:rPr lang="en-US" altLang="zh-CN" dirty="0">
                <a:latin typeface="Consolas" panose="020B0609020204030204" pitchFamily="49" charset="0"/>
              </a:rPr>
              <a:t> = </a:t>
            </a:r>
            <a:r>
              <a:rPr lang="en-US" altLang="zh-CN" dirty="0">
                <a:solidFill>
                  <a:srgbClr val="FF0000"/>
                </a:solidFill>
                <a:latin typeface="Consolas" panose="020B0609020204030204" pitchFamily="49" charset="0"/>
              </a:rPr>
              <a:t>new</a:t>
            </a:r>
            <a:r>
              <a:rPr lang="en-US" altLang="zh-CN" dirty="0">
                <a:latin typeface="Consolas" panose="020B0609020204030204" pitchFamily="49" charset="0"/>
              </a:rPr>
              <a:t> </a:t>
            </a:r>
            <a:r>
              <a:rPr lang="en-US" altLang="zh-CN" dirty="0" err="1">
                <a:latin typeface="Consolas" panose="020B0609020204030204" pitchFamily="49" charset="0"/>
              </a:rPr>
              <a:t>MyList</a:t>
            </a:r>
            <a:r>
              <a:rPr lang="en-US" altLang="zh-CN" dirty="0">
                <a:latin typeface="Consolas" panose="020B0609020204030204" pitchFamily="49" charset="0"/>
              </a:rPr>
              <a:t>&lt;Integer&gt;();</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(1);</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(2);</a:t>
            </a:r>
          </a:p>
          <a:p>
            <a:r>
              <a:rPr lang="en-US" altLang="zh-CN" dirty="0">
                <a:latin typeface="Consolas" panose="020B0609020204030204" pitchFamily="49" charset="0"/>
              </a:rPr>
              <a: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append</a:t>
            </a:r>
            <a:r>
              <a:rPr lang="en-US" altLang="zh-CN" dirty="0">
                <a:latin typeface="Consolas" panose="020B0609020204030204" pitchFamily="49" charset="0"/>
              </a:rPr>
              <a:t>(3);</a:t>
            </a:r>
          </a:p>
          <a:p>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for</a:t>
            </a:r>
            <a:r>
              <a:rPr lang="en-US" altLang="zh-CN" dirty="0">
                <a:latin typeface="Consolas" panose="020B0609020204030204" pitchFamily="49" charset="0"/>
              </a:rPr>
              <a:t> (</a:t>
            </a:r>
            <a:r>
              <a:rPr lang="en-US" altLang="zh-CN" dirty="0">
                <a:solidFill>
                  <a:srgbClr val="FF0000"/>
                </a:solidFill>
                <a:latin typeface="Consolas" panose="020B0609020204030204" pitchFamily="49" charset="0"/>
              </a:rPr>
              <a:t>int</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 0; </a:t>
            </a:r>
            <a:r>
              <a:rPr lang="en-US" altLang="zh-CN" dirty="0" err="1">
                <a:latin typeface="Consolas" panose="020B0609020204030204" pitchFamily="49" charset="0"/>
              </a:rPr>
              <a:t>i</a:t>
            </a:r>
            <a:r>
              <a:rPr lang="en-US" altLang="zh-CN" dirty="0">
                <a:latin typeface="Consolas" panose="020B0609020204030204" pitchFamily="49" charset="0"/>
              </a:rPr>
              <a:t> &lt; </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length</a:t>
            </a:r>
            <a:r>
              <a:rPr lang="en-US" altLang="zh-CN" dirty="0">
                <a:latin typeface="Consolas" panose="020B0609020204030204" pitchFamily="49" charset="0"/>
              </a:rPr>
              <a:t>(); </a:t>
            </a:r>
            <a:r>
              <a:rPr lang="en-US" altLang="zh-CN" dirty="0" err="1">
                <a:latin typeface="Consolas" panose="020B0609020204030204" pitchFamily="49" charset="0"/>
              </a:rPr>
              <a:t>i</a:t>
            </a:r>
            <a:r>
              <a:rPr lang="en-US" altLang="zh-CN" dirty="0">
                <a:latin typeface="Consolas" panose="020B0609020204030204" pitchFamily="49" charset="0"/>
              </a:rPr>
              <a:t>++) {</a:t>
            </a:r>
          </a:p>
          <a:p>
            <a:r>
              <a:rPr lang="en-US" altLang="zh-CN" dirty="0">
                <a:latin typeface="Consolas" panose="020B0609020204030204" pitchFamily="49" charset="0"/>
              </a:rPr>
              <a:t>            </a:t>
            </a:r>
            <a:r>
              <a:rPr lang="en-US" altLang="zh-CN" dirty="0" err="1">
                <a:latin typeface="Consolas" panose="020B0609020204030204" pitchFamily="49" charset="0"/>
              </a:rPr>
              <a:t>System.out.println</a:t>
            </a:r>
            <a:r>
              <a:rPr lang="en-US" altLang="zh-CN" dirty="0">
                <a:latin typeface="Consolas" panose="020B0609020204030204" pitchFamily="49" charset="0"/>
              </a:rPr>
              <a:t>(</a:t>
            </a:r>
            <a:r>
              <a:rPr lang="en-US" altLang="zh-CN" dirty="0" err="1">
                <a:latin typeface="Consolas" panose="020B0609020204030204" pitchFamily="49" charset="0"/>
              </a:rPr>
              <a:t>lst.</a:t>
            </a:r>
            <a:r>
              <a:rPr lang="en-US" altLang="zh-CN" dirty="0" err="1">
                <a:solidFill>
                  <a:srgbClr val="0066FF"/>
                </a:solidFill>
                <a:latin typeface="Consolas" panose="020B0609020204030204" pitchFamily="49" charset="0"/>
              </a:rPr>
              <a:t>get</a:t>
            </a:r>
            <a:r>
              <a:rPr lang="en-US" altLang="zh-CN" dirty="0">
                <a:latin typeface="Consolas" panose="020B0609020204030204" pitchFamily="49" charset="0"/>
              </a:rPr>
              <a:t>(</a:t>
            </a:r>
            <a:r>
              <a:rPr lang="en-US" altLang="zh-CN" dirty="0" err="1">
                <a:latin typeface="Consolas" panose="020B0609020204030204" pitchFamily="49" charset="0"/>
              </a:rPr>
              <a:t>i</a:t>
            </a:r>
            <a:r>
              <a:rPr lang="en-US" altLang="zh-CN" dirty="0">
                <a:latin typeface="Consolas" panose="020B0609020204030204" pitchFamily="49" charset="0"/>
              </a:rPr>
              <a:t>));</a:t>
            </a:r>
          </a:p>
          <a:p>
            <a:r>
              <a:rPr lang="en-US" altLang="zh-CN" dirty="0">
                <a:latin typeface="Consolas" panose="020B0609020204030204" pitchFamily="49" charset="0"/>
              </a:rPr>
              <a:t>        }</a:t>
            </a:r>
          </a:p>
          <a:p>
            <a:r>
              <a:rPr lang="en-US" altLang="zh-CN" dirty="0">
                <a:latin typeface="Consolas" panose="020B0609020204030204" pitchFamily="49" charset="0"/>
              </a:rPr>
              <a:t>    }</a:t>
            </a:r>
          </a:p>
          <a:p>
            <a:r>
              <a:rPr lang="en-US" altLang="zh-CN" dirty="0">
                <a:latin typeface="Consolas" panose="020B0609020204030204" pitchFamily="49" charset="0"/>
              </a:rPr>
              <a:t>}</a:t>
            </a:r>
          </a:p>
          <a:p>
            <a:endParaRPr lang="zh-CN" altLang="en-US" dirty="0">
              <a:latin typeface="Consolas" panose="020B0609020204030204" pitchFamily="49" charset="0"/>
            </a:endParaRPr>
          </a:p>
        </p:txBody>
      </p:sp>
    </p:spTree>
    <p:extLst>
      <p:ext uri="{BB962C8B-B14F-4D97-AF65-F5344CB8AC3E}">
        <p14:creationId xmlns:p14="http://schemas.microsoft.com/office/powerpoint/2010/main" val="314972937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p15="http://schemas.microsoft.com/office/powerpoint/2012/main" xmlns="">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泛型就是带有</a:t>
            </a:r>
            <a:r>
              <a:rPr lang="zh-CN" altLang="en-US" sz="2800" dirty="0">
                <a:solidFill>
                  <a:srgbClr val="FF0000"/>
                </a:solidFill>
                <a:latin typeface="微软雅黑" panose="020B0503020204020204" pitchFamily="34" charset="-122"/>
                <a:ea typeface="微软雅黑" panose="020B0503020204020204" pitchFamily="34" charset="-122"/>
              </a:rPr>
              <a:t>类型参数的</a:t>
            </a:r>
            <a:r>
              <a:rPr lang="en-US" altLang="zh-CN" sz="2800" dirty="0">
                <a:solidFill>
                  <a:srgbClr val="FF0000"/>
                </a:solidFill>
                <a:latin typeface="微软雅黑" panose="020B0503020204020204" pitchFamily="34" charset="-122"/>
                <a:ea typeface="微软雅黑" panose="020B0503020204020204" pitchFamily="34" charset="-122"/>
              </a:rPr>
              <a:t>class/interface/method</a:t>
            </a:r>
          </a:p>
          <a:p>
            <a:pPr eaLnBrk="1" hangingPunct="1">
              <a:defRPr/>
            </a:pPr>
            <a:r>
              <a:rPr lang="zh-CN" altLang="zh-CN" sz="2800" dirty="0">
                <a:latin typeface="微软雅黑" panose="020B0503020204020204" pitchFamily="34" charset="-122"/>
                <a:ea typeface="微软雅黑" panose="020B0503020204020204" pitchFamily="34" charset="-122"/>
              </a:rPr>
              <a:t>泛型类的定义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a:t>
            </a:r>
            <a:r>
              <a:rPr lang="zh-CN" altLang="zh-CN" sz="2400" dirty="0">
                <a:solidFill>
                  <a:srgbClr val="FF0000"/>
                </a:solidFill>
                <a:latin typeface="微软雅黑" panose="020B0503020204020204" pitchFamily="34" charset="-122"/>
                <a:ea typeface="微软雅黑" panose="020B0503020204020204" pitchFamily="34" charset="-122"/>
              </a:rPr>
              <a:t>修饰符</a:t>
            </a:r>
            <a:r>
              <a:rPr lang="en-US" altLang="zh-CN" sz="2400" dirty="0">
                <a:solidFill>
                  <a:srgbClr val="FF0000"/>
                </a:solidFill>
                <a:latin typeface="微软雅黑" panose="020B0503020204020204" pitchFamily="34" charset="-122"/>
                <a:ea typeface="微软雅黑" panose="020B0503020204020204" pitchFamily="34" charset="-122"/>
              </a:rPr>
              <a:t>] class </a:t>
            </a:r>
            <a:r>
              <a:rPr lang="zh-CN" altLang="zh-CN" sz="2400" dirty="0">
                <a:solidFill>
                  <a:srgbClr val="FF0000"/>
                </a:solidFill>
                <a:latin typeface="微软雅黑" panose="020B0503020204020204" pitchFamily="34" charset="-122"/>
                <a:ea typeface="微软雅黑" panose="020B0503020204020204" pitchFamily="34" charset="-122"/>
              </a:rPr>
              <a:t>类名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泛型接口的定义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interface </a:t>
            </a:r>
            <a:r>
              <a:rPr lang="zh-CN" altLang="zh-CN" sz="2400" dirty="0">
                <a:solidFill>
                  <a:srgbClr val="FF0000"/>
                </a:solidFill>
                <a:latin typeface="微软雅黑" panose="020B0503020204020204" pitchFamily="34" charset="-122"/>
                <a:ea typeface="微软雅黑" panose="020B0503020204020204" pitchFamily="34" charset="-122"/>
              </a:rPr>
              <a:t>接口名</a:t>
            </a:r>
            <a:r>
              <a:rPr lang="en-US" altLang="zh-CN" sz="2400" dirty="0">
                <a:solidFill>
                  <a:srgbClr val="FF0000"/>
                </a:solidFill>
                <a:latin typeface="微软雅黑" panose="020B0503020204020204" pitchFamily="34" charset="-122"/>
                <a:ea typeface="微软雅黑" panose="020B0503020204020204" pitchFamily="34" charset="-122"/>
              </a:rPr>
              <a:t>&lt;T&gt;</a:t>
            </a:r>
            <a:endParaRPr lang="zh-CN"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zh-CN" sz="2800" dirty="0">
                <a:latin typeface="微软雅黑" panose="020B0503020204020204" pitchFamily="34" charset="-122"/>
                <a:ea typeface="微软雅黑" panose="020B0503020204020204" pitchFamily="34" charset="-122"/>
              </a:rPr>
              <a:t>泛型方法的定义：</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[public] [static] &lt;T&gt; </a:t>
            </a:r>
            <a:r>
              <a:rPr lang="zh-CN" altLang="zh-CN" sz="2400" dirty="0">
                <a:solidFill>
                  <a:srgbClr val="FF0000"/>
                </a:solidFill>
                <a:latin typeface="微软雅黑" panose="020B0503020204020204" pitchFamily="34" charset="-122"/>
                <a:ea typeface="微软雅黑" panose="020B0503020204020204" pitchFamily="34" charset="-122"/>
              </a:rPr>
              <a:t>返回值类型 方法名</a:t>
            </a:r>
            <a:r>
              <a:rPr lang="en-US" altLang="zh-CN" sz="2400" dirty="0">
                <a:solidFill>
                  <a:srgbClr val="FF0000"/>
                </a:solidFill>
                <a:latin typeface="微软雅黑" panose="020B0503020204020204" pitchFamily="34" charset="-122"/>
                <a:ea typeface="微软雅黑" panose="020B0503020204020204" pitchFamily="34" charset="-122"/>
              </a:rPr>
              <a:t>(T </a:t>
            </a:r>
            <a:r>
              <a:rPr lang="zh-CN" altLang="zh-CN" sz="2400" dirty="0">
                <a:solidFill>
                  <a:srgbClr val="FF0000"/>
                </a:solidFill>
                <a:latin typeface="微软雅黑" panose="020B0503020204020204" pitchFamily="34" charset="-122"/>
                <a:ea typeface="微软雅黑" panose="020B0503020204020204" pitchFamily="34" charset="-122"/>
              </a:rPr>
              <a:t>参数</a:t>
            </a:r>
            <a:r>
              <a:rPr lang="en-US" altLang="zh-CN" sz="2400" dirty="0">
                <a:solidFill>
                  <a:srgbClr val="FF0000"/>
                </a:solidFill>
                <a:latin typeface="微软雅黑" panose="020B0503020204020204" pitchFamily="34" charset="-122"/>
                <a:ea typeface="微软雅黑" panose="020B0503020204020204" pitchFamily="34" charset="-122"/>
              </a:rPr>
              <a:t>)</a:t>
            </a:r>
            <a:endParaRPr lang="zh-CN" altLang="zh-CN" sz="24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9369643"/>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创建泛型类型的对象</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2" name="Rectangle 4">
            <a:extLst>
              <a:ext uri="{FF2B5EF4-FFF2-40B4-BE49-F238E27FC236}">
                <a16:creationId xmlns:a16="http://schemas.microsoft.com/office/drawing/2014/main" id="{0D661781-C64C-4201-83E1-CD0B1C459049}"/>
              </a:ext>
            </a:extLst>
          </p:cNvPr>
          <p:cNvSpPr txBox="1">
            <a:spLocks noChangeArrowheads="1"/>
          </p:cNvSpPr>
          <p:nvPr/>
        </p:nvSpPr>
        <p:spPr>
          <a:xfrm>
            <a:off x="116184" y="583285"/>
            <a:ext cx="8920311" cy="443673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传统方式</a:t>
            </a:r>
            <a:endParaRPr lang="en-US" altLang="zh-CN" sz="2800" dirty="0">
              <a:latin typeface="微软雅黑" panose="020B0503020204020204" pitchFamily="34" charset="-122"/>
              <a:ea typeface="微软雅黑" panose="020B0503020204020204" pitchFamily="34" charset="-122"/>
            </a:endParaRPr>
          </a:p>
          <a:p>
            <a:pPr lvl="1" eaLnBrk="1" hangingPunct="1"/>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p>
          <a:p>
            <a:pPr eaLnBrk="1" hangingPunct="1">
              <a:defRPr/>
            </a:pPr>
            <a:r>
              <a:rPr lang="zh-CN" altLang="en-US" sz="2800" dirty="0">
                <a:latin typeface="微软雅黑" panose="020B0503020204020204" pitchFamily="34" charset="-122"/>
                <a:ea typeface="微软雅黑" panose="020B0503020204020204" pitchFamily="34" charset="-122"/>
              </a:rPr>
              <a:t>菱形法则</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a:p>
            <a:pPr eaLnBrk="1" hangingPunct="1">
              <a:defRPr/>
            </a:pP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自动类型推断</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var x = new </a:t>
            </a:r>
            <a:r>
              <a:rPr lang="en-US" altLang="zh-CN" sz="2400" dirty="0" err="1">
                <a:solidFill>
                  <a:srgbClr val="FF0000"/>
                </a:solidFill>
                <a:highlight>
                  <a:srgbClr val="FFFF00"/>
                </a:highlight>
                <a:latin typeface="微软雅黑" panose="020B0503020204020204" pitchFamily="34" charset="-122"/>
                <a:ea typeface="微软雅黑" panose="020B0503020204020204" pitchFamily="34" charset="-122"/>
              </a:rPr>
              <a:t>GenericType</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&lt;T&gt;(</a:t>
            </a:r>
            <a:r>
              <a:rPr lang="zh-CN" altLang="en-US" sz="2400" dirty="0">
                <a:solidFill>
                  <a:srgbClr val="FF0000"/>
                </a:solidFill>
                <a:highlight>
                  <a:srgbClr val="FFFF00"/>
                </a:highlight>
                <a:latin typeface="微软雅黑" panose="020B0503020204020204" pitchFamily="34" charset="-122"/>
                <a:ea typeface="微软雅黑" panose="020B0503020204020204" pitchFamily="34" charset="-122"/>
              </a:rPr>
              <a:t>形参</a:t>
            </a:r>
            <a:r>
              <a:rPr lang="en-US" altLang="zh-CN" sz="2400" dirty="0">
                <a:solidFill>
                  <a:srgbClr val="FF0000"/>
                </a:solidFill>
                <a:highlight>
                  <a:srgbClr val="FFFF00"/>
                </a:highlight>
                <a:latin typeface="微软雅黑" panose="020B0503020204020204" pitchFamily="34" charset="-122"/>
                <a:ea typeface="微软雅黑" panose="020B0503020204020204" pitchFamily="34" charset="-122"/>
              </a:rPr>
              <a:t>)</a:t>
            </a:r>
            <a:endParaRPr lang="zh-CN" altLang="zh-CN" sz="2400" dirty="0">
              <a:solidFill>
                <a:srgbClr val="FF0000"/>
              </a:solidFill>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09912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p15="http://schemas.microsoft.com/office/powerpoint/2012/main" xmlns="">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F40AEC00-13D6-4D1E-9386-A27D3992B649}"/>
              </a:ext>
            </a:extLst>
          </p:cNvPr>
          <p:cNvSpPr txBox="1"/>
          <p:nvPr/>
        </p:nvSpPr>
        <p:spPr>
          <a:xfrm>
            <a:off x="133593" y="707219"/>
            <a:ext cx="8902903" cy="3453253"/>
          </a:xfrm>
          <a:prstGeom prst="rect">
            <a:avLst/>
          </a:prstGeom>
          <a:noFill/>
        </p:spPr>
        <p:txBody>
          <a:bodyPr wrap="square" rtlCol="0">
            <a:spAutoFit/>
          </a:bodyPr>
          <a:lstStyle/>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类型参数可以是</a:t>
            </a:r>
            <a:r>
              <a:rPr lang="zh-CN" altLang="en-US" sz="2800" dirty="0">
                <a:solidFill>
                  <a:srgbClr val="FF0000"/>
                </a:solidFill>
                <a:latin typeface="微软雅黑" panose="020B0503020204020204" pitchFamily="34" charset="-122"/>
                <a:ea typeface="微软雅黑" panose="020B0503020204020204" pitchFamily="34" charset="-122"/>
              </a:rPr>
              <a:t>除了基本数据类型以外的任意类型</a:t>
            </a:r>
            <a:endParaRPr lang="en-US" altLang="zh-CN" sz="2800" dirty="0">
              <a:solidFill>
                <a:srgbClr val="FF0000"/>
              </a:solidFill>
              <a:latin typeface="微软雅黑" panose="020B0503020204020204" pitchFamily="34" charset="-122"/>
              <a:ea typeface="微软雅黑" panose="020B0503020204020204" pitchFamily="34" charset="-122"/>
            </a:endParaRPr>
          </a:p>
          <a:p>
            <a:pPr marL="457200" indent="-45720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泛型方法只要在定义时在返回值类型前增加泛型声明即可</a:t>
            </a:r>
            <a:endParaRPr lang="en-US" altLang="zh-CN" sz="2800" dirty="0">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泛型方法的使用</a:t>
            </a:r>
            <a:r>
              <a:rPr lang="zh-CN" altLang="en-US" sz="2400" dirty="0">
                <a:solidFill>
                  <a:srgbClr val="FF0000"/>
                </a:solidFill>
                <a:latin typeface="微软雅黑" panose="020B0503020204020204" pitchFamily="34" charset="-122"/>
                <a:ea typeface="微软雅黑" panose="020B0503020204020204" pitchFamily="34" charset="-122"/>
              </a:rPr>
              <a:t>和普通方法一样，无须指定类型参数（推断）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a:t>
            </a:r>
            <a:r>
              <a:rPr lang="zh-CN" altLang="en-US" sz="2400" dirty="0">
                <a:solidFill>
                  <a:srgbClr val="FF0000"/>
                </a:solidFill>
                <a:latin typeface="微软雅黑" panose="020B0503020204020204" pitchFamily="34" charset="-122"/>
                <a:ea typeface="微软雅黑" panose="020B0503020204020204" pitchFamily="34" charset="-122"/>
              </a:rPr>
              <a:t>返回值类型和至少一个形参类型应该使用泛型</a:t>
            </a:r>
            <a:endParaRPr lang="en-US" altLang="zh-CN" sz="2400" dirty="0">
              <a:solidFill>
                <a:srgbClr val="FF0000"/>
              </a:solidFill>
              <a:latin typeface="微软雅黑" panose="020B0503020204020204" pitchFamily="34" charset="-122"/>
              <a:ea typeface="微软雅黑" panose="020B0503020204020204" pitchFamily="34" charset="-122"/>
            </a:endParaRPr>
          </a:p>
          <a:p>
            <a:pPr marL="742950" lvl="1" indent="-285750" eaLnBrk="1" hangingPunct="1">
              <a:spcBef>
                <a:spcPct val="20000"/>
              </a:spcBef>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rPr>
              <a:t>泛型方法的多个形参使用了相同的类型参数，并且对应的类型实参具有不同的类型，则编译器会</a:t>
            </a:r>
            <a:r>
              <a:rPr lang="zh-CN" altLang="en-US" sz="2400" dirty="0">
                <a:solidFill>
                  <a:srgbClr val="FF0000"/>
                </a:solidFill>
                <a:latin typeface="微软雅黑" panose="020B0503020204020204" pitchFamily="34" charset="-122"/>
                <a:ea typeface="微软雅黑" panose="020B0503020204020204" pitchFamily="34" charset="-122"/>
              </a:rPr>
              <a:t>将该类型参数指定为这多个类型形参的</a:t>
            </a:r>
            <a:r>
              <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最近公共父类，直至</a:t>
            </a:r>
            <a:r>
              <a:rPr lang="en-US" altLang="zh-CN"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rPr>
              <a:t>Object</a:t>
            </a:r>
            <a:endParaRPr lang="zh-CN" altLang="en-US" sz="2400" u="sng" dirty="0">
              <a:solidFill>
                <a:srgbClr val="FF0000"/>
              </a:solidFill>
              <a:effectLst>
                <a:outerShdw blurRad="38100" dist="38100" dir="2700000" algn="tl">
                  <a:srgbClr val="000000">
                    <a:alpha val="43137"/>
                  </a:srgbClr>
                </a:outerShdw>
              </a:effectLst>
              <a:highlight>
                <a:srgbClr val="FFFF00"/>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8121028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BED9B30-F10B-4C4E-9211-2FCCBFFFA880}"/>
              </a:ext>
            </a:extLst>
          </p:cNvPr>
          <p:cNvSpPr txBox="1"/>
          <p:nvPr/>
        </p:nvSpPr>
        <p:spPr>
          <a:xfrm>
            <a:off x="395536" y="699542"/>
            <a:ext cx="9144000" cy="3416320"/>
          </a:xfrm>
          <a:prstGeom prst="rect">
            <a:avLst/>
          </a:prstGeom>
          <a:noFill/>
        </p:spPr>
        <p:txBody>
          <a:bodyPr wrap="square" rtlCol="0">
            <a:spAutoFit/>
          </a:bodyPr>
          <a:lstStyle/>
          <a:p>
            <a:r>
              <a:rPr lang="en-US" altLang="zh-CN" dirty="0"/>
              <a:t>Class A{</a:t>
            </a:r>
          </a:p>
          <a:p>
            <a:r>
              <a:rPr lang="en-US" altLang="zh-CN" dirty="0"/>
              <a:t>	public &lt;T&gt; void f(T x1, T x2){…}</a:t>
            </a:r>
          </a:p>
          <a:p>
            <a:r>
              <a:rPr lang="en-US" altLang="zh-CN" dirty="0"/>
              <a:t>}</a:t>
            </a:r>
          </a:p>
          <a:p>
            <a:r>
              <a:rPr lang="en-US" altLang="zh-CN" dirty="0"/>
              <a:t>Class B1{}</a:t>
            </a:r>
          </a:p>
          <a:p>
            <a:r>
              <a:rPr lang="en-US" altLang="zh-CN" dirty="0"/>
              <a:t>Class B2{}</a:t>
            </a:r>
          </a:p>
          <a:p>
            <a:endParaRPr lang="en-US" altLang="zh-CN" dirty="0"/>
          </a:p>
          <a:p>
            <a:r>
              <a:rPr lang="en-US" altLang="zh-CN" dirty="0"/>
              <a:t>B1 b11=new B1(); </a:t>
            </a:r>
          </a:p>
          <a:p>
            <a:r>
              <a:rPr lang="en-US" altLang="zh-CN" dirty="0"/>
              <a:t>B1 b12=new B1();</a:t>
            </a:r>
          </a:p>
          <a:p>
            <a:r>
              <a:rPr lang="en-US" altLang="zh-CN" dirty="0"/>
              <a:t>B2 b2=new B2();</a:t>
            </a:r>
          </a:p>
          <a:p>
            <a:r>
              <a:rPr lang="en-US" altLang="zh-CN" dirty="0"/>
              <a:t>A </a:t>
            </a:r>
            <a:r>
              <a:rPr lang="en-US" altLang="zh-CN" dirty="0" err="1"/>
              <a:t>a</a:t>
            </a:r>
            <a:r>
              <a:rPr lang="en-US" altLang="zh-CN" dirty="0"/>
              <a:t> =new A();</a:t>
            </a:r>
          </a:p>
          <a:p>
            <a:r>
              <a:rPr lang="en-US" altLang="zh-CN" dirty="0" err="1"/>
              <a:t>a.f</a:t>
            </a:r>
            <a:r>
              <a:rPr lang="en-US" altLang="zh-CN" dirty="0"/>
              <a:t>(b11, b12); </a:t>
            </a:r>
            <a:r>
              <a:rPr lang="en-US" altLang="zh-CN" dirty="0">
                <a:solidFill>
                  <a:srgbClr val="FF0000"/>
                </a:solidFill>
              </a:rPr>
              <a:t>// T-&gt; B1</a:t>
            </a:r>
          </a:p>
          <a:p>
            <a:r>
              <a:rPr lang="en-US" altLang="zh-CN" dirty="0" err="1"/>
              <a:t>a.f</a:t>
            </a:r>
            <a:r>
              <a:rPr lang="en-US" altLang="zh-CN" dirty="0"/>
              <a:t>(b11, b2); </a:t>
            </a:r>
            <a:r>
              <a:rPr lang="en-US" altLang="zh-CN" dirty="0">
                <a:solidFill>
                  <a:srgbClr val="FF0000"/>
                </a:solidFill>
              </a:rPr>
              <a:t>// T-&gt;Object</a:t>
            </a:r>
            <a:endParaRPr lang="zh-CN" altLang="en-US" dirty="0">
              <a:solidFill>
                <a:srgbClr val="FF0000"/>
              </a:solidFill>
            </a:endParaRPr>
          </a:p>
        </p:txBody>
      </p:sp>
    </p:spTree>
    <p:extLst>
      <p:ext uri="{BB962C8B-B14F-4D97-AF65-F5344CB8AC3E}">
        <p14:creationId xmlns:p14="http://schemas.microsoft.com/office/powerpoint/2010/main" val="22427228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716329" cy="415370"/>
            <a:chOff x="264586" y="255969"/>
            <a:chExt cx="171632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312219"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 </a:t>
              </a:r>
              <a:r>
                <a:rPr lang="zh-CN" altLang="en-US" sz="2099" dirty="0">
                  <a:solidFill>
                    <a:srgbClr val="253C8E"/>
                  </a:solidFill>
                  <a:latin typeface="微软雅黑 Light" panose="020B0502040204020203" pitchFamily="34" charset="-122"/>
                  <a:ea typeface="微软雅黑 Light" panose="020B0502040204020203" pitchFamily="34" charset="-122"/>
                </a:rPr>
                <a:t>泛型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文本框 12">
            <a:extLst>
              <a:ext uri="{FF2B5EF4-FFF2-40B4-BE49-F238E27FC236}">
                <a16:creationId xmlns:a16="http://schemas.microsoft.com/office/drawing/2014/main" id="{7C8B968D-7FE5-4C5C-9320-6121D3BFA813}"/>
              </a:ext>
            </a:extLst>
          </p:cNvPr>
          <p:cNvSpPr txBox="1"/>
          <p:nvPr/>
        </p:nvSpPr>
        <p:spPr>
          <a:xfrm>
            <a:off x="333094" y="1408484"/>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/SingleContainer.java</a:t>
            </a:r>
          </a:p>
        </p:txBody>
      </p:sp>
      <p:sp>
        <p:nvSpPr>
          <p:cNvPr id="15" name="文本框 2">
            <a:extLst>
              <a:ext uri="{FF2B5EF4-FFF2-40B4-BE49-F238E27FC236}">
                <a16:creationId xmlns:a16="http://schemas.microsoft.com/office/drawing/2014/main" id="{C565A527-E1C3-4E6D-8AA2-52167DA3B159}"/>
              </a:ext>
            </a:extLst>
          </p:cNvPr>
          <p:cNvSpPr txBox="1"/>
          <p:nvPr/>
        </p:nvSpPr>
        <p:spPr>
          <a:xfrm>
            <a:off x="338982" y="2688577"/>
            <a:ext cx="8271354" cy="523220"/>
          </a:xfrm>
          <a:prstGeom prst="rect">
            <a:avLst/>
          </a:prstGeom>
          <a:solidFill>
            <a:schemeClr val="accent1">
              <a:lumMod val="50000"/>
            </a:schemeClr>
          </a:solidFill>
          <a:ln>
            <a:solidFill>
              <a:schemeClr val="accent1">
                <a:lumMod val="50000"/>
              </a:schemeClr>
            </a:solidFill>
          </a:ln>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demo/generics/</a:t>
            </a:r>
            <a:r>
              <a:rPr lang="en-US" altLang="zh-CN" sz="2800" dirty="0" err="1">
                <a:solidFill>
                  <a:schemeClr val="bg1"/>
                </a:solidFill>
                <a:latin typeface="微软雅黑" panose="020B0503020204020204" pitchFamily="34" charset="-122"/>
                <a:ea typeface="微软雅黑" panose="020B0503020204020204" pitchFamily="34" charset="-122"/>
              </a:rPr>
              <a:t>src</a:t>
            </a:r>
            <a:r>
              <a:rPr lang="en-US" altLang="zh-CN" sz="2800" dirty="0">
                <a:solidFill>
                  <a:schemeClr val="bg1"/>
                </a:solidFill>
                <a:latin typeface="微软雅黑" panose="020B0503020204020204" pitchFamily="34" charset="-122"/>
                <a:ea typeface="微软雅黑" panose="020B0503020204020204" pitchFamily="34" charset="-122"/>
              </a:rPr>
              <a:t>/StaticGenerics.java</a:t>
            </a:r>
          </a:p>
        </p:txBody>
      </p:sp>
      <p:sp>
        <p:nvSpPr>
          <p:cNvPr id="16" name="文本框 2">
            <a:extLst>
              <a:ext uri="{FF2B5EF4-FFF2-40B4-BE49-F238E27FC236}">
                <a16:creationId xmlns:a16="http://schemas.microsoft.com/office/drawing/2014/main" id="{143A2618-65E5-4931-B078-FC6676A4D6B5}"/>
              </a:ext>
            </a:extLst>
          </p:cNvPr>
          <p:cNvSpPr txBox="1"/>
          <p:nvPr/>
        </p:nvSpPr>
        <p:spPr>
          <a:xfrm>
            <a:off x="327172" y="3898450"/>
            <a:ext cx="8271354"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demo/generics/</a:t>
            </a:r>
            <a:r>
              <a:rPr lang="en-US" altLang="zh-CN" dirty="0" err="1"/>
              <a:t>src</a:t>
            </a:r>
            <a:r>
              <a:rPr lang="en-US" altLang="zh-CN" dirty="0"/>
              <a:t>/GenericClass.java</a:t>
            </a:r>
          </a:p>
        </p:txBody>
      </p:sp>
    </p:spTree>
    <p:extLst>
      <p:ext uri="{BB962C8B-B14F-4D97-AF65-F5344CB8AC3E}">
        <p14:creationId xmlns:p14="http://schemas.microsoft.com/office/powerpoint/2010/main" val="9178453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012516" cy="415370"/>
            <a:chOff x="264586" y="255969"/>
            <a:chExt cx="3012516"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608406"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限制类型参数的范围</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7" name="Rectangle 3">
            <a:extLst>
              <a:ext uri="{FF2B5EF4-FFF2-40B4-BE49-F238E27FC236}">
                <a16:creationId xmlns:a16="http://schemas.microsoft.com/office/drawing/2014/main" id="{FE589CF3-8894-4F14-933A-5252B5BD51C9}"/>
              </a:ext>
            </a:extLst>
          </p:cNvPr>
          <p:cNvSpPr txBox="1">
            <a:spLocks noChangeArrowheads="1"/>
          </p:cNvSpPr>
          <p:nvPr/>
        </p:nvSpPr>
        <p:spPr>
          <a:xfrm>
            <a:off x="109611" y="667525"/>
            <a:ext cx="8926885" cy="368868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defRPr/>
            </a:pPr>
            <a:r>
              <a:rPr lang="zh-CN" altLang="zh-CN" sz="2800" dirty="0">
                <a:latin typeface="微软雅黑" panose="020B0503020204020204" pitchFamily="34" charset="-122"/>
                <a:ea typeface="微软雅黑" panose="020B0503020204020204" pitchFamily="34" charset="-122"/>
              </a:rPr>
              <a:t>在定义泛型类时，</a:t>
            </a:r>
            <a:r>
              <a:rPr lang="zh-CN" altLang="zh-CN" sz="2800" dirty="0">
                <a:solidFill>
                  <a:srgbClr val="FF0000"/>
                </a:solidFill>
                <a:latin typeface="微软雅黑" panose="020B0503020204020204" pitchFamily="34" charset="-122"/>
                <a:ea typeface="微软雅黑" panose="020B0503020204020204" pitchFamily="34" charset="-122"/>
              </a:rPr>
              <a:t>默认可以使用任何类型来实例化一个泛型类对象</a:t>
            </a:r>
            <a:r>
              <a:rPr lang="zh-CN" altLang="zh-CN" sz="2800" dirty="0">
                <a:latin typeface="微软雅黑" panose="020B0503020204020204" pitchFamily="34" charset="-122"/>
                <a:ea typeface="微软雅黑" panose="020B0503020204020204" pitchFamily="34" charset="-122"/>
              </a:rPr>
              <a:t>，但</a:t>
            </a:r>
            <a:r>
              <a:rPr lang="en-US" altLang="zh-CN" sz="2800" dirty="0">
                <a:latin typeface="微软雅黑" panose="020B0503020204020204" pitchFamily="34" charset="-122"/>
                <a:ea typeface="微软雅黑" panose="020B0503020204020204" pitchFamily="34" charset="-122"/>
              </a:rPr>
              <a:t>Java</a:t>
            </a:r>
            <a:r>
              <a:rPr lang="zh-CN" altLang="zh-CN" sz="2800" dirty="0">
                <a:latin typeface="微软雅黑" panose="020B0503020204020204" pitchFamily="34" charset="-122"/>
                <a:ea typeface="微软雅黑" panose="020B0503020204020204" pitchFamily="34" charset="-122"/>
              </a:rPr>
              <a:t>语言也可以在用泛型类创建对象时对数据类型做出限制</a:t>
            </a:r>
          </a:p>
          <a:p>
            <a:pPr lvl="1" eaLnBrk="1" hangingPunct="1">
              <a:defRPr/>
            </a:pPr>
            <a:r>
              <a:rPr lang="en-US" altLang="zh-CN" sz="2400" dirty="0">
                <a:solidFill>
                  <a:srgbClr val="FF0000"/>
                </a:solidFill>
                <a:latin typeface="微软雅黑" panose="020B0503020204020204" pitchFamily="34" charset="-122"/>
                <a:ea typeface="微软雅黑" panose="020B0503020204020204" pitchFamily="34" charset="-122"/>
              </a:rPr>
              <a:t>class </a:t>
            </a:r>
            <a:r>
              <a:rPr lang="en-US" altLang="zh-CN" sz="2400" dirty="0" err="1">
                <a:solidFill>
                  <a:srgbClr val="FF0000"/>
                </a:solidFill>
                <a:latin typeface="微软雅黑" panose="020B0503020204020204" pitchFamily="34" charset="-122"/>
                <a:ea typeface="微软雅黑" panose="020B0503020204020204" pitchFamily="34" charset="-122"/>
              </a:rPr>
              <a:t>ClassName</a:t>
            </a:r>
            <a:r>
              <a:rPr lang="en-US" altLang="zh-CN" sz="2400" dirty="0">
                <a:solidFill>
                  <a:srgbClr val="FF0000"/>
                </a:solidFill>
                <a:latin typeface="微软雅黑" panose="020B0503020204020204" pitchFamily="34" charset="-122"/>
                <a:ea typeface="微软雅黑" panose="020B0503020204020204" pitchFamily="34" charset="-122"/>
              </a:rPr>
              <a:t>&lt;T extends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en-US" altLang="zh-CN" sz="2400" dirty="0">
                <a:solidFill>
                  <a:srgbClr val="FF0000"/>
                </a:solidFill>
                <a:latin typeface="微软雅黑" panose="020B0503020204020204" pitchFamily="34" charset="-122"/>
                <a:ea typeface="微软雅黑" panose="020B0503020204020204" pitchFamily="34" charset="-122"/>
              </a:rPr>
              <a:t>&gt; //</a:t>
            </a:r>
            <a:r>
              <a:rPr lang="en-US" altLang="zh-CN" sz="2400" dirty="0" err="1">
                <a:solidFill>
                  <a:srgbClr val="FF0000"/>
                </a:solidFill>
                <a:latin typeface="微软雅黑" panose="020B0503020204020204" pitchFamily="34" charset="-122"/>
                <a:ea typeface="微软雅黑" panose="020B0503020204020204" pitchFamily="34" charset="-122"/>
              </a:rPr>
              <a:t>AnyClass</a:t>
            </a:r>
            <a:r>
              <a:rPr lang="zh-CN" altLang="zh-CN" sz="2400" dirty="0">
                <a:solidFill>
                  <a:srgbClr val="FF0000"/>
                </a:solidFill>
                <a:latin typeface="微软雅黑" panose="020B0503020204020204" pitchFamily="34" charset="-122"/>
                <a:ea typeface="微软雅黑" panose="020B0503020204020204" pitchFamily="34" charset="-122"/>
              </a:rPr>
              <a:t>是指某个类或接口</a:t>
            </a:r>
            <a:endParaRPr lang="en-US" altLang="zh-CN" sz="2400" dirty="0">
              <a:solidFill>
                <a:srgbClr val="FF0000"/>
              </a:solidFill>
              <a:latin typeface="微软雅黑" panose="020B0503020204020204" pitchFamily="34" charset="-122"/>
              <a:ea typeface="微软雅黑" panose="020B0503020204020204" pitchFamily="34" charset="-122"/>
            </a:endParaRPr>
          </a:p>
          <a:p>
            <a:pPr eaLnBrk="1" hangingPunct="1">
              <a:defRPr/>
            </a:pPr>
            <a:r>
              <a:rPr lang="zh-CN" altLang="en-US" sz="2800" dirty="0">
                <a:latin typeface="微软雅黑" panose="020B0503020204020204" pitchFamily="34" charset="-122"/>
                <a:ea typeface="微软雅黑" panose="020B0503020204020204" pitchFamily="34" charset="-122"/>
              </a:rPr>
              <a:t>泛型不是协变的</a:t>
            </a:r>
            <a:endParaRPr lang="en-US" altLang="zh-CN" sz="2800" dirty="0">
              <a:latin typeface="微软雅黑" panose="020B0503020204020204" pitchFamily="34" charset="-122"/>
              <a:ea typeface="微软雅黑" panose="020B0503020204020204" pitchFamily="34" charset="-122"/>
            </a:endParaRPr>
          </a:p>
          <a:p>
            <a:pPr lvl="1" eaLnBrk="1" hangingPunct="1">
              <a:defRPr/>
            </a:pPr>
            <a:r>
              <a:rPr lang="zh-CN" altLang="en-US" sz="3200" dirty="0">
                <a:latin typeface="微软雅黑" panose="020B0503020204020204" pitchFamily="34" charset="-122"/>
                <a:ea typeface="微软雅黑" panose="020B0503020204020204" pitchFamily="34" charset="-122"/>
              </a:rPr>
              <a:t>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&lt;Integer&gt; </a:t>
            </a:r>
            <a:r>
              <a:rPr lang="zh-CN" altLang="en-US" sz="2400" dirty="0">
                <a:solidFill>
                  <a:srgbClr val="FF0000"/>
                </a:solidFill>
                <a:latin typeface="微软雅黑" panose="020B0503020204020204" pitchFamily="34" charset="-122"/>
                <a:ea typeface="微软雅黑" panose="020B0503020204020204" pitchFamily="34" charset="-122"/>
              </a:rPr>
              <a:t>不是 </a:t>
            </a:r>
            <a:r>
              <a:rPr lang="en-US" altLang="zh-CN" sz="2400" dirty="0" err="1">
                <a:solidFill>
                  <a:srgbClr val="FF0000"/>
                </a:solidFill>
                <a:latin typeface="微软雅黑" panose="020B0503020204020204" pitchFamily="34" charset="-122"/>
                <a:ea typeface="微软雅黑" panose="020B0503020204020204" pitchFamily="34" charset="-122"/>
              </a:rPr>
              <a:t>GeneralType</a:t>
            </a:r>
            <a:r>
              <a:rPr lang="en-US" altLang="zh-CN" sz="2400" dirty="0">
                <a:solidFill>
                  <a:srgbClr val="FF0000"/>
                </a:solidFill>
                <a:latin typeface="微软雅黑" panose="020B0503020204020204" pitchFamily="34" charset="-122"/>
                <a:ea typeface="微软雅黑" panose="020B0503020204020204" pitchFamily="34" charset="-122"/>
              </a:rPr>
              <a:t>&lt;Number&gt; </a:t>
            </a:r>
            <a:r>
              <a:rPr lang="zh-CN" altLang="en-US" sz="2400" dirty="0">
                <a:solidFill>
                  <a:srgbClr val="FF0000"/>
                </a:solidFill>
                <a:latin typeface="微软雅黑" panose="020B0503020204020204" pitchFamily="34" charset="-122"/>
                <a:ea typeface="微软雅黑" panose="020B0503020204020204" pitchFamily="34" charset="-122"/>
              </a:rPr>
              <a:t>的子类，即使</a:t>
            </a:r>
            <a:r>
              <a:rPr lang="en-US" altLang="zh-CN" sz="2400" dirty="0">
                <a:solidFill>
                  <a:srgbClr val="FF0000"/>
                </a:solidFill>
                <a:latin typeface="微软雅黑" panose="020B0503020204020204" pitchFamily="34" charset="-122"/>
                <a:ea typeface="微软雅黑" panose="020B0503020204020204" pitchFamily="34" charset="-122"/>
              </a:rPr>
              <a:t> Integer </a:t>
            </a:r>
            <a:r>
              <a:rPr lang="zh-CN" altLang="en-US" sz="2400" dirty="0">
                <a:solidFill>
                  <a:srgbClr val="FF0000"/>
                </a:solidFill>
                <a:latin typeface="微软雅黑" panose="020B0503020204020204" pitchFamily="34" charset="-122"/>
                <a:ea typeface="微软雅黑" panose="020B0503020204020204" pitchFamily="34" charset="-122"/>
              </a:rPr>
              <a:t>是 </a:t>
            </a:r>
            <a:r>
              <a:rPr lang="en-US" altLang="zh-CN" sz="2400" dirty="0">
                <a:solidFill>
                  <a:srgbClr val="FF0000"/>
                </a:solidFill>
                <a:latin typeface="微软雅黑" panose="020B0503020204020204" pitchFamily="34" charset="-122"/>
                <a:ea typeface="微软雅黑" panose="020B0503020204020204" pitchFamily="34" charset="-122"/>
              </a:rPr>
              <a:t>Number</a:t>
            </a:r>
            <a:r>
              <a:rPr lang="zh-CN" altLang="en-US" sz="2400" dirty="0">
                <a:solidFill>
                  <a:srgbClr val="FF0000"/>
                </a:solidFill>
                <a:latin typeface="微软雅黑" panose="020B0503020204020204" pitchFamily="34" charset="-122"/>
                <a:ea typeface="微软雅黑" panose="020B0503020204020204" pitchFamily="34" charset="-122"/>
              </a:rPr>
              <a:t>的子类</a:t>
            </a:r>
            <a:endParaRPr lang="zh-CN" altLang="en-US" sz="2400" noProof="1">
              <a:solidFill>
                <a:srgbClr val="FF0000"/>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a16="http://schemas.microsoft.com/office/drawing/2014/main" id="{451BA1DF-72D7-49B4-A004-7F1457EEE8CE}"/>
              </a:ext>
            </a:extLst>
          </p:cNvPr>
          <p:cNvSpPr txBox="1"/>
          <p:nvPr/>
        </p:nvSpPr>
        <p:spPr>
          <a:xfrm>
            <a:off x="264586" y="4416518"/>
            <a:ext cx="833986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US" altLang="zh-CN" sz="2800" dirty="0">
                <a:latin typeface="微软雅黑" panose="020B0503020204020204" pitchFamily="34" charset="-122"/>
                <a:ea typeface="微软雅黑" panose="020B0503020204020204" pitchFamily="34" charset="-122"/>
              </a:rPr>
              <a:t>demo/generics/</a:t>
            </a:r>
            <a:r>
              <a:rPr lang="en-US" altLang="zh-CN" sz="2800" dirty="0" err="1">
                <a:latin typeface="微软雅黑" panose="020B0503020204020204" pitchFamily="34" charset="-122"/>
                <a:ea typeface="微软雅黑" panose="020B0503020204020204" pitchFamily="34" charset="-122"/>
              </a:rPr>
              <a:t>src</a:t>
            </a:r>
            <a:r>
              <a:rPr lang="en-US" altLang="zh-CN" sz="2800" dirty="0">
                <a:latin typeface="微软雅黑" panose="020B0503020204020204" pitchFamily="34" charset="-122"/>
                <a:ea typeface="微软雅黑" panose="020B0503020204020204" pitchFamily="34" charset="-122"/>
              </a:rPr>
              <a:t>/NumberGenerics.java</a:t>
            </a:r>
          </a:p>
        </p:txBody>
      </p:sp>
    </p:spTree>
    <p:extLst>
      <p:ext uri="{BB962C8B-B14F-4D97-AF65-F5344CB8AC3E}">
        <p14:creationId xmlns:p14="http://schemas.microsoft.com/office/powerpoint/2010/main" val="4066796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12812</TotalTime>
  <Words>2629</Words>
  <Application>Microsoft Office PowerPoint</Application>
  <PresentationFormat>全屏显示(16:9)</PresentationFormat>
  <Paragraphs>352</Paragraphs>
  <Slides>36</Slides>
  <Notes>35</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36</vt:i4>
      </vt:variant>
    </vt:vector>
  </HeadingPairs>
  <TitlesOfParts>
    <vt:vector size="43" baseType="lpstr">
      <vt:lpstr>微软雅黑</vt:lpstr>
      <vt:lpstr>微软雅黑 Light</vt:lpstr>
      <vt:lpstr>Arial</vt:lpstr>
      <vt:lpstr>Calibri</vt:lpstr>
      <vt:lpstr>Consolas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笑沙 陈</cp:lastModifiedBy>
  <cp:revision>3262</cp:revision>
  <dcterms:created xsi:type="dcterms:W3CDTF">2014-07-30T04:54:51Z</dcterms:created>
  <dcterms:modified xsi:type="dcterms:W3CDTF">2024-04-17T15:28:24Z</dcterms:modified>
</cp:coreProperties>
</file>