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53" r:id="rId2"/>
    <p:sldId id="297" r:id="rId3"/>
    <p:sldId id="287" r:id="rId4"/>
    <p:sldId id="341" r:id="rId5"/>
    <p:sldId id="339" r:id="rId6"/>
    <p:sldId id="340" r:id="rId7"/>
    <p:sldId id="334" r:id="rId8"/>
    <p:sldId id="354" r:id="rId9"/>
    <p:sldId id="342" r:id="rId10"/>
    <p:sldId id="337" r:id="rId11"/>
    <p:sldId id="338" r:id="rId12"/>
    <p:sldId id="343" r:id="rId13"/>
    <p:sldId id="344" r:id="rId14"/>
    <p:sldId id="345" r:id="rId15"/>
    <p:sldId id="346" r:id="rId16"/>
    <p:sldId id="347" r:id="rId17"/>
    <p:sldId id="348" r:id="rId18"/>
    <p:sldId id="319" r:id="rId19"/>
    <p:sldId id="349" r:id="rId20"/>
    <p:sldId id="350" r:id="rId21"/>
    <p:sldId id="320" r:id="rId22"/>
    <p:sldId id="321" r:id="rId23"/>
    <p:sldId id="351" r:id="rId24"/>
    <p:sldId id="322" r:id="rId25"/>
    <p:sldId id="352" r:id="rId26"/>
    <p:sldId id="295" r:id="rId27"/>
  </p:sldIdLst>
  <p:sldSz cx="9144000" cy="5143500" type="screen16x9"/>
  <p:notesSz cx="6858000" cy="9144000"/>
  <p:custDataLst>
    <p:tags r:id="rId29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F7F7F7"/>
    <a:srgbClr val="0066FF"/>
    <a:srgbClr val="D94E60"/>
    <a:srgbClr val="E78D98"/>
    <a:srgbClr val="A51E28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90" autoAdjust="0"/>
    <p:restoredTop sz="96252" autoAdjust="0"/>
  </p:normalViewPr>
  <p:slideViewPr>
    <p:cSldViewPr>
      <p:cViewPr varScale="1">
        <p:scale>
          <a:sx n="124" d="100"/>
          <a:sy n="124" d="100"/>
        </p:scale>
        <p:origin x="4698" y="8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4EC3F88B-A3E2-4F34-A448-14460EF8E445}"/>
    <pc:docChg chg="addSld delSld modSld">
      <pc:chgData name="pdcxs" userId="f53f700a-6709-4045-8975-3edaa594be1c" providerId="ADAL" clId="{4EC3F88B-A3E2-4F34-A448-14460EF8E445}" dt="2024-02-28T05:41:48.965" v="1" actId="47"/>
      <pc:docMkLst>
        <pc:docMk/>
      </pc:docMkLst>
      <pc:sldChg chg="del">
        <pc:chgData name="pdcxs" userId="f53f700a-6709-4045-8975-3edaa594be1c" providerId="ADAL" clId="{4EC3F88B-A3E2-4F34-A448-14460EF8E445}" dt="2024-02-28T05:41:48.965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4EC3F88B-A3E2-4F34-A448-14460EF8E445}" dt="2024-02-28T05:41:47.479" v="0"/>
        <pc:sldMkLst>
          <pc:docMk/>
          <pc:sldMk cId="960829053" sldId="353"/>
        </pc:sldMkLst>
      </pc:sldChg>
    </pc:docChg>
  </pc:docChgLst>
  <pc:docChgLst>
    <pc:chgData name="pdcxs" userId="f53f700a-6709-4045-8975-3edaa594be1c" providerId="ADAL" clId="{45F2102E-3A41-44A3-A226-4197875AB4F8}"/>
    <pc:docChg chg="modSld">
      <pc:chgData name="pdcxs" userId="f53f700a-6709-4045-8975-3edaa594be1c" providerId="ADAL" clId="{45F2102E-3A41-44A3-A226-4197875AB4F8}" dt="2025-04-14T12:12:51.744" v="0"/>
      <pc:docMkLst>
        <pc:docMk/>
      </pc:docMkLst>
      <pc:sldChg chg="modSp mod">
        <pc:chgData name="pdcxs" userId="f53f700a-6709-4045-8975-3edaa594be1c" providerId="ADAL" clId="{45F2102E-3A41-44A3-A226-4197875AB4F8}" dt="2025-04-14T12:12:51.744" v="0"/>
        <pc:sldMkLst>
          <pc:docMk/>
          <pc:sldMk cId="960829053" sldId="353"/>
        </pc:sldMkLst>
        <pc:spChg chg="mod">
          <ac:chgData name="pdcxs" userId="f53f700a-6709-4045-8975-3edaa594be1c" providerId="ADAL" clId="{45F2102E-3A41-44A3-A226-4197875AB4F8}" dt="2025-04-14T12:12:51.744" v="0"/>
          <ac:spMkLst>
            <pc:docMk/>
            <pc:sldMk cId="960829053" sldId="353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A46DFD4E-C018-417E-AEF5-A9F90C250FAF}"/>
    <pc:docChg chg="undo custSel addSld delSld modSld">
      <pc:chgData name="pdcxs" userId="f53f700a-6709-4045-8975-3edaa594be1c" providerId="ADAL" clId="{A46DFD4E-C018-417E-AEF5-A9F90C250FAF}" dt="2024-03-05T10:13:43.985" v="453" actId="20577"/>
      <pc:docMkLst>
        <pc:docMk/>
      </pc:docMkLst>
      <pc:sldChg chg="delSp modSp mod">
        <pc:chgData name="pdcxs" userId="f53f700a-6709-4045-8975-3edaa594be1c" providerId="ADAL" clId="{A46DFD4E-C018-417E-AEF5-A9F90C250FAF}" dt="2024-03-05T09:38:59.546" v="324" actId="1036"/>
        <pc:sldMkLst>
          <pc:docMk/>
          <pc:sldMk cId="3207270699" sldId="334"/>
        </pc:sldMkLst>
      </pc:sldChg>
      <pc:sldChg chg="modSp mod">
        <pc:chgData name="pdcxs" userId="f53f700a-6709-4045-8975-3edaa594be1c" providerId="ADAL" clId="{A46DFD4E-C018-417E-AEF5-A9F90C250FAF}" dt="2024-03-05T09:49:05.020" v="379" actId="20577"/>
        <pc:sldMkLst>
          <pc:docMk/>
          <pc:sldMk cId="1125841693" sldId="338"/>
        </pc:sldMkLst>
      </pc:sldChg>
      <pc:sldChg chg="modSp mod">
        <pc:chgData name="pdcxs" userId="f53f700a-6709-4045-8975-3edaa594be1c" providerId="ADAL" clId="{A46DFD4E-C018-417E-AEF5-A9F90C250FAF}" dt="2024-03-05T09:57:26.283" v="400" actId="20577"/>
        <pc:sldMkLst>
          <pc:docMk/>
          <pc:sldMk cId="4278077646" sldId="345"/>
        </pc:sldMkLst>
      </pc:sldChg>
      <pc:sldChg chg="modSp mod">
        <pc:chgData name="pdcxs" userId="f53f700a-6709-4045-8975-3edaa594be1c" providerId="ADAL" clId="{A46DFD4E-C018-417E-AEF5-A9F90C250FAF}" dt="2024-03-05T10:13:43.985" v="453" actId="20577"/>
        <pc:sldMkLst>
          <pc:docMk/>
          <pc:sldMk cId="3228479148" sldId="352"/>
        </pc:sldMkLst>
      </pc:sldChg>
      <pc:sldChg chg="new del">
        <pc:chgData name="pdcxs" userId="f53f700a-6709-4045-8975-3edaa594be1c" providerId="ADAL" clId="{A46DFD4E-C018-417E-AEF5-A9F90C250FAF}" dt="2024-03-05T09:17:57.703" v="44" actId="47"/>
        <pc:sldMkLst>
          <pc:docMk/>
          <pc:sldMk cId="971378515" sldId="354"/>
        </pc:sldMkLst>
      </pc:sldChg>
      <pc:sldChg chg="addSp delSp modSp add mod modAnim">
        <pc:chgData name="pdcxs" userId="f53f700a-6709-4045-8975-3edaa594be1c" providerId="ADAL" clId="{A46DFD4E-C018-417E-AEF5-A9F90C250FAF}" dt="2024-03-05T09:30:11.101" v="289"/>
        <pc:sldMkLst>
          <pc:docMk/>
          <pc:sldMk cId="1584268748" sldId="354"/>
        </pc:sldMkLst>
      </pc:sldChg>
    </pc:docChg>
  </pc:docChgLst>
  <pc:docChgLst>
    <pc:chgData name="pdcxs" userId="f53f700a-6709-4045-8975-3edaa594be1c" providerId="ADAL" clId="{C49D54FF-580A-4DAE-8B89-5346B212D50A}"/>
    <pc:docChg chg="modSld">
      <pc:chgData name="pdcxs" userId="f53f700a-6709-4045-8975-3edaa594be1c" providerId="ADAL" clId="{C49D54FF-580A-4DAE-8B89-5346B212D50A}" dt="2023-02-23T07:29:29.931" v="8" actId="20577"/>
      <pc:docMkLst>
        <pc:docMk/>
      </pc:docMkLst>
      <pc:sldChg chg="modSp mod">
        <pc:chgData name="pdcxs" userId="f53f700a-6709-4045-8975-3edaa594be1c" providerId="ADAL" clId="{C49D54FF-580A-4DAE-8B89-5346B212D50A}" dt="2023-02-23T07:29:29.931" v="8" actId="20577"/>
        <pc:sldMkLst>
          <pc:docMk/>
          <pc:sldMk cId="753176371" sldId="30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3241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1188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09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781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319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59099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13744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6715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80523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446112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03802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217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1057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340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559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1543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841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2025/4/14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:p15="http://schemas.microsoft.com/office/powerpoint/2012/main" xmlns="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2025/4/14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82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9" name="Group 41">
            <a:extLst>
              <a:ext uri="{FF2B5EF4-FFF2-40B4-BE49-F238E27FC236}">
                <a16:creationId xmlns:a16="http://schemas.microsoft.com/office/drawing/2014/main" id="{75049F74-AFA9-484F-94E8-4CEE38D22925}"/>
              </a:ext>
            </a:extLst>
          </p:cNvPr>
          <p:cNvGrpSpPr>
            <a:grpSpLocks/>
          </p:cNvGrpSpPr>
          <p:nvPr/>
        </p:nvGrpSpPr>
        <p:grpSpPr bwMode="auto">
          <a:xfrm>
            <a:off x="1691680" y="1635646"/>
            <a:ext cx="5562600" cy="2057400"/>
            <a:chOff x="2498" y="3758"/>
            <a:chExt cx="5085" cy="1716"/>
          </a:xfrm>
        </p:grpSpPr>
        <p:sp>
          <p:nvSpPr>
            <p:cNvPr id="50" name="Rectangle 42">
              <a:extLst>
                <a:ext uri="{FF2B5EF4-FFF2-40B4-BE49-F238E27FC236}">
                  <a16:creationId xmlns:a16="http://schemas.microsoft.com/office/drawing/2014/main" id="{4E9DA1B5-8376-4923-927B-12CBD23F17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3761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x[0]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1" name="Rectangle 43">
              <a:extLst>
                <a:ext uri="{FF2B5EF4-FFF2-40B4-BE49-F238E27FC236}">
                  <a16:creationId xmlns:a16="http://schemas.microsoft.com/office/drawing/2014/main" id="{C38308B1-101B-4912-B13F-44404C68B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8" y="5162"/>
              <a:ext cx="4140" cy="31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Java</a:t>
              </a:r>
              <a:r>
                <a:rPr lang="zh-CN" altLang="en-US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中的二维数组可以看成是多个一维数组</a:t>
              </a:r>
              <a:endParaRPr lang="zh-CN" altLang="en-US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2" name="Rectangle 44">
              <a:extLst>
                <a:ext uri="{FF2B5EF4-FFF2-40B4-BE49-F238E27FC236}">
                  <a16:creationId xmlns:a16="http://schemas.microsoft.com/office/drawing/2014/main" id="{5BFC1D26-896D-4A26-93A8-F096203447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3" name="Rectangle 45">
              <a:extLst>
                <a:ext uri="{FF2B5EF4-FFF2-40B4-BE49-F238E27FC236}">
                  <a16:creationId xmlns:a16="http://schemas.microsoft.com/office/drawing/2014/main" id="{0921BE84-C636-45F1-87C6-851B073B46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4" name="Rectangle 46">
              <a:extLst>
                <a:ext uri="{FF2B5EF4-FFF2-40B4-BE49-F238E27FC236}">
                  <a16:creationId xmlns:a16="http://schemas.microsoft.com/office/drawing/2014/main" id="{4360C318-3E2A-4AC2-AC9C-6CC4E33604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8" y="3758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x[0][2]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5" name="Rectangle 47">
              <a:extLst>
                <a:ext uri="{FF2B5EF4-FFF2-40B4-BE49-F238E27FC236}">
                  <a16:creationId xmlns:a16="http://schemas.microsoft.com/office/drawing/2014/main" id="{CD7FBBFD-526A-4884-8F7B-64587F51C0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229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x[1]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6" name="Rectangle 48">
              <a:extLst>
                <a:ext uri="{FF2B5EF4-FFF2-40B4-BE49-F238E27FC236}">
                  <a16:creationId xmlns:a16="http://schemas.microsoft.com/office/drawing/2014/main" id="{9B21E3EB-3411-4BED-ADCF-4CC9061410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x[1][0]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7" name="Rectangle 49">
              <a:extLst>
                <a:ext uri="{FF2B5EF4-FFF2-40B4-BE49-F238E27FC236}">
                  <a16:creationId xmlns:a16="http://schemas.microsoft.com/office/drawing/2014/main" id="{DAECB3B8-0A37-4D5F-94EF-5E53AE5BB1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93" y="4226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x[1][1]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8" name="Rectangle 50">
              <a:extLst>
                <a:ext uri="{FF2B5EF4-FFF2-40B4-BE49-F238E27FC236}">
                  <a16:creationId xmlns:a16="http://schemas.microsoft.com/office/drawing/2014/main" id="{267CA2E3-D159-4EC2-AA48-A518F76B41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8" y="4694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null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59" name="Rectangle 51">
              <a:extLst>
                <a:ext uri="{FF2B5EF4-FFF2-40B4-BE49-F238E27FC236}">
                  <a16:creationId xmlns:a16="http://schemas.microsoft.com/office/drawing/2014/main" id="{6C6998E2-AF44-4DA1-A4D6-591D0CA66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3" y="4694"/>
              <a:ext cx="795" cy="309"/>
            </a:xfrm>
            <a:prstGeom prst="rect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x[2]</a:t>
              </a:r>
              <a:endParaRPr lang="en-US" altLang="zh-CN" sz="1600" b="1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" name="Line 52">
              <a:extLst>
                <a:ext uri="{FF2B5EF4-FFF2-40B4-BE49-F238E27FC236}">
                  <a16:creationId xmlns:a16="http://schemas.microsoft.com/office/drawing/2014/main" id="{A3BB68D6-901A-4E97-B93D-3B43D1F1A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53">
              <a:extLst>
                <a:ext uri="{FF2B5EF4-FFF2-40B4-BE49-F238E27FC236}">
                  <a16:creationId xmlns:a16="http://schemas.microsoft.com/office/drawing/2014/main" id="{F85C465C-0F7F-4B15-BC08-4F236FB32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382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54">
              <a:extLst>
                <a:ext uri="{FF2B5EF4-FFF2-40B4-BE49-F238E27FC236}">
                  <a16:creationId xmlns:a16="http://schemas.microsoft.com/office/drawing/2014/main" id="{D86B20A5-59A8-49DF-80A2-66F32E6097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38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55">
              <a:extLst>
                <a:ext uri="{FF2B5EF4-FFF2-40B4-BE49-F238E27FC236}">
                  <a16:creationId xmlns:a16="http://schemas.microsoft.com/office/drawing/2014/main" id="{2F6EE545-1A82-497A-85FB-FE7EBFA84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3914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56">
              <a:extLst>
                <a:ext uri="{FF2B5EF4-FFF2-40B4-BE49-F238E27FC236}">
                  <a16:creationId xmlns:a16="http://schemas.microsoft.com/office/drawing/2014/main" id="{8B70FA53-5B37-4E0E-8DBA-523663B8E4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3" y="4850"/>
              <a:ext cx="360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57">
              <a:extLst>
                <a:ext uri="{FF2B5EF4-FFF2-40B4-BE49-F238E27FC236}">
                  <a16:creationId xmlns:a16="http://schemas.microsoft.com/office/drawing/2014/main" id="{7D8377C0-E8E2-4E78-9EDE-7E6A941C5E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" y="4382"/>
              <a:ext cx="61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58">
              <a:extLst>
                <a:ext uri="{FF2B5EF4-FFF2-40B4-BE49-F238E27FC236}">
                  <a16:creationId xmlns:a16="http://schemas.microsoft.com/office/drawing/2014/main" id="{A7B106E4-7DB5-4BCB-897E-78E94577A8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23" y="3914"/>
              <a:ext cx="0" cy="93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Rectangle 59">
              <a:extLst>
                <a:ext uri="{FF2B5EF4-FFF2-40B4-BE49-F238E27FC236}">
                  <a16:creationId xmlns:a16="http://schemas.microsoft.com/office/drawing/2014/main" id="{E947CF24-1CEB-4EF0-803A-7149765818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8" y="4226"/>
              <a:ext cx="795" cy="30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chemeClr val="hlink"/>
                </a:buClr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1"/>
                </a:buClr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1600" b="1">
                  <a:latin typeface="Times New Roman" panose="02020603050405020304" pitchFamily="18" charset="0"/>
                  <a:ea typeface="宋体" panose="02010600030101010101" pitchFamily="2" charset="-122"/>
                </a:rPr>
                <a:t>int[ ][ ] x</a:t>
              </a:r>
              <a:endParaRPr lang="en-US" altLang="zh-CN" sz="1600" b="1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7634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3F121ED-C6B1-416F-83C1-41511987F7A4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/PascalTriangle.java</a:t>
            </a:r>
          </a:p>
        </p:txBody>
      </p:sp>
      <p:sp>
        <p:nvSpPr>
          <p:cNvPr id="6" name="文本框 2">
            <a:extLst>
              <a:ext uri="{FF2B5EF4-FFF2-40B4-BE49-F238E27FC236}">
                <a16:creationId xmlns:a16="http://schemas.microsoft.com/office/drawing/2014/main" id="{0D9CE043-B868-4869-8C0C-28E51DA6FAFF}"/>
              </a:ext>
            </a:extLst>
          </p:cNvPr>
          <p:cNvSpPr txBox="1"/>
          <p:nvPr/>
        </p:nvSpPr>
        <p:spPr>
          <a:xfrm>
            <a:off x="102066" y="2932370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/ThreeDimSum.java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FF08C3F-BD0D-4DA8-A5C3-A1D89AF00A3E}"/>
              </a:ext>
            </a:extLst>
          </p:cNvPr>
          <p:cNvSpPr txBox="1"/>
          <p:nvPr/>
        </p:nvSpPr>
        <p:spPr>
          <a:xfrm>
            <a:off x="118380" y="926348"/>
            <a:ext cx="1107996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杨辉三角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95EAB37-E39A-45F4-935D-8157D8994E26}"/>
              </a:ext>
            </a:extLst>
          </p:cNvPr>
          <p:cNvSpPr txBox="1"/>
          <p:nvPr/>
        </p:nvSpPr>
        <p:spPr>
          <a:xfrm>
            <a:off x="118380" y="2579015"/>
            <a:ext cx="6186309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初始化一个三维数组，输出数组的元素，并求所有元素之和</a:t>
            </a:r>
          </a:p>
        </p:txBody>
      </p:sp>
    </p:spTree>
    <p:extLst>
      <p:ext uri="{BB962C8B-B14F-4D97-AF65-F5344CB8AC3E}">
        <p14:creationId xmlns:p14="http://schemas.microsoft.com/office/powerpoint/2010/main" val="1125841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396689" cy="415370"/>
            <a:chOff x="264586" y="255969"/>
            <a:chExt cx="1396689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992579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621604"/>
            <a:ext cx="8928991" cy="29238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字符串就是一个字符序列，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提供了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两个类来封装字符串</a:t>
            </a:r>
          </a:p>
          <a:p>
            <a:pPr lvl="1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字面值存放在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Java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常量池中，包括利用“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”拼接的字符串常量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对象是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indent="-3429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StringBuffer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类提供了一系列方法修改字符串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564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182161" cy="415370"/>
            <a:chOff x="264586" y="255969"/>
            <a:chExt cx="2182161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778051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64CD1C9-0A5A-4BC1-8CE6-6B3FAC3C3C07}"/>
              </a:ext>
            </a:extLst>
          </p:cNvPr>
          <p:cNvSpPr txBox="1"/>
          <p:nvPr/>
        </p:nvSpPr>
        <p:spPr>
          <a:xfrm>
            <a:off x="118380" y="583285"/>
            <a:ext cx="8928991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字符串的两种初始化方法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s=“Hello, World”; 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常量池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s=new String(“Hello, World”);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</a:t>
            </a: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类位于 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java.lang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包中，其中包含了丰富的方法，调用方式：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字符串变量名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38200" lvl="1" indent="-3810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见课本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P76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，表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5.2</a:t>
            </a:r>
            <a:endParaRPr lang="zh-CN" altLang="en-US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EAAB17CC-1D0F-4B97-B3A3-8D299BC1CA9B}"/>
              </a:ext>
            </a:extLst>
          </p:cNvPr>
          <p:cNvGrpSpPr/>
          <p:nvPr/>
        </p:nvGrpSpPr>
        <p:grpSpPr>
          <a:xfrm>
            <a:off x="338982" y="3297073"/>
            <a:ext cx="8466036" cy="1477328"/>
            <a:chOff x="338982" y="2694159"/>
            <a:chExt cx="8466036" cy="147732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06AFA972-2713-4111-9A94-790214DE4D63}"/>
                </a:ext>
              </a:extLst>
            </p:cNvPr>
            <p:cNvSpPr txBox="1"/>
            <p:nvPr/>
          </p:nvSpPr>
          <p:spPr>
            <a:xfrm>
              <a:off x="338982" y="2694159"/>
              <a:ext cx="6235810" cy="147732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String s1 = “Hello”;    String s2 = “Hello”;</a:t>
              </a:r>
            </a:p>
            <a:p>
              <a:r>
                <a:rPr lang="en-US" altLang="zh-CN" dirty="0"/>
                <a:t>String s3 = new String(“Hello”);    String s4 = new String(“Hello”);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s2);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(s1.equals(s2));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(s1 == s3);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(s1.equals(s3));</a:t>
              </a:r>
            </a:p>
            <a:p>
              <a:r>
                <a:rPr lang="en-US" altLang="zh-CN" dirty="0" err="1"/>
                <a:t>System.out.println</a:t>
              </a:r>
              <a:r>
                <a:rPr lang="en-US" altLang="zh-CN" dirty="0"/>
                <a:t>(s3 == s4);    </a:t>
              </a:r>
              <a:r>
                <a:rPr lang="en-US" altLang="zh-CN" dirty="0" err="1"/>
                <a:t>System.out.println</a:t>
              </a:r>
              <a:r>
                <a:rPr lang="en-US" altLang="zh-CN" dirty="0"/>
                <a:t>(s3.equals(s4));</a:t>
              </a:r>
            </a:p>
          </p:txBody>
        </p:sp>
        <p:sp>
          <p:nvSpPr>
            <p:cNvPr id="4" name="标注: 弯曲线形 3">
              <a:extLst>
                <a:ext uri="{FF2B5EF4-FFF2-40B4-BE49-F238E27FC236}">
                  <a16:creationId xmlns:a16="http://schemas.microsoft.com/office/drawing/2014/main" id="{A59829DA-E4AB-4ADF-A36A-FA68C3C3B20B}"/>
                </a:ext>
              </a:extLst>
            </p:cNvPr>
            <p:cNvSpPr/>
            <p:nvPr/>
          </p:nvSpPr>
          <p:spPr>
            <a:xfrm>
              <a:off x="7092280" y="2996790"/>
              <a:ext cx="1712738" cy="367048"/>
            </a:xfrm>
            <a:prstGeom prst="borderCallout2">
              <a:avLst>
                <a:gd name="adj1" fmla="val 16910"/>
                <a:gd name="adj2" fmla="val -386"/>
                <a:gd name="adj3" fmla="val 18750"/>
                <a:gd name="adj4" fmla="val -16667"/>
                <a:gd name="adj5" fmla="val 237287"/>
                <a:gd name="adj6" fmla="val -30563"/>
              </a:avLst>
            </a:prstGeom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判断输出结果</a:t>
              </a:r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1FED70E-22EB-4B7C-B739-9B01E3981437}"/>
                </a:ext>
              </a:extLst>
            </p:cNvPr>
            <p:cNvSpPr/>
            <p:nvPr/>
          </p:nvSpPr>
          <p:spPr>
            <a:xfrm>
              <a:off x="338982" y="3313552"/>
              <a:ext cx="6235810" cy="85759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906060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3CAD60-65BB-44E4-8998-30D255F3FD96}"/>
              </a:ext>
            </a:extLst>
          </p:cNvPr>
          <p:cNvSpPr txBox="1"/>
          <p:nvPr/>
        </p:nvSpPr>
        <p:spPr>
          <a:xfrm>
            <a:off x="112030" y="1976522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demo/array/Palindrome.java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C62B06-256E-4CCD-998D-AD51D1BDB861}"/>
              </a:ext>
            </a:extLst>
          </p:cNvPr>
          <p:cNvSpPr txBox="1"/>
          <p:nvPr/>
        </p:nvSpPr>
        <p:spPr>
          <a:xfrm>
            <a:off x="112030" y="1627264"/>
            <a:ext cx="180049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判断回文字符串</a:t>
            </a:r>
            <a:endParaRPr lang="zh-CN" altLang="en-US" b="0" dirty="0">
              <a:solidFill>
                <a:srgbClr val="FF000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8077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900306" cy="415370"/>
            <a:chOff x="264586" y="255969"/>
            <a:chExt cx="29003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4961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 err="1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StringBuffer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 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字符串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可变字符串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线程安全：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914400" lvl="1" indent="-457200" eaLnBrk="1" hangingPunct="1">
              <a:buFont typeface="微软雅黑" panose="020B0503020204020204" pitchFamily="34" charset="-122"/>
              <a:buChar char="–"/>
            </a:pP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线程不安全：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endParaRPr lang="zh-CN" altLang="en-US" sz="2400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创建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实例（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StringBuilder</a:t>
            </a: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类似）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sb1=new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(“Hello”);</a:t>
            </a:r>
            <a:endParaRPr lang="zh-CN" altLang="en-US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使用 </a:t>
            </a:r>
            <a:r>
              <a:rPr lang="en-US" altLang="zh-CN" sz="28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StringBuffer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sb.toString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sb.append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sb.insert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sb.reverse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  <a:p>
            <a:pPr marL="1028700" lvl="2" indent="-457200" eaLnBrk="1" hangingPunct="1">
              <a:buFont typeface="微软雅黑" panose="020B0503020204020204" pitchFamily="34" charset="-122"/>
              <a:buChar char="–"/>
            </a:pP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sb.setCharAt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 </a:t>
            </a:r>
            <a:r>
              <a:rPr lang="en-US" altLang="zh-CN" sz="2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sb.setLength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569342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Regular Expression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，简写为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regex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是一个强大的字符串处理工具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正则表达式是一种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特殊的字符串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，本质上是一个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字符串模板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，可用于匹配常规字符串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的作用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输入的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字符串是否符合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特定的要求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 eaLnBrk="1" hangingPunct="1">
              <a:buClr>
                <a:schemeClr val="tx1"/>
              </a:buClr>
              <a:buFont typeface="宋体" panose="02010600030101010101" pitchFamily="2" charset="-122"/>
              <a:buChar char="–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从字符串中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提取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特定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的子串</a:t>
            </a: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4541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987142" cy="415370"/>
            <a:chOff x="264586" y="255969"/>
            <a:chExt cx="3987142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583032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String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类对正则表达式的支持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F3BABEE-7C7E-4805-9B90-069479E1AE42}"/>
              </a:ext>
            </a:extLst>
          </p:cNvPr>
          <p:cNvSpPr txBox="1"/>
          <p:nvPr/>
        </p:nvSpPr>
        <p:spPr>
          <a:xfrm>
            <a:off x="107504" y="671339"/>
            <a:ext cx="8939867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matches(String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replaceAll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replaceFirst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regex, String 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replaceStr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571500" indent="-571500" eaLnBrk="1" hangingPunct="1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String[] split(String regex)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zh-CN" altLang="en-US" sz="3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 eaLnBrk="1" hangingPunct="1">
              <a:buFont typeface="Arial" panose="020B0604020202020204" pitchFamily="34" charset="0"/>
              <a:buChar char="•"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12451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977688"/>
              </p:ext>
            </p:extLst>
          </p:nvPr>
        </p:nvGraphicFramePr>
        <p:xfrm>
          <a:off x="215516" y="770516"/>
          <a:ext cx="8712968" cy="38174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0672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“.”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0-9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任意数字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“\\D”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“\\S”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非空白字符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单词字符（字母</a:t>
                      </a:r>
                      <a:r>
                        <a:rPr lang="zh-CN" altLang="en-US" sz="200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、数字）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“\\W”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所有的非单词字符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EDA209B9-B120-4056-B08C-1BB6B267E5D3}"/>
              </a:ext>
            </a:extLst>
          </p:cNvPr>
          <p:cNvSpPr txBox="1"/>
          <p:nvPr/>
        </p:nvSpPr>
        <p:spPr>
          <a:xfrm>
            <a:off x="215516" y="4587974"/>
            <a:ext cx="8712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中如何在正则表达式中匹配反斜杠‘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’？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使用转义字符“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\\\\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4392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002923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“^”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匹配输入字符串的开始位置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“$”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匹配输入字符串的结尾位置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匹配单词边界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“\\B”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匹配非单词边间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\p{Lower}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“\\p{Lower}”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\p{Upper}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“\\p{Upper}”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\p{ASCII}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“\\p{ASCII}”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ASCII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\p{Alpha}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“\\p{Alpha}”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大写或小写字母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72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A776D41-1084-4D7A-AA16-CED4AB8E2E7B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5" name="圆角矩形 15">
              <a:extLst>
                <a:ext uri="{FF2B5EF4-FFF2-40B4-BE49-F238E27FC236}">
                  <a16:creationId xmlns:a16="http://schemas.microsoft.com/office/drawing/2014/main" id="{E1114A3F-9EB2-45B5-9402-A50775CA28F8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106EF543-9A52-4908-80E7-0A068FED0259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47" name="圆角矩形 17">
                <a:extLst>
                  <a:ext uri="{FF2B5EF4-FFF2-40B4-BE49-F238E27FC236}">
                    <a16:creationId xmlns:a16="http://schemas.microsoft.com/office/drawing/2014/main" id="{77841DFB-55F0-4C5B-8274-A0D37F47BA5C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862E3DD1-7433-4CAB-9898-E872A7000B92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9" name="圆角矩形 19">
              <a:extLst>
                <a:ext uri="{FF2B5EF4-FFF2-40B4-BE49-F238E27FC236}">
                  <a16:creationId xmlns:a16="http://schemas.microsoft.com/office/drawing/2014/main" id="{16BBAC12-2525-4FA6-A600-1311E20618AD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017BED8A-3EA2-4CBE-AFE2-AC4C0039C80D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51" name="圆角矩形 21">
                <a:extLst>
                  <a:ext uri="{FF2B5EF4-FFF2-40B4-BE49-F238E27FC236}">
                    <a16:creationId xmlns:a16="http://schemas.microsoft.com/office/drawing/2014/main" id="{5EB3B94F-EF91-402B-BDB2-849BB67BB497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矩形 51">
                <a:extLst>
                  <a:ext uri="{FF2B5EF4-FFF2-40B4-BE49-F238E27FC236}">
                    <a16:creationId xmlns:a16="http://schemas.microsoft.com/office/drawing/2014/main" id="{C0D7A5ED-37E1-4D1E-8C00-EC7E9010AC44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3" name="圆角矩形 23">
              <a:extLst>
                <a:ext uri="{FF2B5EF4-FFF2-40B4-BE49-F238E27FC236}">
                  <a16:creationId xmlns:a16="http://schemas.microsoft.com/office/drawing/2014/main" id="{66DB4F06-A454-4F14-93CE-E45D0F4CC690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E8792950-5892-47E3-B7FC-28B431A1CB8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55" name="圆角矩形 25">
                <a:extLst>
                  <a:ext uri="{FF2B5EF4-FFF2-40B4-BE49-F238E27FC236}">
                    <a16:creationId xmlns:a16="http://schemas.microsoft.com/office/drawing/2014/main" id="{9C0FB5D2-460B-40F8-A953-9C9FC9A3121A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2D79D5D2-5A01-4F66-97DE-7A51AB9C5C93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7" name="圆角矩形 27">
              <a:extLst>
                <a:ext uri="{FF2B5EF4-FFF2-40B4-BE49-F238E27FC236}">
                  <a16:creationId xmlns:a16="http://schemas.microsoft.com/office/drawing/2014/main" id="{B91C2217-C0EB-4143-8071-D55B0FEFEA59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C00000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78" name="组合 77">
              <a:extLst>
                <a:ext uri="{FF2B5EF4-FFF2-40B4-BE49-F238E27FC236}">
                  <a16:creationId xmlns:a16="http://schemas.microsoft.com/office/drawing/2014/main" id="{E851849E-E899-4008-82B9-E99F9277B05F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79" name="圆角矩形 29">
                <a:extLst>
                  <a:ext uri="{FF2B5EF4-FFF2-40B4-BE49-F238E27FC236}">
                    <a16:creationId xmlns:a16="http://schemas.microsoft.com/office/drawing/2014/main" id="{05C58D2E-41F4-42E1-B682-A39CE1F83997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A5AAB76-B49A-4C73-BFCA-9D336091D310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1" name="圆角矩形 31">
              <a:extLst>
                <a:ext uri="{FF2B5EF4-FFF2-40B4-BE49-F238E27FC236}">
                  <a16:creationId xmlns:a16="http://schemas.microsoft.com/office/drawing/2014/main" id="{AA19FDE6-FC6E-4067-8AE8-182515637E21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D2EF1743-33EB-48BA-859D-423E96B249E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83" name="圆角矩形 33">
                <a:extLst>
                  <a:ext uri="{FF2B5EF4-FFF2-40B4-BE49-F238E27FC236}">
                    <a16:creationId xmlns:a16="http://schemas.microsoft.com/office/drawing/2014/main" id="{967D31E5-090B-4BA7-97E6-100E33DE7CF4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4" name="矩形 83">
                <a:extLst>
                  <a:ext uri="{FF2B5EF4-FFF2-40B4-BE49-F238E27FC236}">
                    <a16:creationId xmlns:a16="http://schemas.microsoft.com/office/drawing/2014/main" id="{295C49DB-FA49-4B24-9160-99119414D6E5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5" name="圆角矩形 15">
              <a:extLst>
                <a:ext uri="{FF2B5EF4-FFF2-40B4-BE49-F238E27FC236}">
                  <a16:creationId xmlns:a16="http://schemas.microsoft.com/office/drawing/2014/main" id="{C8B7101E-7A8B-4B84-B7DD-3F6ED515C958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0EAF9D07-623D-4531-A640-49BE6F6F6669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87" name="圆角矩形 17">
                <a:extLst>
                  <a:ext uri="{FF2B5EF4-FFF2-40B4-BE49-F238E27FC236}">
                    <a16:creationId xmlns:a16="http://schemas.microsoft.com/office/drawing/2014/main" id="{0C00D767-7BE0-45A8-A602-50F80F1D22B4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88" name="矩形 87">
                <a:extLst>
                  <a:ext uri="{FF2B5EF4-FFF2-40B4-BE49-F238E27FC236}">
                    <a16:creationId xmlns:a16="http://schemas.microsoft.com/office/drawing/2014/main" id="{080BE46A-867C-45BD-98F0-928C00D05021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9" name="圆角矩形 19">
              <a:extLst>
                <a:ext uri="{FF2B5EF4-FFF2-40B4-BE49-F238E27FC236}">
                  <a16:creationId xmlns:a16="http://schemas.microsoft.com/office/drawing/2014/main" id="{7E9A8ABF-9746-4DDD-A8C5-5C2C684D9C50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5CEBC07D-F1E8-4213-A131-C7BBF94FF966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91" name="圆角矩形 21">
                <a:extLst>
                  <a:ext uri="{FF2B5EF4-FFF2-40B4-BE49-F238E27FC236}">
                    <a16:creationId xmlns:a16="http://schemas.microsoft.com/office/drawing/2014/main" id="{8142BF6B-FBBB-4C44-8FDB-BCF9018E1DCA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2" name="矩形 91">
                <a:extLst>
                  <a:ext uri="{FF2B5EF4-FFF2-40B4-BE49-F238E27FC236}">
                    <a16:creationId xmlns:a16="http://schemas.microsoft.com/office/drawing/2014/main" id="{AEFECF73-868C-4519-ACE0-649443082B08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3" name="圆角矩形 23">
              <a:extLst>
                <a:ext uri="{FF2B5EF4-FFF2-40B4-BE49-F238E27FC236}">
                  <a16:creationId xmlns:a16="http://schemas.microsoft.com/office/drawing/2014/main" id="{37A828C1-6148-4EB9-BB56-E68E5833B938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2D0C9831-6165-4A60-8FAF-16BF3C3EAABA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95" name="圆角矩形 25">
                <a:extLst>
                  <a:ext uri="{FF2B5EF4-FFF2-40B4-BE49-F238E27FC236}">
                    <a16:creationId xmlns:a16="http://schemas.microsoft.com/office/drawing/2014/main" id="{2C887E2B-E508-47F5-B829-E942A8D00586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96" name="矩形 95">
                <a:extLst>
                  <a:ext uri="{FF2B5EF4-FFF2-40B4-BE49-F238E27FC236}">
                    <a16:creationId xmlns:a16="http://schemas.microsoft.com/office/drawing/2014/main" id="{8D79A05C-9DE7-4C9E-8AFC-BE97F7DC59C4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97" name="圆角矩形 27">
              <a:extLst>
                <a:ext uri="{FF2B5EF4-FFF2-40B4-BE49-F238E27FC236}">
                  <a16:creationId xmlns:a16="http://schemas.microsoft.com/office/drawing/2014/main" id="{875621C8-EB95-4A88-9255-2C0C813BE5EC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98" name="组合 97">
              <a:extLst>
                <a:ext uri="{FF2B5EF4-FFF2-40B4-BE49-F238E27FC236}">
                  <a16:creationId xmlns:a16="http://schemas.microsoft.com/office/drawing/2014/main" id="{0CFA0776-46D6-4C18-8249-8725D7EF2DCB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65226D32-4BEE-4895-B204-4CBD969FB920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350FB499-094D-4CAA-9A15-A8569789E054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3" name="组合 2">
              <a:extLst>
                <a:ext uri="{FF2B5EF4-FFF2-40B4-BE49-F238E27FC236}">
                  <a16:creationId xmlns:a16="http://schemas.microsoft.com/office/drawing/2014/main" id="{C8935133-C7DB-469A-993C-8D49E0B52989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101" name="组合 100">
                <a:extLst>
                  <a:ext uri="{FF2B5EF4-FFF2-40B4-BE49-F238E27FC236}">
                    <a16:creationId xmlns:a16="http://schemas.microsoft.com/office/drawing/2014/main" id="{1625027A-F71D-4664-A44B-ED47D47CCB74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2" name="圆角矩形 33">
                  <a:extLst>
                    <a:ext uri="{FF2B5EF4-FFF2-40B4-BE49-F238E27FC236}">
                      <a16:creationId xmlns:a16="http://schemas.microsoft.com/office/drawing/2014/main" id="{74108123-3C25-4C2A-A5FC-C5277ACA672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3" name="矩形 102">
                  <a:extLst>
                    <a:ext uri="{FF2B5EF4-FFF2-40B4-BE49-F238E27FC236}">
                      <a16:creationId xmlns:a16="http://schemas.microsoft.com/office/drawing/2014/main" id="{82A5C12E-982F-408F-8CED-400A905074D6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组合 103">
                <a:extLst>
                  <a:ext uri="{FF2B5EF4-FFF2-40B4-BE49-F238E27FC236}">
                    <a16:creationId xmlns:a16="http://schemas.microsoft.com/office/drawing/2014/main" id="{1DABC8DB-DFE9-449B-89D8-4A8F41991EBB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105" name="圆角矩形 33">
                  <a:extLst>
                    <a:ext uri="{FF2B5EF4-FFF2-40B4-BE49-F238E27FC236}">
                      <a16:creationId xmlns:a16="http://schemas.microsoft.com/office/drawing/2014/main" id="{5DDF9449-BFEB-482C-AB76-F3A3FEB4B160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6" name="矩形 105">
                  <a:extLst>
                    <a:ext uri="{FF2B5EF4-FFF2-40B4-BE49-F238E27FC236}">
                      <a16:creationId xmlns:a16="http://schemas.microsoft.com/office/drawing/2014/main" id="{A29210CB-A840-48B4-AB4D-1A0EFCC7D449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grp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7" name="组合 106">
                <a:extLst>
                  <a:ext uri="{FF2B5EF4-FFF2-40B4-BE49-F238E27FC236}">
                    <a16:creationId xmlns:a16="http://schemas.microsoft.com/office/drawing/2014/main" id="{A24E85DF-F56A-477F-B8B3-CE4D9D07F08D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108" name="圆角矩形 33">
                  <a:extLst>
                    <a:ext uri="{FF2B5EF4-FFF2-40B4-BE49-F238E27FC236}">
                      <a16:creationId xmlns:a16="http://schemas.microsoft.com/office/drawing/2014/main" id="{2EC80533-EA66-437F-AF4E-00EB8F7B61C7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09" name="矩形 108">
                  <a:extLst>
                    <a:ext uri="{FF2B5EF4-FFF2-40B4-BE49-F238E27FC236}">
                      <a16:creationId xmlns:a16="http://schemas.microsoft.com/office/drawing/2014/main" id="{56E2EC9A-B7F6-4EFB-8004-FB6F6D0D40EF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0" name="组合 109">
                <a:extLst>
                  <a:ext uri="{FF2B5EF4-FFF2-40B4-BE49-F238E27FC236}">
                    <a16:creationId xmlns:a16="http://schemas.microsoft.com/office/drawing/2014/main" id="{9CE4FEE5-7866-41D2-BF58-01A57C36F071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111" name="圆角矩形 33">
                  <a:extLst>
                    <a:ext uri="{FF2B5EF4-FFF2-40B4-BE49-F238E27FC236}">
                      <a16:creationId xmlns:a16="http://schemas.microsoft.com/office/drawing/2014/main" id="{396A1AB4-E786-4BD6-91C3-84FB306FCD43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112" name="矩形 111">
                  <a:extLst>
                    <a:ext uri="{FF2B5EF4-FFF2-40B4-BE49-F238E27FC236}">
                      <a16:creationId xmlns:a16="http://schemas.microsoft.com/office/drawing/2014/main" id="{AF586AB5-324D-48CC-9E6C-D61A20DBD932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95EFB8D9-4C59-416E-ABAD-E0E2B608EA55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C0016A15-9E75-41B6-9277-81B2F4213B8B}"/>
                </a:ext>
              </a:extLst>
            </p:cNvPr>
            <p:cNvCxnSpPr>
              <a:stCxn id="83" idx="3"/>
              <a:endCxn id="2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:p15="http://schemas.microsoft.com/office/powerpoint/2012/main" xmlns="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5.4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4DD0B3BB-503D-40FF-B00D-C82093ADE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589160"/>
              </p:ext>
            </p:extLst>
          </p:nvPr>
        </p:nvGraphicFramePr>
        <p:xfrm>
          <a:off x="251520" y="627534"/>
          <a:ext cx="8676964" cy="42940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4668">
                  <a:extLst>
                    <a:ext uri="{9D8B030D-6E8A-4147-A177-3AD203B41FA5}">
                      <a16:colId xmlns:a16="http://schemas.microsoft.com/office/drawing/2014/main" val="1825056661"/>
                    </a:ext>
                  </a:extLst>
                </a:gridCol>
                <a:gridCol w="2180672">
                  <a:extLst>
                    <a:ext uri="{9D8B030D-6E8A-4147-A177-3AD203B41FA5}">
                      <a16:colId xmlns:a16="http://schemas.microsoft.com/office/drawing/2014/main" val="3874137794"/>
                    </a:ext>
                  </a:extLst>
                </a:gridCol>
                <a:gridCol w="4351624">
                  <a:extLst>
                    <a:ext uri="{9D8B030D-6E8A-4147-A177-3AD203B41FA5}">
                      <a16:colId xmlns:a16="http://schemas.microsoft.com/office/drawing/2014/main" val="1376790004"/>
                    </a:ext>
                  </a:extLst>
                </a:gridCol>
              </a:tblGrid>
              <a:tr h="476595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预定义字符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2029550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Alnum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字母或数字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60781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Punct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标点符号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861698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\p{Graph}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“\\p{Graph}”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可视字符（字母、数字、标点）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0372515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\p{Print}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“\\p{Print}”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可打印字符（可视字符）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503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\p{Blank}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“\\p{Blank}”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空格或制表符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15383"/>
                  </a:ext>
                </a:extLst>
              </a:tr>
              <a:tr h="481293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Cntrl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控制字符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738865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XDigit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十六进制数字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7781817"/>
                  </a:ext>
                </a:extLst>
              </a:tr>
              <a:tr h="476595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\p{Space}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“\\p{Space}”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空字符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862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6949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5.5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D6ACE074-164C-400F-B718-60C3CF0351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514914"/>
              </p:ext>
            </p:extLst>
          </p:nvPr>
        </p:nvGraphicFramePr>
        <p:xfrm>
          <a:off x="251520" y="761206"/>
          <a:ext cx="8678593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3867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536653">
                  <a:extLst>
                    <a:ext uri="{9D8B030D-6E8A-4147-A177-3AD203B41FA5}">
                      <a16:colId xmlns:a16="http://schemas.microsoft.com/office/drawing/2014/main" val="3518256124"/>
                    </a:ext>
                  </a:extLst>
                </a:gridCol>
                <a:gridCol w="3998073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9493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非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 b, 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[a-c]”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b,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[a-d[x-z]]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或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的任意字符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9493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[a-z&amp;&amp;[def]]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既在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a-z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中，又属于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d, e, f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[a-f&amp;&amp;[^</a:t>
                      </a:r>
                      <a:r>
                        <a:rPr lang="en-US" altLang="zh-CN" sz="20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bc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]]]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a-f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中，但不在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b-c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|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在两项之间选择一项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012307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“（）”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将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分组，看成整体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565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64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987690" cy="415370"/>
            <a:chOff x="264586" y="255969"/>
            <a:chExt cx="598769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58358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正则表达式所支持的合法字符（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P79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，表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5.6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）</a:t>
              </a:r>
            </a:p>
          </p:txBody>
        </p:sp>
      </p:grpSp>
      <p:graphicFrame>
        <p:nvGraphicFramePr>
          <p:cNvPr id="15" name="表格 14">
            <a:extLst>
              <a:ext uri="{FF2B5EF4-FFF2-40B4-BE49-F238E27FC236}">
                <a16:creationId xmlns:a16="http://schemas.microsoft.com/office/drawing/2014/main" id="{F08ED1B8-9645-44FF-B530-8DCAD4126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4161807"/>
              </p:ext>
            </p:extLst>
          </p:nvPr>
        </p:nvGraphicFramePr>
        <p:xfrm>
          <a:off x="171008" y="1008697"/>
          <a:ext cx="8801984" cy="277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3869638768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448399298"/>
                    </a:ext>
                  </a:extLst>
                </a:gridCol>
                <a:gridCol w="5273592">
                  <a:extLst>
                    <a:ext uri="{9D8B030D-6E8A-4147-A177-3AD203B41FA5}">
                      <a16:colId xmlns:a16="http://schemas.microsoft.com/office/drawing/2014/main" val="261092542"/>
                    </a:ext>
                  </a:extLst>
                </a:gridCol>
              </a:tblGrid>
              <a:tr h="314120"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方括号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Java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中的表示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058422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X?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表达式出现零次或者一次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462235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*”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表达式出现零次或多次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4662270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X+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表达式出现一次或者多次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2591034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1954777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 n}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次，至多出现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331408"/>
                  </a:ext>
                </a:extLst>
              </a:tr>
              <a:tr h="364069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“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X{m,}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表达式至少出现</a:t>
                      </a:r>
                      <a:r>
                        <a:rPr lang="en-US" altLang="zh-CN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01916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7193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中提供了专门的包（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java.util.regex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），用于处理正则表达式的匹配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正则表达式：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匹配器：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Pattern.compile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(String regex)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生成正则表达式对象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matcher(String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targetStr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方法，生成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，查看匹配结果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70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252006" cy="415370"/>
            <a:chOff x="264586" y="255969"/>
            <a:chExt cx="325200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84789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中的正则表达式库</a:t>
              </a: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C898B0F8-051F-4784-B960-E6CC1B109883}"/>
              </a:ext>
            </a:extLst>
          </p:cNvPr>
          <p:cNvSpPr txBox="1"/>
          <p:nvPr/>
        </p:nvSpPr>
        <p:spPr>
          <a:xfrm>
            <a:off x="107504" y="707219"/>
            <a:ext cx="892899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find()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：判断目标字符串中是否有与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group():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start():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匹配的子串在目标字符串中的起始位置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end()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：返回上一次与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匹配的子串在目标字符串中的结束位置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matches()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：整个目标字符串与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Pattern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是否匹配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>
              <a:buFont typeface="微软雅黑" panose="020B0503020204020204" pitchFamily="34" charset="-122"/>
              <a:buChar char="−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reset():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将现有的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Matcher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的对象应用于一个新的目标字符串</a:t>
            </a:r>
          </a:p>
        </p:txBody>
      </p:sp>
    </p:spTree>
    <p:extLst>
      <p:ext uri="{BB962C8B-B14F-4D97-AF65-F5344CB8AC3E}">
        <p14:creationId xmlns:p14="http://schemas.microsoft.com/office/powerpoint/2010/main" val="8405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正则表达式实例</a:t>
              </a: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22ABDCEA-E95A-4DF7-9569-24D3597DA357}"/>
              </a:ext>
            </a:extLst>
          </p:cNvPr>
          <p:cNvSpPr txBox="1"/>
          <p:nvPr/>
        </p:nvSpPr>
        <p:spPr>
          <a:xfrm>
            <a:off x="118380" y="1275606"/>
            <a:ext cx="8939868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/RegexSplit.java</a:t>
            </a:r>
          </a:p>
        </p:txBody>
      </p:sp>
      <p:sp>
        <p:nvSpPr>
          <p:cNvPr id="15" name="文本框 2">
            <a:extLst>
              <a:ext uri="{FF2B5EF4-FFF2-40B4-BE49-F238E27FC236}">
                <a16:creationId xmlns:a16="http://schemas.microsoft.com/office/drawing/2014/main" id="{3F95A660-871F-4A1F-A873-9FC35C4BC5F0}"/>
              </a:ext>
            </a:extLst>
          </p:cNvPr>
          <p:cNvSpPr txBox="1"/>
          <p:nvPr/>
        </p:nvSpPr>
        <p:spPr>
          <a:xfrm>
            <a:off x="102066" y="3200658"/>
            <a:ext cx="8939868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/>
              <a:t>/VerifyEmail.</a:t>
            </a:r>
            <a:r>
              <a:rPr lang="en-US" altLang="zh-CN" dirty="0"/>
              <a:t>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A84E3B-ECCB-46F6-A50B-795972225D9D}"/>
              </a:ext>
            </a:extLst>
          </p:cNvPr>
          <p:cNvSpPr txBox="1"/>
          <p:nvPr/>
        </p:nvSpPr>
        <p:spPr>
          <a:xfrm>
            <a:off x="118380" y="926348"/>
            <a:ext cx="295465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利用正则表达式分割字符串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E0187DB-B265-45E0-8D5F-3B94004F3ABB}"/>
              </a:ext>
            </a:extLst>
          </p:cNvPr>
          <p:cNvSpPr txBox="1"/>
          <p:nvPr/>
        </p:nvSpPr>
        <p:spPr>
          <a:xfrm>
            <a:off x="122994" y="2554327"/>
            <a:ext cx="5493812" cy="646331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把用户输入的字符串按正则表达式进行匹配并输出，</a:t>
            </a:r>
            <a:endParaRPr lang="en-US" altLang="zh-CN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然后再对用户输入的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Email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地址是否合法进行验证</a:t>
            </a:r>
          </a:p>
        </p:txBody>
      </p:sp>
    </p:spTree>
    <p:extLst>
      <p:ext uri="{BB962C8B-B14F-4D97-AF65-F5344CB8AC3E}">
        <p14:creationId xmlns:p14="http://schemas.microsoft.com/office/powerpoint/2010/main" val="3228479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:p15="http://schemas.microsoft.com/office/powerpoint/2012/main"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 dirty="0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04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4" y="2096268"/>
            <a:ext cx="5596062" cy="835521"/>
            <a:chOff x="2662063" y="2096269"/>
            <a:chExt cx="5787318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5787318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09408" y="2266878"/>
              <a:ext cx="3373932" cy="3557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000" dirty="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数组、字符串</a:t>
              </a:r>
              <a:r>
                <a:rPr lang="zh-CN" altLang="en-US" sz="2000">
                  <a:solidFill>
                    <a:srgbClr val="253C8E"/>
                  </a:solidFill>
                  <a:latin typeface="Arial Unicode MS" panose="020B0604020202020204" pitchFamily="34" charset="-122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与正则表达式</a:t>
              </a:r>
              <a:endParaRPr lang="zh-CN" altLang="en-US" sz="2000" dirty="0">
                <a:solidFill>
                  <a:srgbClr val="253C8E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数组的概念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相同类型的数据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按一定顺序排列构成的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大小确定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的集合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数组元素类型可以为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，也可以为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语言内存分配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栈内存：基本数据类型的变量或者引用类型的变量，超出作用域将自动释放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堆内存：存放由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运算符创建的对象和数组。由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虚拟机的自动垃圾回收器来管理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引用类型的变量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为数组或对象起的一个名称。在堆中创建一个数组或对象后，可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在栈中定义一个引用变量存放该数组或对象在堆内存中的首地址（对象的句柄）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，然后可在程序中使用栈的引用变量来访问堆中的数组或对象 </a:t>
            </a:r>
          </a:p>
          <a:p>
            <a:pPr marL="800100" lvl="1" eaLnBrk="1" hangingPunct="1"/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76357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588656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数组的特点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类型相同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长度固定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（编译时常量）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存储在一段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连续的内存空间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中，支持随机读写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支持随机读写，通过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数组的名字和元素的位置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即可随机读写元素（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  <a:p>
            <a:pPr lvl="1" eaLnBrk="1" hangingPunct="1"/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94660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23458E24-5AE8-48FA-AB0B-B23139AD931C}"/>
              </a:ext>
            </a:extLst>
          </p:cNvPr>
          <p:cNvSpPr txBox="1">
            <a:spLocks noChangeArrowheads="1"/>
          </p:cNvSpPr>
          <p:nvPr/>
        </p:nvSpPr>
        <p:spPr>
          <a:xfrm>
            <a:off x="107503" y="671053"/>
            <a:ext cx="8928991" cy="4348969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一维数组的定义：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Type[n]{a_1, …,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 a=new Type[n];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数组元素的访问：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]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，索引从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</a:t>
            </a: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数组长度</a:t>
            </a:r>
            <a:r>
              <a:rPr lang="zh-CN" altLang="en-US" sz="2400" dirty="0"/>
              <a:t>：</a:t>
            </a:r>
            <a:r>
              <a:rPr lang="en-US" altLang="zh-CN" sz="2400" dirty="0" err="1">
                <a:solidFill>
                  <a:srgbClr val="FF0000"/>
                </a:solidFill>
              </a:rPr>
              <a:t>a.length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中数组是一种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数组越界会抛出 </a:t>
            </a:r>
            <a:r>
              <a:rPr lang="en-US" altLang="zh-CN" sz="2400" dirty="0" err="1">
                <a:solidFill>
                  <a:srgbClr val="E7242D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ArrayIndexOutOfBoundsException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异常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遍历数组元素：三种循环结构，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循环的格式：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for(int x : a){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循环体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，执行读操作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62EB16C7-5A7D-4300-9DF4-C497B2124FC9}"/>
              </a:ext>
            </a:extLst>
          </p:cNvPr>
          <p:cNvGrpSpPr/>
          <p:nvPr/>
        </p:nvGrpSpPr>
        <p:grpSpPr>
          <a:xfrm>
            <a:off x="5148064" y="195486"/>
            <a:ext cx="3797449" cy="1224136"/>
            <a:chOff x="5148064" y="195486"/>
            <a:chExt cx="3797449" cy="1224136"/>
          </a:xfrm>
        </p:grpSpPr>
        <p:sp>
          <p:nvSpPr>
            <p:cNvPr id="16" name="Oval 2">
              <a:extLst>
                <a:ext uri="{FF2B5EF4-FFF2-40B4-BE49-F238E27FC236}">
                  <a16:creationId xmlns:a16="http://schemas.microsoft.com/office/drawing/2014/main" id="{A6B1096B-072C-47A2-857B-3EFBDBDE38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2130" y="195486"/>
              <a:ext cx="2473383" cy="1224136"/>
            </a:xfrm>
            <a:prstGeom prst="ellipse">
              <a:avLst/>
            </a:prstGeom>
            <a:solidFill>
              <a:srgbClr val="FFFF99"/>
            </a:solidFill>
            <a:ln w="9525">
              <a:noFill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Text Box 11">
              <a:extLst>
                <a:ext uri="{FF2B5EF4-FFF2-40B4-BE49-F238E27FC236}">
                  <a16:creationId xmlns:a16="http://schemas.microsoft.com/office/drawing/2014/main" id="{F1930281-F2D4-409F-91E5-AE8219130F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7201" y="995883"/>
              <a:ext cx="646331" cy="276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0" lang="zh-CN" altLang="en-US" sz="1200" dirty="0">
                  <a:latin typeface="Arial" panose="020B0604020202020204" pitchFamily="34" charset="0"/>
                </a:rPr>
                <a:t>堆内存</a:t>
              </a:r>
            </a:p>
          </p:txBody>
        </p:sp>
        <p:grpSp>
          <p:nvGrpSpPr>
            <p:cNvPr id="19" name="Group 12">
              <a:extLst>
                <a:ext uri="{FF2B5EF4-FFF2-40B4-BE49-F238E27FC236}">
                  <a16:creationId xmlns:a16="http://schemas.microsoft.com/office/drawing/2014/main" id="{A9278B54-4DA6-46F7-A943-90D5B30DCA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8064" y="195486"/>
              <a:ext cx="1055220" cy="1224136"/>
              <a:chOff x="2274" y="1200"/>
              <a:chExt cx="942" cy="1248"/>
            </a:xfrm>
          </p:grpSpPr>
          <p:sp>
            <p:nvSpPr>
              <p:cNvPr id="28" name="Oval 13">
                <a:extLst>
                  <a:ext uri="{FF2B5EF4-FFF2-40B4-BE49-F238E27FC236}">
                    <a16:creationId xmlns:a16="http://schemas.microsoft.com/office/drawing/2014/main" id="{B5256D37-57BC-40DD-9B1B-5000FD70D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200"/>
                <a:ext cx="942" cy="1248"/>
              </a:xfrm>
              <a:prstGeom prst="ellipse">
                <a:avLst/>
              </a:prstGeom>
              <a:solidFill>
                <a:srgbClr val="CCFFCC"/>
              </a:solidFill>
              <a:ln w="9525">
                <a:noFill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9" name="Rectangle 14">
                <a:extLst>
                  <a:ext uri="{FF2B5EF4-FFF2-40B4-BE49-F238E27FC236}">
                    <a16:creationId xmlns:a16="http://schemas.microsoft.com/office/drawing/2014/main" id="{A60B9166-1E66-4DEE-999A-7613545E23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28" y="1634"/>
                <a:ext cx="452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30" name="Text Box 15">
                <a:extLst>
                  <a:ext uri="{FF2B5EF4-FFF2-40B4-BE49-F238E27FC236}">
                    <a16:creationId xmlns:a16="http://schemas.microsoft.com/office/drawing/2014/main" id="{C5B62F2C-FDCC-496A-BBC5-1BCC84F21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52" y="2034"/>
                <a:ext cx="577" cy="28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kumimoji="0" lang="zh-CN" altLang="en-US" sz="1200" dirty="0">
                    <a:latin typeface="Arial" panose="020B0604020202020204" pitchFamily="34" charset="0"/>
                  </a:rPr>
                  <a:t>栈内存</a:t>
                </a:r>
              </a:p>
            </p:txBody>
          </p:sp>
          <p:sp>
            <p:nvSpPr>
              <p:cNvPr id="31" name="Text Box 16">
                <a:extLst>
                  <a:ext uri="{FF2B5EF4-FFF2-40B4-BE49-F238E27FC236}">
                    <a16:creationId xmlns:a16="http://schemas.microsoft.com/office/drawing/2014/main" id="{3DB7BAB2-C15B-4DD5-A970-A5DBDBBB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48" y="1411"/>
                <a:ext cx="624" cy="2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000" dirty="0">
                    <a:latin typeface="Arial" panose="020B0604020202020204" pitchFamily="34" charset="0"/>
                  </a:rPr>
                  <a:t>数组</a:t>
                </a:r>
                <a:r>
                  <a:rPr lang="zh-CN" altLang="en-US" sz="1000" dirty="0">
                    <a:latin typeface="Arial" panose="020B0604020202020204" pitchFamily="34" charset="0"/>
                  </a:rPr>
                  <a:t>名字</a:t>
                </a:r>
                <a:endParaRPr kumimoji="0" lang="zh-CN" altLang="en-US" sz="1000" dirty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81EEFBC2-C69A-4B66-9F10-5AC9D537A9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38919" y="418145"/>
              <a:ext cx="1524581" cy="295244"/>
            </a:xfrm>
            <a:prstGeom prst="line">
              <a:avLst/>
            </a:prstGeom>
            <a:noFill/>
            <a:ln w="9525">
              <a:noFill/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2" name="Group 20">
              <a:extLst>
                <a:ext uri="{FF2B5EF4-FFF2-40B4-BE49-F238E27FC236}">
                  <a16:creationId xmlns:a16="http://schemas.microsoft.com/office/drawing/2014/main" id="{C0C024FE-E727-460D-8B87-47552B8A8E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493745" y="336732"/>
              <a:ext cx="322615" cy="941643"/>
              <a:chOff x="4896" y="1406"/>
              <a:chExt cx="288" cy="960"/>
            </a:xfrm>
          </p:grpSpPr>
          <p:sp>
            <p:nvSpPr>
              <p:cNvPr id="23" name="Rectangle 21">
                <a:extLst>
                  <a:ext uri="{FF2B5EF4-FFF2-40B4-BE49-F238E27FC236}">
                    <a16:creationId xmlns:a16="http://schemas.microsoft.com/office/drawing/2014/main" id="{5EC5A7AB-C1DD-4D37-86D3-8202D711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406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10</a:t>
                </a:r>
              </a:p>
            </p:txBody>
          </p:sp>
          <p:sp>
            <p:nvSpPr>
              <p:cNvPr id="24" name="Rectangle 22">
                <a:extLst>
                  <a:ext uri="{FF2B5EF4-FFF2-40B4-BE49-F238E27FC236}">
                    <a16:creationId xmlns:a16="http://schemas.microsoft.com/office/drawing/2014/main" id="{796FF934-32FB-4A59-AE14-594EA02A76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598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11</a:t>
                </a:r>
              </a:p>
            </p:txBody>
          </p:sp>
          <p:sp>
            <p:nvSpPr>
              <p:cNvPr id="25" name="Rectangle 23">
                <a:extLst>
                  <a:ext uri="{FF2B5EF4-FFF2-40B4-BE49-F238E27FC236}">
                    <a16:creationId xmlns:a16="http://schemas.microsoft.com/office/drawing/2014/main" id="{B11F8C88-4B2F-4A37-A37F-22A2B80F38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790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 dirty="0">
                    <a:latin typeface="Arial" panose="020B0604020202020204" pitchFamily="34" charset="0"/>
                  </a:rPr>
                  <a:t>12</a:t>
                </a:r>
              </a:p>
            </p:txBody>
          </p:sp>
          <p:sp>
            <p:nvSpPr>
              <p:cNvPr id="26" name="Rectangle 24">
                <a:extLst>
                  <a:ext uri="{FF2B5EF4-FFF2-40B4-BE49-F238E27FC236}">
                    <a16:creationId xmlns:a16="http://schemas.microsoft.com/office/drawing/2014/main" id="{5BF61405-95CA-4186-A2D6-51BDFF3D81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1982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13</a:t>
                </a:r>
              </a:p>
            </p:txBody>
          </p:sp>
          <p:sp>
            <p:nvSpPr>
              <p:cNvPr id="27" name="Rectangle 25">
                <a:extLst>
                  <a:ext uri="{FF2B5EF4-FFF2-40B4-BE49-F238E27FC236}">
                    <a16:creationId xmlns:a16="http://schemas.microsoft.com/office/drawing/2014/main" id="{E7AE1AF4-5F1C-4A9E-BC0F-42E02257DC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96" y="2174"/>
                <a:ext cx="288" cy="19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rgbClr val="E7242D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en-US" altLang="zh-CN" sz="1800">
                    <a:latin typeface="Arial" panose="020B0604020202020204" pitchFamily="34" charset="0"/>
                  </a:rPr>
                  <a:t>14</a:t>
                </a:r>
              </a:p>
            </p:txBody>
          </p:sp>
        </p:grpSp>
      </p:grp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F4A629AF-7F0B-4851-AC6B-D4A548BA2471}"/>
              </a:ext>
            </a:extLst>
          </p:cNvPr>
          <p:cNvCxnSpPr>
            <a:stCxn id="20" idx="0"/>
            <a:endCxn id="23" idx="1"/>
          </p:cNvCxnSpPr>
          <p:nvPr/>
        </p:nvCxnSpPr>
        <p:spPr>
          <a:xfrm flipV="1">
            <a:off x="5938919" y="430897"/>
            <a:ext cx="1554826" cy="2824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BE1339A2-2618-4F14-8EE7-840570189823}"/>
              </a:ext>
            </a:extLst>
          </p:cNvPr>
          <p:cNvSpPr/>
          <p:nvPr/>
        </p:nvSpPr>
        <p:spPr>
          <a:xfrm>
            <a:off x="5109186" y="168982"/>
            <a:ext cx="3869457" cy="1296144"/>
          </a:xfrm>
          <a:prstGeom prst="rect">
            <a:avLst/>
          </a:prstGeom>
          <a:noFill/>
          <a:ln w="9525">
            <a:solidFill>
              <a:srgbClr val="E724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5025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一维数组实例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82E9B13-A428-4D7B-B90E-6C6AF437FC36}"/>
              </a:ext>
            </a:extLst>
          </p:cNvPr>
          <p:cNvSpPr txBox="1"/>
          <p:nvPr/>
        </p:nvSpPr>
        <p:spPr>
          <a:xfrm>
            <a:off x="94329" y="12756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/ReverseOutput.java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B7A2841-324B-4A2C-86C0-AAA11368A23C}"/>
              </a:ext>
            </a:extLst>
          </p:cNvPr>
          <p:cNvSpPr txBox="1"/>
          <p:nvPr/>
        </p:nvSpPr>
        <p:spPr>
          <a:xfrm>
            <a:off x="94329" y="945557"/>
            <a:ext cx="377379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对一个长度为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的数组进行逆序输出</a:t>
            </a:r>
          </a:p>
        </p:txBody>
      </p:sp>
      <p:sp>
        <p:nvSpPr>
          <p:cNvPr id="17" name="文本框 2">
            <a:extLst>
              <a:ext uri="{FF2B5EF4-FFF2-40B4-BE49-F238E27FC236}">
                <a16:creationId xmlns:a16="http://schemas.microsoft.com/office/drawing/2014/main" id="{BF94ED52-0853-44D2-A72A-4D8AC1E1314A}"/>
              </a:ext>
            </a:extLst>
          </p:cNvPr>
          <p:cNvSpPr txBox="1"/>
          <p:nvPr/>
        </p:nvSpPr>
        <p:spPr>
          <a:xfrm>
            <a:off x="104403" y="2624594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/TopTwoMax.java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2475A01-A659-45D7-A2DE-9F1E2BEE25B0}"/>
              </a:ext>
            </a:extLst>
          </p:cNvPr>
          <p:cNvSpPr txBox="1"/>
          <p:nvPr/>
        </p:nvSpPr>
        <p:spPr>
          <a:xfrm>
            <a:off x="118380" y="2247590"/>
            <a:ext cx="687880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设数组有 </a:t>
            </a:r>
            <a:r>
              <a:rPr lang="en-US" altLang="zh-CN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 </a:t>
            </a:r>
            <a:r>
              <a:rPr lang="zh-CN" altLang="en-US" b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个互不相同的数，不用排序求出其中的最大值和次大值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A7B914C-73B1-43A1-9986-D99CA2D7A5B6}"/>
              </a:ext>
            </a:extLst>
          </p:cNvPr>
          <p:cNvSpPr txBox="1"/>
          <p:nvPr/>
        </p:nvSpPr>
        <p:spPr>
          <a:xfrm>
            <a:off x="102713" y="3848730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dirty="0"/>
              <a:t>demo/array/</a:t>
            </a:r>
            <a:r>
              <a:rPr lang="en-US" altLang="zh-CN" dirty="0" err="1"/>
              <a:t>src</a:t>
            </a:r>
            <a:r>
              <a:rPr lang="en-US" altLang="zh-CN" dirty="0"/>
              <a:t>/Josephus.java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E2A30FA-B0B3-48FE-B5D5-C23E6E982624}"/>
              </a:ext>
            </a:extLst>
          </p:cNvPr>
          <p:cNvSpPr txBox="1"/>
          <p:nvPr/>
        </p:nvSpPr>
        <p:spPr>
          <a:xfrm>
            <a:off x="102713" y="3518681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约瑟夫环问题</a:t>
            </a:r>
          </a:p>
        </p:txBody>
      </p:sp>
    </p:spTree>
    <p:extLst>
      <p:ext uri="{BB962C8B-B14F-4D97-AF65-F5344CB8AC3E}">
        <p14:creationId xmlns:p14="http://schemas.microsoft.com/office/powerpoint/2010/main" val="3207270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约瑟夫环问题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2212B256-AA54-2825-A194-EF8688AC293B}"/>
              </a:ext>
            </a:extLst>
          </p:cNvPr>
          <p:cNvSpPr/>
          <p:nvPr/>
        </p:nvSpPr>
        <p:spPr>
          <a:xfrm>
            <a:off x="3556787" y="426180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159B7DF1-B102-F13A-6E7B-CCB765CBEFC3}"/>
              </a:ext>
            </a:extLst>
          </p:cNvPr>
          <p:cNvSpPr/>
          <p:nvPr/>
        </p:nvSpPr>
        <p:spPr>
          <a:xfrm>
            <a:off x="2871381" y="37790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9</a:t>
            </a:r>
            <a:endParaRPr lang="zh-CN" altLang="en-US" dirty="0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3BC10287-C971-144D-E72E-C2522865A657}"/>
              </a:ext>
            </a:extLst>
          </p:cNvPr>
          <p:cNvSpPr/>
          <p:nvPr/>
        </p:nvSpPr>
        <p:spPr>
          <a:xfrm>
            <a:off x="2263337" y="310204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10</a:t>
            </a:r>
            <a:endParaRPr lang="zh-CN" altLang="en-US" sz="900" dirty="0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662650A-E76E-74E8-C467-DBEF9C38EF35}"/>
              </a:ext>
            </a:extLst>
          </p:cNvPr>
          <p:cNvSpPr/>
          <p:nvPr/>
        </p:nvSpPr>
        <p:spPr>
          <a:xfrm>
            <a:off x="2209563" y="2313733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11</a:t>
            </a:r>
            <a:endParaRPr lang="zh-CN" altLang="en-US" sz="900" dirty="0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D4D0D6E4-8087-2213-FAE4-CAB0BC9486B7}"/>
              </a:ext>
            </a:extLst>
          </p:cNvPr>
          <p:cNvSpPr/>
          <p:nvPr/>
        </p:nvSpPr>
        <p:spPr>
          <a:xfrm>
            <a:off x="2494644" y="1688268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12</a:t>
            </a:r>
            <a:endParaRPr lang="zh-CN" altLang="en-US" sz="900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E751ED6D-8FD7-7B8B-F178-011FF2F3E431}"/>
              </a:ext>
            </a:extLst>
          </p:cNvPr>
          <p:cNvSpPr/>
          <p:nvPr/>
        </p:nvSpPr>
        <p:spPr>
          <a:xfrm>
            <a:off x="3203848" y="1150219"/>
            <a:ext cx="462614" cy="462614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000"/>
              </a:lnSpc>
            </a:pPr>
            <a:r>
              <a:rPr lang="en-US" altLang="zh-CN" sz="900" dirty="0"/>
              <a:t>13</a:t>
            </a:r>
            <a:endParaRPr lang="zh-CN" altLang="en-US" sz="900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9E84FECE-C246-B848-459E-1220B4BC1F78}"/>
              </a:ext>
            </a:extLst>
          </p:cNvPr>
          <p:cNvSpPr/>
          <p:nvPr/>
        </p:nvSpPr>
        <p:spPr>
          <a:xfrm>
            <a:off x="4107600" y="1002871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536DC27D-04E7-5AD4-5168-3464223F94F3}"/>
              </a:ext>
            </a:extLst>
          </p:cNvPr>
          <p:cNvSpPr/>
          <p:nvPr/>
        </p:nvSpPr>
        <p:spPr>
          <a:xfrm>
            <a:off x="5048463" y="1380633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19034406-CE51-030A-1483-F8A65754DBDD}"/>
              </a:ext>
            </a:extLst>
          </p:cNvPr>
          <p:cNvSpPr/>
          <p:nvPr/>
        </p:nvSpPr>
        <p:spPr>
          <a:xfrm>
            <a:off x="5619770" y="1898029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12F693CE-CBFB-3A04-5615-D2320C15DDE7}"/>
              </a:ext>
            </a:extLst>
          </p:cNvPr>
          <p:cNvSpPr/>
          <p:nvPr/>
        </p:nvSpPr>
        <p:spPr>
          <a:xfrm>
            <a:off x="5847641" y="2706338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6FD9F9C0-0639-6158-2B3C-A1AE19945F36}"/>
              </a:ext>
            </a:extLst>
          </p:cNvPr>
          <p:cNvSpPr/>
          <p:nvPr/>
        </p:nvSpPr>
        <p:spPr>
          <a:xfrm>
            <a:off x="5554389" y="3546825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89B0BE82-2788-C6CD-CEEC-B77625372DF1}"/>
              </a:ext>
            </a:extLst>
          </p:cNvPr>
          <p:cNvSpPr/>
          <p:nvPr/>
        </p:nvSpPr>
        <p:spPr>
          <a:xfrm>
            <a:off x="5048463" y="4047044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id="{21AA20F8-71D1-FC1C-EB14-6808FA0815A6}"/>
              </a:ext>
            </a:extLst>
          </p:cNvPr>
          <p:cNvSpPr/>
          <p:nvPr/>
        </p:nvSpPr>
        <p:spPr>
          <a:xfrm>
            <a:off x="4363612" y="4371950"/>
            <a:ext cx="464400" cy="4644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3F67F08F-7B58-222C-7721-852CA0A632C4}"/>
              </a:ext>
            </a:extLst>
          </p:cNvPr>
          <p:cNvSpPr txBox="1"/>
          <p:nvPr/>
        </p:nvSpPr>
        <p:spPr>
          <a:xfrm>
            <a:off x="6166261" y="255969"/>
            <a:ext cx="22108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totalNumber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13</a:t>
            </a:r>
          </a:p>
          <a:p>
            <a:r>
              <a:rPr lang="en-US" altLang="zh-CN" dirty="0" err="1">
                <a:latin typeface="Consolas" panose="020B0609020204030204" pitchFamily="49" charset="0"/>
                <a:cs typeface="Times New Roman" panose="02020603050405020304" pitchFamily="18" charset="0"/>
              </a:rPr>
              <a:t>startPerson</a:t>
            </a:r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 = 3</a:t>
            </a:r>
          </a:p>
          <a:p>
            <a:r>
              <a:rPr lang="en-US" altLang="zh-CN" dirty="0">
                <a:latin typeface="Consolas" panose="020B0609020204030204" pitchFamily="49" charset="0"/>
                <a:cs typeface="Times New Roman" panose="02020603050405020304" pitchFamily="18" charset="0"/>
              </a:rPr>
              <a:t>interval = 5</a:t>
            </a:r>
            <a:endParaRPr lang="zh-CN" altLang="en-US" dirty="0">
              <a:latin typeface="Consolas" panose="020B0609020204030204" pitchFamily="49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268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4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多维数组</a:t>
              </a:r>
            </a:p>
          </p:txBody>
        </p:sp>
      </p:grpSp>
      <p:sp>
        <p:nvSpPr>
          <p:cNvPr id="13" name="Rectangle 6">
            <a:extLst>
              <a:ext uri="{FF2B5EF4-FFF2-40B4-BE49-F238E27FC236}">
                <a16:creationId xmlns:a16="http://schemas.microsoft.com/office/drawing/2014/main" id="{E2022B79-1C99-4161-8439-9364267B326B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632056"/>
            <a:ext cx="8928991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</a:pP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F1FDA49-42FA-42F7-86B6-7404E92F8D70}"/>
              </a:ext>
            </a:extLst>
          </p:cNvPr>
          <p:cNvSpPr txBox="1">
            <a:spLocks noChangeArrowheads="1"/>
          </p:cNvSpPr>
          <p:nvPr/>
        </p:nvSpPr>
        <p:spPr>
          <a:xfrm>
            <a:off x="118380" y="539258"/>
            <a:ext cx="8918116" cy="443673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语言也支持多维数组，即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数组的数组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最后一维的长度可以不写，这时必须显示初始化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定义方式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Type[][] a=new Type[m][]{{a_11, …, a_1n},{a_m1, …,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a_mo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}};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每行的元素个数可以不同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如何用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foreach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循环遍历多维数组的元素？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每个维度的数组中元素类型是什么？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多维数组中各个维度数组的长度如何求？（每个维度的数组中元素（本身又是另外一个数组）的长度是多少？ ）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5973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11116</TotalTime>
  <Words>2011</Words>
  <Application>Microsoft Office PowerPoint</Application>
  <PresentationFormat>全屏显示(16:9)</PresentationFormat>
  <Paragraphs>330</Paragraphs>
  <Slides>26</Slides>
  <Notes>26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5" baseType="lpstr">
      <vt:lpstr>Arial Unicode MS</vt:lpstr>
      <vt:lpstr>宋体</vt:lpstr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3233</cp:revision>
  <dcterms:created xsi:type="dcterms:W3CDTF">2014-07-30T04:54:51Z</dcterms:created>
  <dcterms:modified xsi:type="dcterms:W3CDTF">2025-04-14T12:12:52Z</dcterms:modified>
</cp:coreProperties>
</file>