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382" r:id="rId2"/>
    <p:sldId id="297" r:id="rId3"/>
    <p:sldId id="287" r:id="rId4"/>
    <p:sldId id="309" r:id="rId5"/>
    <p:sldId id="371" r:id="rId6"/>
    <p:sldId id="373" r:id="rId7"/>
    <p:sldId id="374" r:id="rId8"/>
    <p:sldId id="372" r:id="rId9"/>
    <p:sldId id="375" r:id="rId10"/>
    <p:sldId id="310" r:id="rId11"/>
    <p:sldId id="311" r:id="rId12"/>
    <p:sldId id="312" r:id="rId13"/>
    <p:sldId id="376" r:id="rId14"/>
    <p:sldId id="377" r:id="rId15"/>
    <p:sldId id="313" r:id="rId16"/>
    <p:sldId id="378" r:id="rId17"/>
    <p:sldId id="314" r:id="rId18"/>
    <p:sldId id="379" r:id="rId19"/>
    <p:sldId id="380" r:id="rId20"/>
    <p:sldId id="315" r:id="rId21"/>
    <p:sldId id="381" r:id="rId22"/>
    <p:sldId id="317" r:id="rId23"/>
    <p:sldId id="319" r:id="rId24"/>
    <p:sldId id="318" r:id="rId25"/>
    <p:sldId id="295" r:id="rId26"/>
  </p:sldIdLst>
  <p:sldSz cx="9144000" cy="5143500" type="screen16x9"/>
  <p:notesSz cx="6858000" cy="9144000"/>
  <p:custDataLst>
    <p:tags r:id="rId2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2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700"/>
    <a:srgbClr val="FFEA9C"/>
    <a:srgbClr val="253C8E"/>
    <a:srgbClr val="0066FF"/>
    <a:srgbClr val="D94E60"/>
    <a:srgbClr val="E7242D"/>
    <a:srgbClr val="E78D98"/>
    <a:srgbClr val="A51E28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252" autoAdjust="0"/>
  </p:normalViewPr>
  <p:slideViewPr>
    <p:cSldViewPr>
      <p:cViewPr varScale="1">
        <p:scale>
          <a:sx n="118" d="100"/>
          <a:sy n="118" d="100"/>
        </p:scale>
        <p:origin x="4873" y="9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E12AECB4-73B5-4170-98ED-83D0C6F8527B}"/>
    <pc:docChg chg="undo custSel modSld">
      <pc:chgData name="pdcxs" userId="f53f700a-6709-4045-8975-3edaa594be1c" providerId="ADAL" clId="{E12AECB4-73B5-4170-98ED-83D0C6F8527B}" dt="2024-03-11T10:10:25.984" v="251" actId="20577"/>
      <pc:docMkLst>
        <pc:docMk/>
      </pc:docMkLst>
      <pc:sldChg chg="modSp mod">
        <pc:chgData name="pdcxs" userId="f53f700a-6709-4045-8975-3edaa594be1c" providerId="ADAL" clId="{E12AECB4-73B5-4170-98ED-83D0C6F8527B}" dt="2024-03-11T10:04:20.439" v="207" actId="20577"/>
        <pc:sldMkLst>
          <pc:docMk/>
          <pc:sldMk cId="2593404306" sldId="315"/>
        </pc:sldMkLst>
      </pc:sldChg>
      <pc:sldChg chg="modSp mod">
        <pc:chgData name="pdcxs" userId="f53f700a-6709-4045-8975-3edaa594be1c" providerId="ADAL" clId="{E12AECB4-73B5-4170-98ED-83D0C6F8527B}" dt="2024-03-11T09:45:05.638" v="86" actId="20577"/>
        <pc:sldMkLst>
          <pc:docMk/>
          <pc:sldMk cId="3458102598" sldId="377"/>
        </pc:sldMkLst>
      </pc:sldChg>
      <pc:sldChg chg="modSp mod">
        <pc:chgData name="pdcxs" userId="f53f700a-6709-4045-8975-3edaa594be1c" providerId="ADAL" clId="{E12AECB4-73B5-4170-98ED-83D0C6F8527B}" dt="2024-03-11T09:44:47.530" v="85" actId="20577"/>
        <pc:sldMkLst>
          <pc:docMk/>
          <pc:sldMk cId="2173657928" sldId="378"/>
        </pc:sldMkLst>
      </pc:sldChg>
      <pc:sldChg chg="modSp mod">
        <pc:chgData name="pdcxs" userId="f53f700a-6709-4045-8975-3edaa594be1c" providerId="ADAL" clId="{E12AECB4-73B5-4170-98ED-83D0C6F8527B}" dt="2024-03-11T09:53:03.537" v="157" actId="20577"/>
        <pc:sldMkLst>
          <pc:docMk/>
          <pc:sldMk cId="2578556573" sldId="379"/>
        </pc:sldMkLst>
      </pc:sldChg>
      <pc:sldChg chg="modSp mod">
        <pc:chgData name="pdcxs" userId="f53f700a-6709-4045-8975-3edaa594be1c" providerId="ADAL" clId="{E12AECB4-73B5-4170-98ED-83D0C6F8527B}" dt="2024-03-11T10:10:25.984" v="251" actId="20577"/>
        <pc:sldMkLst>
          <pc:docMk/>
          <pc:sldMk cId="1139352134" sldId="381"/>
        </pc:sldMkLst>
      </pc:sldChg>
    </pc:docChg>
  </pc:docChgLst>
  <pc:docChgLst>
    <pc:chgData name="pdcxs" userId="f53f700a-6709-4045-8975-3edaa594be1c" providerId="ADAL" clId="{A75D0FD1-D074-4F4A-9DF2-B254D2D6ED3A}"/>
    <pc:docChg chg="addSld delSld modSld">
      <pc:chgData name="pdcxs" userId="f53f700a-6709-4045-8975-3edaa594be1c" providerId="ADAL" clId="{A75D0FD1-D074-4F4A-9DF2-B254D2D6ED3A}" dt="2024-02-28T05:41:57.694" v="1" actId="47"/>
      <pc:docMkLst>
        <pc:docMk/>
      </pc:docMkLst>
      <pc:sldChg chg="del">
        <pc:chgData name="pdcxs" userId="f53f700a-6709-4045-8975-3edaa594be1c" providerId="ADAL" clId="{A75D0FD1-D074-4F4A-9DF2-B254D2D6ED3A}" dt="2024-02-28T05:41:57.694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A75D0FD1-D074-4F4A-9DF2-B254D2D6ED3A}" dt="2024-02-28T05:41:56.129" v="0"/>
        <pc:sldMkLst>
          <pc:docMk/>
          <pc:sldMk cId="1441024700" sldId="382"/>
        </pc:sldMkLst>
      </pc:sldChg>
    </pc:docChg>
  </pc:docChgLst>
  <pc:docChgLst>
    <pc:chgData name="pdcxs" userId="f53f700a-6709-4045-8975-3edaa594be1c" providerId="ADAL" clId="{7113C123-ABDB-4B5F-8453-7617D675FEF7}"/>
    <pc:docChg chg="modSld">
      <pc:chgData name="pdcxs" userId="f53f700a-6709-4045-8975-3edaa594be1c" providerId="ADAL" clId="{7113C123-ABDB-4B5F-8453-7617D675FEF7}" dt="2023-02-23T07:29:39.835" v="6" actId="20577"/>
      <pc:docMkLst>
        <pc:docMk/>
      </pc:docMkLst>
      <pc:sldChg chg="modSp mod">
        <pc:chgData name="pdcxs" userId="f53f700a-6709-4045-8975-3edaa594be1c" providerId="ADAL" clId="{7113C123-ABDB-4B5F-8453-7617D675FEF7}" dt="2023-02-23T07:29:39.835" v="6" actId="20577"/>
        <pc:sldMkLst>
          <pc:docMk/>
          <pc:sldMk cId="753176371" sldId="306"/>
        </pc:sldMkLst>
      </pc:sldChg>
    </pc:docChg>
  </pc:docChgLst>
  <pc:docChgLst>
    <pc:chgData name="pdcxs" userId="f53f700a-6709-4045-8975-3edaa594be1c" providerId="ADAL" clId="{DA4D72AD-ACA6-41D4-B751-A0107A61B1F0}"/>
    <pc:docChg chg="modSld">
      <pc:chgData name="pdcxs" userId="f53f700a-6709-4045-8975-3edaa594be1c" providerId="ADAL" clId="{DA4D72AD-ACA6-41D4-B751-A0107A61B1F0}" dt="2025-04-14T12:13:00.390" v="0"/>
      <pc:docMkLst>
        <pc:docMk/>
      </pc:docMkLst>
      <pc:sldChg chg="modSp mod">
        <pc:chgData name="pdcxs" userId="f53f700a-6709-4045-8975-3edaa594be1c" providerId="ADAL" clId="{DA4D72AD-ACA6-41D4-B751-A0107A61B1F0}" dt="2025-04-14T12:13:00.390" v="0"/>
        <pc:sldMkLst>
          <pc:docMk/>
          <pc:sldMk cId="1441024700" sldId="382"/>
        </pc:sldMkLst>
        <pc:spChg chg="mod">
          <ac:chgData name="pdcxs" userId="f53f700a-6709-4045-8975-3edaa594be1c" providerId="ADAL" clId="{DA4D72AD-ACA6-41D4-B751-A0107A61B1F0}" dt="2025-04-14T12:13:00.390" v="0"/>
          <ac:spMkLst>
            <pc:docMk/>
            <pc:sldMk cId="1441024700" sldId="382"/>
            <ac:spMk id="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201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24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067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4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581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590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40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4272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088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410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2141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6169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0117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2674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070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050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112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391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284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7640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967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312187" y="3583212"/>
            <a:ext cx="1783122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学院：人工智能学院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24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属性的语法格式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52761E1F-3BD1-4293-9B78-DE6A8564DF1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71339"/>
            <a:ext cx="8928992" cy="434868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定义属性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属性类型 属性名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[=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默认值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修饰符包括：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属性类型可以是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引用数据类型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属性名遵守</a:t>
            </a:r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驼峰规则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第一个单词首字母小写，后面每个单词首字母大写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默认值可以是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基本数据类型字面值，也可以是对象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修饰的属性被称为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类属性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实例属性 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0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方法的语法格式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14118DB6-9844-40FE-B4B0-234382B128E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91679"/>
            <a:ext cx="8928992" cy="4328343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 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方法体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方法的修饰符可以是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推荐用驼峰规则（同属性）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返回值类型可以是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基本类型或引用类型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。如果无返回值，要用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来声明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形参列表，可以由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零个或多个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组成，彼此用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逗号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“,”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隔开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关键字修饰的方法被称为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，否则被称为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606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179512" y="169893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构造方法的语法格式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25E46502-42DD-47AE-AA89-18533E9A95C9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9401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修饰符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4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构造方法体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修饰符可以是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private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必须和类名相同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没有返回值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indent="-457200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如果程序员没有为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类提供任何构造方法，则系统会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默认为这个类提供一个无参的构造方法</a:t>
            </a:r>
          </a:p>
          <a:p>
            <a:pPr marL="514350" indent="-457200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一旦程序员提供了自定义的构造方法，则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系统不再提供默认的构造器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815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定义圆柱体类型</a:t>
              </a: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71336D8B-CD0B-452A-8D14-69C1374576F9}"/>
              </a:ext>
            </a:extLst>
          </p:cNvPr>
          <p:cNvSpPr/>
          <p:nvPr/>
        </p:nvSpPr>
        <p:spPr>
          <a:xfrm>
            <a:off x="324920" y="671338"/>
            <a:ext cx="8501063" cy="4269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 Cylinder{                   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定义圆柱体类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Cylinder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private double radius;   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radius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private double height;  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height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private double pi=3.14;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声明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属性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pi 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并赋初值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public Cylinder(){                   //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构造方法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radius = 1.0;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height = 1.0;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public double area( ) {      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area()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，用来计算底面积</a:t>
            </a:r>
            <a:endParaRPr lang="en-US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return pi*radius* radius;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public double volume( ) {         //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定义方法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volume()</a:t>
            </a:r>
            <a:r>
              <a:rPr lang="zh-CN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，用来计算体积</a:t>
            </a:r>
          </a:p>
          <a:p>
            <a:pPr eaLnBrk="1" hangingPunct="1">
              <a:defRPr/>
            </a:pP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return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(pi*radius* radius</a:t>
            </a:r>
            <a:r>
              <a:rPr lang="en-US" altLang="zh-CN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)*height;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}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zh-CN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9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500885" cy="415370"/>
            <a:chOff x="264586" y="255969"/>
            <a:chExt cx="15008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0967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UML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图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98CAEA16-D345-46AB-B390-A128AF3820E5}"/>
              </a:ext>
            </a:extLst>
          </p:cNvPr>
          <p:cNvSpPr txBox="1"/>
          <p:nvPr/>
        </p:nvSpPr>
        <p:spPr>
          <a:xfrm>
            <a:off x="107504" y="611429"/>
            <a:ext cx="892899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UML </a:t>
            </a:r>
            <a:r>
              <a:rPr lang="zh-CN" altLang="en-US" sz="2800" dirty="0"/>
              <a:t>图 </a:t>
            </a:r>
            <a:r>
              <a:rPr lang="en-US" altLang="zh-CN" sz="2800" dirty="0"/>
              <a:t>(Unified Modeling Language Diagram</a:t>
            </a:r>
            <a:r>
              <a:rPr lang="zh-CN" altLang="zh-CN" sz="2800" dirty="0"/>
              <a:t>，</a:t>
            </a:r>
            <a:r>
              <a:rPr lang="en-US" altLang="zh-CN" sz="2800" dirty="0"/>
              <a:t>UML) </a:t>
            </a:r>
            <a:r>
              <a:rPr lang="zh-CN" altLang="zh-CN" sz="2800" dirty="0"/>
              <a:t>称为统一建模语言或标准建模语言，是一个支持模型化和软件系统开发的图形化语言</a:t>
            </a:r>
            <a:endParaRPr lang="zh-CN" altLang="en-US" sz="28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63E3DB6-FFC0-4E53-A617-9BEB4F2EFCE9}"/>
              </a:ext>
            </a:extLst>
          </p:cNvPr>
          <p:cNvGrpSpPr/>
          <p:nvPr/>
        </p:nvGrpSpPr>
        <p:grpSpPr>
          <a:xfrm>
            <a:off x="3491880" y="1932223"/>
            <a:ext cx="1944216" cy="2160240"/>
            <a:chOff x="3275856" y="2409370"/>
            <a:chExt cx="1944216" cy="21602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6F61319E-FD76-4475-82DE-48903F6022BE}"/>
                </a:ext>
              </a:extLst>
            </p:cNvPr>
            <p:cNvSpPr/>
            <p:nvPr/>
          </p:nvSpPr>
          <p:spPr>
            <a:xfrm>
              <a:off x="3275856" y="2409370"/>
              <a:ext cx="1944216" cy="360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Cylinder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A6858C85-CFC2-4AB9-8C23-BD4D18EEF5FD}"/>
                </a:ext>
              </a:extLst>
            </p:cNvPr>
            <p:cNvSpPr/>
            <p:nvPr/>
          </p:nvSpPr>
          <p:spPr>
            <a:xfrm>
              <a:off x="3275856" y="2769410"/>
              <a:ext cx="1944216" cy="10081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pi: double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adius</a:t>
              </a:r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: double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height: int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4455E4F-9401-4218-AEBC-4AC8DA8233A0}"/>
                </a:ext>
              </a:extLst>
            </p:cNvPr>
            <p:cNvSpPr/>
            <p:nvPr/>
          </p:nvSpPr>
          <p:spPr>
            <a:xfrm>
              <a:off x="3275856" y="3777522"/>
              <a:ext cx="1944216" cy="7920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area(): double</a:t>
              </a:r>
            </a:p>
            <a:p>
              <a:r>
                <a: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volume(): double</a:t>
              </a:r>
              <a:endPara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CAA93D4C-42E2-486B-9692-90F3AC9AB381}"/>
              </a:ext>
            </a:extLst>
          </p:cNvPr>
          <p:cNvSpPr txBox="1"/>
          <p:nvPr/>
        </p:nvSpPr>
        <p:spPr>
          <a:xfrm>
            <a:off x="107504" y="449680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/CylinderApp.java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F902689-6DCE-4060-97BD-7D5D5B3D94CC}"/>
              </a:ext>
            </a:extLst>
          </p:cNvPr>
          <p:cNvSpPr txBox="1"/>
          <p:nvPr/>
        </p:nvSpPr>
        <p:spPr>
          <a:xfrm>
            <a:off x="107504" y="4127470"/>
            <a:ext cx="8480207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定义一个圆柱体类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Cylinder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，并创建相应对象，然后计算圆柱体的底面积和体积</a:t>
            </a:r>
          </a:p>
        </p:txBody>
      </p:sp>
    </p:spTree>
    <p:extLst>
      <p:ext uri="{BB962C8B-B14F-4D97-AF65-F5344CB8AC3E}">
        <p14:creationId xmlns:p14="http://schemas.microsoft.com/office/powerpoint/2010/main" val="345810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对象的产生和使用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3D1FF490-2A93-452F-9218-1F237695BC1E}"/>
              </a:ext>
            </a:extLst>
          </p:cNvPr>
          <p:cNvSpPr txBox="1">
            <a:spLocks noChangeArrowheads="1"/>
          </p:cNvSpPr>
          <p:nvPr/>
        </p:nvSpPr>
        <p:spPr>
          <a:xfrm>
            <a:off x="103970" y="521150"/>
            <a:ext cx="8928992" cy="4498871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对象（实例）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的方法：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语法格式：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x = new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indent="-342900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是一个引用，关联到对象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对于实例属性和实例方法，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只能通过对象来调用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实例属性名，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对于静态属性和静态方法，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即可以通过类调用，也可以通过对象调用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静态属性名，类名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静态属性名，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791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对象的产生和使用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3B6DCEC0-5324-4883-8547-C383400B9B7F}"/>
              </a:ext>
            </a:extLst>
          </p:cNvPr>
          <p:cNvGrpSpPr/>
          <p:nvPr/>
        </p:nvGrpSpPr>
        <p:grpSpPr>
          <a:xfrm>
            <a:off x="2267744" y="771550"/>
            <a:ext cx="4875758" cy="2520280"/>
            <a:chOff x="3944714" y="1131590"/>
            <a:chExt cx="4875758" cy="2520280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FAF584FC-8956-4A4D-ABE1-9442E02F5269}"/>
                </a:ext>
              </a:extLst>
            </p:cNvPr>
            <p:cNvSpPr/>
            <p:nvPr/>
          </p:nvSpPr>
          <p:spPr>
            <a:xfrm>
              <a:off x="5655654" y="1131590"/>
              <a:ext cx="3164818" cy="25202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B4256B6E-0459-459B-895B-F0E5B579C47B}"/>
                </a:ext>
              </a:extLst>
            </p:cNvPr>
            <p:cNvSpPr txBox="1"/>
            <p:nvPr/>
          </p:nvSpPr>
          <p:spPr>
            <a:xfrm>
              <a:off x="6799481" y="3097873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堆内存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3C856C-3402-48DA-B216-F9DB78E5515F}"/>
                </a:ext>
              </a:extLst>
            </p:cNvPr>
            <p:cNvSpPr/>
            <p:nvPr/>
          </p:nvSpPr>
          <p:spPr>
            <a:xfrm>
              <a:off x="6014859" y="1824958"/>
              <a:ext cx="2535016" cy="369332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new Cylinder()</a:t>
              </a:r>
              <a:endParaRPr lang="zh-CN" altLang="en-US" dirty="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B6A4800-6966-44AF-B249-C65CAD582711}"/>
                </a:ext>
              </a:extLst>
            </p:cNvPr>
            <p:cNvSpPr/>
            <p:nvPr/>
          </p:nvSpPr>
          <p:spPr>
            <a:xfrm>
              <a:off x="3944714" y="1203598"/>
              <a:ext cx="1134875" cy="230425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A790127-508F-4A6C-BDC3-8CB01DE73650}"/>
                </a:ext>
              </a:extLst>
            </p:cNvPr>
            <p:cNvSpPr txBox="1"/>
            <p:nvPr/>
          </p:nvSpPr>
          <p:spPr>
            <a:xfrm>
              <a:off x="4073569" y="295385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栈内存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8054844-576C-4210-851A-90BF16880B1C}"/>
                </a:ext>
              </a:extLst>
            </p:cNvPr>
            <p:cNvSpPr txBox="1"/>
            <p:nvPr/>
          </p:nvSpPr>
          <p:spPr>
            <a:xfrm>
              <a:off x="4301195" y="1779662"/>
              <a:ext cx="284052" cy="36933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F4A8D91-24C6-4F5B-9EE6-EA9F0E075833}"/>
                </a:ext>
              </a:extLst>
            </p:cNvPr>
            <p:cNvCxnSpPr>
              <a:stCxn id="16" idx="3"/>
              <a:endCxn id="5" idx="1"/>
            </p:cNvCxnSpPr>
            <p:nvPr/>
          </p:nvCxnSpPr>
          <p:spPr>
            <a:xfrm>
              <a:off x="4585247" y="1964328"/>
              <a:ext cx="1429612" cy="4529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E0E4C664-592E-43A2-8E25-35D18F4A8C26}"/>
              </a:ext>
            </a:extLst>
          </p:cNvPr>
          <p:cNvSpPr txBox="1"/>
          <p:nvPr/>
        </p:nvSpPr>
        <p:spPr>
          <a:xfrm>
            <a:off x="107504" y="449680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/MultiInstance.java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0C1091A-799F-4EC6-938B-736E4BBAAD0D}"/>
              </a:ext>
            </a:extLst>
          </p:cNvPr>
          <p:cNvSpPr txBox="1"/>
          <p:nvPr/>
        </p:nvSpPr>
        <p:spPr>
          <a:xfrm>
            <a:off x="107504" y="4127470"/>
            <a:ext cx="295465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同时创建多个圆柱体的实例</a:t>
            </a:r>
          </a:p>
        </p:txBody>
      </p:sp>
    </p:spTree>
    <p:extLst>
      <p:ext uri="{BB962C8B-B14F-4D97-AF65-F5344CB8AC3E}">
        <p14:creationId xmlns:p14="http://schemas.microsoft.com/office/powerpoint/2010/main" val="217365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21110" cy="415370"/>
            <a:chOff x="264586" y="255969"/>
            <a:chExt cx="16211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170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this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37A6AC4A-C7B1-426D-AF9B-063725311C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实例方法和构造方法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中均包含一个隐含形参：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指向当前对象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，三种应用场景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第一，访问实例方法或实例属性，尤其是当形参与实例属性同名是，用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引用来区分形参和实例属性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实例属性名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形参名）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Cylinder(double radius, double height) {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this.radius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radius;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this.height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height;}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第二，返回当前对象：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return this;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第三，调用其他构造方法：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this(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其他构造方法的形参列表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527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21110" cy="415370"/>
            <a:chOff x="264586" y="255969"/>
            <a:chExt cx="16211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170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this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37A6AC4A-C7B1-426D-AF9B-063725311C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方法中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方法中如何访问实例方法或实例属性呢？？？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方法如何访问静态方法或静态属性呢？？？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实例方法可以直接调用其他的实例方法，也可以调用其他的静态方法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91A3AD1-0EBE-4BA9-97F3-AFC1E9ADC288}"/>
              </a:ext>
            </a:extLst>
          </p:cNvPr>
          <p:cNvSpPr txBox="1"/>
          <p:nvPr/>
        </p:nvSpPr>
        <p:spPr>
          <a:xfrm>
            <a:off x="107504" y="330112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/SmarterCylinder.java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EEE695D-5ED9-4DDD-B6DB-814814C1EB2D}"/>
              </a:ext>
            </a:extLst>
          </p:cNvPr>
          <p:cNvSpPr txBox="1"/>
          <p:nvPr/>
        </p:nvSpPr>
        <p:spPr>
          <a:xfrm>
            <a:off x="107504" y="2931790"/>
            <a:ext cx="3647152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同一个类内部可以调用自己的方法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99AEF668-7057-489B-9AFC-ABC082CFD8EA}"/>
              </a:ext>
            </a:extLst>
          </p:cNvPr>
          <p:cNvSpPr txBox="1"/>
          <p:nvPr/>
        </p:nvSpPr>
        <p:spPr>
          <a:xfrm>
            <a:off x="107504" y="4472884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/CylinderWithConfig.java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CA70A1-FCF3-4312-BA1B-4777D934C8F9}"/>
              </a:ext>
            </a:extLst>
          </p:cNvPr>
          <p:cNvSpPr txBox="1"/>
          <p:nvPr/>
        </p:nvSpPr>
        <p:spPr>
          <a:xfrm>
            <a:off x="117578" y="4061472"/>
            <a:ext cx="1805302" cy="44689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引用的用法</a:t>
            </a:r>
            <a:endParaRPr lang="zh-CN" altLang="en-US" b="0" dirty="0">
              <a:solidFill>
                <a:schemeClr val="bg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8556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方法扩展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555526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方法的所属性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方法不能独立定义，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必须定义在类中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方法不能独立执行：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静态方法可以用类或者对象调用，实例方法只能用对象调用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方法的参数传递机制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值传递：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引用传递：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125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rgbClr val="C00000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 xmlns:p15="http://schemas.microsoft.com/office/powerpoint/2012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方法扩展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555526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数组作为形参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数组作为返回值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F76A38-F477-4006-910C-BD05FFB97AD7}"/>
              </a:ext>
            </a:extLst>
          </p:cNvPr>
          <p:cNvSpPr txBox="1"/>
          <p:nvPr/>
        </p:nvSpPr>
        <p:spPr>
          <a:xfrm>
            <a:off x="107504" y="232253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/Min.java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988F3A-38C2-4A67-9B9A-F09E9E6A26D6}"/>
              </a:ext>
            </a:extLst>
          </p:cNvPr>
          <p:cNvSpPr txBox="1"/>
          <p:nvPr/>
        </p:nvSpPr>
        <p:spPr>
          <a:xfrm>
            <a:off x="107504" y="1953204"/>
            <a:ext cx="3647152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数组作为形参：求若干数的最小值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B8C7C9D8-AD12-4736-B842-4ED276AE920E}"/>
              </a:ext>
            </a:extLst>
          </p:cNvPr>
          <p:cNvSpPr txBox="1"/>
          <p:nvPr/>
        </p:nvSpPr>
        <p:spPr>
          <a:xfrm>
            <a:off x="112351" y="3852119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/Transpose.java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7D9F0E6-BB18-45FA-8615-407810B61A5A}"/>
              </a:ext>
            </a:extLst>
          </p:cNvPr>
          <p:cNvSpPr txBox="1"/>
          <p:nvPr/>
        </p:nvSpPr>
        <p:spPr>
          <a:xfrm>
            <a:off x="112351" y="3490439"/>
            <a:ext cx="433965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数组作为返回值：将一个矩阵转置后输出</a:t>
            </a:r>
          </a:p>
        </p:txBody>
      </p:sp>
    </p:spTree>
    <p:extLst>
      <p:ext uri="{BB962C8B-B14F-4D97-AF65-F5344CB8AC3E}">
        <p14:creationId xmlns:p14="http://schemas.microsoft.com/office/powerpoint/2010/main" val="2593404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方法扩展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555526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可变形参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定义方法时，在最后一个形参的类型后增加三点“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String… strs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，多个参数值被当成数组存入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递归调用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在方法中调用自己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DF76A38-F477-4006-910C-BD05FFB97AD7}"/>
              </a:ext>
            </a:extLst>
          </p:cNvPr>
          <p:cNvSpPr txBox="1"/>
          <p:nvPr/>
        </p:nvSpPr>
        <p:spPr>
          <a:xfrm>
            <a:off x="107504" y="411069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demo/classes/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/VarArgs.java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C988F3A-38C2-4A67-9B9A-F09E9E6A26D6}"/>
              </a:ext>
            </a:extLst>
          </p:cNvPr>
          <p:cNvSpPr txBox="1"/>
          <p:nvPr/>
        </p:nvSpPr>
        <p:spPr>
          <a:xfrm>
            <a:off x="107504" y="3741358"/>
            <a:ext cx="761618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定义一个具有固定参数和可变参数的方法，然后分别传入不同个数的参数</a:t>
            </a:r>
            <a:endParaRPr lang="zh-CN" altLang="en-US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9352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属性扩展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9B41FD4F-4832-4C3D-9086-ADC9DD3AFE43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83285"/>
            <a:ext cx="8928992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成员变量（属性）：在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类范围里定义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局部变量：在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方法或者代码块内部定义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的变量。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不管是成员变量还是局部变量都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遵守相同的命名规则（驼峰规则）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009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属性扩展</a:t>
              </a:r>
            </a:p>
          </p:txBody>
        </p:sp>
      </p:grpSp>
      <p:sp>
        <p:nvSpPr>
          <p:cNvPr id="13" name="Rectangle 8">
            <a:extLst>
              <a:ext uri="{FF2B5EF4-FFF2-40B4-BE49-F238E27FC236}">
                <a16:creationId xmlns:a16="http://schemas.microsoft.com/office/drawing/2014/main" id="{67904976-8952-4CDE-AEDF-2B9BD602E9D2}"/>
              </a:ext>
            </a:extLst>
          </p:cNvPr>
          <p:cNvSpPr txBox="1">
            <a:spLocks noChangeArrowheads="1"/>
          </p:cNvSpPr>
          <p:nvPr/>
        </p:nvSpPr>
        <p:spPr>
          <a:xfrm>
            <a:off x="129228" y="632056"/>
            <a:ext cx="8907267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成员变量分为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类成员变量（类属性）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实例成员变量（实例属性）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。类属性被所有对象共享，实例属性属于特定的对象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类被加载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时，类成员变量就在内存中分配一块内存空间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对象被创建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时，实例成员就在内存中分配一段内存空间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访问方法：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实例变量只能通过实例来访问；类变量既可以通过实例访问，也可以通过类访问</a:t>
            </a:r>
          </a:p>
        </p:txBody>
      </p:sp>
    </p:spTree>
    <p:extLst>
      <p:ext uri="{BB962C8B-B14F-4D97-AF65-F5344CB8AC3E}">
        <p14:creationId xmlns:p14="http://schemas.microsoft.com/office/powerpoint/2010/main" val="396487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属性扩展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BB7FA0D9-D400-4D7F-8A24-3D738ED9CC8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48453"/>
            <a:ext cx="8928992" cy="460851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局部变量可分为三种：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②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方法局部变量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代码块局部变量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除了形参外，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其他局部变量都必须显式地初始化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里允许局部变量和成员变量重名。这时需要用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引用或者类名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来区分两者。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局部变量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仅在方法或者代码块内有效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当方法执行完成时，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局部变量会自动销毁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9855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 xmlns:p15="http://schemas.microsoft.com/office/powerpoint/2012/main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05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3" y="2094329"/>
            <a:ext cx="4605511" cy="621439"/>
            <a:chOff x="2662063" y="2096269"/>
            <a:chExt cx="4605511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892430" y="2208688"/>
              <a:ext cx="2037737" cy="478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Java</a:t>
              </a:r>
              <a:r>
                <a:rPr lang="zh-CN" altLang="en-US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的类</a:t>
              </a:r>
              <a:r>
                <a:rPr lang="zh-CN" altLang="en-US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与对象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92667" cy="415370"/>
            <a:chOff x="264586" y="255969"/>
            <a:chExt cx="309266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8855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程序设计的发展阶段 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非结构化阶段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世纪五、六十年代：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关注与算法实现有关的技术问题和效率问题上，很少关注程序设计的方法问题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。使得软件的复用和维护都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极为困难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结构化阶段（面向过程）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世纪七、八十年代：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将问题按功能分成若干个模块（函数）处理，模块按照自顶向下，逐步求精的方法组织在一起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面向对象阶段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世纪八十年代末，九十年代以来的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软件设计主流思想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869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类与对象的概念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和对象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是面向对象程序设计方法中最核心的概念。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类是对某一类事物的描述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共性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的、概念上的定义；而对象则是实际存在的属该类事物的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的个体（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个性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），因而也称为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(Instance)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9765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类与对象的概念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例子：汽车设计图就是“汽车类”，由这个图纸设计出来的若干个汽车就是按照该类生产出的“汽车对象”。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Group 1029">
            <a:extLst>
              <a:ext uri="{FF2B5EF4-FFF2-40B4-BE49-F238E27FC236}">
                <a16:creationId xmlns:a16="http://schemas.microsoft.com/office/drawing/2014/main" id="{8298048D-80A0-4E50-999C-22249B963B68}"/>
              </a:ext>
            </a:extLst>
          </p:cNvPr>
          <p:cNvGrpSpPr>
            <a:grpSpLocks/>
          </p:cNvGrpSpPr>
          <p:nvPr/>
        </p:nvGrpSpPr>
        <p:grpSpPr bwMode="auto">
          <a:xfrm>
            <a:off x="371938" y="1721354"/>
            <a:ext cx="5715000" cy="3130550"/>
            <a:chOff x="2498" y="5318"/>
            <a:chExt cx="5100" cy="3024"/>
          </a:xfrm>
        </p:grpSpPr>
        <p:grpSp>
          <p:nvGrpSpPr>
            <p:cNvPr id="15" name="Group 1030">
              <a:extLst>
                <a:ext uri="{FF2B5EF4-FFF2-40B4-BE49-F238E27FC236}">
                  <a16:creationId xmlns:a16="http://schemas.microsoft.com/office/drawing/2014/main" id="{7C820D02-DBD3-4957-A852-45A61BAD2F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8" y="5318"/>
              <a:ext cx="5100" cy="2808"/>
              <a:chOff x="2498" y="4538"/>
              <a:chExt cx="5100" cy="2808"/>
            </a:xfrm>
          </p:grpSpPr>
          <p:grpSp>
            <p:nvGrpSpPr>
              <p:cNvPr id="20" name="Group 1031">
                <a:extLst>
                  <a:ext uri="{FF2B5EF4-FFF2-40B4-BE49-F238E27FC236}">
                    <a16:creationId xmlns:a16="http://schemas.microsoft.com/office/drawing/2014/main" id="{BF7289F7-36E4-45E3-9808-62E90F4CC9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8" y="6292"/>
                <a:ext cx="5100" cy="1054"/>
                <a:chOff x="2498" y="6292"/>
                <a:chExt cx="5100" cy="1054"/>
              </a:xfrm>
            </p:grpSpPr>
            <p:pic>
              <p:nvPicPr>
                <p:cNvPr id="28" name="Picture 1032" descr="qc">
                  <a:extLst>
                    <a:ext uri="{FF2B5EF4-FFF2-40B4-BE49-F238E27FC236}">
                      <a16:creationId xmlns:a16="http://schemas.microsoft.com/office/drawing/2014/main" id="{9F5764EA-48B6-45FA-9776-4AAE4D1ED72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238" y="6296"/>
                  <a:ext cx="1500" cy="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1033" descr="qc">
                  <a:extLst>
                    <a:ext uri="{FF2B5EF4-FFF2-40B4-BE49-F238E27FC236}">
                      <a16:creationId xmlns:a16="http://schemas.microsoft.com/office/drawing/2014/main" id="{515BA4BB-1887-4DDD-9549-CAFEA8A0475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98" y="6296"/>
                  <a:ext cx="1500" cy="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1034" descr="qc">
                  <a:extLst>
                    <a:ext uri="{FF2B5EF4-FFF2-40B4-BE49-F238E27FC236}">
                      <a16:creationId xmlns:a16="http://schemas.microsoft.com/office/drawing/2014/main" id="{DA3F0F17-2CEB-4C8C-8F5A-3B4B1DAB2A5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98" y="6292"/>
                  <a:ext cx="1500" cy="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21" name="Line 1035">
                <a:extLst>
                  <a:ext uri="{FF2B5EF4-FFF2-40B4-BE49-F238E27FC236}">
                    <a16:creationId xmlns:a16="http://schemas.microsoft.com/office/drawing/2014/main" id="{653B66DF-FB55-4430-A78A-F3A63311DA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218" y="6098"/>
                <a:ext cx="378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Line 1036">
                <a:extLst>
                  <a:ext uri="{FF2B5EF4-FFF2-40B4-BE49-F238E27FC236}">
                    <a16:creationId xmlns:a16="http://schemas.microsoft.com/office/drawing/2014/main" id="{2F15D077-1A4B-4B54-8D69-70E5256DF7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8" y="6098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" name="Line 1037">
                <a:extLst>
                  <a:ext uri="{FF2B5EF4-FFF2-40B4-BE49-F238E27FC236}">
                    <a16:creationId xmlns:a16="http://schemas.microsoft.com/office/drawing/2014/main" id="{45FB8074-3FE1-408E-8A22-E26121EAED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3" y="5786"/>
                <a:ext cx="0" cy="7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1038">
                <a:extLst>
                  <a:ext uri="{FF2B5EF4-FFF2-40B4-BE49-F238E27FC236}">
                    <a16:creationId xmlns:a16="http://schemas.microsoft.com/office/drawing/2014/main" id="{BF84583C-99A6-4981-A430-41AA0B822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98" y="6098"/>
                <a:ext cx="0" cy="46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5" name="Group 1039">
                <a:extLst>
                  <a:ext uri="{FF2B5EF4-FFF2-40B4-BE49-F238E27FC236}">
                    <a16:creationId xmlns:a16="http://schemas.microsoft.com/office/drawing/2014/main" id="{1B568D1C-B632-4B01-8487-85F575ABAD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03" y="4538"/>
                <a:ext cx="1980" cy="1404"/>
                <a:chOff x="1238" y="4538"/>
                <a:chExt cx="1980" cy="1404"/>
              </a:xfrm>
            </p:grpSpPr>
            <p:sp>
              <p:nvSpPr>
                <p:cNvPr id="26" name="Rectangle 1040">
                  <a:extLst>
                    <a:ext uri="{FF2B5EF4-FFF2-40B4-BE49-F238E27FC236}">
                      <a16:creationId xmlns:a16="http://schemas.microsoft.com/office/drawing/2014/main" id="{F2ADE4F0-2D86-4292-91E9-04E22EE9D0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4538"/>
                  <a:ext cx="1980" cy="1404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zh-CN" altLang="en-US" sz="1800" b="1">
                      <a:ea typeface="宋体" panose="02010600030101010101" pitchFamily="2" charset="-122"/>
                    </a:rPr>
                    <a:t>汽车设计图</a:t>
                  </a:r>
                </a:p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sz="1800" b="1">
                    <a:ea typeface="宋体" panose="02010600030101010101" pitchFamily="2" charset="-122"/>
                  </a:endParaRPr>
                </a:p>
              </p:txBody>
            </p:sp>
            <p:pic>
              <p:nvPicPr>
                <p:cNvPr id="27" name="Picture 1041" descr="qc">
                  <a:extLst>
                    <a:ext uri="{FF2B5EF4-FFF2-40B4-BE49-F238E27FC236}">
                      <a16:creationId xmlns:a16="http://schemas.microsoft.com/office/drawing/2014/main" id="{1AAE0057-B2C5-433A-BA1B-C385C095CA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lum bright="40000" contrast="-52000"/>
                  <a:grayscl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493" y="4892"/>
                  <a:ext cx="1500" cy="1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sp>
          <p:nvSpPr>
            <p:cNvPr id="17" name="Rectangle 1042">
              <a:extLst>
                <a:ext uri="{FF2B5EF4-FFF2-40B4-BE49-F238E27FC236}">
                  <a16:creationId xmlns:a16="http://schemas.microsoft.com/office/drawing/2014/main" id="{D213AAA8-F9F1-4E2B-9CF8-BE079F6B9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8" y="8030"/>
              <a:ext cx="7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a typeface="宋体" panose="02010600030101010101" pitchFamily="2" charset="-122"/>
                </a:rPr>
                <a:t>第</a:t>
              </a:r>
              <a:r>
                <a:rPr lang="en-US" altLang="zh-CN" sz="1800" b="1">
                  <a:ea typeface="宋体" panose="02010600030101010101" pitchFamily="2" charset="-122"/>
                </a:rPr>
                <a:t>1</a:t>
              </a:r>
              <a:r>
                <a:rPr lang="zh-CN" altLang="en-US" sz="1800" b="1">
                  <a:ea typeface="宋体" panose="02010600030101010101" pitchFamily="2" charset="-122"/>
                </a:rPr>
                <a:t>辆</a:t>
              </a:r>
            </a:p>
          </p:txBody>
        </p:sp>
        <p:sp>
          <p:nvSpPr>
            <p:cNvPr id="18" name="Rectangle 1043">
              <a:extLst>
                <a:ext uri="{FF2B5EF4-FFF2-40B4-BE49-F238E27FC236}">
                  <a16:creationId xmlns:a16="http://schemas.microsoft.com/office/drawing/2014/main" id="{438BC42E-4D71-4372-8A80-BB46B7811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8" y="8030"/>
              <a:ext cx="7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a typeface="宋体" panose="02010600030101010101" pitchFamily="2" charset="-122"/>
                </a:rPr>
                <a:t>第</a:t>
              </a:r>
              <a:r>
                <a:rPr lang="en-US" altLang="zh-CN" sz="1800" b="1">
                  <a:ea typeface="宋体" panose="02010600030101010101" pitchFamily="2" charset="-122"/>
                </a:rPr>
                <a:t>2</a:t>
              </a:r>
              <a:r>
                <a:rPr lang="zh-CN" altLang="en-US" sz="1800" b="1">
                  <a:ea typeface="宋体" panose="02010600030101010101" pitchFamily="2" charset="-122"/>
                </a:rPr>
                <a:t>辆</a:t>
              </a:r>
            </a:p>
          </p:txBody>
        </p:sp>
        <p:sp>
          <p:nvSpPr>
            <p:cNvPr id="19" name="Rectangle 1044">
              <a:extLst>
                <a:ext uri="{FF2B5EF4-FFF2-40B4-BE49-F238E27FC236}">
                  <a16:creationId xmlns:a16="http://schemas.microsoft.com/office/drawing/2014/main" id="{EA6CBF87-4E6A-4234-866F-1EACD4A8F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3" y="8015"/>
              <a:ext cx="72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800" b="1">
                  <a:ea typeface="宋体" panose="02010600030101010101" pitchFamily="2" charset="-122"/>
                </a:rPr>
                <a:t>第</a:t>
              </a:r>
              <a:r>
                <a:rPr lang="en-US" altLang="zh-CN" sz="1800" b="1">
                  <a:ea typeface="宋体" panose="02010600030101010101" pitchFamily="2" charset="-122"/>
                </a:rPr>
                <a:t>3</a:t>
              </a:r>
              <a:r>
                <a:rPr lang="zh-CN" altLang="en-US" sz="1800" b="1">
                  <a:ea typeface="宋体" panose="02010600030101010101" pitchFamily="2" charset="-122"/>
                </a:rPr>
                <a:t>辆</a:t>
              </a: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04DC1102-D130-4D33-9FC5-B6893EBFD5A4}"/>
              </a:ext>
            </a:extLst>
          </p:cNvPr>
          <p:cNvSpPr txBox="1"/>
          <p:nvPr/>
        </p:nvSpPr>
        <p:spPr>
          <a:xfrm>
            <a:off x="6012160" y="2613826"/>
            <a:ext cx="280831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面向对象程序设计思想的重点是类的设计，而不是对象的设计</a:t>
            </a:r>
          </a:p>
        </p:txBody>
      </p:sp>
    </p:spTree>
    <p:extLst>
      <p:ext uri="{BB962C8B-B14F-4D97-AF65-F5344CB8AC3E}">
        <p14:creationId xmlns:p14="http://schemas.microsoft.com/office/powerpoint/2010/main" val="2113408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类的构成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类主要由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数据成员（属性，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Field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函数成员（方法，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Method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封装而成。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比如：一个圆柱体类</a:t>
            </a: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Group 3">
            <a:extLst>
              <a:ext uri="{FF2B5EF4-FFF2-40B4-BE49-F238E27FC236}">
                <a16:creationId xmlns:a16="http://schemas.microsoft.com/office/drawing/2014/main" id="{1E7110EA-7AD1-46FB-BF32-71BE86B0ECA8}"/>
              </a:ext>
            </a:extLst>
          </p:cNvPr>
          <p:cNvGrpSpPr>
            <a:grpSpLocks/>
          </p:cNvGrpSpPr>
          <p:nvPr/>
        </p:nvGrpSpPr>
        <p:grpSpPr bwMode="auto">
          <a:xfrm>
            <a:off x="3059833" y="2355726"/>
            <a:ext cx="3953620" cy="2357437"/>
            <a:chOff x="5198" y="4850"/>
            <a:chExt cx="2898" cy="1716"/>
          </a:xfrm>
        </p:grpSpPr>
        <p:grpSp>
          <p:nvGrpSpPr>
            <p:cNvPr id="32" name="Group 4">
              <a:extLst>
                <a:ext uri="{FF2B5EF4-FFF2-40B4-BE49-F238E27FC236}">
                  <a16:creationId xmlns:a16="http://schemas.microsoft.com/office/drawing/2014/main" id="{1DC07B3A-4F42-4B38-AB12-97DF81A84E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8" y="4850"/>
              <a:ext cx="1800" cy="1716"/>
              <a:chOff x="3578" y="3914"/>
              <a:chExt cx="1800" cy="1716"/>
            </a:xfrm>
          </p:grpSpPr>
          <p:sp>
            <p:nvSpPr>
              <p:cNvPr id="39" name="Rectangle 5">
                <a:extLst>
                  <a:ext uri="{FF2B5EF4-FFF2-40B4-BE49-F238E27FC236}">
                    <a16:creationId xmlns:a16="http://schemas.microsoft.com/office/drawing/2014/main" id="{9A44EE3A-96C7-47EA-9CED-2DB150460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8" y="3914"/>
                <a:ext cx="1800" cy="1716"/>
              </a:xfrm>
              <a:prstGeom prst="rect">
                <a:avLst/>
              </a:prstGeom>
              <a:solidFill>
                <a:srgbClr val="C0C0C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zh-CN" altLang="en-US" sz="2000" b="1">
                  <a:ea typeface="宋体" panose="02010600030101010101" pitchFamily="2" charset="-122"/>
                </a:endParaRPr>
              </a:p>
            </p:txBody>
          </p:sp>
          <p:sp>
            <p:nvSpPr>
              <p:cNvPr id="40" name="Rectangle 6">
                <a:extLst>
                  <a:ext uri="{FF2B5EF4-FFF2-40B4-BE49-F238E27FC236}">
                    <a16:creationId xmlns:a16="http://schemas.microsoft.com/office/drawing/2014/main" id="{6ED58341-5AC3-4C6E-8E9C-2BD8FEC01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8" y="4073"/>
                <a:ext cx="900" cy="6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pi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radius</a:t>
                </a:r>
              </a:p>
              <a:p>
                <a:pPr algn="just" eaLnBrk="1" hangingPunct="1">
                  <a:lnSpc>
                    <a:spcPct val="8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 dirty="0">
                    <a:latin typeface="Calibri" panose="020F0502020204030204" pitchFamily="34" charset="0"/>
                    <a:ea typeface="宋体" panose="02010600030101010101" pitchFamily="2" charset="-122"/>
                  </a:rPr>
                  <a:t>height</a:t>
                </a:r>
                <a:endParaRPr lang="zh-CN" altLang="zh-CN" sz="2000" b="1" dirty="0">
                  <a:ea typeface="宋体" panose="02010600030101010101" pitchFamily="2" charset="-122"/>
                </a:endParaRPr>
              </a:p>
            </p:txBody>
          </p: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941F2754-68A1-483D-A859-8BD61DDF3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8" y="4850"/>
                <a:ext cx="1260" cy="62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/>
              </a:ln>
            </p:spPr>
            <p:txBody>
              <a:bodyPr lIns="10800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lnSpc>
                    <a:spcPct val="96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Calibri" panose="020F0502020204030204" pitchFamily="34" charset="0"/>
                    <a:ea typeface="宋体" panose="02010600030101010101" pitchFamily="2" charset="-122"/>
                  </a:rPr>
                  <a:t>area()</a:t>
                </a:r>
                <a:endParaRPr lang="en-US" altLang="zh-CN" sz="20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 eaLnBrk="1" hangingPunct="1">
                  <a:lnSpc>
                    <a:spcPct val="96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2000" b="1">
                    <a:latin typeface="Calibri" panose="020F0502020204030204" pitchFamily="34" charset="0"/>
                    <a:ea typeface="宋体" panose="02010600030101010101" pitchFamily="2" charset="-122"/>
                  </a:rPr>
                  <a:t>volume ()</a:t>
                </a:r>
                <a:endParaRPr lang="zh-CN" altLang="zh-CN" sz="2000" b="1"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" name="Group 8">
              <a:extLst>
                <a:ext uri="{FF2B5EF4-FFF2-40B4-BE49-F238E27FC236}">
                  <a16:creationId xmlns:a16="http://schemas.microsoft.com/office/drawing/2014/main" id="{BFF7DCD3-D6BB-4965-8046-8514E3E83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78" y="5085"/>
              <a:ext cx="1800" cy="468"/>
              <a:chOff x="6278" y="5085"/>
              <a:chExt cx="1800" cy="468"/>
            </a:xfrm>
          </p:grpSpPr>
          <p:sp>
            <p:nvSpPr>
              <p:cNvPr id="37" name="Rectangle 9">
                <a:extLst>
                  <a:ext uri="{FF2B5EF4-FFF2-40B4-BE49-F238E27FC236}">
                    <a16:creationId xmlns:a16="http://schemas.microsoft.com/office/drawing/2014/main" id="{72FF3618-2BCF-402B-8666-5D872595B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8" y="5085"/>
                <a:ext cx="900" cy="46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成员变量（属性）</a:t>
                </a:r>
                <a:endParaRPr lang="zh-CN" sz="2000" b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8" name="Line 10">
                <a:extLst>
                  <a:ext uri="{FF2B5EF4-FFF2-40B4-BE49-F238E27FC236}">
                    <a16:creationId xmlns:a16="http://schemas.microsoft.com/office/drawing/2014/main" id="{14F0CB47-DE40-4197-A9D2-74AFEC28B1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78" y="5318"/>
                <a:ext cx="9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" name="Group 11">
              <a:extLst>
                <a:ext uri="{FF2B5EF4-FFF2-40B4-BE49-F238E27FC236}">
                  <a16:creationId xmlns:a16="http://schemas.microsoft.com/office/drawing/2014/main" id="{AC6FBB4F-9216-4402-897A-5F10D24C2D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38" y="5864"/>
              <a:ext cx="1458" cy="465"/>
              <a:chOff x="6638" y="5864"/>
              <a:chExt cx="1458" cy="465"/>
            </a:xfrm>
          </p:grpSpPr>
          <p:sp>
            <p:nvSpPr>
              <p:cNvPr id="35" name="Rectangle 12">
                <a:extLst>
                  <a:ext uri="{FF2B5EF4-FFF2-40B4-BE49-F238E27FC236}">
                    <a16:creationId xmlns:a16="http://schemas.microsoft.com/office/drawing/2014/main" id="{95E1E167-C35F-4C4F-9131-706B1BB25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6" y="5864"/>
                <a:ext cx="900" cy="46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FontTx/>
                  <a:buNone/>
                </a:pPr>
                <a:r>
                  <a:rPr lang="zh-CN" altLang="en-US" sz="2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宋体" panose="02010600030101010101" pitchFamily="2" charset="-122"/>
                  </a:rPr>
                  <a:t>成员</a:t>
                </a:r>
                <a:r>
                  <a:rPr lang="zh-CN" altLang="en-US" sz="2000" b="1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函数（方法）</a:t>
                </a:r>
                <a:endParaRPr lang="zh-CN" sz="2000" b="1" dirty="0">
                  <a:solidFill>
                    <a:srgbClr val="FF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" name="Line 13">
                <a:extLst>
                  <a:ext uri="{FF2B5EF4-FFF2-40B4-BE49-F238E27FC236}">
                    <a16:creationId xmlns:a16="http://schemas.microsoft.com/office/drawing/2014/main" id="{F55E1D1F-49A2-4CFE-A936-DAE243C1E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38" y="6098"/>
                <a:ext cx="5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417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定义类的语法格式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EF6364B-5871-41AD-9218-5649D41D0C86}"/>
              </a:ext>
            </a:extLst>
          </p:cNvPr>
          <p:cNvSpPr/>
          <p:nvPr/>
        </p:nvSpPr>
        <p:spPr>
          <a:xfrm>
            <a:off x="297513" y="1243636"/>
            <a:ext cx="8501062" cy="31432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lnSpc>
                <a:spcPts val="3700"/>
              </a:lnSpc>
              <a:defRPr/>
            </a:pPr>
            <a:r>
              <a:rPr lang="en-US" altLang="zh-CN" sz="2800" b="1" dirty="0">
                <a:solidFill>
                  <a:schemeClr val="tx1"/>
                </a:solidFill>
                <a:latin typeface="方正姚体" pitchFamily="2" charset="-122"/>
                <a:ea typeface="方正姚体" pitchFamily="2" charset="-12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类修饰符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类名称</a:t>
            </a: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{</a:t>
            </a: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[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修饰符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数据类型  属性名；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属性</a:t>
            </a:r>
            <a:endParaRPr lang="zh-CN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[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修饰符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类名称 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形参列表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{…}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构造方法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[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修饰符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返回值类型  方法名（形参列表）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{…}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方法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ts val="3700"/>
              </a:lnSpc>
              <a:defRPr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98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743212" cy="415370"/>
            <a:chOff x="264586" y="255969"/>
            <a:chExt cx="274321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33910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定义类的语法格式</a:t>
              </a:r>
            </a:p>
          </p:txBody>
        </p:sp>
      </p:grpSp>
      <p:sp>
        <p:nvSpPr>
          <p:cNvPr id="16" name="Rectangle 6">
            <a:extLst>
              <a:ext uri="{FF2B5EF4-FFF2-40B4-BE49-F238E27FC236}">
                <a16:creationId xmlns:a16="http://schemas.microsoft.com/office/drawing/2014/main" id="{6502345C-72A8-4A8C-B283-560860F874A2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10500"/>
            <a:ext cx="8928992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定义类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类修饰符可以是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abstract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final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类修饰符也可以省略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类名只要是合法的标识符即可（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推荐驼峰规则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57250" lvl="1" indent="-457200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类体可以由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属性、方法、构造方法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组成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240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11815</TotalTime>
  <Words>1698</Words>
  <Application>Microsoft Office PowerPoint</Application>
  <PresentationFormat>全屏显示(16:9)</PresentationFormat>
  <Paragraphs>218</Paragraphs>
  <Slides>25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方正姚体</vt:lpstr>
      <vt:lpstr>宋体</vt:lpstr>
      <vt:lpstr>微软雅黑</vt:lpstr>
      <vt:lpstr>微软雅黑 Light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笑沙 陈</cp:lastModifiedBy>
  <cp:revision>3275</cp:revision>
  <dcterms:created xsi:type="dcterms:W3CDTF">2014-07-30T04:54:51Z</dcterms:created>
  <dcterms:modified xsi:type="dcterms:W3CDTF">2025-04-14T12:13:01Z</dcterms:modified>
</cp:coreProperties>
</file>