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19.xml" ContentType="application/vnd.openxmlformats-officedocument.presentationml.notesSlide+xml"/>
  <Override PartName="/ppt/tags/tag3.xml" ContentType="application/vnd.openxmlformats-officedocument.presentationml.tags+xml"/>
  <Override PartName="/ppt/notesSlides/notesSlide20.xml" ContentType="application/vnd.openxmlformats-officedocument.presentationml.notesSlide+xml"/>
  <Override PartName="/ppt/tags/tag4.xml" ContentType="application/vnd.openxmlformats-officedocument.presentationml.tags+xml"/>
  <Override PartName="/ppt/notesSlides/notesSlide21.xml" ContentType="application/vnd.openxmlformats-officedocument.presentationml.notesSlide+xml"/>
  <Override PartName="/ppt/tags/tag5.xml" ContentType="application/vnd.openxmlformats-officedocument.presentationml.tags+xml"/>
  <Override PartName="/ppt/notesSlides/notesSlide22.xml" ContentType="application/vnd.openxmlformats-officedocument.presentationml.notesSlide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394" r:id="rId2"/>
    <p:sldId id="297" r:id="rId3"/>
    <p:sldId id="287" r:id="rId4"/>
    <p:sldId id="327" r:id="rId5"/>
    <p:sldId id="372" r:id="rId6"/>
    <p:sldId id="371" r:id="rId7"/>
    <p:sldId id="373" r:id="rId8"/>
    <p:sldId id="374" r:id="rId9"/>
    <p:sldId id="328" r:id="rId10"/>
    <p:sldId id="329" r:id="rId11"/>
    <p:sldId id="375" r:id="rId12"/>
    <p:sldId id="330" r:id="rId13"/>
    <p:sldId id="331" r:id="rId14"/>
    <p:sldId id="376" r:id="rId15"/>
    <p:sldId id="363" r:id="rId16"/>
    <p:sldId id="370" r:id="rId17"/>
    <p:sldId id="377" r:id="rId18"/>
    <p:sldId id="368" r:id="rId19"/>
    <p:sldId id="369" r:id="rId20"/>
    <p:sldId id="378" r:id="rId21"/>
    <p:sldId id="379" r:id="rId22"/>
    <p:sldId id="380" r:id="rId23"/>
    <p:sldId id="381" r:id="rId24"/>
    <p:sldId id="320" r:id="rId25"/>
    <p:sldId id="382" r:id="rId26"/>
    <p:sldId id="383" r:id="rId27"/>
    <p:sldId id="321" r:id="rId28"/>
    <p:sldId id="384" r:id="rId29"/>
    <p:sldId id="323" r:id="rId30"/>
    <p:sldId id="324" r:id="rId31"/>
    <p:sldId id="385" r:id="rId32"/>
    <p:sldId id="386" r:id="rId33"/>
    <p:sldId id="387" r:id="rId34"/>
    <p:sldId id="340" r:id="rId35"/>
    <p:sldId id="344" r:id="rId36"/>
    <p:sldId id="341" r:id="rId37"/>
    <p:sldId id="388" r:id="rId38"/>
    <p:sldId id="389" r:id="rId39"/>
    <p:sldId id="390" r:id="rId40"/>
    <p:sldId id="391" r:id="rId41"/>
    <p:sldId id="393" r:id="rId42"/>
    <p:sldId id="392" r:id="rId43"/>
    <p:sldId id="295" r:id="rId44"/>
  </p:sldIdLst>
  <p:sldSz cx="9144000" cy="5143500" type="screen16x9"/>
  <p:notesSz cx="6858000" cy="9144000"/>
  <p:custDataLst>
    <p:tags r:id="rId4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瑜" initials="周" lastIdx="1" clrIdx="0">
    <p:extLst>
      <p:ext uri="{19B8F6BF-5375-455C-9EA6-DF929625EA0E}">
        <p15:presenceInfo xmlns:p15="http://schemas.microsoft.com/office/powerpoint/2012/main" userId="c856bb4c59578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846700"/>
    <a:srgbClr val="253C8E"/>
    <a:srgbClr val="D94E60"/>
    <a:srgbClr val="E7242D"/>
    <a:srgbClr val="E78D98"/>
    <a:srgbClr val="A51E28"/>
    <a:srgbClr val="F7F7F7"/>
    <a:srgbClr val="F2F2F2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6252" autoAdjust="0"/>
  </p:normalViewPr>
  <p:slideViewPr>
    <p:cSldViewPr>
      <p:cViewPr varScale="1">
        <p:scale>
          <a:sx n="118" d="100"/>
          <a:sy n="118" d="100"/>
        </p:scale>
        <p:origin x="4873" y="9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A104FC25-3629-4199-A86F-8DD4ABAFA204}"/>
    <pc:docChg chg="addSld delSld modSld">
      <pc:chgData name="pdcxs" userId="f53f700a-6709-4045-8975-3edaa594be1c" providerId="ADAL" clId="{A104FC25-3629-4199-A86F-8DD4ABAFA204}" dt="2024-02-28T05:42:14.910" v="1" actId="47"/>
      <pc:docMkLst>
        <pc:docMk/>
      </pc:docMkLst>
      <pc:sldChg chg="del">
        <pc:chgData name="pdcxs" userId="f53f700a-6709-4045-8975-3edaa594be1c" providerId="ADAL" clId="{A104FC25-3629-4199-A86F-8DD4ABAFA204}" dt="2024-02-28T05:42:14.910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A104FC25-3629-4199-A86F-8DD4ABAFA204}" dt="2024-02-28T05:42:13.628" v="0"/>
        <pc:sldMkLst>
          <pc:docMk/>
          <pc:sldMk cId="4091567081" sldId="394"/>
        </pc:sldMkLst>
      </pc:sldChg>
    </pc:docChg>
  </pc:docChgLst>
  <pc:docChgLst>
    <pc:chgData name="pdcxs" userId="f53f700a-6709-4045-8975-3edaa594be1c" providerId="ADAL" clId="{2B34E043-AFFD-4518-AF19-F827C1D5B4AA}"/>
    <pc:docChg chg="modSld">
      <pc:chgData name="pdcxs" userId="f53f700a-6709-4045-8975-3edaa594be1c" providerId="ADAL" clId="{2B34E043-AFFD-4518-AF19-F827C1D5B4AA}" dt="2023-03-09T01:55:26.616" v="8" actId="20577"/>
      <pc:docMkLst>
        <pc:docMk/>
      </pc:docMkLst>
      <pc:sldChg chg="modSp mod">
        <pc:chgData name="pdcxs" userId="f53f700a-6709-4045-8975-3edaa594be1c" providerId="ADAL" clId="{2B34E043-AFFD-4518-AF19-F827C1D5B4AA}" dt="2023-03-09T01:55:26.616" v="8" actId="20577"/>
        <pc:sldMkLst>
          <pc:docMk/>
          <pc:sldMk cId="753176371" sldId="306"/>
        </pc:sldMkLst>
      </pc:sldChg>
    </pc:docChg>
  </pc:docChgLst>
  <pc:docChgLst>
    <pc:chgData name="pdcxs" userId="f53f700a-6709-4045-8975-3edaa594be1c" providerId="ADAL" clId="{3ACAC3D2-0BBA-47A9-8E6F-C3BAB1AE997E}"/>
    <pc:docChg chg="modSld">
      <pc:chgData name="pdcxs" userId="f53f700a-6709-4045-8975-3edaa594be1c" providerId="ADAL" clId="{3ACAC3D2-0BBA-47A9-8E6F-C3BAB1AE997E}" dt="2024-03-18T11:59:41.622" v="660" actId="14100"/>
      <pc:docMkLst>
        <pc:docMk/>
      </pc:docMkLst>
      <pc:sldChg chg="modSp mod">
        <pc:chgData name="pdcxs" userId="f53f700a-6709-4045-8975-3edaa594be1c" providerId="ADAL" clId="{3ACAC3D2-0BBA-47A9-8E6F-C3BAB1AE997E}" dt="2024-03-18T11:23:27.078" v="299" actId="20577"/>
        <pc:sldMkLst>
          <pc:docMk/>
          <pc:sldMk cId="1693733291" sldId="324"/>
        </pc:sldMkLst>
      </pc:sldChg>
      <pc:sldChg chg="modSp mod">
        <pc:chgData name="pdcxs" userId="f53f700a-6709-4045-8975-3edaa594be1c" providerId="ADAL" clId="{3ACAC3D2-0BBA-47A9-8E6F-C3BAB1AE997E}" dt="2024-03-18T09:52:17.655" v="142" actId="20577"/>
        <pc:sldMkLst>
          <pc:docMk/>
          <pc:sldMk cId="1396083839" sldId="369"/>
        </pc:sldMkLst>
      </pc:sldChg>
      <pc:sldChg chg="modSp mod">
        <pc:chgData name="pdcxs" userId="f53f700a-6709-4045-8975-3edaa594be1c" providerId="ADAL" clId="{3ACAC3D2-0BBA-47A9-8E6F-C3BAB1AE997E}" dt="2024-03-18T09:09:05.695" v="23" actId="20577"/>
        <pc:sldMkLst>
          <pc:docMk/>
          <pc:sldMk cId="2958000900" sldId="374"/>
        </pc:sldMkLst>
      </pc:sldChg>
      <pc:sldChg chg="modSp mod">
        <pc:chgData name="pdcxs" userId="f53f700a-6709-4045-8975-3edaa594be1c" providerId="ADAL" clId="{3ACAC3D2-0BBA-47A9-8E6F-C3BAB1AE997E}" dt="2024-03-18T09:20:41.735" v="85" actId="20577"/>
        <pc:sldMkLst>
          <pc:docMk/>
          <pc:sldMk cId="2681999234" sldId="375"/>
        </pc:sldMkLst>
      </pc:sldChg>
      <pc:sldChg chg="modSp mod">
        <pc:chgData name="pdcxs" userId="f53f700a-6709-4045-8975-3edaa594be1c" providerId="ADAL" clId="{3ACAC3D2-0BBA-47A9-8E6F-C3BAB1AE997E}" dt="2024-03-18T09:29:24.742" v="112" actId="20577"/>
        <pc:sldMkLst>
          <pc:docMk/>
          <pc:sldMk cId="1843451326" sldId="376"/>
        </pc:sldMkLst>
      </pc:sldChg>
      <pc:sldChg chg="modSp mod">
        <pc:chgData name="pdcxs" userId="f53f700a-6709-4045-8975-3edaa594be1c" providerId="ADAL" clId="{3ACAC3D2-0BBA-47A9-8E6F-C3BAB1AE997E}" dt="2024-03-18T10:17:29.238" v="240" actId="20577"/>
        <pc:sldMkLst>
          <pc:docMk/>
          <pc:sldMk cId="4111664419" sldId="380"/>
        </pc:sldMkLst>
      </pc:sldChg>
      <pc:sldChg chg="modSp mod">
        <pc:chgData name="pdcxs" userId="f53f700a-6709-4045-8975-3edaa594be1c" providerId="ADAL" clId="{3ACAC3D2-0BBA-47A9-8E6F-C3BAB1AE997E}" dt="2024-03-18T11:16:13.483" v="272" actId="20577"/>
        <pc:sldMkLst>
          <pc:docMk/>
          <pc:sldMk cId="1703029950" sldId="383"/>
        </pc:sldMkLst>
      </pc:sldChg>
      <pc:sldChg chg="modSp mod">
        <pc:chgData name="pdcxs" userId="f53f700a-6709-4045-8975-3edaa594be1c" providerId="ADAL" clId="{3ACAC3D2-0BBA-47A9-8E6F-C3BAB1AE997E}" dt="2024-03-18T11:43:43.682" v="409" actId="20577"/>
        <pc:sldMkLst>
          <pc:docMk/>
          <pc:sldMk cId="1047038019" sldId="386"/>
        </pc:sldMkLst>
      </pc:sldChg>
      <pc:sldChg chg="modSp mod">
        <pc:chgData name="pdcxs" userId="f53f700a-6709-4045-8975-3edaa594be1c" providerId="ADAL" clId="{3ACAC3D2-0BBA-47A9-8E6F-C3BAB1AE997E}" dt="2024-03-18T11:47:07.324" v="443" actId="20577"/>
        <pc:sldMkLst>
          <pc:docMk/>
          <pc:sldMk cId="773407897" sldId="387"/>
        </pc:sldMkLst>
      </pc:sldChg>
      <pc:sldChg chg="modSp mod">
        <pc:chgData name="pdcxs" userId="f53f700a-6709-4045-8975-3edaa594be1c" providerId="ADAL" clId="{3ACAC3D2-0BBA-47A9-8E6F-C3BAB1AE997E}" dt="2024-03-18T11:55:56.026" v="518" actId="20577"/>
        <pc:sldMkLst>
          <pc:docMk/>
          <pc:sldMk cId="2578587093" sldId="388"/>
        </pc:sldMkLst>
      </pc:sldChg>
      <pc:sldChg chg="addSp modSp mod">
        <pc:chgData name="pdcxs" userId="f53f700a-6709-4045-8975-3edaa594be1c" providerId="ADAL" clId="{3ACAC3D2-0BBA-47A9-8E6F-C3BAB1AE997E}" dt="2024-03-18T11:59:41.622" v="660" actId="14100"/>
        <pc:sldMkLst>
          <pc:docMk/>
          <pc:sldMk cId="3263504066" sldId="392"/>
        </pc:sldMkLst>
      </pc:sldChg>
    </pc:docChg>
  </pc:docChgLst>
  <pc:docChgLst>
    <pc:chgData name="pdcxs" userId="f53f700a-6709-4045-8975-3edaa594be1c" providerId="ADAL" clId="{609EFB24-97A9-46A5-B552-0A88A28E71DC}"/>
    <pc:docChg chg="modSld">
      <pc:chgData name="pdcxs" userId="f53f700a-6709-4045-8975-3edaa594be1c" providerId="ADAL" clId="{609EFB24-97A9-46A5-B552-0A88A28E71DC}" dt="2025-04-14T12:13:19.903" v="0"/>
      <pc:docMkLst>
        <pc:docMk/>
      </pc:docMkLst>
      <pc:sldChg chg="modSp mod">
        <pc:chgData name="pdcxs" userId="f53f700a-6709-4045-8975-3edaa594be1c" providerId="ADAL" clId="{609EFB24-97A9-46A5-B552-0A88A28E71DC}" dt="2025-04-14T12:13:19.903" v="0"/>
        <pc:sldMkLst>
          <pc:docMk/>
          <pc:sldMk cId="4091567081" sldId="394"/>
        </pc:sldMkLst>
        <pc:spChg chg="mod">
          <ac:chgData name="pdcxs" userId="f53f700a-6709-4045-8975-3edaa594be1c" providerId="ADAL" clId="{609EFB24-97A9-46A5-B552-0A88A28E71DC}" dt="2025-04-14T12:13:19.903" v="0"/>
          <ac:spMkLst>
            <pc:docMk/>
            <pc:sldMk cId="4091567081" sldId="394"/>
            <ac:spMk id="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98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70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65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105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051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15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269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09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41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32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9584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308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168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72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0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650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095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26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0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924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618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0744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453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33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018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83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224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706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50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680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2614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290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896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45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82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5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55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06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312187" y="3583212"/>
            <a:ext cx="1783122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学院：人工智能学院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6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151704" cy="415370"/>
            <a:chOff x="264586" y="255969"/>
            <a:chExt cx="215170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74759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super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关键字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EF88DA-617D-415B-8578-3E9AA88DCFC3}"/>
              </a:ext>
            </a:extLst>
          </p:cNvPr>
          <p:cNvSpPr txBox="1"/>
          <p:nvPr/>
        </p:nvSpPr>
        <p:spPr>
          <a:xfrm>
            <a:off x="1763688" y="2355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F393549-54B7-4D86-8B54-092007DD266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91555"/>
            <a:ext cx="8928992" cy="442846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关键字的用法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子类重写父类方法时，可用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super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关键字调用父类中被重写的方法：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属性名，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子类构造方法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首先需要调用父类构造方法（第一行）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457200" eaLnBrk="1" hangingPunct="1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如果子类构造方法中没有显式地调用父类构造方法，则编译器会自动用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调用父类中的无参构造方法：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super()</a:t>
            </a:r>
          </a:p>
          <a:p>
            <a:pPr marL="1257300" lvl="2" indent="-457200" eaLnBrk="1" hangingPunct="1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如果子类构造方法中显式地调用父类构造方法：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父类构造方法形参列表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2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151704" cy="415370"/>
            <a:chOff x="264586" y="255969"/>
            <a:chExt cx="215170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74759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super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关键字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EF88DA-617D-415B-8578-3E9AA88DCFC3}"/>
              </a:ext>
            </a:extLst>
          </p:cNvPr>
          <p:cNvSpPr txBox="1"/>
          <p:nvPr/>
        </p:nvSpPr>
        <p:spPr>
          <a:xfrm>
            <a:off x="1763688" y="2355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1F3514-7BFC-4A41-BAB6-F019E5E2F918}"/>
              </a:ext>
            </a:extLst>
          </p:cNvPr>
          <p:cNvSpPr txBox="1"/>
          <p:nvPr/>
        </p:nvSpPr>
        <p:spPr>
          <a:xfrm>
            <a:off x="107504" y="1541223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demo/inherit/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/SuperExample.java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FF10F6-507C-4C5A-A430-6F05D163570A}"/>
              </a:ext>
            </a:extLst>
          </p:cNvPr>
          <p:cNvSpPr txBox="1"/>
          <p:nvPr/>
        </p:nvSpPr>
        <p:spPr>
          <a:xfrm>
            <a:off x="107504" y="1203598"/>
            <a:ext cx="5561138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>
                <a:solidFill>
                  <a:srgbClr val="FF0000"/>
                </a:solidFill>
              </a:rPr>
              <a:t>super</a:t>
            </a:r>
            <a:r>
              <a:rPr lang="zh-CN" altLang="en-US" dirty="0">
                <a:solidFill>
                  <a:srgbClr val="FF0000"/>
                </a:solidFill>
              </a:rPr>
              <a:t>关键字在子类构造方法中调用父类构造方法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D9B13A-E140-4310-BE50-FD01671A913B}"/>
              </a:ext>
            </a:extLst>
          </p:cNvPr>
          <p:cNvSpPr txBox="1"/>
          <p:nvPr/>
        </p:nvSpPr>
        <p:spPr>
          <a:xfrm>
            <a:off x="107504" y="2929249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demo/inherit/</a:t>
            </a:r>
            <a:r>
              <a:rPr lang="en-US" altLang="zh-CN" dirty="0" err="1"/>
              <a:t>src</a:t>
            </a:r>
            <a:r>
              <a:rPr lang="en-US" altLang="zh-CN" dirty="0"/>
              <a:t>/ProtectedExample.java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4A9981-B146-4201-934B-FF76AD8DA5A1}"/>
              </a:ext>
            </a:extLst>
          </p:cNvPr>
          <p:cNvSpPr txBox="1"/>
          <p:nvPr/>
        </p:nvSpPr>
        <p:spPr>
          <a:xfrm>
            <a:off x="107504" y="2591624"/>
            <a:ext cx="2492990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子类访问父类中的成员</a:t>
            </a:r>
          </a:p>
        </p:txBody>
      </p:sp>
    </p:spTree>
    <p:extLst>
      <p:ext uri="{BB962C8B-B14F-4D97-AF65-F5344CB8AC3E}">
        <p14:creationId xmlns:p14="http://schemas.microsoft.com/office/powerpoint/2010/main" val="26819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多态性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EF88DA-617D-415B-8578-3E9AA88DCFC3}"/>
              </a:ext>
            </a:extLst>
          </p:cNvPr>
          <p:cNvSpPr txBox="1"/>
          <p:nvPr/>
        </p:nvSpPr>
        <p:spPr>
          <a:xfrm>
            <a:off x="1763688" y="2355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FFFDA728-2FC3-410D-8851-C3AF388E36A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1875"/>
            <a:ext cx="8928992" cy="460851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中多态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Polymorphism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的两种表现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Overload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函数重写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Override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的引用类型包括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编译时类型：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编译时类型由声明该变量时使用的类型决定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运行时类型：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运行时类型由实际赋给该变量的对象决定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编译时类型和运行时类型不一致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，就会出现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F2EB0-E519-424B-BA31-0774FBEF10C3}"/>
              </a:ext>
            </a:extLst>
          </p:cNvPr>
          <p:cNvSpPr txBox="1"/>
          <p:nvPr/>
        </p:nvSpPr>
        <p:spPr>
          <a:xfrm>
            <a:off x="338982" y="4207299"/>
            <a:ext cx="808426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哪种情况下编译时类型与运行时类型不一致？？？</a:t>
            </a:r>
          </a:p>
        </p:txBody>
      </p:sp>
    </p:spTree>
    <p:extLst>
      <p:ext uri="{BB962C8B-B14F-4D97-AF65-F5344CB8AC3E}">
        <p14:creationId xmlns:p14="http://schemas.microsoft.com/office/powerpoint/2010/main" val="27569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012516" cy="415370"/>
            <a:chOff x="264586" y="255969"/>
            <a:chExt cx="301251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0840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引用变量的类型转换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EF88DA-617D-415B-8578-3E9AA88DCFC3}"/>
              </a:ext>
            </a:extLst>
          </p:cNvPr>
          <p:cNvSpPr txBox="1"/>
          <p:nvPr/>
        </p:nvSpPr>
        <p:spPr>
          <a:xfrm>
            <a:off x="1763688" y="2355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A0A7A31-64A4-4DE2-B851-661544C6926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2056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instanceof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运算符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语法：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对象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instanceof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类型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返回值为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true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false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向上转型：将子类对像赋值给父类变量（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自动类型转换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向下转型：将父类对象赋值给子类变量（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强制类型转换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语法格式：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（子类）父类对象引用变量名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动态绑定，或叫运行时绑定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运行时绑定：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SuperClass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sc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= new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SubClass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参数列表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402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012516" cy="415370"/>
            <a:chOff x="264586" y="255969"/>
            <a:chExt cx="301251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0840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引用变量的类型转换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1EF88DA-617D-415B-8578-3E9AA88DCFC3}"/>
              </a:ext>
            </a:extLst>
          </p:cNvPr>
          <p:cNvSpPr txBox="1"/>
          <p:nvPr/>
        </p:nvSpPr>
        <p:spPr>
          <a:xfrm>
            <a:off x="1763688" y="23557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A0A7A31-64A4-4DE2-B851-661544C6926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2056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动态绑定，或叫运行时绑定（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SuperClass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sc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= new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SubClass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();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lvl="1" indent="-342900" eaLnBrk="1" hangingPunct="1"/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父类中没有被覆盖的方法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父类中被子类覆盖的方法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子类中特有的方法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A03B78-4FF5-413C-AF77-20CBF113F121}"/>
              </a:ext>
            </a:extLst>
          </p:cNvPr>
          <p:cNvSpPr txBox="1"/>
          <p:nvPr/>
        </p:nvSpPr>
        <p:spPr>
          <a:xfrm>
            <a:off x="121196" y="3988224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demo/inherit/</a:t>
            </a:r>
            <a:r>
              <a:rPr lang="en-US" altLang="zh-CN" dirty="0" err="1"/>
              <a:t>src</a:t>
            </a:r>
            <a:r>
              <a:rPr lang="en-US" altLang="zh-CN" dirty="0"/>
              <a:t>/InstanceOf.java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17CC59-4DF7-4BD5-8AA4-73EA70CC82C5}"/>
              </a:ext>
            </a:extLst>
          </p:cNvPr>
          <p:cNvSpPr txBox="1"/>
          <p:nvPr/>
        </p:nvSpPr>
        <p:spPr>
          <a:xfrm>
            <a:off x="121196" y="3618892"/>
            <a:ext cx="5493812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运行时绑定，父类变量可以访问子类中被覆盖的方法</a:t>
            </a:r>
          </a:p>
        </p:txBody>
      </p:sp>
    </p:spTree>
    <p:extLst>
      <p:ext uri="{BB962C8B-B14F-4D97-AF65-F5344CB8AC3E}">
        <p14:creationId xmlns:p14="http://schemas.microsoft.com/office/powerpoint/2010/main" val="18434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75374" cy="415370"/>
            <a:chOff x="264586" y="255969"/>
            <a:chExt cx="197537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7126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final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关键字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id="{C0AFB637-21B4-4CFA-B118-73E412A3FF2C}"/>
              </a:ext>
            </a:extLst>
          </p:cNvPr>
          <p:cNvSpPr txBox="1">
            <a:spLocks noChangeArrowheads="1"/>
          </p:cNvSpPr>
          <p:nvPr/>
        </p:nvSpPr>
        <p:spPr>
          <a:xfrm>
            <a:off x="116194" y="583285"/>
            <a:ext cx="892030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如何限制父类中的属性和方法被子类继承？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设置访问权限：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public, protected, private,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默认访问权限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关键字（限制重写）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可以修饰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可以修饰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可以修饰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37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44678" cy="415370"/>
            <a:chOff x="264586" y="255969"/>
            <a:chExt cx="224467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4056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final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修饰变量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id="{C0AFB637-21B4-4CFA-B118-73E412A3FF2C}"/>
              </a:ext>
            </a:extLst>
          </p:cNvPr>
          <p:cNvSpPr txBox="1">
            <a:spLocks noChangeArrowheads="1"/>
          </p:cNvSpPr>
          <p:nvPr/>
        </p:nvSpPr>
        <p:spPr>
          <a:xfrm>
            <a:off x="116194" y="583285"/>
            <a:ext cx="892030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引用类型：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一旦被初始化，则指向该对象的引用就不可改变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在定义时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指定默认值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不指定默认值，但后面只能赋值一次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6331D3-CF05-4F8E-A817-4D4F09030144}"/>
              </a:ext>
            </a:extLst>
          </p:cNvPr>
          <p:cNvSpPr txBox="1"/>
          <p:nvPr/>
        </p:nvSpPr>
        <p:spPr>
          <a:xfrm>
            <a:off x="5031983" y="3579862"/>
            <a:ext cx="396190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对于引用类型的变量，如何保证其关联的对象不可改变呢？？？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DCD8063F-860A-4329-8471-760820537214}"/>
              </a:ext>
            </a:extLst>
          </p:cNvPr>
          <p:cNvSpPr/>
          <p:nvPr/>
        </p:nvSpPr>
        <p:spPr>
          <a:xfrm>
            <a:off x="7092280" y="1995686"/>
            <a:ext cx="504056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321896" cy="415370"/>
            <a:chOff x="264586" y="255969"/>
            <a:chExt cx="332189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91778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final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修饰属性（扩展）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id="{C0AFB637-21B4-4CFA-B118-73E412A3FF2C}"/>
              </a:ext>
            </a:extLst>
          </p:cNvPr>
          <p:cNvSpPr txBox="1">
            <a:spLocks noChangeArrowheads="1"/>
          </p:cNvSpPr>
          <p:nvPr/>
        </p:nvSpPr>
        <p:spPr>
          <a:xfrm>
            <a:off x="116194" y="583285"/>
            <a:ext cx="892030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对于类属性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静态初始化块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中指定初始值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声明时指定默认值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对于实例属性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普通初始化块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中初始化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中初始化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声明时指定默认值</a:t>
            </a:r>
          </a:p>
        </p:txBody>
      </p:sp>
    </p:spTree>
    <p:extLst>
      <p:ext uri="{BB962C8B-B14F-4D97-AF65-F5344CB8AC3E}">
        <p14:creationId xmlns:p14="http://schemas.microsoft.com/office/powerpoint/2010/main" val="394836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44678" cy="415370"/>
            <a:chOff x="264586" y="255969"/>
            <a:chExt cx="224467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4056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final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修饰方法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A2DE3F05-8992-46C8-A7C1-BAF9664B0515}"/>
              </a:ext>
            </a:extLst>
          </p:cNvPr>
          <p:cNvSpPr txBox="1">
            <a:spLocks noChangeArrowheads="1"/>
          </p:cNvSpPr>
          <p:nvPr/>
        </p:nvSpPr>
        <p:spPr>
          <a:xfrm>
            <a:off x="107524" y="671339"/>
            <a:ext cx="8928972" cy="421619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不可以被重写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可以被重载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958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75374" cy="415370"/>
            <a:chOff x="264586" y="255969"/>
            <a:chExt cx="197537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7126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final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修饰类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41DDF8DC-1FCF-4EBD-97DA-8D2B55E6B4B1}"/>
              </a:ext>
            </a:extLst>
          </p:cNvPr>
          <p:cNvSpPr txBox="1">
            <a:spLocks noChangeArrowheads="1"/>
          </p:cNvSpPr>
          <p:nvPr/>
        </p:nvSpPr>
        <p:spPr>
          <a:xfrm>
            <a:off x="116682" y="671339"/>
            <a:ext cx="8919814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修饰的类不能派生子类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CB1485E6-38D1-4E3A-BE62-83F4B8F85724}"/>
              </a:ext>
            </a:extLst>
          </p:cNvPr>
          <p:cNvSpPr txBox="1"/>
          <p:nvPr/>
        </p:nvSpPr>
        <p:spPr>
          <a:xfrm>
            <a:off x="107504" y="4210551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demo/inherit/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/FinalMethod.java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F97389B-A51D-4736-897C-F3DEB9683F8E}"/>
              </a:ext>
            </a:extLst>
          </p:cNvPr>
          <p:cNvSpPr txBox="1"/>
          <p:nvPr/>
        </p:nvSpPr>
        <p:spPr>
          <a:xfrm>
            <a:off x="107504" y="3841219"/>
            <a:ext cx="3913251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final</a:t>
            </a:r>
            <a:r>
              <a:rPr lang="zh-CN" altLang="en-US" dirty="0">
                <a:solidFill>
                  <a:srgbClr val="FF0000"/>
                </a:solidFill>
              </a:rPr>
              <a:t> 修饰的方法无法在子类中被重写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08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9CBDFE-81ED-40BB-8B35-D65BE3DA1966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6" name="圆角矩形 15">
              <a:extLst>
                <a:ext uri="{FF2B5EF4-FFF2-40B4-BE49-F238E27FC236}">
                  <a16:creationId xmlns:a16="http://schemas.microsoft.com/office/drawing/2014/main" id="{5FB9BC66-AFD6-4995-AC6A-4C43352CAC16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3F36734-1C88-4A4F-8D4F-C332B7B67050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15" name="圆角矩形 17">
                <a:extLst>
                  <a:ext uri="{FF2B5EF4-FFF2-40B4-BE49-F238E27FC236}">
                    <a16:creationId xmlns:a16="http://schemas.microsoft.com/office/drawing/2014/main" id="{342B8616-D4CD-4ABA-B909-4DE1007CE721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B68CA44-7534-49D6-9941-F0700E217538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圆角矩形 19">
              <a:extLst>
                <a:ext uri="{FF2B5EF4-FFF2-40B4-BE49-F238E27FC236}">
                  <a16:creationId xmlns:a16="http://schemas.microsoft.com/office/drawing/2014/main" id="{5FF23954-42F1-416D-9D0F-56D65E86F7B0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38F9D7F-BD3D-4CC0-A95C-C9B2E7F13856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13" name="圆角矩形 21">
                <a:extLst>
                  <a:ext uri="{FF2B5EF4-FFF2-40B4-BE49-F238E27FC236}">
                    <a16:creationId xmlns:a16="http://schemas.microsoft.com/office/drawing/2014/main" id="{BF563254-BD4E-4BF6-9054-9D3109688023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7CCCF8A-7EAC-4F39-8AFB-1A3F9B28A5C5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圆角矩形 23">
              <a:extLst>
                <a:ext uri="{FF2B5EF4-FFF2-40B4-BE49-F238E27FC236}">
                  <a16:creationId xmlns:a16="http://schemas.microsoft.com/office/drawing/2014/main" id="{0E72DE1C-DE9A-4C11-A247-D526297FC41F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25641C1-5CEA-4B18-92A5-C5ACF369D0C0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11" name="圆角矩形 25">
                <a:extLst>
                  <a:ext uri="{FF2B5EF4-FFF2-40B4-BE49-F238E27FC236}">
                    <a16:creationId xmlns:a16="http://schemas.microsoft.com/office/drawing/2014/main" id="{0BDA050E-8AEF-4552-87DC-47DD15DB3BFF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6842EFE-E4C0-4348-95D8-2B4537561526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圆角矩形 27">
              <a:extLst>
                <a:ext uri="{FF2B5EF4-FFF2-40B4-BE49-F238E27FC236}">
                  <a16:creationId xmlns:a16="http://schemas.microsoft.com/office/drawing/2014/main" id="{0998B886-4BBC-4655-9592-074016A5165D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C8328E3-D320-4AD4-A87B-EBAE652E6C35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109" name="圆角矩形 29">
                <a:extLst>
                  <a:ext uri="{FF2B5EF4-FFF2-40B4-BE49-F238E27FC236}">
                    <a16:creationId xmlns:a16="http://schemas.microsoft.com/office/drawing/2014/main" id="{AC978DB8-9FF1-41D3-9B3A-8879E3A04BA2}"/>
                  </a:ext>
                </a:extLst>
              </p:cNvPr>
              <p:cNvSpPr/>
              <p:nvPr/>
            </p:nvSpPr>
            <p:spPr>
              <a:xfrm>
                <a:off x="6339096" y="4180903"/>
                <a:ext cx="3744417" cy="814565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5C64844-E6B8-4BAA-97DC-43FDBC6D00FB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圆角矩形 31">
              <a:extLst>
                <a:ext uri="{FF2B5EF4-FFF2-40B4-BE49-F238E27FC236}">
                  <a16:creationId xmlns:a16="http://schemas.microsoft.com/office/drawing/2014/main" id="{50860AF7-2FCF-48B9-B3EC-1AC7102F97C7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B1B8218-2B10-4E61-9CA4-A960448D85DD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107" name="圆角矩形 33">
                <a:extLst>
                  <a:ext uri="{FF2B5EF4-FFF2-40B4-BE49-F238E27FC236}">
                    <a16:creationId xmlns:a16="http://schemas.microsoft.com/office/drawing/2014/main" id="{4C138576-D177-439B-8421-199E7B254380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E4AD38E-E75F-4D4C-A583-1FE2F3018CA9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圆角矩形 15">
              <a:extLst>
                <a:ext uri="{FF2B5EF4-FFF2-40B4-BE49-F238E27FC236}">
                  <a16:creationId xmlns:a16="http://schemas.microsoft.com/office/drawing/2014/main" id="{7C4252B2-B440-47A4-AE0C-FFC516C11D16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B19A999-B952-447C-847A-1DCD684D38B6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05" name="圆角矩形 17">
                <a:extLst>
                  <a:ext uri="{FF2B5EF4-FFF2-40B4-BE49-F238E27FC236}">
                    <a16:creationId xmlns:a16="http://schemas.microsoft.com/office/drawing/2014/main" id="{46694998-2A3A-4CBD-923D-E97B965956B3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3858940-583F-49B7-B70C-1F1ACCB8FC75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圆角矩形 19">
              <a:extLst>
                <a:ext uri="{FF2B5EF4-FFF2-40B4-BE49-F238E27FC236}">
                  <a16:creationId xmlns:a16="http://schemas.microsoft.com/office/drawing/2014/main" id="{E82787B5-1609-41C9-B011-1872E163270C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CFC29F0-5075-4114-8B0D-5A87D3306242}"/>
                </a:ext>
              </a:extLst>
            </p:cNvPr>
            <p:cNvGrpSpPr/>
            <p:nvPr/>
          </p:nvGrpSpPr>
          <p:grpSpPr>
            <a:xfrm>
              <a:off x="3640643" y="3377086"/>
              <a:ext cx="265954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03" name="圆角矩形 21">
                <a:extLst>
                  <a:ext uri="{FF2B5EF4-FFF2-40B4-BE49-F238E27FC236}">
                    <a16:creationId xmlns:a16="http://schemas.microsoft.com/office/drawing/2014/main" id="{DB57F51A-E01A-49F1-B328-92F6F957B0EC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723B969-0CBD-4F2E-A692-6AA9DC305799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圆角矩形 23">
              <a:extLst>
                <a:ext uri="{FF2B5EF4-FFF2-40B4-BE49-F238E27FC236}">
                  <a16:creationId xmlns:a16="http://schemas.microsoft.com/office/drawing/2014/main" id="{AADA4C23-591C-4AC8-B5BD-6747DE05815B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5735382-55AD-446F-9B2D-E790A9FB2001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01" name="圆角矩形 25">
                <a:extLst>
                  <a:ext uri="{FF2B5EF4-FFF2-40B4-BE49-F238E27FC236}">
                    <a16:creationId xmlns:a16="http://schemas.microsoft.com/office/drawing/2014/main" id="{E1D83A09-3BF7-425D-AA74-0FFFC059FA0D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6FD181-6F92-4A9B-ACDC-E9178CC0FA75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圆角矩形 27">
              <a:extLst>
                <a:ext uri="{FF2B5EF4-FFF2-40B4-BE49-F238E27FC236}">
                  <a16:creationId xmlns:a16="http://schemas.microsoft.com/office/drawing/2014/main" id="{EEEEE3F2-AA7C-4618-BFC0-466B894B2F29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EFD3ACD-A400-4D5D-B216-5A3A36892DB8}"/>
                </a:ext>
              </a:extLst>
            </p:cNvPr>
            <p:cNvGrpSpPr/>
            <p:nvPr/>
          </p:nvGrpSpPr>
          <p:grpSpPr>
            <a:xfrm>
              <a:off x="3639273" y="4359258"/>
              <a:ext cx="2659549" cy="383539"/>
              <a:chOff x="6339097" y="4180903"/>
              <a:chExt cx="3744416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866F90A3-1FA0-4594-B0F5-3CE5909AAC7C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5CEF18E-120F-4FDD-87AE-B0BAB4A2E245}"/>
                  </a:ext>
                </a:extLst>
              </p:cNvPr>
              <p:cNvSpPr/>
              <p:nvPr/>
            </p:nvSpPr>
            <p:spPr>
              <a:xfrm>
                <a:off x="6339097" y="4221882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DB754F1-CE41-4783-B8EC-6F782A21041B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E3883EE-816E-40A1-BFF3-F8CF504A62BA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7" name="圆角矩形 33">
                  <a:extLst>
                    <a:ext uri="{FF2B5EF4-FFF2-40B4-BE49-F238E27FC236}">
                      <a16:creationId xmlns:a16="http://schemas.microsoft.com/office/drawing/2014/main" id="{F50FD976-815A-43CA-A891-981B30855238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253C8E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B10E16E-6FD0-4D39-8972-6D679F8A8F9A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431F791-FE45-41B6-AE9C-1132AC23E9E5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5" name="圆角矩形 33">
                  <a:extLst>
                    <a:ext uri="{FF2B5EF4-FFF2-40B4-BE49-F238E27FC236}">
                      <a16:creationId xmlns:a16="http://schemas.microsoft.com/office/drawing/2014/main" id="{456C3DEF-0C6D-4AD6-8674-83AAB7C2394F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0C6BD8F-B3B7-4428-9D65-193DCEA8A022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grp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B99A1A4-8B3F-4895-A283-2C8FC6FB87AA}"/>
                  </a:ext>
                </a:extLst>
              </p:cNvPr>
              <p:cNvGrpSpPr/>
              <p:nvPr/>
            </p:nvGrpSpPr>
            <p:grpSpPr>
              <a:xfrm>
                <a:off x="7225523" y="2219265"/>
                <a:ext cx="1677176" cy="602469"/>
                <a:chOff x="6339097" y="5057483"/>
                <a:chExt cx="3744416" cy="832835"/>
              </a:xfrm>
              <a:solidFill>
                <a:srgbClr val="253C8E"/>
              </a:solidFill>
            </p:grpSpPr>
            <p:sp>
              <p:nvSpPr>
                <p:cNvPr id="93" name="圆角矩形 33">
                  <a:extLst>
                    <a:ext uri="{FF2B5EF4-FFF2-40B4-BE49-F238E27FC236}">
                      <a16:creationId xmlns:a16="http://schemas.microsoft.com/office/drawing/2014/main" id="{25B64CA9-8FD8-4A05-93C8-7D00F26A9485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209344A-AA7D-47C2-B726-8D7884DD3355}"/>
                    </a:ext>
                  </a:extLst>
                </p:cNvPr>
                <p:cNvSpPr/>
                <p:nvPr/>
              </p:nvSpPr>
              <p:spPr>
                <a:xfrm>
                  <a:off x="6454936" y="5081930"/>
                  <a:ext cx="3560838" cy="808388"/>
                </a:xfrm>
                <a:prstGeom prst="rect">
                  <a:avLst/>
                </a:prstGeom>
                <a:solidFill>
                  <a:srgbClr val="C00000"/>
                </a:solidFill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E88ED9C-AF02-43D2-A218-BD57FD4F8369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91" name="圆角矩形 33">
                  <a:extLst>
                    <a:ext uri="{FF2B5EF4-FFF2-40B4-BE49-F238E27FC236}">
                      <a16:creationId xmlns:a16="http://schemas.microsoft.com/office/drawing/2014/main" id="{C9ECD9F8-4759-46F9-B9D3-CC15C877DAB2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2C7DE43-79FE-4A25-A586-A1572B745808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729C03B-EBEE-4322-A267-4374639265E7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AD611AD-3F88-4948-8F4E-B6B77CC14CA3}"/>
                </a:ext>
              </a:extLst>
            </p:cNvPr>
            <p:cNvCxnSpPr>
              <a:stCxn id="107" idx="3"/>
              <a:endCxn id="90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:p15="http://schemas.microsoft.com/office/powerpoint/2012/main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556302" cy="415370"/>
            <a:chOff x="264586" y="255969"/>
            <a:chExt cx="255630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15219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java.lang.Object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41DDF8DC-1FCF-4EBD-97DA-8D2B55E6B4B1}"/>
              </a:ext>
            </a:extLst>
          </p:cNvPr>
          <p:cNvSpPr txBox="1">
            <a:spLocks noChangeArrowheads="1"/>
          </p:cNvSpPr>
          <p:nvPr/>
        </p:nvSpPr>
        <p:spPr>
          <a:xfrm>
            <a:off x="116682" y="671339"/>
            <a:ext cx="8919814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中的所有类都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直接或者间接地继承自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461FBAB3-3375-41ED-B9EE-D819CB460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85960"/>
              </p:ext>
            </p:extLst>
          </p:nvPr>
        </p:nvGraphicFramePr>
        <p:xfrm>
          <a:off x="719571" y="1438314"/>
          <a:ext cx="7704856" cy="185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4293866729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673651554"/>
                    </a:ext>
                  </a:extLst>
                </a:gridCol>
              </a:tblGrid>
              <a:tr h="369193">
                <a:tc>
                  <a:txBody>
                    <a:bodyPr/>
                    <a:lstStyle/>
                    <a:p>
                      <a:r>
                        <a:rPr lang="en-US" altLang="zh-CN" dirty="0"/>
                        <a:t>Object </a:t>
                      </a:r>
                      <a:r>
                        <a:rPr lang="zh-CN" altLang="en-US" dirty="0"/>
                        <a:t>常用方法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40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</a:t>
                      </a:r>
                      <a:r>
                        <a:rPr lang="en-US" altLang="zh-CN" dirty="0" err="1"/>
                        <a:t>boolean</a:t>
                      </a:r>
                      <a:r>
                        <a:rPr lang="en-US" altLang="zh-CN" dirty="0"/>
                        <a:t> equals(Object obj)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判断两个引用变量是否指向同一段内存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74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public String </a:t>
                      </a:r>
                      <a:r>
                        <a:rPr lang="en-US" altLang="zh-CN" dirty="0" err="1"/>
                        <a:t>toString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对象转换为字符串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9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public </a:t>
                      </a:r>
                      <a:r>
                        <a:rPr lang="en-US" altLang="zh-CN" dirty="0"/>
                        <a:t>final Class </a:t>
                      </a:r>
                      <a:r>
                        <a:rPr lang="en-US" altLang="zh-CN" dirty="0" err="1"/>
                        <a:t>getClass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返回运行时对象所属的类型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2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protected Object clone()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返回对象的一个副本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54339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61681C7-BC58-4767-9E13-D2A10672EE85}"/>
              </a:ext>
            </a:extLst>
          </p:cNvPr>
          <p:cNvSpPr txBox="1"/>
          <p:nvPr/>
        </p:nvSpPr>
        <p:spPr>
          <a:xfrm>
            <a:off x="2030277" y="4057842"/>
            <a:ext cx="508344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如何重写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equals(Object obj)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???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78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046454" cy="415370"/>
            <a:chOff x="264586" y="255969"/>
            <a:chExt cx="404645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64234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重写 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euqals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(Object obj)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8A3B794-22FD-4B2A-96F8-E82D48CB7FBB}"/>
              </a:ext>
            </a:extLst>
          </p:cNvPr>
          <p:cNvSpPr txBox="1"/>
          <p:nvPr/>
        </p:nvSpPr>
        <p:spPr>
          <a:xfrm>
            <a:off x="899592" y="803830"/>
            <a:ext cx="6351419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equals(Object obj){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if(this==obj){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true;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if(obj != null &amp;&amp;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obj.getClass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类名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.class){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var obj1 = (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类名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)obj;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if(obj1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中的所有属性与当前对象的所有属性值相同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true;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false;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false;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60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823362" cy="415370"/>
            <a:chOff x="264586" y="255969"/>
            <a:chExt cx="282336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41925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Object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中方法实例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2">
            <a:extLst>
              <a:ext uri="{FF2B5EF4-FFF2-40B4-BE49-F238E27FC236}">
                <a16:creationId xmlns:a16="http://schemas.microsoft.com/office/drawing/2014/main" id="{7309D5CB-5940-40C3-BBFC-718D2CAA8057}"/>
              </a:ext>
            </a:extLst>
          </p:cNvPr>
          <p:cNvSpPr txBox="1"/>
          <p:nvPr/>
        </p:nvSpPr>
        <p:spPr>
          <a:xfrm>
            <a:off x="107504" y="114088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demo/inherit/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/Equals.java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76CA82-7DA3-4810-A5DA-8A59CFFBC7A2}"/>
              </a:ext>
            </a:extLst>
          </p:cNvPr>
          <p:cNvSpPr txBox="1"/>
          <p:nvPr/>
        </p:nvSpPr>
        <p:spPr>
          <a:xfrm>
            <a:off x="107504" y="771550"/>
            <a:ext cx="4035079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利用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equals() 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方法比较对象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E9F55A-8107-47A4-81F7-251155E831D2}"/>
              </a:ext>
            </a:extLst>
          </p:cNvPr>
          <p:cNvSpPr txBox="1"/>
          <p:nvPr/>
        </p:nvSpPr>
        <p:spPr>
          <a:xfrm>
            <a:off x="1763688" y="18056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AC635B-C727-4FC6-A76E-D0B8FFB3DD0A}"/>
              </a:ext>
            </a:extLst>
          </p:cNvPr>
          <p:cNvSpPr txBox="1"/>
          <p:nvPr/>
        </p:nvSpPr>
        <p:spPr>
          <a:xfrm>
            <a:off x="107504" y="2218508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demo/inherit/</a:t>
            </a:r>
            <a:r>
              <a:rPr lang="en-US" altLang="zh-CN" dirty="0" err="1"/>
              <a:t>src</a:t>
            </a:r>
            <a:r>
              <a:rPr lang="en-US" altLang="zh-CN" dirty="0"/>
              <a:t>/GetClass.java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0A8B76-BE6B-4CC3-B5F9-F65E12E9287D}"/>
              </a:ext>
            </a:extLst>
          </p:cNvPr>
          <p:cNvSpPr txBox="1"/>
          <p:nvPr/>
        </p:nvSpPr>
        <p:spPr>
          <a:xfrm>
            <a:off x="107504" y="1880883"/>
            <a:ext cx="4206601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类中 </a:t>
            </a:r>
            <a:r>
              <a:rPr lang="en-US" altLang="zh-CN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方法的使用</a:t>
            </a:r>
          </a:p>
        </p:txBody>
      </p:sp>
      <p:sp>
        <p:nvSpPr>
          <p:cNvPr id="20" name="文本框 2">
            <a:extLst>
              <a:ext uri="{FF2B5EF4-FFF2-40B4-BE49-F238E27FC236}">
                <a16:creationId xmlns:a16="http://schemas.microsoft.com/office/drawing/2014/main" id="{E5F8E0CC-8873-4823-922D-A046D6B51878}"/>
              </a:ext>
            </a:extLst>
          </p:cNvPr>
          <p:cNvSpPr txBox="1"/>
          <p:nvPr/>
        </p:nvSpPr>
        <p:spPr>
          <a:xfrm>
            <a:off x="107504" y="337063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demo/inherit/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/InstanceCount.java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F65D5B-4430-41C4-8435-D0F28EE96BED}"/>
              </a:ext>
            </a:extLst>
          </p:cNvPr>
          <p:cNvSpPr txBox="1"/>
          <p:nvPr/>
        </p:nvSpPr>
        <p:spPr>
          <a:xfrm>
            <a:off x="107504" y="3001304"/>
            <a:ext cx="730520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运算符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及 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getSuperclass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方法的使用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F8F753-C73F-4453-9FD8-40659613B4EB}"/>
              </a:ext>
            </a:extLst>
          </p:cNvPr>
          <p:cNvSpPr txBox="1"/>
          <p:nvPr/>
        </p:nvSpPr>
        <p:spPr>
          <a:xfrm>
            <a:off x="1763688" y="40366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AF0329F-C55B-432D-B2F1-FE36A785C22C}"/>
              </a:ext>
            </a:extLst>
          </p:cNvPr>
          <p:cNvSpPr txBox="1"/>
          <p:nvPr/>
        </p:nvSpPr>
        <p:spPr>
          <a:xfrm>
            <a:off x="107504" y="4449574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DynamicMakeObjects.</a:t>
            </a:r>
            <a:r>
              <a:rPr lang="en-US" altLang="zh-CN" dirty="0"/>
              <a:t>java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EEF8855-D45A-451A-AB0C-FCF9DE4544D9}"/>
              </a:ext>
            </a:extLst>
          </p:cNvPr>
          <p:cNvSpPr txBox="1"/>
          <p:nvPr/>
        </p:nvSpPr>
        <p:spPr>
          <a:xfrm>
            <a:off x="107504" y="4111949"/>
            <a:ext cx="2723823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局部变量类型推断与继承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166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抽象类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3B3944F1-8541-4566-AF67-5F25FD3A5343}"/>
              </a:ext>
            </a:extLst>
          </p:cNvPr>
          <p:cNvSpPr txBox="1"/>
          <p:nvPr/>
        </p:nvSpPr>
        <p:spPr>
          <a:xfrm>
            <a:off x="107504" y="602525"/>
            <a:ext cx="8928992" cy="3272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ts val="51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抽象类类似“模板”，其目的是根据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所指定的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生成新类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ts val="5100"/>
              </a:lnSpc>
              <a:buClr>
                <a:schemeClr val="tx1"/>
              </a:buClr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不能直接由抽象类创建对象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（即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不能使用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操作符创建抽象类的对象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，只能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通过抽象类派生出新的子类，再由其子类来创建对象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938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抽象类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0E99390E-BA0E-4A53-825F-04577155916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4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只有返回值类型、方法名、形参列表、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没有方法体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修饰（放在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包含抽象方法的类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一定是抽象类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可以不包含抽象方法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不可实例化，只能通过其子类创建对象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9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抽象类的定义格式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67D7BCD-B503-4458-8AD1-9247971AA452}"/>
              </a:ext>
            </a:extLst>
          </p:cNvPr>
          <p:cNvSpPr txBox="1"/>
          <p:nvPr/>
        </p:nvSpPr>
        <p:spPr>
          <a:xfrm>
            <a:off x="2483768" y="1203598"/>
            <a:ext cx="3816424" cy="2376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 eaLnBrk="1" hangingPunct="1">
              <a:lnSpc>
                <a:spcPts val="3000"/>
              </a:lnSpc>
              <a:buClr>
                <a:srgbClr val="FF0066"/>
              </a:buClr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abstract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class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buClr>
                <a:srgbClr val="FF0066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buClr>
                <a:srgbClr val="FF0066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buClr>
                <a:srgbClr val="FF0066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具体方法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buClr>
                <a:srgbClr val="FF0066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个或者多个抽象方法</a:t>
            </a:r>
            <a:endParaRPr lang="zh-CN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ts val="3000"/>
              </a:lnSpc>
              <a:buClr>
                <a:srgbClr val="FF0066"/>
              </a:buClr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490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抽象类的定义格式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EE754C2-09B3-464B-9D35-AC2919EE1668}"/>
              </a:ext>
            </a:extLst>
          </p:cNvPr>
          <p:cNvSpPr txBox="1"/>
          <p:nvPr/>
        </p:nvSpPr>
        <p:spPr>
          <a:xfrm>
            <a:off x="107504" y="676442"/>
            <a:ext cx="892899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抽象类的子类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必须实现父类中的所有抽象方法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 eaLnBrk="1" hangingPunct="1">
              <a:buClr>
                <a:schemeClr val="tx1"/>
              </a:buClr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如果子类没有实现抽象父类的所有抽象方法，则该子类也必须声明称抽象类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final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来修饰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algn="just" eaLnBrk="1" hangingPunct="1">
              <a:buClr>
                <a:schemeClr val="tx1"/>
              </a:buClr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一个类不能既是最终类，又是抽象类，即关键字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不能合用。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D0C548F2-829E-4EB4-8739-2A376A4B46B9}"/>
              </a:ext>
            </a:extLst>
          </p:cNvPr>
          <p:cNvSpPr txBox="1"/>
          <p:nvPr/>
        </p:nvSpPr>
        <p:spPr>
          <a:xfrm>
            <a:off x="107504" y="427625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demo/abstract/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/Shape.java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916444-7E0F-4C27-84D8-4CA1B1174869}"/>
              </a:ext>
            </a:extLst>
          </p:cNvPr>
          <p:cNvSpPr txBox="1"/>
          <p:nvPr/>
        </p:nvSpPr>
        <p:spPr>
          <a:xfrm>
            <a:off x="107504" y="3906924"/>
            <a:ext cx="203132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抽象类的应用实例</a:t>
            </a:r>
          </a:p>
        </p:txBody>
      </p:sp>
    </p:spTree>
    <p:extLst>
      <p:ext uri="{BB962C8B-B14F-4D97-AF65-F5344CB8AC3E}">
        <p14:creationId xmlns:p14="http://schemas.microsoft.com/office/powerpoint/2010/main" val="170302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F5C634CB-83D6-467D-91C3-F7344F47470F}"/>
              </a:ext>
            </a:extLst>
          </p:cNvPr>
          <p:cNvSpPr txBox="1">
            <a:spLocks noChangeArrowheads="1"/>
          </p:cNvSpPr>
          <p:nvPr/>
        </p:nvSpPr>
        <p:spPr>
          <a:xfrm>
            <a:off x="115526" y="570015"/>
            <a:ext cx="8928992" cy="445000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接口是类的一组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行为规范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，实现接口的类型都必须遵守这些规范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接口体现了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规范与实现分离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的设计原则。充分利用接口可以很好地提高系统的可扩展性和可维护性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只支持单继承，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引入接口是为了间接实现多继承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实现多个接口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，一个接口可以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继承多个接口</a:t>
            </a:r>
          </a:p>
        </p:txBody>
      </p:sp>
    </p:spTree>
    <p:extLst>
      <p:ext uri="{BB962C8B-B14F-4D97-AF65-F5344CB8AC3E}">
        <p14:creationId xmlns:p14="http://schemas.microsoft.com/office/powerpoint/2010/main" val="251245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接口的定义语法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F5C634CB-83D6-467D-91C3-F7344F47470F}"/>
              </a:ext>
            </a:extLst>
          </p:cNvPr>
          <p:cNvSpPr txBox="1">
            <a:spLocks noChangeArrowheads="1"/>
          </p:cNvSpPr>
          <p:nvPr/>
        </p:nvSpPr>
        <p:spPr>
          <a:xfrm>
            <a:off x="115526" y="570015"/>
            <a:ext cx="8928992" cy="445000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DC52A2-F285-4CAA-BEE3-1DA65707369B}"/>
              </a:ext>
            </a:extLst>
          </p:cNvPr>
          <p:cNvSpPr txBox="1"/>
          <p:nvPr/>
        </p:nvSpPr>
        <p:spPr>
          <a:xfrm>
            <a:off x="433694" y="1117876"/>
            <a:ext cx="8292655" cy="2954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interface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接口名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extends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父接口列表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零个到多个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常量属性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零个到多个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零个到多个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内部类、接口、枚举类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零个到多个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私有方法、默认方法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(default)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或类方法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06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接口中的成员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D1293BC-79A3-4A19-AA06-6292F11EC5B1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2056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接口的修饰符可以是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默认访问权限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接口名和类名的命名规则一样，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推荐遵循驼峰规则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接口支持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多继承，多个父类接口，用逗号隔开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接口中只能包含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final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修饰符可以省略）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abstract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可以省略）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内部类、内部接口和枚举类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>
              <a:lnSpc>
                <a:spcPct val="8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④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私有方法、类方法、默认方法。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这些方法可以有方法体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40EC0D-D56C-4C1E-9450-203646980A25}"/>
              </a:ext>
            </a:extLst>
          </p:cNvPr>
          <p:cNvSpPr txBox="1"/>
          <p:nvPr/>
        </p:nvSpPr>
        <p:spPr>
          <a:xfrm>
            <a:off x="1017180" y="4011910"/>
            <a:ext cx="7109639" cy="707886"/>
          </a:xfrm>
          <a:prstGeom prst="rect">
            <a:avLst/>
          </a:prstGeom>
          <a:solidFill>
            <a:srgbClr val="253C8E"/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接口中的默认方法用 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修饰，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用途：实现接口的类可以不实现该方法，这时会使用默认方法</a:t>
            </a:r>
          </a:p>
        </p:txBody>
      </p:sp>
    </p:spTree>
    <p:extLst>
      <p:ext uri="{BB962C8B-B14F-4D97-AF65-F5344CB8AC3E}">
        <p14:creationId xmlns:p14="http://schemas.microsoft.com/office/powerpoint/2010/main" val="18846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07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3" y="2096269"/>
            <a:ext cx="4430217" cy="691505"/>
            <a:chOff x="2662063" y="2096269"/>
            <a:chExt cx="5621477" cy="742866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5621477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965330" y="2206956"/>
              <a:ext cx="4608794" cy="429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继承</a:t>
              </a:r>
              <a:r>
                <a:rPr lang="zh-CN" altLang="en-US" sz="2000" b="1" dirty="0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、抽象类、接口和枚举</a:t>
              </a:r>
              <a:endParaRPr lang="en-US" altLang="zh-CN" sz="2000" b="1" dirty="0">
                <a:solidFill>
                  <a:srgbClr val="253C8E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接口的使用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EA1200E4-6BA6-4BEE-BAC7-C6EE6C67E92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5786"/>
            <a:ext cx="8928992" cy="438423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接口不能直接使用，必须用一个具体类实现接口才行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声明一个接口变量，用该变量指向一个实现该接口的具体类的对象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implements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来实现一个或多个接口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一个类实现了一个或多个接口之后，这个类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必须完全实现这些接口里所定义的所有抽象方法。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否则，该类也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必须定义成抽象类 </a:t>
            </a:r>
          </a:p>
          <a:p>
            <a:pPr eaLnBrk="1" hangingPunct="1"/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79CB61BC-4A02-44A3-B58A-1490BC0CE94E}"/>
              </a:ext>
            </a:extLst>
          </p:cNvPr>
          <p:cNvSpPr txBox="1"/>
          <p:nvPr/>
        </p:nvSpPr>
        <p:spPr>
          <a:xfrm>
            <a:off x="107504" y="4354964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demo/abstract/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/PersonApp.java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72BCCA3-3473-4696-99CC-A635FBC90FCF}"/>
              </a:ext>
            </a:extLst>
          </p:cNvPr>
          <p:cNvSpPr txBox="1"/>
          <p:nvPr/>
        </p:nvSpPr>
        <p:spPr>
          <a:xfrm>
            <a:off x="107504" y="3985632"/>
            <a:ext cx="203132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抽象类的应用实例</a:t>
            </a:r>
          </a:p>
        </p:txBody>
      </p:sp>
    </p:spTree>
    <p:extLst>
      <p:ext uri="{BB962C8B-B14F-4D97-AF65-F5344CB8AC3E}">
        <p14:creationId xmlns:p14="http://schemas.microsoft.com/office/powerpoint/2010/main" val="169373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195486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接口的继承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560B8D4-8F56-4F45-976C-17931204FE1A}"/>
              </a:ext>
            </a:extLst>
          </p:cNvPr>
          <p:cNvSpPr txBox="1"/>
          <p:nvPr/>
        </p:nvSpPr>
        <p:spPr>
          <a:xfrm>
            <a:off x="138819" y="463654"/>
            <a:ext cx="8928992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可通过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是某个已存在父接口的派生接口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子接口会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继承父接口的所有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常量属性和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与类继承的区别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一个接口可以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继承自多个接口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，彼此之间用逗号隔开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如果接口中定义了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与父接口同名的常量属性或方法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，则父接口中的常量属性被隐藏，方法被覆盖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1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195486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接口的实例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8" name="文本框 2">
            <a:extLst>
              <a:ext uri="{FF2B5EF4-FFF2-40B4-BE49-F238E27FC236}">
                <a16:creationId xmlns:a16="http://schemas.microsoft.com/office/drawing/2014/main" id="{435D5A2F-3A1B-426A-879C-A0ED46C04A68}"/>
              </a:ext>
            </a:extLst>
          </p:cNvPr>
          <p:cNvSpPr txBox="1"/>
          <p:nvPr/>
        </p:nvSpPr>
        <p:spPr>
          <a:xfrm>
            <a:off x="107504" y="1203598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demo/abstract/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/InterfaceInherit.java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51FA6D9-1244-4E60-96A6-AF81961B0C20}"/>
              </a:ext>
            </a:extLst>
          </p:cNvPr>
          <p:cNvSpPr txBox="1"/>
          <p:nvPr/>
        </p:nvSpPr>
        <p:spPr>
          <a:xfrm>
            <a:off x="107504" y="834266"/>
            <a:ext cx="1338828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接口的继承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09BD1C-C43B-48CF-A47D-2EBCE019948D}"/>
              </a:ext>
            </a:extLst>
          </p:cNvPr>
          <p:cNvSpPr txBox="1"/>
          <p:nvPr/>
        </p:nvSpPr>
        <p:spPr>
          <a:xfrm>
            <a:off x="1763688" y="20237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3069F5-5B5C-42BE-BE8A-1CC3E7822EB5}"/>
              </a:ext>
            </a:extLst>
          </p:cNvPr>
          <p:cNvSpPr txBox="1"/>
          <p:nvPr/>
        </p:nvSpPr>
        <p:spPr>
          <a:xfrm>
            <a:off x="107504" y="2436677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demo/abstract/</a:t>
            </a:r>
            <a:r>
              <a:rPr lang="en-US" altLang="zh-CN" dirty="0" err="1"/>
              <a:t>src</a:t>
            </a:r>
            <a:r>
              <a:rPr lang="en-US" altLang="zh-CN" dirty="0"/>
              <a:t>/MultipleImplementation.java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55AE1D2-6CEA-4D6A-8337-699A520B0581}"/>
              </a:ext>
            </a:extLst>
          </p:cNvPr>
          <p:cNvSpPr txBox="1"/>
          <p:nvPr/>
        </p:nvSpPr>
        <p:spPr>
          <a:xfrm>
            <a:off x="107504" y="2099052"/>
            <a:ext cx="2954655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利用接口实现类的多重继承</a:t>
            </a:r>
          </a:p>
        </p:txBody>
      </p:sp>
      <p:sp>
        <p:nvSpPr>
          <p:cNvPr id="20" name="文本框 2">
            <a:extLst>
              <a:ext uri="{FF2B5EF4-FFF2-40B4-BE49-F238E27FC236}">
                <a16:creationId xmlns:a16="http://schemas.microsoft.com/office/drawing/2014/main" id="{59BE158B-43B3-41BD-838D-06A1E03F4FAF}"/>
              </a:ext>
            </a:extLst>
          </p:cNvPr>
          <p:cNvSpPr txBox="1"/>
          <p:nvPr/>
        </p:nvSpPr>
        <p:spPr>
          <a:xfrm>
            <a:off x="107504" y="3723878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demo/abstract/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/DefaultAndStatic.java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71083B-2D32-4206-AB89-DC5B567572A1}"/>
              </a:ext>
            </a:extLst>
          </p:cNvPr>
          <p:cNvSpPr txBox="1"/>
          <p:nvPr/>
        </p:nvSpPr>
        <p:spPr>
          <a:xfrm>
            <a:off x="107504" y="3354546"/>
            <a:ext cx="433965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接口中的默认方法、静态方法和抽象方法</a:t>
            </a:r>
          </a:p>
        </p:txBody>
      </p:sp>
    </p:spTree>
    <p:extLst>
      <p:ext uri="{BB962C8B-B14F-4D97-AF65-F5344CB8AC3E}">
        <p14:creationId xmlns:p14="http://schemas.microsoft.com/office/powerpoint/2010/main" val="104703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195486"/>
            <a:ext cx="3820430" cy="415370"/>
            <a:chOff x="264586" y="255969"/>
            <a:chExt cx="382043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41632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接口多重继承中的名字冲突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560B8D4-8F56-4F45-976C-17931204FE1A}"/>
              </a:ext>
            </a:extLst>
          </p:cNvPr>
          <p:cNvSpPr txBox="1"/>
          <p:nvPr/>
        </p:nvSpPr>
        <p:spPr>
          <a:xfrm>
            <a:off x="138819" y="463654"/>
            <a:ext cx="89289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子接口中存在和父接口中同名的属性和方法，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如何处理？？？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一个类继承了两个接口，其中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一个接口有默认方法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，另一个接口中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包含相同声明的默认方法或抽象方法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，此时会发生名字冲突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buFont typeface="微软雅黑" panose="020B0503020204020204" pitchFamily="34" charset="-122"/>
              <a:buChar char="–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委托某父接口中的默认方法：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父接口名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.super.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默认方法名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59452AAA-0EE5-43D1-8E7B-53324F3D0B47}"/>
              </a:ext>
            </a:extLst>
          </p:cNvPr>
          <p:cNvSpPr txBox="1"/>
          <p:nvPr/>
        </p:nvSpPr>
        <p:spPr>
          <a:xfrm>
            <a:off x="123162" y="4336739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demo/abstract/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/NameConflict.java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B0F8D7-2732-4E70-A072-051C09672EEB}"/>
              </a:ext>
            </a:extLst>
          </p:cNvPr>
          <p:cNvSpPr txBox="1"/>
          <p:nvPr/>
        </p:nvSpPr>
        <p:spPr>
          <a:xfrm>
            <a:off x="123162" y="3967407"/>
            <a:ext cx="295465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接口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多重继承中的名字冲突</a:t>
            </a:r>
            <a:endParaRPr lang="zh-CN" alt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0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93547" cy="415370"/>
            <a:chOff x="264586" y="255969"/>
            <a:chExt cx="279354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8943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中的枚举类型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3DB84D8A-E2D1-4B70-B59C-89B0F717842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20677"/>
            <a:ext cx="8928992" cy="445000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J2SE1.5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新增了一个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，用来定义枚举类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枚举类是一种特殊的类，它默认继承了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java.lang.Enum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类，其中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Enum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类实现了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java.lang.Serializable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Comparable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两个接口</a:t>
            </a:r>
          </a:p>
          <a:p>
            <a:pPr algn="just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枚举类可以包含自己的构造方法、属性和方法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枚举类的构造方法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如果省略，则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默认使用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pPr lvl="1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枚举类中一旦定义了构造函数，则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列举枚举类的值时，必须显示地为构造函数传入参数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23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定义枚举类的语法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E3D3E5C8-237C-4133-8382-1FCADB7CA8B2}"/>
              </a:ext>
            </a:extLst>
          </p:cNvPr>
          <p:cNvSpPr txBox="1">
            <a:spLocks noChangeArrowheads="1"/>
          </p:cNvSpPr>
          <p:nvPr/>
        </p:nvSpPr>
        <p:spPr>
          <a:xfrm>
            <a:off x="1223917" y="843558"/>
            <a:ext cx="6696166" cy="36507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枚举类型名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implements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实现接口中的抽象方法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},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…,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){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实现接口中的抽象方法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private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和普通类一样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//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和普通类一样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39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枚举类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60580F24-99E0-43C9-B827-8E1C312FF81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65639"/>
            <a:ext cx="8928992" cy="43543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只能包含有限个实例，其所有实例必须在枚举类中显式列出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列出这些实例时系统会自动添加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static final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修饰，无需程序员显式添加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生成枚举类的实例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枚举类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枚举实例名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枚举类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valueOf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遍历枚举类中的所有枚举值：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枚举类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.values()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枚举类不能派生子类，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默认使用修饰符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4778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枚举类的实例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2">
            <a:extLst>
              <a:ext uri="{FF2B5EF4-FFF2-40B4-BE49-F238E27FC236}">
                <a16:creationId xmlns:a16="http://schemas.microsoft.com/office/drawing/2014/main" id="{2DD49D66-09A4-41F7-A22E-055869D81B8F}"/>
              </a:ext>
            </a:extLst>
          </p:cNvPr>
          <p:cNvSpPr txBox="1"/>
          <p:nvPr/>
        </p:nvSpPr>
        <p:spPr>
          <a:xfrm>
            <a:off x="107504" y="1679547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demo/abstract/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/SimpleEnum.java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C241FAD-3EB6-40F4-90BA-6379B77B0060}"/>
              </a:ext>
            </a:extLst>
          </p:cNvPr>
          <p:cNvSpPr txBox="1"/>
          <p:nvPr/>
        </p:nvSpPr>
        <p:spPr>
          <a:xfrm>
            <a:off x="107504" y="1310215"/>
            <a:ext cx="249299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定义一个简单的枚举类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6890CD-A990-469F-B1B7-CE7ABDEAC034}"/>
              </a:ext>
            </a:extLst>
          </p:cNvPr>
          <p:cNvSpPr txBox="1"/>
          <p:nvPr/>
        </p:nvSpPr>
        <p:spPr>
          <a:xfrm>
            <a:off x="1763688" y="24997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DA15DB-2A95-488F-A066-F283098E4BFD}"/>
              </a:ext>
            </a:extLst>
          </p:cNvPr>
          <p:cNvSpPr txBox="1"/>
          <p:nvPr/>
        </p:nvSpPr>
        <p:spPr>
          <a:xfrm>
            <a:off x="107504" y="2912626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demo/abstract/</a:t>
            </a:r>
            <a:r>
              <a:rPr lang="en-US" altLang="zh-CN" dirty="0" err="1"/>
              <a:t>src</a:t>
            </a:r>
            <a:r>
              <a:rPr lang="en-US" altLang="zh-CN" dirty="0"/>
              <a:t>/ComplexEnum.java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27FF0D-8689-48AD-80CC-23A984DDBB0C}"/>
              </a:ext>
            </a:extLst>
          </p:cNvPr>
          <p:cNvSpPr txBox="1"/>
          <p:nvPr/>
        </p:nvSpPr>
        <p:spPr>
          <a:xfrm>
            <a:off x="107504" y="2575001"/>
            <a:ext cx="2723823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包含属性和方法的枚举类</a:t>
            </a:r>
            <a:endParaRPr lang="zh-CN" alt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包的概念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A57346A-D223-4677-BC1B-D3EF9B35E2BF}"/>
              </a:ext>
            </a:extLst>
          </p:cNvPr>
          <p:cNvSpPr txBox="1"/>
          <p:nvPr/>
        </p:nvSpPr>
        <p:spPr>
          <a:xfrm>
            <a:off x="107504" y="553249"/>
            <a:ext cx="892899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项目中包含多个源文件，每个源文件中声明了多个类，这时容易出现类名冲突。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（如何管理这些类？？？）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语言提供的一种组织类的方式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，包中还可以再有包，称为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包等级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同一包中类名不能重复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源程序中没有声明类所在的包，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将类放在默认包中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，意味着每个类使用的名字必须互不相同。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73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创建包的方式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18976F88-A21A-485F-A50D-C259E4D88C9A}"/>
              </a:ext>
            </a:extLst>
          </p:cNvPr>
          <p:cNvSpPr txBox="1">
            <a:spLocks noChangeArrowheads="1"/>
          </p:cNvSpPr>
          <p:nvPr/>
        </p:nvSpPr>
        <p:spPr>
          <a:xfrm>
            <a:off x="119460" y="583285"/>
            <a:ext cx="8928992" cy="460851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打包格式：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必须放在源文件的最顶端（第一行）</a:t>
            </a: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中源代码的组织结构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三级组织：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类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包的使用方法：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非静态导入（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静态导入（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static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8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82CA2DC-1848-4267-8436-5BF41DC1E334}"/>
              </a:ext>
            </a:extLst>
          </p:cNvPr>
          <p:cNvSpPr txBox="1">
            <a:spLocks noChangeArrowheads="1"/>
          </p:cNvSpPr>
          <p:nvPr/>
        </p:nvSpPr>
        <p:spPr>
          <a:xfrm>
            <a:off x="125056" y="671339"/>
            <a:ext cx="8911440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面向对象的第二大特点：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eaLnBrk="1" hangingPunct="1">
              <a:lnSpc>
                <a:spcPts val="44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通过类的继承，可以不用编写相同的代码就能开发出新的类，即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程序代码复用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eaLnBrk="1" hangingPunct="1">
              <a:lnSpc>
                <a:spcPts val="44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被继承的类称为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父类或超类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(superclass)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，由继承而得到的类称为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subclass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865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54938" cy="415370"/>
            <a:chOff x="264586" y="255969"/>
            <a:chExt cx="225493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5082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常用的包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A216B539-C605-48F2-9B0A-106D64DDF736}"/>
              </a:ext>
            </a:extLst>
          </p:cNvPr>
          <p:cNvSpPr txBox="1">
            <a:spLocks noChangeArrowheads="1"/>
          </p:cNvSpPr>
          <p:nvPr/>
        </p:nvSpPr>
        <p:spPr>
          <a:xfrm>
            <a:off x="116920" y="671339"/>
            <a:ext cx="8919576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java.lang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.*;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默认导入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Object, Math, Random, String, Exception, System</a:t>
            </a:r>
          </a:p>
          <a:p>
            <a:pPr marL="514350" indent="-457200"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java.util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.*; </a:t>
            </a:r>
          </a:p>
          <a:p>
            <a:pPr marL="914400" lvl="1" indent="-457200"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Scanner, Date,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Calender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Vector, List, Set, Map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java.net.* ; 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URL, Socket,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ServerSocket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java.io.*; </a:t>
            </a:r>
          </a:p>
          <a:p>
            <a:pPr lvl="1" eaLnBrk="1" hangingPunct="1"/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InputStream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OutputStream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Reader, Writer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java.awt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22485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54938" cy="415370"/>
            <a:chOff x="264586" y="255969"/>
            <a:chExt cx="225493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5082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常用的包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A216B539-C605-48F2-9B0A-106D64DDF736}"/>
              </a:ext>
            </a:extLst>
          </p:cNvPr>
          <p:cNvSpPr txBox="1">
            <a:spLocks noChangeArrowheads="1"/>
          </p:cNvSpPr>
          <p:nvPr/>
        </p:nvSpPr>
        <p:spPr>
          <a:xfrm>
            <a:off x="116920" y="671339"/>
            <a:ext cx="8919576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javax.swing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.*;</a:t>
            </a: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java.sql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.*; </a:t>
            </a:r>
          </a:p>
          <a:p>
            <a:pPr lvl="1" eaLnBrk="1" hangingPunct="1"/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DriverManager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Connection, Statement</a:t>
            </a:r>
          </a:p>
          <a:p>
            <a:pPr marL="514350" indent="-457200" eaLnBrk="1" hangingPunct="1"/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import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java.text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.*; </a:t>
            </a:r>
          </a:p>
          <a:p>
            <a:pPr marL="914400" lvl="1" indent="-457200"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Format,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DecimalFormat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DataFormat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SimpleDateFormat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58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包的进一步说明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E108A215-4292-452E-979A-3DEAD8AB34A1}"/>
              </a:ext>
            </a:extLst>
          </p:cNvPr>
          <p:cNvSpPr txBox="1"/>
          <p:nvPr/>
        </p:nvSpPr>
        <p:spPr>
          <a:xfrm>
            <a:off x="197767" y="583099"/>
            <a:ext cx="8928992" cy="2872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ts val="4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创建包就是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在当前文件夹下创建一个子文件夹（存放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.class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文件）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4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包名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与对应文件夹名一致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4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包层次的根文件夹是由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ClassPath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来确定。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4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无名包：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package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声明，默认包为当前文件夹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9D4789-E58C-EAD8-BC68-1806B6165636}"/>
              </a:ext>
            </a:extLst>
          </p:cNvPr>
          <p:cNvSpPr txBox="1"/>
          <p:nvPr/>
        </p:nvSpPr>
        <p:spPr>
          <a:xfrm>
            <a:off x="338982" y="3545386"/>
            <a:ext cx="8481490" cy="1384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扩展内容（进阶向，不作考试要求）：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包管理：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examples/digit-circuit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static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引入：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examples/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treemachine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50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:p15="http://schemas.microsoft.com/office/powerpoint/2012/main"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82CA2DC-1848-4267-8436-5BF41DC1E334}"/>
              </a:ext>
            </a:extLst>
          </p:cNvPr>
          <p:cNvSpPr txBox="1">
            <a:spLocks noChangeArrowheads="1"/>
          </p:cNvSpPr>
          <p:nvPr/>
        </p:nvSpPr>
        <p:spPr>
          <a:xfrm>
            <a:off x="125056" y="671339"/>
            <a:ext cx="8911440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0A8120-F99A-4FBF-ABC0-DE7A2D530B03}"/>
              </a:ext>
            </a:extLst>
          </p:cNvPr>
          <p:cNvSpPr txBox="1"/>
          <p:nvPr/>
        </p:nvSpPr>
        <p:spPr>
          <a:xfrm>
            <a:off x="125056" y="607965"/>
            <a:ext cx="8928992" cy="4141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语言不支持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，一个类只能有一个直接父类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algn="just" eaLnBrk="1" hangingPunct="1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父类是所有子类成员的交集，子类则是父类的特殊化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ts val="4000"/>
              </a:lnSpc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继承父类的属性和方法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哪些可以继承？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ts val="4000"/>
              </a:lnSpc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重写父类的属性和方法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哪些可以重写？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ts val="4000"/>
              </a:lnSpc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子类可以</a:t>
            </a: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增加自己特有的属性和方法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可以增加哪些？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 eaLnBrk="1" hangingPunct="1">
              <a:lnSpc>
                <a:spcPts val="4000"/>
              </a:lnSpc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子类构造方法中</a:t>
            </a: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首先需要调用父类构造方法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一般由编译器默认隐式调用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98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82CA2DC-1848-4267-8436-5BF41DC1E334}"/>
              </a:ext>
            </a:extLst>
          </p:cNvPr>
          <p:cNvSpPr txBox="1">
            <a:spLocks noChangeArrowheads="1"/>
          </p:cNvSpPr>
          <p:nvPr/>
        </p:nvSpPr>
        <p:spPr>
          <a:xfrm>
            <a:off x="125056" y="671339"/>
            <a:ext cx="8911440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extends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实现继承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9ED993-CE82-429F-9E70-988C05C158B6}"/>
              </a:ext>
            </a:extLst>
          </p:cNvPr>
          <p:cNvSpPr txBox="1"/>
          <p:nvPr/>
        </p:nvSpPr>
        <p:spPr>
          <a:xfrm>
            <a:off x="2286000" y="1275606"/>
            <a:ext cx="4572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继承父类的属性和方法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重写父类的属性和方法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增加自己特有的属性和方法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4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82CA2DC-1848-4267-8436-5BF41DC1E334}"/>
              </a:ext>
            </a:extLst>
          </p:cNvPr>
          <p:cNvSpPr txBox="1">
            <a:spLocks noChangeArrowheads="1"/>
          </p:cNvSpPr>
          <p:nvPr/>
        </p:nvSpPr>
        <p:spPr>
          <a:xfrm>
            <a:off x="125056" y="671339"/>
            <a:ext cx="8911440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父类的哪些成员可以被子类继承？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同一个包内：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public, protected,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默认访问权限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的成员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不同包内：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public, protected</a:t>
            </a:r>
          </a:p>
          <a:p>
            <a:pPr marL="514350" indent="-457200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所有类都直接或间接继承了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java.lang.Object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/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toString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equals(),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getClass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notify(),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notifyAll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await(), clone(),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finalize()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子类的每个对象也是父类的对象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is-a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，但父类对象不一定是子类的对象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457200"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459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</a:t>
              </a:r>
            </a:p>
          </p:txBody>
        </p: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8E6BD32-2C65-43B3-9B4B-F376BB166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33820"/>
              </p:ext>
            </p:extLst>
          </p:nvPr>
        </p:nvGraphicFramePr>
        <p:xfrm>
          <a:off x="264586" y="803830"/>
          <a:ext cx="4056112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6112">
                  <a:extLst>
                    <a:ext uri="{9D8B030D-6E8A-4147-A177-3AD203B41FA5}">
                      <a16:colId xmlns:a16="http://schemas.microsoft.com/office/drawing/2014/main" val="1439075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Person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7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-name: String</a:t>
                      </a:r>
                    </a:p>
                    <a:p>
                      <a:r>
                        <a:rPr lang="en-US" altLang="zh-CN" dirty="0"/>
                        <a:t>-age: 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40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+Person()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setNameAge</a:t>
                      </a:r>
                      <a:r>
                        <a:rPr lang="en-US" altLang="zh-CN" dirty="0"/>
                        <a:t>(String name, int age): void</a:t>
                      </a:r>
                    </a:p>
                    <a:p>
                      <a:r>
                        <a:rPr lang="en-US" altLang="zh-CN" dirty="0"/>
                        <a:t>+show(): void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0715"/>
                  </a:ext>
                </a:extLst>
              </a:tr>
            </a:tbl>
          </a:graphicData>
        </a:graphic>
      </p:graphicFrame>
      <p:graphicFrame>
        <p:nvGraphicFramePr>
          <p:cNvPr id="15" name="表格 3">
            <a:extLst>
              <a:ext uri="{FF2B5EF4-FFF2-40B4-BE49-F238E27FC236}">
                <a16:creationId xmlns:a16="http://schemas.microsoft.com/office/drawing/2014/main" id="{CF03265F-961E-44B0-B299-45F48565D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404334"/>
              </p:ext>
            </p:extLst>
          </p:nvPr>
        </p:nvGraphicFramePr>
        <p:xfrm>
          <a:off x="5508104" y="1347390"/>
          <a:ext cx="345638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1439075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Student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7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-department: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400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+Student()</a:t>
                      </a:r>
                    </a:p>
                    <a:p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setDepartment</a:t>
                      </a:r>
                      <a:r>
                        <a:rPr lang="en-US" altLang="zh-CN" dirty="0"/>
                        <a:t>(String dept):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30715"/>
                  </a:ext>
                </a:extLst>
              </a:tr>
            </a:tbl>
          </a:graphicData>
        </a:graphic>
      </p:graphicFrame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FD7D10E9-8000-4949-A4DA-CD52271A32A3}"/>
              </a:ext>
            </a:extLst>
          </p:cNvPr>
          <p:cNvCxnSpPr>
            <a:cxnSpLocks/>
          </p:cNvCxnSpPr>
          <p:nvPr/>
        </p:nvCxnSpPr>
        <p:spPr>
          <a:xfrm rot="10800000">
            <a:off x="4320698" y="987574"/>
            <a:ext cx="1187406" cy="5760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4E293D1-C10E-4F3D-8152-F0988189C9D1}"/>
              </a:ext>
            </a:extLst>
          </p:cNvPr>
          <p:cNvSpPr txBox="1"/>
          <p:nvPr/>
        </p:nvSpPr>
        <p:spPr>
          <a:xfrm>
            <a:off x="107504" y="379878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demo/inherit/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/Student.java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8C3E8D-215D-4E08-B77E-42BD86779959}"/>
              </a:ext>
            </a:extLst>
          </p:cNvPr>
          <p:cNvSpPr txBox="1"/>
          <p:nvPr/>
        </p:nvSpPr>
        <p:spPr>
          <a:xfrm>
            <a:off x="107504" y="3461161"/>
            <a:ext cx="156966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创建子类对象</a:t>
            </a:r>
          </a:p>
        </p:txBody>
      </p:sp>
    </p:spTree>
    <p:extLst>
      <p:ext uri="{BB962C8B-B14F-4D97-AF65-F5344CB8AC3E}">
        <p14:creationId xmlns:p14="http://schemas.microsoft.com/office/powerpoint/2010/main" val="29580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继承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1A618C49-FA5D-4F4F-9189-A65ECF07AD5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49420"/>
            <a:ext cx="8928992" cy="447060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子类可以继承父类中的属性和方法，但是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构造方法和初始化块无法被继承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子类可以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重写（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Override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）父类的方法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方法名相同，形参列表相同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，子类返回值类型更小或者相同，子类声明的异常更小或者相同，子类方法的访问权限更大或相同</a:t>
            </a:r>
          </a:p>
        </p:txBody>
      </p:sp>
    </p:spTree>
    <p:extLst>
      <p:ext uri="{BB962C8B-B14F-4D97-AF65-F5344CB8AC3E}">
        <p14:creationId xmlns:p14="http://schemas.microsoft.com/office/powerpoint/2010/main" val="78282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083;#1756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083;#17566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083;#1756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083;#1756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7083;#17566;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12217</TotalTime>
  <Words>2859</Words>
  <Application>Microsoft Office PowerPoint</Application>
  <PresentationFormat>全屏显示(16:9)</PresentationFormat>
  <Paragraphs>360</Paragraphs>
  <Slides>43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微软雅黑</vt:lpstr>
      <vt:lpstr>微软雅黑 Light</vt:lpstr>
      <vt:lpstr>Arial</vt:lpstr>
      <vt:lpstr>Calibri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笑沙 陈</cp:lastModifiedBy>
  <cp:revision>3303</cp:revision>
  <dcterms:created xsi:type="dcterms:W3CDTF">2014-07-30T04:54:51Z</dcterms:created>
  <dcterms:modified xsi:type="dcterms:W3CDTF">2025-04-14T12:13:20Z</dcterms:modified>
</cp:coreProperties>
</file>