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70" r:id="rId2"/>
    <p:sldId id="297" r:id="rId3"/>
    <p:sldId id="287" r:id="rId4"/>
    <p:sldId id="309" r:id="rId5"/>
    <p:sldId id="310" r:id="rId6"/>
    <p:sldId id="311" r:id="rId7"/>
    <p:sldId id="312" r:id="rId8"/>
    <p:sldId id="313" r:id="rId9"/>
    <p:sldId id="314" r:id="rId10"/>
    <p:sldId id="371" r:id="rId11"/>
    <p:sldId id="363" r:id="rId12"/>
    <p:sldId id="364" r:id="rId13"/>
    <p:sldId id="315" r:id="rId14"/>
    <p:sldId id="316" r:id="rId15"/>
    <p:sldId id="319" r:id="rId16"/>
    <p:sldId id="320" r:id="rId17"/>
    <p:sldId id="322" r:id="rId18"/>
    <p:sldId id="366" r:id="rId19"/>
    <p:sldId id="365" r:id="rId20"/>
    <p:sldId id="325" r:id="rId21"/>
    <p:sldId id="343" r:id="rId22"/>
    <p:sldId id="324" r:id="rId23"/>
    <p:sldId id="368" r:id="rId24"/>
    <p:sldId id="328" r:id="rId25"/>
    <p:sldId id="367" r:id="rId26"/>
    <p:sldId id="330" r:id="rId27"/>
    <p:sldId id="332" r:id="rId28"/>
    <p:sldId id="334" r:id="rId29"/>
    <p:sldId id="335" r:id="rId30"/>
    <p:sldId id="331" r:id="rId31"/>
    <p:sldId id="336" r:id="rId32"/>
    <p:sldId id="345" r:id="rId33"/>
    <p:sldId id="338" r:id="rId34"/>
    <p:sldId id="346" r:id="rId35"/>
    <p:sldId id="347" r:id="rId36"/>
    <p:sldId id="350" r:id="rId37"/>
    <p:sldId id="348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9" r:id="rId46"/>
    <p:sldId id="360" r:id="rId47"/>
    <p:sldId id="369" r:id="rId48"/>
    <p:sldId id="361" r:id="rId49"/>
    <p:sldId id="362" r:id="rId50"/>
    <p:sldId id="295" r:id="rId51"/>
  </p:sldIdLst>
  <p:sldSz cx="9144000" cy="5143500" type="screen16x9"/>
  <p:notesSz cx="6858000" cy="9144000"/>
  <p:custDataLst>
    <p:tags r:id="rId5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42D"/>
    <a:srgbClr val="253C8E"/>
    <a:srgbClr val="0066FF"/>
    <a:srgbClr val="D94E60"/>
    <a:srgbClr val="E78D98"/>
    <a:srgbClr val="A51E28"/>
    <a:srgbClr val="F7F7F7"/>
    <a:srgbClr val="F2F2F2"/>
    <a:srgbClr val="FDFDFD"/>
    <a:srgbClr val="CB1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6252" autoAdjust="0"/>
  </p:normalViewPr>
  <p:slideViewPr>
    <p:cSldViewPr>
      <p:cViewPr varScale="1">
        <p:scale>
          <a:sx n="124" d="100"/>
          <a:sy n="124" d="100"/>
        </p:scale>
        <p:origin x="4468" y="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84D49705-5C2A-43A7-A0AA-3B7ABA9AF96A}"/>
    <pc:docChg chg="custSel addSld modSld">
      <pc:chgData name="pdcxs" userId="f53f700a-6709-4045-8975-3edaa594be1c" providerId="ADAL" clId="{84D49705-5C2A-43A7-A0AA-3B7ABA9AF96A}" dt="2024-04-15T14:36:21.239" v="465" actId="20577"/>
      <pc:docMkLst>
        <pc:docMk/>
      </pc:docMkLst>
      <pc:sldChg chg="delSp modSp mod">
        <pc:chgData name="pdcxs" userId="f53f700a-6709-4045-8975-3edaa594be1c" providerId="ADAL" clId="{84D49705-5C2A-43A7-A0AA-3B7ABA9AF96A}" dt="2024-04-15T13:04:17.656" v="2" actId="478"/>
        <pc:sldMkLst>
          <pc:docMk/>
          <pc:sldMk cId="1120522572" sldId="314"/>
        </pc:sldMkLst>
      </pc:sldChg>
      <pc:sldChg chg="modSp mod">
        <pc:chgData name="pdcxs" userId="f53f700a-6709-4045-8975-3edaa594be1c" providerId="ADAL" clId="{84D49705-5C2A-43A7-A0AA-3B7ABA9AF96A}" dt="2024-04-15T13:23:49.644" v="103" actId="20577"/>
        <pc:sldMkLst>
          <pc:docMk/>
          <pc:sldMk cId="3143972049" sldId="315"/>
        </pc:sldMkLst>
      </pc:sldChg>
      <pc:sldChg chg="modSp mod">
        <pc:chgData name="pdcxs" userId="f53f700a-6709-4045-8975-3edaa594be1c" providerId="ADAL" clId="{84D49705-5C2A-43A7-A0AA-3B7ABA9AF96A}" dt="2024-04-15T14:11:28.688" v="328" actId="20577"/>
        <pc:sldMkLst>
          <pc:docMk/>
          <pc:sldMk cId="3603955186" sldId="331"/>
        </pc:sldMkLst>
      </pc:sldChg>
      <pc:sldChg chg="modSp mod">
        <pc:chgData name="pdcxs" userId="f53f700a-6709-4045-8975-3edaa594be1c" providerId="ADAL" clId="{84D49705-5C2A-43A7-A0AA-3B7ABA9AF96A}" dt="2024-04-15T14:19:38.491" v="399" actId="14100"/>
        <pc:sldMkLst>
          <pc:docMk/>
          <pc:sldMk cId="3439348422" sldId="338"/>
        </pc:sldMkLst>
      </pc:sldChg>
      <pc:sldChg chg="modSp mod">
        <pc:chgData name="pdcxs" userId="f53f700a-6709-4045-8975-3edaa594be1c" providerId="ADAL" clId="{84D49705-5C2A-43A7-A0AA-3B7ABA9AF96A}" dt="2024-04-15T14:17:56.101" v="367" actId="20577"/>
        <pc:sldMkLst>
          <pc:docMk/>
          <pc:sldMk cId="3852033504" sldId="345"/>
        </pc:sldMkLst>
      </pc:sldChg>
      <pc:sldChg chg="modSp mod">
        <pc:chgData name="pdcxs" userId="f53f700a-6709-4045-8975-3edaa594be1c" providerId="ADAL" clId="{84D49705-5C2A-43A7-A0AA-3B7ABA9AF96A}" dt="2024-04-15T14:34:37.071" v="446" actId="14100"/>
        <pc:sldMkLst>
          <pc:docMk/>
          <pc:sldMk cId="3778151202" sldId="347"/>
        </pc:sldMkLst>
      </pc:sldChg>
      <pc:sldChg chg="modSp mod">
        <pc:chgData name="pdcxs" userId="f53f700a-6709-4045-8975-3edaa594be1c" providerId="ADAL" clId="{84D49705-5C2A-43A7-A0AA-3B7ABA9AF96A}" dt="2024-04-15T14:34:54.952" v="449" actId="14100"/>
        <pc:sldMkLst>
          <pc:docMk/>
          <pc:sldMk cId="3234715365" sldId="348"/>
        </pc:sldMkLst>
      </pc:sldChg>
      <pc:sldChg chg="addSp modSp mod">
        <pc:chgData name="pdcxs" userId="f53f700a-6709-4045-8975-3edaa594be1c" providerId="ADAL" clId="{84D49705-5C2A-43A7-A0AA-3B7ABA9AF96A}" dt="2024-04-15T14:36:21.239" v="465" actId="20577"/>
        <pc:sldMkLst>
          <pc:docMk/>
          <pc:sldMk cId="2492143466" sldId="362"/>
        </pc:sldMkLst>
      </pc:sldChg>
      <pc:sldChg chg="modSp mod">
        <pc:chgData name="pdcxs" userId="f53f700a-6709-4045-8975-3edaa594be1c" providerId="ADAL" clId="{84D49705-5C2A-43A7-A0AA-3B7ABA9AF96A}" dt="2024-04-15T13:49:32.055" v="219" actId="20577"/>
        <pc:sldMkLst>
          <pc:docMk/>
          <pc:sldMk cId="3295880085" sldId="368"/>
        </pc:sldMkLst>
      </pc:sldChg>
      <pc:sldChg chg="addSp delSp modSp add mod">
        <pc:chgData name="pdcxs" userId="f53f700a-6709-4045-8975-3edaa594be1c" providerId="ADAL" clId="{84D49705-5C2A-43A7-A0AA-3B7ABA9AF96A}" dt="2024-04-15T13:18:59.398" v="55" actId="20577"/>
        <pc:sldMkLst>
          <pc:docMk/>
          <pc:sldMk cId="421423449" sldId="371"/>
        </pc:sldMkLst>
      </pc:sldChg>
    </pc:docChg>
  </pc:docChgLst>
  <pc:docChgLst>
    <pc:chgData name="pdcxs" userId="f53f700a-6709-4045-8975-3edaa594be1c" providerId="ADAL" clId="{F4F657B9-EB35-48D0-A0FF-469624D557DA}"/>
    <pc:docChg chg="modSld">
      <pc:chgData name="pdcxs" userId="f53f700a-6709-4045-8975-3edaa594be1c" providerId="ADAL" clId="{F4F657B9-EB35-48D0-A0FF-469624D557DA}" dt="2023-03-09T01:57:21.620" v="8" actId="20577"/>
      <pc:docMkLst>
        <pc:docMk/>
      </pc:docMkLst>
      <pc:sldChg chg="modSp mod">
        <pc:chgData name="pdcxs" userId="f53f700a-6709-4045-8975-3edaa594be1c" providerId="ADAL" clId="{F4F657B9-EB35-48D0-A0FF-469624D557DA}" dt="2023-03-09T01:57:21.620" v="8" actId="20577"/>
        <pc:sldMkLst>
          <pc:docMk/>
          <pc:sldMk cId="753176371" sldId="306"/>
        </pc:sldMkLst>
      </pc:sldChg>
    </pc:docChg>
  </pc:docChgLst>
  <pc:docChgLst>
    <pc:chgData name="pdcxs" userId="f53f700a-6709-4045-8975-3edaa594be1c" providerId="ADAL" clId="{A2DD9877-5375-418A-AC3C-2BD849A4E1F1}"/>
    <pc:docChg chg="addSld delSld modSld">
      <pc:chgData name="pdcxs" userId="f53f700a-6709-4045-8975-3edaa594be1c" providerId="ADAL" clId="{A2DD9877-5375-418A-AC3C-2BD849A4E1F1}" dt="2024-02-28T05:42:58.424" v="1" actId="47"/>
      <pc:docMkLst>
        <pc:docMk/>
      </pc:docMkLst>
      <pc:sldChg chg="del">
        <pc:chgData name="pdcxs" userId="f53f700a-6709-4045-8975-3edaa594be1c" providerId="ADAL" clId="{A2DD9877-5375-418A-AC3C-2BD849A4E1F1}" dt="2024-02-28T05:42:58.424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2DD9877-5375-418A-AC3C-2BD849A4E1F1}" dt="2024-02-28T05:42:56.926" v="0"/>
        <pc:sldMkLst>
          <pc:docMk/>
          <pc:sldMk cId="261049126" sldId="370"/>
        </pc:sldMkLst>
      </pc:sldChg>
    </pc:docChg>
  </pc:docChgLst>
  <pc:docChgLst>
    <pc:chgData name="pdcxs" userId="f53f700a-6709-4045-8975-3edaa594be1c" providerId="ADAL" clId="{A8367376-B289-40D6-B7F7-F903DC62ABC0}"/>
    <pc:docChg chg="modSld">
      <pc:chgData name="pdcxs" userId="f53f700a-6709-4045-8975-3edaa594be1c" providerId="ADAL" clId="{A8367376-B289-40D6-B7F7-F903DC62ABC0}" dt="2025-04-14T12:14:00.634" v="0"/>
      <pc:docMkLst>
        <pc:docMk/>
      </pc:docMkLst>
      <pc:sldChg chg="modSp mod">
        <pc:chgData name="pdcxs" userId="f53f700a-6709-4045-8975-3edaa594be1c" providerId="ADAL" clId="{A8367376-B289-40D6-B7F7-F903DC62ABC0}" dt="2025-04-14T12:14:00.634" v="0"/>
        <pc:sldMkLst>
          <pc:docMk/>
          <pc:sldMk cId="261049126" sldId="370"/>
        </pc:sldMkLst>
        <pc:spChg chg="mod">
          <ac:chgData name="pdcxs" userId="f53f700a-6709-4045-8975-3edaa594be1c" providerId="ADAL" clId="{A8367376-B289-40D6-B7F7-F903DC62ABC0}" dt="2025-04-14T12:14:00.634" v="0"/>
          <ac:spMkLst>
            <pc:docMk/>
            <pc:sldMk cId="261049126" sldId="370"/>
            <ac:spMk id="2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1EC23-1F60-40A1-B5F5-097B5F27E90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BF9BB2-F01A-4CEE-9F8B-0FEB718736E2}">
      <dgm:prSet phldrT="[文本]"/>
      <dgm:spPr/>
      <dgm:t>
        <a:bodyPr/>
        <a:lstStyle/>
        <a:p>
          <a:r>
            <a:rPr lang="zh-CN" altLang="en-US" dirty="0"/>
            <a:t>生成线程池</a:t>
          </a:r>
        </a:p>
      </dgm:t>
    </dgm:pt>
    <dgm:pt modelId="{CAD90EC2-DC0B-4137-8078-572592AF818A}" type="parTrans" cxnId="{8F4A822C-DA39-465E-890D-DE02B37096A5}">
      <dgm:prSet/>
      <dgm:spPr/>
      <dgm:t>
        <a:bodyPr/>
        <a:lstStyle/>
        <a:p>
          <a:endParaRPr lang="zh-CN" altLang="en-US"/>
        </a:p>
      </dgm:t>
    </dgm:pt>
    <dgm:pt modelId="{43F289EF-71E6-4C9C-B64C-8E1AE09B56B0}" type="sibTrans" cxnId="{8F4A822C-DA39-465E-890D-DE02B37096A5}">
      <dgm:prSet/>
      <dgm:spPr/>
      <dgm:t>
        <a:bodyPr/>
        <a:lstStyle/>
        <a:p>
          <a:endParaRPr lang="zh-CN" altLang="en-US"/>
        </a:p>
      </dgm:t>
    </dgm:pt>
    <dgm:pt modelId="{77B4E5B7-8C11-4BF0-9326-572ACB2E98EA}">
      <dgm:prSet phldrT="[文本]"/>
      <dgm:spPr/>
      <dgm:t>
        <a:bodyPr/>
        <a:lstStyle/>
        <a:p>
          <a:r>
            <a:rPr lang="zh-CN" altLang="en-US" dirty="0"/>
            <a:t>提交任务</a:t>
          </a:r>
        </a:p>
      </dgm:t>
    </dgm:pt>
    <dgm:pt modelId="{791DBAB3-C0E5-425D-9B3E-001BFBF4E7A6}" type="parTrans" cxnId="{6FA34BC9-DA37-4E70-B30B-6FE7197466A4}">
      <dgm:prSet/>
      <dgm:spPr/>
      <dgm:t>
        <a:bodyPr/>
        <a:lstStyle/>
        <a:p>
          <a:endParaRPr lang="zh-CN" altLang="en-US"/>
        </a:p>
      </dgm:t>
    </dgm:pt>
    <dgm:pt modelId="{26240826-1BD1-4489-B857-59D5500424F0}" type="sibTrans" cxnId="{6FA34BC9-DA37-4E70-B30B-6FE7197466A4}">
      <dgm:prSet/>
      <dgm:spPr/>
      <dgm:t>
        <a:bodyPr/>
        <a:lstStyle/>
        <a:p>
          <a:endParaRPr lang="zh-CN" altLang="en-US"/>
        </a:p>
      </dgm:t>
    </dgm:pt>
    <dgm:pt modelId="{C88F32BD-52F0-4500-802F-1CAF5AA5600B}">
      <dgm:prSet phldrT="[文本]"/>
      <dgm:spPr/>
      <dgm:t>
        <a:bodyPr/>
        <a:lstStyle/>
        <a:p>
          <a:r>
            <a:rPr lang="zh-CN" altLang="en-US" dirty="0"/>
            <a:t>关闭线程池</a:t>
          </a:r>
        </a:p>
      </dgm:t>
    </dgm:pt>
    <dgm:pt modelId="{4E094111-543D-4366-BD4D-034354393717}" type="parTrans" cxnId="{B96ACF80-5374-45F6-8D02-03E72F3E761F}">
      <dgm:prSet/>
      <dgm:spPr/>
      <dgm:t>
        <a:bodyPr/>
        <a:lstStyle/>
        <a:p>
          <a:endParaRPr lang="zh-CN" altLang="en-US"/>
        </a:p>
      </dgm:t>
    </dgm:pt>
    <dgm:pt modelId="{ADED0499-C256-4026-A9CB-69A686DB3839}" type="sibTrans" cxnId="{B96ACF80-5374-45F6-8D02-03E72F3E761F}">
      <dgm:prSet/>
      <dgm:spPr/>
      <dgm:t>
        <a:bodyPr/>
        <a:lstStyle/>
        <a:p>
          <a:endParaRPr lang="zh-CN" altLang="en-US"/>
        </a:p>
      </dgm:t>
    </dgm:pt>
    <dgm:pt modelId="{580E2BFE-4C9A-475A-993A-BED96264E6A6}" type="pres">
      <dgm:prSet presAssocID="{1621EC23-1F60-40A1-B5F5-097B5F27E90A}" presName="Name0" presStyleCnt="0">
        <dgm:presLayoutVars>
          <dgm:dir/>
          <dgm:resizeHandles val="exact"/>
        </dgm:presLayoutVars>
      </dgm:prSet>
      <dgm:spPr/>
    </dgm:pt>
    <dgm:pt modelId="{95D05A57-291C-4AAC-8527-F93BE68AE811}" type="pres">
      <dgm:prSet presAssocID="{DEBF9BB2-F01A-4CEE-9F8B-0FEB718736E2}" presName="node" presStyleLbl="node1" presStyleIdx="0" presStyleCnt="3">
        <dgm:presLayoutVars>
          <dgm:bulletEnabled val="1"/>
        </dgm:presLayoutVars>
      </dgm:prSet>
      <dgm:spPr/>
    </dgm:pt>
    <dgm:pt modelId="{4B8BF2B0-EFC1-4B81-97EF-94C9C88B9E05}" type="pres">
      <dgm:prSet presAssocID="{43F289EF-71E6-4C9C-B64C-8E1AE09B56B0}" presName="sibTrans" presStyleLbl="sibTrans2D1" presStyleIdx="0" presStyleCnt="2"/>
      <dgm:spPr/>
    </dgm:pt>
    <dgm:pt modelId="{6DEE46C6-912A-47AA-84F8-646F3A232849}" type="pres">
      <dgm:prSet presAssocID="{43F289EF-71E6-4C9C-B64C-8E1AE09B56B0}" presName="connectorText" presStyleLbl="sibTrans2D1" presStyleIdx="0" presStyleCnt="2"/>
      <dgm:spPr/>
    </dgm:pt>
    <dgm:pt modelId="{A90E640D-68D2-4979-9C35-D50E6386A16B}" type="pres">
      <dgm:prSet presAssocID="{77B4E5B7-8C11-4BF0-9326-572ACB2E98EA}" presName="node" presStyleLbl="node1" presStyleIdx="1" presStyleCnt="3">
        <dgm:presLayoutVars>
          <dgm:bulletEnabled val="1"/>
        </dgm:presLayoutVars>
      </dgm:prSet>
      <dgm:spPr/>
    </dgm:pt>
    <dgm:pt modelId="{E6925705-F262-45E4-A8D9-B289F795C70B}" type="pres">
      <dgm:prSet presAssocID="{26240826-1BD1-4489-B857-59D5500424F0}" presName="sibTrans" presStyleLbl="sibTrans2D1" presStyleIdx="1" presStyleCnt="2"/>
      <dgm:spPr/>
    </dgm:pt>
    <dgm:pt modelId="{3EE17FFE-DB0C-40BB-A9C2-B8276004C3A3}" type="pres">
      <dgm:prSet presAssocID="{26240826-1BD1-4489-B857-59D5500424F0}" presName="connectorText" presStyleLbl="sibTrans2D1" presStyleIdx="1" presStyleCnt="2"/>
      <dgm:spPr/>
    </dgm:pt>
    <dgm:pt modelId="{3BE748B3-6540-45EE-B4E1-1B722E9C7D9F}" type="pres">
      <dgm:prSet presAssocID="{C88F32BD-52F0-4500-802F-1CAF5AA5600B}" presName="node" presStyleLbl="node1" presStyleIdx="2" presStyleCnt="3">
        <dgm:presLayoutVars>
          <dgm:bulletEnabled val="1"/>
        </dgm:presLayoutVars>
      </dgm:prSet>
      <dgm:spPr/>
    </dgm:pt>
  </dgm:ptLst>
  <dgm:cxnLst>
    <dgm:cxn modelId="{D863E312-CD92-46CB-9E4F-E7322BBEC323}" type="presOf" srcId="{26240826-1BD1-4489-B857-59D5500424F0}" destId="{3EE17FFE-DB0C-40BB-A9C2-B8276004C3A3}" srcOrd="1" destOrd="0" presId="urn:microsoft.com/office/officeart/2005/8/layout/process1"/>
    <dgm:cxn modelId="{2C0C0E14-A882-4C97-92FE-9A6496FDD70D}" type="presOf" srcId="{43F289EF-71E6-4C9C-B64C-8E1AE09B56B0}" destId="{4B8BF2B0-EFC1-4B81-97EF-94C9C88B9E05}" srcOrd="0" destOrd="0" presId="urn:microsoft.com/office/officeart/2005/8/layout/process1"/>
    <dgm:cxn modelId="{8F4A822C-DA39-465E-890D-DE02B37096A5}" srcId="{1621EC23-1F60-40A1-B5F5-097B5F27E90A}" destId="{DEBF9BB2-F01A-4CEE-9F8B-0FEB718736E2}" srcOrd="0" destOrd="0" parTransId="{CAD90EC2-DC0B-4137-8078-572592AF818A}" sibTransId="{43F289EF-71E6-4C9C-B64C-8E1AE09B56B0}"/>
    <dgm:cxn modelId="{B96ACF80-5374-45F6-8D02-03E72F3E761F}" srcId="{1621EC23-1F60-40A1-B5F5-097B5F27E90A}" destId="{C88F32BD-52F0-4500-802F-1CAF5AA5600B}" srcOrd="2" destOrd="0" parTransId="{4E094111-543D-4366-BD4D-034354393717}" sibTransId="{ADED0499-C256-4026-A9CB-69A686DB3839}"/>
    <dgm:cxn modelId="{2CA6AB89-48D1-4A54-9424-C117BCB1ACEB}" type="presOf" srcId="{1621EC23-1F60-40A1-B5F5-097B5F27E90A}" destId="{580E2BFE-4C9A-475A-993A-BED96264E6A6}" srcOrd="0" destOrd="0" presId="urn:microsoft.com/office/officeart/2005/8/layout/process1"/>
    <dgm:cxn modelId="{46B39D92-FE77-4B99-B6C4-47143100FE2F}" type="presOf" srcId="{26240826-1BD1-4489-B857-59D5500424F0}" destId="{E6925705-F262-45E4-A8D9-B289F795C70B}" srcOrd="0" destOrd="0" presId="urn:microsoft.com/office/officeart/2005/8/layout/process1"/>
    <dgm:cxn modelId="{D1BD5DA3-3FF7-4EBE-BE77-E72096801AAB}" type="presOf" srcId="{C88F32BD-52F0-4500-802F-1CAF5AA5600B}" destId="{3BE748B3-6540-45EE-B4E1-1B722E9C7D9F}" srcOrd="0" destOrd="0" presId="urn:microsoft.com/office/officeart/2005/8/layout/process1"/>
    <dgm:cxn modelId="{AC4E4AC1-8D6B-4C61-9570-DE26ECD557CB}" type="presOf" srcId="{43F289EF-71E6-4C9C-B64C-8E1AE09B56B0}" destId="{6DEE46C6-912A-47AA-84F8-646F3A232849}" srcOrd="1" destOrd="0" presId="urn:microsoft.com/office/officeart/2005/8/layout/process1"/>
    <dgm:cxn modelId="{B263A0C1-C701-42DD-9FDA-A7EA49F51A66}" type="presOf" srcId="{77B4E5B7-8C11-4BF0-9326-572ACB2E98EA}" destId="{A90E640D-68D2-4979-9C35-D50E6386A16B}" srcOrd="0" destOrd="0" presId="urn:microsoft.com/office/officeart/2005/8/layout/process1"/>
    <dgm:cxn modelId="{6FA34BC9-DA37-4E70-B30B-6FE7197466A4}" srcId="{1621EC23-1F60-40A1-B5F5-097B5F27E90A}" destId="{77B4E5B7-8C11-4BF0-9326-572ACB2E98EA}" srcOrd="1" destOrd="0" parTransId="{791DBAB3-C0E5-425D-9B3E-001BFBF4E7A6}" sibTransId="{26240826-1BD1-4489-B857-59D5500424F0}"/>
    <dgm:cxn modelId="{DDEEB7E2-4726-452E-A784-41E9F8EB5FB9}" type="presOf" srcId="{DEBF9BB2-F01A-4CEE-9F8B-0FEB718736E2}" destId="{95D05A57-291C-4AAC-8527-F93BE68AE811}" srcOrd="0" destOrd="0" presId="urn:microsoft.com/office/officeart/2005/8/layout/process1"/>
    <dgm:cxn modelId="{1EAB1A2B-DDC1-44DB-9646-B089D3C155BD}" type="presParOf" srcId="{580E2BFE-4C9A-475A-993A-BED96264E6A6}" destId="{95D05A57-291C-4AAC-8527-F93BE68AE811}" srcOrd="0" destOrd="0" presId="urn:microsoft.com/office/officeart/2005/8/layout/process1"/>
    <dgm:cxn modelId="{5B4ED926-50A3-465B-A637-18B8E05B513F}" type="presParOf" srcId="{580E2BFE-4C9A-475A-993A-BED96264E6A6}" destId="{4B8BF2B0-EFC1-4B81-97EF-94C9C88B9E05}" srcOrd="1" destOrd="0" presId="urn:microsoft.com/office/officeart/2005/8/layout/process1"/>
    <dgm:cxn modelId="{2BE3EB7F-A8AE-4059-AF7C-A91B7D6DA9B0}" type="presParOf" srcId="{4B8BF2B0-EFC1-4B81-97EF-94C9C88B9E05}" destId="{6DEE46C6-912A-47AA-84F8-646F3A232849}" srcOrd="0" destOrd="0" presId="urn:microsoft.com/office/officeart/2005/8/layout/process1"/>
    <dgm:cxn modelId="{5869E56E-D806-4958-9599-95C6432EBB6F}" type="presParOf" srcId="{580E2BFE-4C9A-475A-993A-BED96264E6A6}" destId="{A90E640D-68D2-4979-9C35-D50E6386A16B}" srcOrd="2" destOrd="0" presId="urn:microsoft.com/office/officeart/2005/8/layout/process1"/>
    <dgm:cxn modelId="{1CF149F9-4FAC-4800-8ECB-D6E4054A5F8D}" type="presParOf" srcId="{580E2BFE-4C9A-475A-993A-BED96264E6A6}" destId="{E6925705-F262-45E4-A8D9-B289F795C70B}" srcOrd="3" destOrd="0" presId="urn:microsoft.com/office/officeart/2005/8/layout/process1"/>
    <dgm:cxn modelId="{F8300696-3A4C-4E16-8788-EF103310D3E7}" type="presParOf" srcId="{E6925705-F262-45E4-A8D9-B289F795C70B}" destId="{3EE17FFE-DB0C-40BB-A9C2-B8276004C3A3}" srcOrd="0" destOrd="0" presId="urn:microsoft.com/office/officeart/2005/8/layout/process1"/>
    <dgm:cxn modelId="{7C0DE143-0CC0-445B-B6EA-A472B66882FF}" type="presParOf" srcId="{580E2BFE-4C9A-475A-993A-BED96264E6A6}" destId="{3BE748B3-6540-45EE-B4E1-1B722E9C7D9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05A57-291C-4AAC-8527-F93BE68AE811}">
      <dsp:nvSpPr>
        <dsp:cNvPr id="0" name=""/>
        <dsp:cNvSpPr/>
      </dsp:nvSpPr>
      <dsp:spPr>
        <a:xfrm>
          <a:off x="5357" y="247550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生成线程池</a:t>
          </a:r>
        </a:p>
      </dsp:txBody>
      <dsp:txXfrm>
        <a:off x="33499" y="275692"/>
        <a:ext cx="1545106" cy="904550"/>
      </dsp:txXfrm>
    </dsp:sp>
    <dsp:sp modelId="{4B8BF2B0-EFC1-4B81-97EF-94C9C88B9E05}">
      <dsp:nvSpPr>
        <dsp:cNvPr id="0" name=""/>
        <dsp:cNvSpPr/>
      </dsp:nvSpPr>
      <dsp:spPr>
        <a:xfrm>
          <a:off x="1766887" y="529395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66887" y="608824"/>
        <a:ext cx="237646" cy="238286"/>
      </dsp:txXfrm>
    </dsp:sp>
    <dsp:sp modelId="{A90E640D-68D2-4979-9C35-D50E6386A16B}">
      <dsp:nvSpPr>
        <dsp:cNvPr id="0" name=""/>
        <dsp:cNvSpPr/>
      </dsp:nvSpPr>
      <dsp:spPr>
        <a:xfrm>
          <a:off x="2247304" y="247550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提交任务</a:t>
          </a:r>
        </a:p>
      </dsp:txBody>
      <dsp:txXfrm>
        <a:off x="2275446" y="275692"/>
        <a:ext cx="1545106" cy="904550"/>
      </dsp:txXfrm>
    </dsp:sp>
    <dsp:sp modelId="{E6925705-F262-45E4-A8D9-B289F795C70B}">
      <dsp:nvSpPr>
        <dsp:cNvPr id="0" name=""/>
        <dsp:cNvSpPr/>
      </dsp:nvSpPr>
      <dsp:spPr>
        <a:xfrm>
          <a:off x="4008834" y="529395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008834" y="608824"/>
        <a:ext cx="237646" cy="238286"/>
      </dsp:txXfrm>
    </dsp:sp>
    <dsp:sp modelId="{3BE748B3-6540-45EE-B4E1-1B722E9C7D9F}">
      <dsp:nvSpPr>
        <dsp:cNvPr id="0" name=""/>
        <dsp:cNvSpPr/>
      </dsp:nvSpPr>
      <dsp:spPr>
        <a:xfrm>
          <a:off x="4489251" y="247550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关闭线程池</a:t>
          </a:r>
        </a:p>
      </dsp:txBody>
      <dsp:txXfrm>
        <a:off x="4517393" y="275692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33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40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9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6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933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7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1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3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4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96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21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3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3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14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23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35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3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6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25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4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59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48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76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15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20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01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5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05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69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86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23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72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112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4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334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799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211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8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600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4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95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33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1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2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484440" cy="415370"/>
            <a:chOff x="264586" y="255969"/>
            <a:chExt cx="348444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08033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Thread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类创建线程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604DF86-EE2A-DBF1-6EA1-AA312FD89D6E}"/>
              </a:ext>
            </a:extLst>
          </p:cNvPr>
          <p:cNvSpPr txBox="1"/>
          <p:nvPr/>
        </p:nvSpPr>
        <p:spPr>
          <a:xfrm>
            <a:off x="254916" y="915566"/>
            <a:ext cx="827752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/ExtendThread.java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F2F08F-C0EE-3779-79AE-ABC5DE7EBA58}"/>
              </a:ext>
            </a:extLst>
          </p:cNvPr>
          <p:cNvSpPr txBox="1"/>
          <p:nvPr/>
        </p:nvSpPr>
        <p:spPr>
          <a:xfrm>
            <a:off x="264586" y="1771067"/>
            <a:ext cx="827752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/SleepSort.java</a:t>
            </a:r>
          </a:p>
        </p:txBody>
      </p:sp>
    </p:spTree>
    <p:extLst>
      <p:ext uri="{BB962C8B-B14F-4D97-AF65-F5344CB8AC3E}">
        <p14:creationId xmlns:p14="http://schemas.microsoft.com/office/powerpoint/2010/main" val="4214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46454" cy="415370"/>
            <a:chOff x="264586" y="255969"/>
            <a:chExt cx="404645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4234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实现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Runnable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接口创建线程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AAB8877-7AAD-4B37-B922-90293FD2C11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4382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java.lang.Runnable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接口，并重写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run()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创建该实现类的实例，将其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传给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的构造函数，创建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对象，然后调用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方法启动线程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8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46454" cy="415370"/>
            <a:chOff x="264586" y="255969"/>
            <a:chExt cx="404645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4234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实现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Runnable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接口创建线程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AAB8877-7AAD-4B37-B922-90293FD2C11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4382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Thread(),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Thread(String name)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Thread(Runnable target)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Thread(Runnable target, String name)</a:t>
            </a:r>
          </a:p>
        </p:txBody>
      </p:sp>
    </p:spTree>
    <p:extLst>
      <p:ext uri="{BB962C8B-B14F-4D97-AF65-F5344CB8AC3E}">
        <p14:creationId xmlns:p14="http://schemas.microsoft.com/office/powerpoint/2010/main" val="19480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46454" cy="415370"/>
            <a:chOff x="264586" y="255969"/>
            <a:chExt cx="404645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4234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实现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Runnable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接口创建线程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AAB8877-7AAD-4B37-B922-90293FD2C11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4382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ThreadGroup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group, String name)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ThreadGroup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group, Runnable target) 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ThreadGroup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group, Runnable target String name)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8FF03-C6E5-4C26-9683-9BFBE3D2969B}"/>
              </a:ext>
            </a:extLst>
          </p:cNvPr>
          <p:cNvSpPr txBox="1"/>
          <p:nvPr/>
        </p:nvSpPr>
        <p:spPr>
          <a:xfrm>
            <a:off x="107504" y="2828679"/>
            <a:ext cx="885698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线程组可以对线程分类管理，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可以控制线程组，从而控制组内的所有线程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D2B4E3-1748-41AD-BDED-DAF703365FA6}"/>
              </a:ext>
            </a:extLst>
          </p:cNvPr>
          <p:cNvSpPr txBox="1"/>
          <p:nvPr/>
        </p:nvSpPr>
        <p:spPr>
          <a:xfrm>
            <a:off x="264586" y="4078239"/>
            <a:ext cx="855588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/InterfaceThread.java</a:t>
            </a:r>
          </a:p>
        </p:txBody>
      </p:sp>
    </p:spTree>
    <p:extLst>
      <p:ext uri="{BB962C8B-B14F-4D97-AF65-F5344CB8AC3E}">
        <p14:creationId xmlns:p14="http://schemas.microsoft.com/office/powerpoint/2010/main" val="314397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04740" cy="415370"/>
            <a:chOff x="264586" y="255969"/>
            <a:chExt cx="270474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0063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Callable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泛型接口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BFA957FD-DD4C-4C3A-A4BB-6DE4E40F336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4001"/>
            <a:ext cx="8928992" cy="447602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泛型接口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java.util.concurrent.Callable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call()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方法作为线程执行体</a:t>
            </a:r>
          </a:p>
          <a:p>
            <a:pPr lvl="1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call()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可以有返回值</a:t>
            </a:r>
          </a:p>
          <a:p>
            <a:pPr lvl="1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call()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可以声明抛出异常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Callable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不能直接用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对象创建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Callable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创建线程？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不能直接调用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，只能作为线程执行体使用，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如何获取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call()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方法的返回值呢？</a:t>
            </a:r>
          </a:p>
        </p:txBody>
      </p:sp>
    </p:spTree>
    <p:extLst>
      <p:ext uri="{BB962C8B-B14F-4D97-AF65-F5344CB8AC3E}">
        <p14:creationId xmlns:p14="http://schemas.microsoft.com/office/powerpoint/2010/main" val="2291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012423" cy="415370"/>
            <a:chOff x="264586" y="255969"/>
            <a:chExt cx="501242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60831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Future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泛型接口及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FutureTask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泛型类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F564BB5A-5961-4ADB-AD82-85574C541AE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64341"/>
            <a:ext cx="8928992" cy="445568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泛型接口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Future&lt;T&gt;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用于获取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Callable&lt;T&gt;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call()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泛型类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Future&lt;T&gt;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泛型接口和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&lt;&gt;(Runnable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 result)</a:t>
            </a:r>
          </a:p>
          <a:p>
            <a:pPr marL="857250" lvl="1" indent="-457200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&lt;&gt;(Callable&lt;T&gt; callable)</a:t>
            </a:r>
          </a:p>
          <a:p>
            <a:pPr marL="857250" lvl="1" indent="-457200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cancel(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isCancelled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857250" lvl="1" indent="-457200" algn="just"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isDone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857250" lvl="1" indent="-457200" algn="just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get(), get(long timeout,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unit),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0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92803" cy="415370"/>
            <a:chOff x="264586" y="255969"/>
            <a:chExt cx="35928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886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Callable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创建多线程</a:t>
              </a: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EBF030A5-7A11-418B-AA14-703D0DDF4276}"/>
              </a:ext>
            </a:extLst>
          </p:cNvPr>
          <p:cNvSpPr txBox="1">
            <a:spLocks noChangeArrowheads="1"/>
          </p:cNvSpPr>
          <p:nvPr/>
        </p:nvSpPr>
        <p:spPr>
          <a:xfrm>
            <a:off x="131386" y="631770"/>
            <a:ext cx="8928991" cy="438825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Callable&lt;T&gt;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泛型接口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，并重写其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方法，线程执行体便放在该方法体内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Callable&lt;T&gt;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实现类的实例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，并利用该实例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泛型类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FutureTask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实例作为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来创建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对象才是真正的线程对象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调用线程对象的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start()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来启动该线程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286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线程的生命周期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BC0A69-C306-4CF0-AA4E-A8C200AE27BB}"/>
              </a:ext>
            </a:extLst>
          </p:cNvPr>
          <p:cNvGrpSpPr/>
          <p:nvPr/>
        </p:nvGrpSpPr>
        <p:grpSpPr>
          <a:xfrm>
            <a:off x="264586" y="627534"/>
            <a:ext cx="8699902" cy="4214746"/>
            <a:chOff x="2197768" y="1467853"/>
            <a:chExt cx="10019835" cy="491935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8C048C3-F909-40E1-B1D9-2FB8345D4D10}"/>
                </a:ext>
              </a:extLst>
            </p:cNvPr>
            <p:cNvSpPr/>
            <p:nvPr/>
          </p:nvSpPr>
          <p:spPr bwMode="auto">
            <a:xfrm>
              <a:off x="2197768" y="4636169"/>
              <a:ext cx="1138989" cy="8021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latin typeface="+mn-lt"/>
                  <a:ea typeface="+mn-ea"/>
                  <a:cs typeface="+mn-ea"/>
                  <a:sym typeface="+mn-lt"/>
                </a:rPr>
                <a:t>新建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E4D6E57-B2BC-447E-980E-168F09B6264E}"/>
                </a:ext>
              </a:extLst>
            </p:cNvPr>
            <p:cNvSpPr/>
            <p:nvPr/>
          </p:nvSpPr>
          <p:spPr bwMode="auto">
            <a:xfrm>
              <a:off x="5069305" y="4636168"/>
              <a:ext cx="1138989" cy="80210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就绪</a:t>
              </a:r>
              <a:endPara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FBB3337D-1043-415A-BDFF-B87ABAB6E245}"/>
                </a:ext>
              </a:extLst>
            </p:cNvPr>
            <p:cNvSpPr/>
            <p:nvPr/>
          </p:nvSpPr>
          <p:spPr bwMode="auto">
            <a:xfrm>
              <a:off x="7940842" y="4636168"/>
              <a:ext cx="1138989" cy="8021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cs typeface="+mn-ea"/>
                  <a:sym typeface="+mn-lt"/>
                </a:rPr>
                <a:t>运行</a:t>
              </a:r>
              <a:endParaRPr lang="zh-CN" altLang="en-US" sz="2800" b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010C3E5-90CF-497E-A0E0-44205B9A579B}"/>
                </a:ext>
              </a:extLst>
            </p:cNvPr>
            <p:cNvSpPr/>
            <p:nvPr/>
          </p:nvSpPr>
          <p:spPr bwMode="auto">
            <a:xfrm>
              <a:off x="11078614" y="4636168"/>
              <a:ext cx="1138989" cy="80210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死亡</a:t>
              </a:r>
              <a:endPara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C15A795-08A2-454E-97A4-93A1358AAFA2}"/>
                </a:ext>
              </a:extLst>
            </p:cNvPr>
            <p:cNvSpPr/>
            <p:nvPr/>
          </p:nvSpPr>
          <p:spPr bwMode="auto">
            <a:xfrm>
              <a:off x="6489031" y="1467853"/>
              <a:ext cx="1138989" cy="802105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bevel/>
              <a:headEnd/>
              <a:tailEnd/>
            </a:ln>
          </p:spPr>
          <p:txBody>
            <a:bodyPr rtlCol="0" anchor="ctr"/>
            <a:lstStyle/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阻塞</a:t>
              </a:r>
              <a:endPara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909948B-4F2F-4DD6-8190-05A26309D260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3336757" y="5037221"/>
              <a:ext cx="173254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FFBB629-D882-42B4-87A4-177B74EE4ACB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9080986" y="5037221"/>
              <a:ext cx="1997627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A2D3F71-3F23-4F60-8AE7-68D6A172BAB1}"/>
                </a:ext>
              </a:extLst>
            </p:cNvPr>
            <p:cNvCxnSpPr/>
            <p:nvPr/>
          </p:nvCxnSpPr>
          <p:spPr>
            <a:xfrm flipV="1">
              <a:off x="6208294" y="4838639"/>
              <a:ext cx="173254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E360611-5728-4D64-9754-08251D793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8294" y="5221580"/>
              <a:ext cx="173139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38C549D-0626-4FDE-AAB1-5DAFAC3FAF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4509" y="2269958"/>
              <a:ext cx="1065827" cy="2366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D159F2E-34C8-469F-89DA-416928EA0A42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5638800" y="2269958"/>
              <a:ext cx="1024629" cy="2366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D396FBD-D80D-4890-811A-A916F0ACEACC}"/>
                </a:ext>
              </a:extLst>
            </p:cNvPr>
            <p:cNvSpPr txBox="1"/>
            <p:nvPr/>
          </p:nvSpPr>
          <p:spPr>
            <a:xfrm>
              <a:off x="3579296" y="4575555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start()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0B7BB3-3DA9-493A-A155-E8BC5B6FC14D}"/>
                </a:ext>
              </a:extLst>
            </p:cNvPr>
            <p:cNvSpPr txBox="1"/>
            <p:nvPr/>
          </p:nvSpPr>
          <p:spPr>
            <a:xfrm>
              <a:off x="6248536" y="4397156"/>
              <a:ext cx="1664278" cy="3592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zh-CN" altLang="en-US" dirty="0">
                  <a:solidFill>
                    <a:srgbClr val="C00000"/>
                  </a:solidFill>
                </a:rPr>
                <a:t>获得</a:t>
              </a:r>
              <a:r>
                <a:rPr lang="en-US" altLang="zh-CN" dirty="0">
                  <a:solidFill>
                    <a:srgbClr val="C00000"/>
                  </a:solidFill>
                </a:rPr>
                <a:t>CPU</a:t>
              </a:r>
              <a:r>
                <a:rPr lang="zh-CN" altLang="en-US" dirty="0">
                  <a:solidFill>
                    <a:srgbClr val="C00000"/>
                  </a:solidFill>
                </a:rPr>
                <a:t>资源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16FB5B4-36B5-4ADD-A700-72B463BE3695}"/>
                </a:ext>
              </a:extLst>
            </p:cNvPr>
            <p:cNvSpPr txBox="1"/>
            <p:nvPr/>
          </p:nvSpPr>
          <p:spPr>
            <a:xfrm>
              <a:off x="6253259" y="5316628"/>
              <a:ext cx="1654830" cy="6106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>
                <a:buNone/>
              </a:pPr>
              <a:r>
                <a:rPr lang="en-US" altLang="zh-CN" dirty="0" err="1">
                  <a:solidFill>
                    <a:srgbClr val="C00000"/>
                  </a:solidFill>
                </a:rPr>
                <a:t>Thread.yield</a:t>
              </a:r>
              <a:r>
                <a:rPr lang="en-US" altLang="zh-CN" dirty="0">
                  <a:solidFill>
                    <a:srgbClr val="C00000"/>
                  </a:solidFill>
                </a:rPr>
                <a:t>() </a:t>
              </a:r>
            </a:p>
            <a:p>
              <a:pPr marL="0" indent="0">
                <a:buNone/>
              </a:pPr>
              <a:r>
                <a:rPr lang="zh-CN" altLang="en-US" dirty="0">
                  <a:solidFill>
                    <a:srgbClr val="C00000"/>
                  </a:solidFill>
                </a:rPr>
                <a:t>失去</a:t>
              </a:r>
              <a:r>
                <a:rPr lang="en-US" altLang="zh-CN" dirty="0">
                  <a:solidFill>
                    <a:srgbClr val="C00000"/>
                  </a:solidFill>
                </a:rPr>
                <a:t>CPU</a:t>
              </a:r>
              <a:r>
                <a:rPr lang="zh-CN" altLang="en-US" dirty="0">
                  <a:solidFill>
                    <a:srgbClr val="C00000"/>
                  </a:solidFill>
                </a:rPr>
                <a:t>资源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DDDAD62-B4CC-46C9-BE07-3698F91382E8}"/>
                </a:ext>
              </a:extLst>
            </p:cNvPr>
            <p:cNvSpPr txBox="1"/>
            <p:nvPr/>
          </p:nvSpPr>
          <p:spPr>
            <a:xfrm>
              <a:off x="7859402" y="2408946"/>
              <a:ext cx="4277918" cy="186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err="1">
                  <a:solidFill>
                    <a:srgbClr val="C00000"/>
                  </a:solidFill>
                </a:rPr>
                <a:t>Thread.sleep</a:t>
              </a:r>
              <a:r>
                <a:rPr lang="en-US" altLang="zh-CN" dirty="0">
                  <a:solidFill>
                    <a:srgbClr val="C00000"/>
                  </a:solidFill>
                </a:rPr>
                <a:t>(long), sleep(long, long)</a:t>
              </a: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阻塞式</a:t>
              </a:r>
              <a:r>
                <a:rPr lang="en-US" altLang="zh-CN" dirty="0">
                  <a:solidFill>
                    <a:srgbClr val="C00000"/>
                  </a:solidFill>
                </a:rPr>
                <a:t>IO</a:t>
              </a:r>
              <a:r>
                <a:rPr lang="zh-CN" altLang="en-US" dirty="0">
                  <a:solidFill>
                    <a:srgbClr val="C00000"/>
                  </a:solidFill>
                </a:rPr>
                <a:t>方法</a:t>
              </a:r>
              <a:r>
                <a:rPr lang="en-US" altLang="zh-CN" dirty="0">
                  <a:solidFill>
                    <a:srgbClr val="C00000"/>
                  </a:solidFill>
                </a:rPr>
                <a:t>(</a:t>
              </a:r>
              <a:r>
                <a:rPr lang="en-US" altLang="zh-CN" dirty="0" err="1">
                  <a:solidFill>
                    <a:srgbClr val="C00000"/>
                  </a:solidFill>
                </a:rPr>
                <a:t>BlockingQueue</a:t>
              </a:r>
              <a:r>
                <a:rPr lang="en-US" altLang="zh-CN" dirty="0">
                  <a:solidFill>
                    <a:srgbClr val="C00000"/>
                  </a:solidFill>
                </a:rPr>
                <a:t>, </a:t>
              </a:r>
              <a:r>
                <a:rPr lang="en-US" altLang="zh-CN" dirty="0" err="1">
                  <a:solidFill>
                    <a:srgbClr val="C00000"/>
                  </a:solidFill>
                </a:rPr>
                <a:t>BlockingDeque</a:t>
              </a:r>
              <a:r>
                <a:rPr lang="en-US" altLang="zh-CN" dirty="0">
                  <a:solidFill>
                    <a:srgbClr val="C00000"/>
                  </a:solidFill>
                </a:rPr>
                <a:t>)</a:t>
              </a: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等待同步监听器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等待通知 </a:t>
              </a:r>
              <a:r>
                <a:rPr lang="en-US" altLang="zh-CN" dirty="0">
                  <a:solidFill>
                    <a:srgbClr val="C00000"/>
                  </a:solidFill>
                </a:rPr>
                <a:t>wait()</a:t>
              </a: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join()/join(long)/join(long, long)</a:t>
              </a: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suspend()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94576C6-41DF-4204-AC79-462CAD7E6C66}"/>
                </a:ext>
              </a:extLst>
            </p:cNvPr>
            <p:cNvSpPr txBox="1"/>
            <p:nvPr/>
          </p:nvSpPr>
          <p:spPr>
            <a:xfrm>
              <a:off x="4286463" y="2631403"/>
              <a:ext cx="2230285" cy="16165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rgbClr val="C00000"/>
                  </a:solidFill>
                </a:rPr>
                <a:t>sleep </a:t>
              </a:r>
              <a:r>
                <a:rPr lang="zh-CN" altLang="en-US" dirty="0">
                  <a:solidFill>
                    <a:srgbClr val="C00000"/>
                  </a:solidFill>
                </a:rPr>
                <a:t>时间到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阻塞式</a:t>
              </a:r>
              <a:r>
                <a:rPr lang="en-US" altLang="zh-CN" dirty="0">
                  <a:solidFill>
                    <a:srgbClr val="C00000"/>
                  </a:solidFill>
                </a:rPr>
                <a:t>IO</a:t>
              </a:r>
              <a:r>
                <a:rPr lang="zh-CN" altLang="en-US" dirty="0">
                  <a:solidFill>
                    <a:srgbClr val="C00000"/>
                  </a:solidFill>
                </a:rPr>
                <a:t>方法返回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获得同步监听器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获得通知 </a:t>
              </a:r>
              <a:r>
                <a:rPr lang="en-US" altLang="zh-CN" dirty="0">
                  <a:solidFill>
                    <a:srgbClr val="C00000"/>
                  </a:solidFill>
                </a:rPr>
                <a:t>notify()</a:t>
              </a:r>
            </a:p>
            <a:p>
              <a:r>
                <a:rPr lang="zh-CN" altLang="en-US" dirty="0">
                  <a:solidFill>
                    <a:srgbClr val="C00000"/>
                  </a:solidFill>
                </a:rPr>
                <a:t>插入的线程执行完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resume()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C22C554-829D-4B6D-994C-C5278BF3A55A}"/>
                </a:ext>
              </a:extLst>
            </p:cNvPr>
            <p:cNvSpPr txBox="1"/>
            <p:nvPr/>
          </p:nvSpPr>
          <p:spPr>
            <a:xfrm>
              <a:off x="8595504" y="5525053"/>
              <a:ext cx="2805714" cy="8621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285750" indent="-285750" algn="just">
                <a:buFont typeface="Arial" panose="020B0604020202020204" pitchFamily="34" charset="0"/>
                <a:buChar char="•"/>
                <a:def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C00000"/>
                  </a:solidFill>
                </a:rPr>
                <a:t>发生异常或者错误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run()/call()</a:t>
              </a:r>
              <a:r>
                <a:rPr lang="zh-CN" altLang="en-US" dirty="0">
                  <a:solidFill>
                    <a:srgbClr val="C00000"/>
                  </a:solidFill>
                </a:rPr>
                <a:t>方法执行完毕</a:t>
              </a:r>
              <a:endParaRPr lang="en-US" altLang="zh-CN" dirty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rgbClr val="C00000"/>
                  </a:solidFill>
                </a:rPr>
                <a:t>stop()//</a:t>
              </a:r>
              <a:r>
                <a:rPr lang="zh-CN" altLang="en-US" dirty="0">
                  <a:solidFill>
                    <a:srgbClr val="C00000"/>
                  </a:solidFill>
                </a:rPr>
                <a:t>太暴力，不推荐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1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862749" cy="415370"/>
            <a:chOff x="264586" y="255969"/>
            <a:chExt cx="386274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5863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线程类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Thread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中的常用方法</a:t>
              </a:r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8A48B0-BD71-4A55-9185-AE33F7B16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54414"/>
              </p:ext>
            </p:extLst>
          </p:nvPr>
        </p:nvGraphicFramePr>
        <p:xfrm>
          <a:off x="107504" y="671339"/>
          <a:ext cx="892899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193416250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42662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常用方法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static Thread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currentThread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获取当前正在运行的线程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4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final String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getName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返回线程的名字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start()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启动线程（从新建状态切换到就绪状态）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2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run()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线程执行体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8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final Boolean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isAlive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如果线程处于就绪、运行、阻塞状态返回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；如果线程处于新建，或已经结束，则返回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5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interrupt()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设置中断状态为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。对于正在运行的线程不会中断，对于处于阻塞状态的线程，则会抛出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InterruptedException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9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static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isInterrupted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判断一个线程是否被中断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8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8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862749" cy="415370"/>
            <a:chOff x="264586" y="255969"/>
            <a:chExt cx="386274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5863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线程类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Thread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中的常用方法</a:t>
              </a:r>
            </a:p>
          </p:txBody>
        </p:sp>
      </p:grp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8A48B0-BD71-4A55-9185-AE33F7B16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70558"/>
              </p:ext>
            </p:extLst>
          </p:nvPr>
        </p:nvGraphicFramePr>
        <p:xfrm>
          <a:off x="107504" y="671339"/>
          <a:ext cx="892899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1934162509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42662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常用方法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final void join()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暂停当前正在运行的线程，让调用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join()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方法的线程先执行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final int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getPriority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返回线程优先级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3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final void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setPriority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(int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newPriority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设置线程优先级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4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void sleep(long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millis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设置正在运行的线程的睡眠时间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12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static void yield()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正在运行的线程主动放弃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资源，返回到就绪状态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6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4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9270048-F623-40E0-9EF9-761206C8A519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A7D3A3AA-ABD0-4B9B-8F8F-03D73CAE06CD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80C4456-2180-4105-994D-CE39BCE23847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017BE4F2-BDFF-4376-8652-19950A4FEED9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FF2AD846-2303-4AAB-BDD2-71BB500A6F93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FBD73D9E-8AB4-4F1D-8686-1565AEEBAD76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C331A8D-DD6F-4975-8AEC-63F2B367D685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43DD4899-F91A-4A34-91C2-87CA7AC20F02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F711D6C5-4382-4C1D-813E-DEBFB847C998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3C7CBB84-A22A-448A-A1A9-314EB4DD1884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1E1343A-672D-4D3C-8C06-28B941358B69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DEF0D105-5331-4B31-BB25-00B7BFAD89F4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986B969-6AEB-4EAB-B03D-E05C7937C99D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C6388BB5-30B2-4240-9A43-B63B0778B782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6657D74-16F7-4C79-8528-E9765745037B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46388CA9-17D3-4B6F-81A3-EA3B4888A513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062420E-2E83-4A8C-B616-6DC62C520065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90F715B6-B537-4D66-BEE9-6F611DBE0FD1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9E6A4A01-F4F7-45A8-A793-4068B28B27DF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F55CC10B-1359-4D91-90F2-6F0BE035DFF6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E2DE758-9CCC-46DD-B7AE-2C23FF290E6D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2C707622-7144-4C3F-BEFA-B4D70790DBA7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720BE5AB-3EAA-4D04-BD5A-55F2705DBA7B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BF7337CE-5EF4-4040-B513-13F539229264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rgbClr val="253C8E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C0ED36F-6E50-44EF-AEDA-E5C428BD091F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solidFill>
                <a:srgbClr val="253C8E"/>
              </a:solidFill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9D436757-E3C8-495E-8FA4-40A498C19C02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0A57A05-0958-46C5-AB49-C859CE0AAE9B}"/>
                </a:ext>
              </a:extLst>
            </p:cNvPr>
            <p:cNvGrpSpPr/>
            <p:nvPr/>
          </p:nvGrpSpPr>
          <p:grpSpPr>
            <a:xfrm>
              <a:off x="3639273" y="3377086"/>
              <a:ext cx="2660919" cy="383539"/>
              <a:chOff x="6313270" y="2410177"/>
              <a:chExt cx="3746345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10C47607-9E92-4A85-9405-50600B71BFA1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931B5D9-F004-46B2-B661-A78DA4A7301D}"/>
                  </a:ext>
                </a:extLst>
              </p:cNvPr>
              <p:cNvSpPr/>
              <p:nvPr/>
            </p:nvSpPr>
            <p:spPr>
              <a:xfrm>
                <a:off x="6313270" y="2452721"/>
                <a:ext cx="3744416" cy="451520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8FCCD6CB-F2B1-4FE1-A6DA-C2615E7B8807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FE71848-C92A-42C1-9676-F614A6421BB4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33A76373-444C-492B-BBFD-5C9FC763E5D3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2E78404-8E09-429E-B302-9D0725E3D0F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92DD745F-D1F3-4B10-B3ED-454E6AC80A85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4239F6BA-B41C-45AA-99B8-61248675D030}"/>
                </a:ext>
              </a:extLst>
            </p:cNvPr>
            <p:cNvGrpSpPr/>
            <p:nvPr/>
          </p:nvGrpSpPr>
          <p:grpSpPr>
            <a:xfrm>
              <a:off x="3639274" y="4359258"/>
              <a:ext cx="2666468" cy="383539"/>
              <a:chOff x="6339097" y="4180903"/>
              <a:chExt cx="3754157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4D90E500-DA71-4DD4-88CD-A2C4C4687DF1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04FFBD35-A66C-42DA-946B-87171CAD1CDE}"/>
                  </a:ext>
                </a:extLst>
              </p:cNvPr>
              <p:cNvSpPr/>
              <p:nvPr/>
            </p:nvSpPr>
            <p:spPr>
              <a:xfrm>
                <a:off x="6372736" y="4210894"/>
                <a:ext cx="3720518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0099086B-D90C-4D51-8C96-D1C532A0F06A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6DA931AE-1061-46A2-AA64-69135C6A8B8D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73A07650-3755-4D09-8424-559CE7997CF3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69091086-146F-4A5A-947B-60FCD780F239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3FBABDB8-6C0C-4509-B03B-B16F497968F2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CB2FAAE1-770F-4B3E-B80B-57B7642FD4AA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2F8E7174-010B-4FE5-9B36-6D36FFC7454B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A8748E8-5D2B-447A-8CBC-079B7C3692CD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0C79B92A-4DFA-4D73-AD19-6C88B8D95CEC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76C0006F-C418-4FE7-A533-869CE81CD000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2AD6D609-9EB8-4F57-9EBA-E8DE2BD57925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E1092E10-0E84-4BFB-8183-4B984AA0A9CD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CBACAE91-9E6C-4F14-8AA2-F6E51D11D7EF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EA491F7-3696-4B02-AF92-40F4400EA19E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9C17B7CD-746C-4D9E-9B25-DCAB2852152F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52693" cy="415370"/>
            <a:chOff x="264586" y="255969"/>
            <a:chExt cx="225269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4858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Daemon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</a:t>
              </a:r>
            </a:p>
          </p:txBody>
        </p:sp>
      </p:grpSp>
      <p:sp>
        <p:nvSpPr>
          <p:cNvPr id="22" name="Rectangle 4">
            <a:extLst>
              <a:ext uri="{FF2B5EF4-FFF2-40B4-BE49-F238E27FC236}">
                <a16:creationId xmlns:a16="http://schemas.microsoft.com/office/drawing/2014/main" id="{71528144-D2BC-4E01-838E-DDD950A3296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线程在后台运行，其作用是为其他的线程提供服务，这种线程被称为“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后台线程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”，又称为“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守护线程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或“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精灵线程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的垃圾回收线程就是典型的后台线程。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后台线程有个特征：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如果所有的前台线程都死亡，后台线程会自动死亡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setDaemon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(true)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方法可将指定线程设置成后台线程</a:t>
            </a:r>
          </a:p>
        </p:txBody>
      </p:sp>
    </p:spTree>
    <p:extLst>
      <p:ext uri="{BB962C8B-B14F-4D97-AF65-F5344CB8AC3E}">
        <p14:creationId xmlns:p14="http://schemas.microsoft.com/office/powerpoint/2010/main" val="32720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线程优先级</a:t>
              </a:r>
            </a:p>
          </p:txBody>
        </p:sp>
      </p:grpSp>
      <p:sp>
        <p:nvSpPr>
          <p:cNvPr id="22" name="Rectangle 4">
            <a:extLst>
              <a:ext uri="{FF2B5EF4-FFF2-40B4-BE49-F238E27FC236}">
                <a16:creationId xmlns:a16="http://schemas.microsoft.com/office/drawing/2014/main" id="{71528144-D2BC-4E01-838E-DDD950A3296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提供了实例方法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setPriority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newPriority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getPriority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方法来设置和返回线程的优先级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newPriority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1-10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越大，优先级越高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类有三个静态常量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MAX_PRIORITY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NORM_PRIORITY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MIN_PRIORITY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9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线程优先级</a:t>
              </a:r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C355857-3585-46F0-8CC7-1658335DC548}"/>
              </a:ext>
            </a:extLst>
          </p:cNvPr>
          <p:cNvSpPr txBox="1">
            <a:spLocks/>
          </p:cNvSpPr>
          <p:nvPr/>
        </p:nvSpPr>
        <p:spPr>
          <a:xfrm>
            <a:off x="107504" y="612765"/>
            <a:ext cx="8928992" cy="184444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一个新建的线程将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继承父线程的优先级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父线程是指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创建新线程对象语句所在的线程，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它可能是程序的主线程，也可能是某一个用户自定义的线程</a:t>
            </a:r>
          </a:p>
          <a:p>
            <a:pPr lvl="1" eaLnBrk="1" hangingPunct="1">
              <a:buFont typeface="微软雅黑" panose="020B0503020204020204" pitchFamily="34" charset="-122"/>
              <a:buChar char="–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主线程具有普通优先级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DCA69-7004-43F6-9DF9-B30CE69A1650}"/>
              </a:ext>
            </a:extLst>
          </p:cNvPr>
          <p:cNvSpPr txBox="1"/>
          <p:nvPr/>
        </p:nvSpPr>
        <p:spPr>
          <a:xfrm>
            <a:off x="888940" y="2814010"/>
            <a:ext cx="736611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线程调度有两种模型：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分时模型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抢占式模型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6E59F83-B280-4628-9625-758CCA643AC2}"/>
              </a:ext>
            </a:extLst>
          </p:cNvPr>
          <p:cNvSpPr/>
          <p:nvPr/>
        </p:nvSpPr>
        <p:spPr>
          <a:xfrm rot="10800000">
            <a:off x="6912260" y="3263181"/>
            <a:ext cx="576064" cy="950873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D374CD-9038-41FD-B63C-334184E1C673}"/>
              </a:ext>
            </a:extLst>
          </p:cNvPr>
          <p:cNvSpPr txBox="1"/>
          <p:nvPr/>
        </p:nvSpPr>
        <p:spPr>
          <a:xfrm>
            <a:off x="5547434" y="4203045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Java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的线程调度模型</a:t>
            </a:r>
          </a:p>
        </p:txBody>
      </p:sp>
    </p:spTree>
    <p:extLst>
      <p:ext uri="{BB962C8B-B14F-4D97-AF65-F5344CB8AC3E}">
        <p14:creationId xmlns:p14="http://schemas.microsoft.com/office/powerpoint/2010/main" val="2233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线程实例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1455C0D-2641-49FD-98DA-E9C7B6F6C600}"/>
              </a:ext>
            </a:extLst>
          </p:cNvPr>
          <p:cNvSpPr txBox="1"/>
          <p:nvPr/>
        </p:nvSpPr>
        <p:spPr>
          <a:xfrm>
            <a:off x="341819" y="983204"/>
            <a:ext cx="840664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/JoinMethod.java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405815-018B-4C7C-B4FD-A2A11D476881}"/>
              </a:ext>
            </a:extLst>
          </p:cNvPr>
          <p:cNvSpPr txBox="1"/>
          <p:nvPr/>
        </p:nvSpPr>
        <p:spPr>
          <a:xfrm>
            <a:off x="338981" y="1883304"/>
            <a:ext cx="840664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/TicketSeller.java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C6B301-093E-4115-98A8-88D763CFAFB6}"/>
              </a:ext>
            </a:extLst>
          </p:cNvPr>
          <p:cNvSpPr txBox="1"/>
          <p:nvPr/>
        </p:nvSpPr>
        <p:spPr>
          <a:xfrm>
            <a:off x="338981" y="2783404"/>
            <a:ext cx="840664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/TicketServer.java</a:t>
            </a:r>
          </a:p>
        </p:txBody>
      </p:sp>
    </p:spTree>
    <p:extLst>
      <p:ext uri="{BB962C8B-B14F-4D97-AF65-F5344CB8AC3E}">
        <p14:creationId xmlns:p14="http://schemas.microsoft.com/office/powerpoint/2010/main" val="32958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线程安全问题</a:t>
              </a:r>
            </a:p>
          </p:txBody>
        </p:sp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EB294F21-450A-4100-B46F-EC00EAF5A54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193396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多线程程序中的两个核心问题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多线程之间的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多线程之间的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多线程之间的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36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多线程同步问题</a:t>
              </a:r>
            </a:p>
          </p:txBody>
        </p:sp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EB294F21-450A-4100-B46F-EC00EAF5A54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7786"/>
            <a:ext cx="8928992" cy="4382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多个线程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并发修改共享资源（公共变量）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容易引发线程安全问题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同步块（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共享资源（公共变量）作为同步监听器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并设置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synchronized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块，在线程执行体内使用该同步块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同步方法（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某个类的当前对象（共享资源、公共变量）作为同步监听器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，将该类内部需要修改共享资源的方法设置为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方法，在线程体内调用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加锁（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java.util.concurrent.locks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：对共享资源中需要被多线程访问的代码块进行加锁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53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同步代码块</a:t>
              </a:r>
            </a:p>
          </p:txBody>
        </p:sp>
      </p:grpSp>
      <p:sp>
        <p:nvSpPr>
          <p:cNvPr id="28" name="Rectangle 4">
            <a:extLst>
              <a:ext uri="{FF2B5EF4-FFF2-40B4-BE49-F238E27FC236}">
                <a16:creationId xmlns:a16="http://schemas.microsoft.com/office/drawing/2014/main" id="{4E82D007-73BF-41FF-847D-BACE2F522D3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488196"/>
            <a:ext cx="8928992" cy="20277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共享对象代表共享资源，也叫同步监听器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同步代码块应放在一个线程执行体内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线程必须获取共享对象的同步监听器，才能同步代码块中修改共享资源的代码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1BCC1-244C-4FB2-8DFC-0642731AB2CA}"/>
              </a:ext>
            </a:extLst>
          </p:cNvPr>
          <p:cNvSpPr txBox="1"/>
          <p:nvPr/>
        </p:nvSpPr>
        <p:spPr>
          <a:xfrm>
            <a:off x="1267630" y="815262"/>
            <a:ext cx="617669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synchronized(</a:t>
            </a:r>
            <a:r>
              <a:rPr lang="zh-CN" altLang="en-US" sz="2800" dirty="0">
                <a:solidFill>
                  <a:srgbClr val="FF0000"/>
                </a:solidFill>
              </a:rPr>
              <a:t>共享对象</a:t>
            </a:r>
            <a:r>
              <a:rPr lang="en-US" altLang="zh-CN" sz="2800" dirty="0"/>
              <a:t>){</a:t>
            </a:r>
          </a:p>
          <a:p>
            <a:r>
              <a:rPr lang="en-US" altLang="zh-CN" sz="2800" dirty="0"/>
              <a:t>    //</a:t>
            </a:r>
            <a:r>
              <a:rPr lang="zh-CN" altLang="en-US" sz="2800" dirty="0">
                <a:solidFill>
                  <a:srgbClr val="FF0000"/>
                </a:solidFill>
              </a:rPr>
              <a:t>修改共享资源（公共变量）的代码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2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同步方法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BA0D7C-6950-4FA3-9732-6FC1B75AC9C5}"/>
              </a:ext>
            </a:extLst>
          </p:cNvPr>
          <p:cNvGrpSpPr/>
          <p:nvPr/>
        </p:nvGrpSpPr>
        <p:grpSpPr>
          <a:xfrm>
            <a:off x="2369475" y="682699"/>
            <a:ext cx="6450997" cy="3897055"/>
            <a:chOff x="826121" y="682699"/>
            <a:chExt cx="6450997" cy="389705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A14C24-2078-4161-BE04-2804500993F2}"/>
                </a:ext>
              </a:extLst>
            </p:cNvPr>
            <p:cNvSpPr txBox="1"/>
            <p:nvPr/>
          </p:nvSpPr>
          <p:spPr>
            <a:xfrm>
              <a:off x="826121" y="682699"/>
              <a:ext cx="645099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public synchronized </a:t>
              </a:r>
              <a:r>
                <a:rPr lang="zh-CN" altLang="en-US" sz="2400" dirty="0"/>
                <a:t>返回类型 方法名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形参列表</a:t>
              </a:r>
              <a:r>
                <a:rPr lang="en-US" altLang="zh-CN" sz="2400" dirty="0"/>
                <a:t>){</a:t>
              </a:r>
            </a:p>
            <a:p>
              <a:r>
                <a:rPr lang="en-US" altLang="zh-CN" sz="2400" dirty="0"/>
                <a:t>    //</a:t>
              </a:r>
              <a:r>
                <a:rPr lang="zh-CN" altLang="en-US" sz="2400" dirty="0">
                  <a:solidFill>
                    <a:srgbClr val="FF0000"/>
                  </a:solidFill>
                </a:rPr>
                <a:t>修改共享资源（公共变量）的代码</a:t>
              </a:r>
              <a:endParaRPr lang="en-US" altLang="zh-CN" sz="2400" dirty="0">
                <a:solidFill>
                  <a:srgbClr val="FF0000"/>
                </a:solidFill>
              </a:endParaRPr>
            </a:p>
            <a:p>
              <a:r>
                <a:rPr lang="en-US" altLang="zh-CN" sz="2400" dirty="0"/>
                <a:t>}</a:t>
              </a:r>
              <a:endParaRPr lang="zh-CN" altLang="en-US" sz="2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E9F45F-B1E4-445B-940E-1088372F22DB}"/>
                </a:ext>
              </a:extLst>
            </p:cNvPr>
            <p:cNvSpPr txBox="1"/>
            <p:nvPr/>
          </p:nvSpPr>
          <p:spPr>
            <a:xfrm>
              <a:off x="1320148" y="2640762"/>
              <a:ext cx="5589992" cy="1938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public </a:t>
              </a:r>
              <a:r>
                <a:rPr lang="zh-CN" altLang="en-US" sz="2400" dirty="0"/>
                <a:t>返回类型 方法名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形参列表</a:t>
              </a:r>
              <a:r>
                <a:rPr lang="en-US" altLang="zh-CN" sz="2400" dirty="0"/>
                <a:t>){</a:t>
              </a:r>
            </a:p>
            <a:p>
              <a:r>
                <a:rPr lang="en-US" altLang="zh-CN" sz="2400" dirty="0"/>
                <a:t>    synchronized(this){</a:t>
              </a:r>
            </a:p>
            <a:p>
              <a:r>
                <a:rPr lang="en-US" altLang="zh-CN" sz="2400" dirty="0"/>
                <a:t>        //</a:t>
              </a:r>
              <a:r>
                <a:rPr lang="zh-CN" altLang="en-US" sz="2400" dirty="0">
                  <a:solidFill>
                    <a:srgbClr val="FF0000"/>
                  </a:solidFill>
                </a:rPr>
                <a:t>修改共享资源（公共变量）的代码</a:t>
              </a:r>
              <a:endParaRPr lang="en-US" altLang="zh-CN" sz="2400" dirty="0"/>
            </a:p>
            <a:p>
              <a:r>
                <a:rPr lang="en-US" altLang="zh-CN" sz="2400" dirty="0"/>
                <a:t>    }</a:t>
              </a:r>
              <a:endParaRPr lang="en-US" altLang="zh-CN" sz="2400" dirty="0">
                <a:solidFill>
                  <a:srgbClr val="FF0000"/>
                </a:solidFill>
              </a:endParaRPr>
            </a:p>
            <a:p>
              <a:r>
                <a:rPr lang="en-US" altLang="zh-CN" sz="2400" dirty="0"/>
                <a:t>}</a:t>
              </a:r>
              <a:endParaRPr lang="zh-CN" altLang="en-US" sz="2400" dirty="0"/>
            </a:p>
          </p:txBody>
        </p:sp>
        <p:sp>
          <p:nvSpPr>
            <p:cNvPr id="25" name="expand-arrow_2169">
              <a:extLst>
                <a:ext uri="{FF2B5EF4-FFF2-40B4-BE49-F238E27FC236}">
                  <a16:creationId xmlns:a16="http://schemas.microsoft.com/office/drawing/2014/main" id="{16472358-9C11-4869-A997-8A615F8B1FBB}"/>
                </a:ext>
              </a:extLst>
            </p:cNvPr>
            <p:cNvSpPr/>
            <p:nvPr/>
          </p:nvSpPr>
          <p:spPr>
            <a:xfrm rot="2665417">
              <a:off x="3913534" y="2056187"/>
              <a:ext cx="403220" cy="411415"/>
            </a:xfrm>
            <a:custGeom>
              <a:avLst/>
              <a:gdLst>
                <a:gd name="T0" fmla="*/ 282 w 389"/>
                <a:gd name="T1" fmla="*/ 354 h 390"/>
                <a:gd name="T2" fmla="*/ 255 w 389"/>
                <a:gd name="T3" fmla="*/ 382 h 390"/>
                <a:gd name="T4" fmla="*/ 261 w 389"/>
                <a:gd name="T5" fmla="*/ 389 h 390"/>
                <a:gd name="T6" fmla="*/ 381 w 389"/>
                <a:gd name="T7" fmla="*/ 388 h 390"/>
                <a:gd name="T8" fmla="*/ 389 w 389"/>
                <a:gd name="T9" fmla="*/ 380 h 390"/>
                <a:gd name="T10" fmla="*/ 387 w 389"/>
                <a:gd name="T11" fmla="*/ 260 h 390"/>
                <a:gd name="T12" fmla="*/ 378 w 389"/>
                <a:gd name="T13" fmla="*/ 255 h 390"/>
                <a:gd name="T14" fmla="*/ 352 w 389"/>
                <a:gd name="T15" fmla="*/ 281 h 390"/>
                <a:gd name="T16" fmla="*/ 109 w 389"/>
                <a:gd name="T17" fmla="*/ 37 h 390"/>
                <a:gd name="T18" fmla="*/ 134 w 389"/>
                <a:gd name="T19" fmla="*/ 11 h 390"/>
                <a:gd name="T20" fmla="*/ 129 w 389"/>
                <a:gd name="T21" fmla="*/ 2 h 390"/>
                <a:gd name="T22" fmla="*/ 9 w 389"/>
                <a:gd name="T23" fmla="*/ 0 h 390"/>
                <a:gd name="T24" fmla="*/ 2 w 389"/>
                <a:gd name="T25" fmla="*/ 9 h 390"/>
                <a:gd name="T26" fmla="*/ 0 w 389"/>
                <a:gd name="T27" fmla="*/ 128 h 390"/>
                <a:gd name="T28" fmla="*/ 8 w 389"/>
                <a:gd name="T29" fmla="*/ 134 h 390"/>
                <a:gd name="T30" fmla="*/ 35 w 389"/>
                <a:gd name="T31" fmla="*/ 107 h 390"/>
                <a:gd name="T32" fmla="*/ 282 w 389"/>
                <a:gd name="T33" fmla="*/ 35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9" h="390">
                  <a:moveTo>
                    <a:pt x="282" y="354"/>
                  </a:moveTo>
                  <a:cubicBezTo>
                    <a:pt x="282" y="354"/>
                    <a:pt x="263" y="374"/>
                    <a:pt x="255" y="382"/>
                  </a:cubicBezTo>
                  <a:cubicBezTo>
                    <a:pt x="247" y="390"/>
                    <a:pt x="261" y="389"/>
                    <a:pt x="261" y="389"/>
                  </a:cubicBezTo>
                  <a:lnTo>
                    <a:pt x="381" y="388"/>
                  </a:lnTo>
                  <a:cubicBezTo>
                    <a:pt x="381" y="388"/>
                    <a:pt x="389" y="388"/>
                    <a:pt x="389" y="380"/>
                  </a:cubicBezTo>
                  <a:cubicBezTo>
                    <a:pt x="389" y="368"/>
                    <a:pt x="387" y="260"/>
                    <a:pt x="387" y="260"/>
                  </a:cubicBezTo>
                  <a:cubicBezTo>
                    <a:pt x="387" y="260"/>
                    <a:pt x="387" y="245"/>
                    <a:pt x="378" y="255"/>
                  </a:cubicBezTo>
                  <a:cubicBezTo>
                    <a:pt x="368" y="265"/>
                    <a:pt x="352" y="281"/>
                    <a:pt x="352" y="281"/>
                  </a:cubicBezTo>
                  <a:lnTo>
                    <a:pt x="109" y="37"/>
                  </a:lnTo>
                  <a:cubicBezTo>
                    <a:pt x="109" y="37"/>
                    <a:pt x="124" y="21"/>
                    <a:pt x="134" y="11"/>
                  </a:cubicBezTo>
                  <a:cubicBezTo>
                    <a:pt x="144" y="2"/>
                    <a:pt x="129" y="2"/>
                    <a:pt x="129" y="2"/>
                  </a:cubicBezTo>
                  <a:cubicBezTo>
                    <a:pt x="129" y="2"/>
                    <a:pt x="21" y="0"/>
                    <a:pt x="9" y="0"/>
                  </a:cubicBezTo>
                  <a:cubicBezTo>
                    <a:pt x="1" y="0"/>
                    <a:pt x="2" y="9"/>
                    <a:pt x="2" y="9"/>
                  </a:cubicBezTo>
                  <a:lnTo>
                    <a:pt x="0" y="128"/>
                  </a:lnTo>
                  <a:cubicBezTo>
                    <a:pt x="0" y="128"/>
                    <a:pt x="0" y="142"/>
                    <a:pt x="8" y="134"/>
                  </a:cubicBezTo>
                  <a:lnTo>
                    <a:pt x="35" y="107"/>
                  </a:lnTo>
                  <a:lnTo>
                    <a:pt x="282" y="3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D19C087-B4E7-4136-881C-BEF257372064}"/>
                </a:ext>
              </a:extLst>
            </p:cNvPr>
            <p:cNvSpPr txBox="1"/>
            <p:nvPr/>
          </p:nvSpPr>
          <p:spPr>
            <a:xfrm>
              <a:off x="4403118" y="2072917"/>
              <a:ext cx="646331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65B9D9E-40C6-454C-BD0E-5AB3C6C0E325}"/>
              </a:ext>
            </a:extLst>
          </p:cNvPr>
          <p:cNvSpPr txBox="1"/>
          <p:nvPr/>
        </p:nvSpPr>
        <p:spPr>
          <a:xfrm>
            <a:off x="161834" y="684514"/>
            <a:ext cx="1728192" cy="120032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在线程执行体中调用使用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synchronized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AF039C5-50BE-4288-A743-F4AF83EC6F3D}"/>
              </a:ext>
            </a:extLst>
          </p:cNvPr>
          <p:cNvSpPr/>
          <p:nvPr/>
        </p:nvSpPr>
        <p:spPr>
          <a:xfrm>
            <a:off x="1890026" y="1131590"/>
            <a:ext cx="479449" cy="24298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0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释放同步监听器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F2922C3E-790C-46BE-9709-53A0076A7B7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线程会在如下几种情况下释放对同步监视器：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当前线程的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同步方法、同步代码块执行结束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当线程在同步代码块、同步方法中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终止了该代码块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当线程在同步代码块、同步方法中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出现了未处理的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当线程执行同步代码块或同步方法时，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程序调用了同步监听器对象的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方法，则当前线程释放同步监视器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4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不会释放同步监听器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F2922C3E-790C-46BE-9709-53A0076A7B7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线程执行同步代码块或者同步方法时，调用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Thread.sleep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Thread.yield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等方法时，不会释放同步监听器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线程执行同步代码块或者同步方法时，调用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suspend()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方法时，不会释放同步监听器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48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12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605511" cy="742866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779328" y="2205493"/>
              <a:ext cx="18004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多线程程序设计</a:t>
              </a:r>
              <a:endParaRPr lang="zh-CN" altLang="en-US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同步块实例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6505F7D-7F07-4AD3-9AE2-7E07BB32EAA2}"/>
              </a:ext>
            </a:extLst>
          </p:cNvPr>
          <p:cNvSpPr txBox="1"/>
          <p:nvPr/>
        </p:nvSpPr>
        <p:spPr>
          <a:xfrm>
            <a:off x="280338" y="1021370"/>
            <a:ext cx="846812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/BadMoneyTaker.java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26E947-3A4F-4F4B-B011-AA37646A6C3B}"/>
              </a:ext>
            </a:extLst>
          </p:cNvPr>
          <p:cNvSpPr txBox="1"/>
          <p:nvPr/>
        </p:nvSpPr>
        <p:spPr>
          <a:xfrm>
            <a:off x="275537" y="1969416"/>
            <a:ext cx="846812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/MoneyTaker.java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92DB1B-C9FC-4E54-87B6-8F1437E497C0}"/>
              </a:ext>
            </a:extLst>
          </p:cNvPr>
          <p:cNvSpPr txBox="1"/>
          <p:nvPr/>
        </p:nvSpPr>
        <p:spPr>
          <a:xfrm>
            <a:off x="275537" y="2882071"/>
            <a:ext cx="846812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/SyncronizedDemo.java</a:t>
            </a:r>
          </a:p>
        </p:txBody>
      </p:sp>
    </p:spTree>
    <p:extLst>
      <p:ext uri="{BB962C8B-B14F-4D97-AF65-F5344CB8AC3E}">
        <p14:creationId xmlns:p14="http://schemas.microsoft.com/office/powerpoint/2010/main" val="360395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872641" cy="415370"/>
            <a:chOff x="264586" y="255969"/>
            <a:chExt cx="487264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46853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同步锁（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java.util.concurrent.locks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E9FA60CA-5267-4CC6-B4EC-04D5E33632C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98812"/>
            <a:ext cx="8928992" cy="442121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锁是控制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多个线程对共享资源进行访问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的工具。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对共享资源的独占访问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，线程开始访问共享资源之前应先获得锁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java.util.concurrent.locks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包提供了两个锁的根接口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ReadWriteLock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（对共享资源可并发访问）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9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872641" cy="415370"/>
            <a:chOff x="264586" y="255969"/>
            <a:chExt cx="487264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46853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同步锁（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java.util.concurrent.locks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E9FA60CA-5267-4CC6-B4EC-04D5E33632C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98812"/>
            <a:ext cx="8928992" cy="442121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Lock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ReadWriteLock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的具体类：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ReentrantReadWriteLock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它具有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可重入性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线程可以对已经加锁的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锁再次加锁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对象会维持一个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来追踪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方法的嵌套调用，线程在每次调用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方法加锁后，必须显式调用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unlock()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方法来释放锁，所以一段被锁保护的代码可以调用另一个被相同锁保护的方法 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EEAED3-A888-4E92-9DC9-ED0B38A8464D}"/>
              </a:ext>
            </a:extLst>
          </p:cNvPr>
          <p:cNvSpPr txBox="1"/>
          <p:nvPr/>
        </p:nvSpPr>
        <p:spPr>
          <a:xfrm>
            <a:off x="264586" y="3723878"/>
            <a:ext cx="862789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/LockedBankDemo.java</a:t>
            </a:r>
          </a:p>
        </p:txBody>
      </p:sp>
    </p:spTree>
    <p:extLst>
      <p:ext uri="{BB962C8B-B14F-4D97-AF65-F5344CB8AC3E}">
        <p14:creationId xmlns:p14="http://schemas.microsoft.com/office/powerpoint/2010/main" val="38520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死锁</a:t>
              </a: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B5FF6830-C330-421C-B7E7-535DF0449F4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当两个线程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相互等待对方释放同步监视器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时，就会发生死锁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虚拟机没有监测、也没有采用措施来处理死锁情况，所以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多线程编程时应该采取措施避免死锁的出现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一旦出现死锁，整个程序既不会发生任何异常，也不会给出任何提示，只是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所有线程处于阻塞状态，无法继续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DFE382-584F-4078-883F-9F209FBD239C}"/>
              </a:ext>
            </a:extLst>
          </p:cNvPr>
          <p:cNvSpPr txBox="1"/>
          <p:nvPr/>
        </p:nvSpPr>
        <p:spPr>
          <a:xfrm>
            <a:off x="264586" y="4443958"/>
            <a:ext cx="841187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/DeadLock.java</a:t>
            </a:r>
          </a:p>
        </p:txBody>
      </p:sp>
    </p:spTree>
    <p:extLst>
      <p:ext uri="{BB962C8B-B14F-4D97-AF65-F5344CB8AC3E}">
        <p14:creationId xmlns:p14="http://schemas.microsoft.com/office/powerpoint/2010/main" val="34393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解决死锁问题</a:t>
              </a: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B5FF6830-C330-421C-B7E7-535DF0449F4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编写多线程程序时要尽量避免死锁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避免多次锁定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具有相同的加锁顺序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使用定时锁：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tryLock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tryLock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(long,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suspend(), stop()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方法容易导致死锁，现在已经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不推荐使用</a:t>
            </a:r>
          </a:p>
        </p:txBody>
      </p:sp>
    </p:spTree>
    <p:extLst>
      <p:ext uri="{BB962C8B-B14F-4D97-AF65-F5344CB8AC3E}">
        <p14:creationId xmlns:p14="http://schemas.microsoft.com/office/powerpoint/2010/main" val="15429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线程之间的通信</a:t>
              </a: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B5FF6830-C330-421C-B7E7-535DF0449F4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线程之间的两种通信方式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synchronized+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共享对象的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wait(), notify(),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notifyAll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对象（调用其中的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newCondition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）方法，使用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await(), signal(),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singalAll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D23ED-7A44-4750-94EC-98282EC392B9}"/>
              </a:ext>
            </a:extLst>
          </p:cNvPr>
          <p:cNvSpPr txBox="1"/>
          <p:nvPr/>
        </p:nvSpPr>
        <p:spPr>
          <a:xfrm>
            <a:off x="179512" y="2859782"/>
            <a:ext cx="86409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/TicketSaverAndSeller.java</a:t>
            </a:r>
          </a:p>
        </p:txBody>
      </p:sp>
    </p:spTree>
    <p:extLst>
      <p:ext uri="{BB962C8B-B14F-4D97-AF65-F5344CB8AC3E}">
        <p14:creationId xmlns:p14="http://schemas.microsoft.com/office/powerpoint/2010/main" val="377815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线程之间的数据交互</a:t>
              </a: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B5FF6830-C330-421C-B7E7-535DF0449F4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BlockingQueue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可以控制线程之间的数据交互（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BlockingDeque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生产者线程把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元素调用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put(T t)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方法放入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BlockingQueue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中，如果队列已满，则阻塞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消费者线程调用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take()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BlockingQueue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中取元素，如果队列已空，则阻塞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PipedInputStream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PipedOutputStream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PipedReader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PipedWriter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Pipe.SourceChannel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Pipe.SinkChannel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5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线程之间的数据交互实例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5832C16-80BC-4E63-A48A-54215BB04C3B}"/>
              </a:ext>
            </a:extLst>
          </p:cNvPr>
          <p:cNvSpPr txBox="1"/>
          <p:nvPr/>
        </p:nvSpPr>
        <p:spPr>
          <a:xfrm>
            <a:off x="264586" y="1458547"/>
            <a:ext cx="862789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BlockingQueueTest.java</a:t>
            </a:r>
          </a:p>
        </p:txBody>
      </p:sp>
    </p:spTree>
    <p:extLst>
      <p:ext uri="{BB962C8B-B14F-4D97-AF65-F5344CB8AC3E}">
        <p14:creationId xmlns:p14="http://schemas.microsoft.com/office/powerpoint/2010/main" val="32347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线程池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D8F25301-5532-4FF3-8E29-D56C8114AB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系统启动一个新线程的成本是比较高的，因为它涉及到与操作系统交互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使用线程池可以很好地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提高性能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，尤其是当程序中需要创建大量生存期很短暂的线程时，更应该考虑使用线程池</a:t>
            </a: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线程池在系统启动时即创建大量空闲的线程，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程序将一个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对象传给线程池，线程池就会启动一条线程来执行该对象的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方法执行结束后，该线程并不会死亡，而是再次返回线程池中成为空闲状态，等待执行下一个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6933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714072" cy="415370"/>
            <a:chOff x="264586" y="255969"/>
            <a:chExt cx="471407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30996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的线程池支持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8A784AF1-C588-4CB6-ABA1-105B102627EB}"/>
              </a:ext>
            </a:extLst>
          </p:cNvPr>
          <p:cNvSpPr txBox="1">
            <a:spLocks noChangeArrowheads="1"/>
          </p:cNvSpPr>
          <p:nvPr/>
        </p:nvSpPr>
        <p:spPr>
          <a:xfrm>
            <a:off x="139254" y="671339"/>
            <a:ext cx="8928992" cy="406065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工厂类来生产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ExecutorService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ScheduleredExecutorService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newCachedThreadPool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：创建具有缓存功能的线程池，系统根据需要创建线程，这些线程将会被缓存在线程池中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newFixedThreadPool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nThreads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：创建一个可重用的、具有固定线程数的线程池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newSingleThreadExecutor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：创建一个只有单线程的线程池，它相当于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newFixedThreadPool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方法时传入参数为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newScheduledThreadPool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(int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corePoolSize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：创建具有指定线程数的线程池，它可以在指定延迟后执行线程任务。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newSingleThreadScheduledExecutor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：创建只有一条线程的线程池，它可以在指定延迟后执行线程任务</a:t>
            </a:r>
          </a:p>
        </p:txBody>
      </p:sp>
    </p:spTree>
    <p:extLst>
      <p:ext uri="{BB962C8B-B14F-4D97-AF65-F5344CB8AC3E}">
        <p14:creationId xmlns:p14="http://schemas.microsoft.com/office/powerpoint/2010/main" val="40193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进程与线程</a:t>
              </a:r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A12FA508-50FB-4452-A86F-76D59D18110B}"/>
              </a:ext>
            </a:extLst>
          </p:cNvPr>
          <p:cNvSpPr txBox="1">
            <a:spLocks noChangeArrowheads="1"/>
          </p:cNvSpPr>
          <p:nvPr/>
        </p:nvSpPr>
        <p:spPr>
          <a:xfrm>
            <a:off x="137240" y="600445"/>
            <a:ext cx="8928992" cy="44195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几乎所有的操作系统都支持同时运行多个任务，一个任务通常就是一个程序，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每个运行中的程序就是一个进程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当一个程序运行时，内部可能包含了多个顺序执行流，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每个顺序执行流就是一个线程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7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509302" cy="415370"/>
            <a:chOff x="264586" y="255969"/>
            <a:chExt cx="250930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10519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EA2EF0A0-98BB-4010-B6BD-7204103E87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7276"/>
            <a:ext cx="8928992" cy="443274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线程工厂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ExecutorService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：代表线程池（只要线程池中有空闲线程立即执行线程任务）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Future&lt;?&gt; submit(Runnable task)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任务的返回值，但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方法没有返回值，所以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对象将在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方法执行结束后返回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&lt;T&gt; Future&lt;T&gt; submit(Runnable task, T result)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：线程池将在有空闲线程时执行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对象代表的任务，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显式指定线程执行结束后的返回值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&lt;T&gt; Future&lt;T&gt; submit(Callable&lt;T&gt; task)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：线程池将在有空闲线程时执行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Callable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对象代表的任务</a:t>
            </a:r>
          </a:p>
        </p:txBody>
      </p:sp>
    </p:spTree>
    <p:extLst>
      <p:ext uri="{BB962C8B-B14F-4D97-AF65-F5344CB8AC3E}">
        <p14:creationId xmlns:p14="http://schemas.microsoft.com/office/powerpoint/2010/main" val="30831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775674" cy="415370"/>
            <a:chOff x="264586" y="255969"/>
            <a:chExt cx="37756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3715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ScheduledExecutorService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F4C51F5-3A2A-4CF9-8E7C-A65299E4FD2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88017"/>
            <a:ext cx="8928992" cy="332389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线程工厂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ScheduledExecutorService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代表可在指定延迟，或周期性执行线程任务的线程池</a:t>
            </a:r>
          </a:p>
          <a:p>
            <a:pPr lvl="1" algn="just" eaLnBrk="1" hangingPunct="1"/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ScheduledFuture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&lt;V&gt; schedule(Callable&lt;V&gt; callable, long delay,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unit)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callable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延迟后执行</a:t>
            </a:r>
          </a:p>
          <a:p>
            <a:pPr lvl="1" algn="just" eaLnBrk="1" hangingPunct="1"/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ScheduledFuture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&lt;?&gt; schedule(Runnable command, long delay,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unit)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延迟后执行</a:t>
            </a:r>
          </a:p>
        </p:txBody>
      </p:sp>
    </p:spTree>
    <p:extLst>
      <p:ext uri="{BB962C8B-B14F-4D97-AF65-F5344CB8AC3E}">
        <p14:creationId xmlns:p14="http://schemas.microsoft.com/office/powerpoint/2010/main" val="201496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775674" cy="415370"/>
            <a:chOff x="264586" y="255969"/>
            <a:chExt cx="37756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3715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ScheduledExecutorService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F4C51F5-3A2A-4CF9-8E7C-A65299E4FD2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88017"/>
            <a:ext cx="8928992" cy="296385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延迟的线程池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ScheduledExecutorService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：代表可在指定延迟，或周期性执行线程任务的线程池</a:t>
            </a:r>
          </a:p>
          <a:p>
            <a:pPr lvl="1" algn="just" eaLnBrk="1" hangingPunct="1"/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ScheduledFuture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&lt;?&gt;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scheduleAtFixedRate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(Runnable command, long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initialDelay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, long period,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unit)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任务将在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延迟后执行，而且以设定频率重复执行。依次在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initialDelay+period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initialDelay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+ 2 * period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处重复执行</a:t>
            </a:r>
          </a:p>
        </p:txBody>
      </p:sp>
    </p:spTree>
    <p:extLst>
      <p:ext uri="{BB962C8B-B14F-4D97-AF65-F5344CB8AC3E}">
        <p14:creationId xmlns:p14="http://schemas.microsoft.com/office/powerpoint/2010/main" val="22720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775674" cy="415370"/>
            <a:chOff x="264586" y="255969"/>
            <a:chExt cx="37756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3715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ScheduledExecutorService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F4C51F5-3A2A-4CF9-8E7C-A65299E4FD2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6009"/>
            <a:ext cx="8928992" cy="36119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延迟的线程池 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ScheduledExecutorService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：代表可在指定延迟，或周期性执行线程任务的线程池</a:t>
            </a:r>
          </a:p>
          <a:p>
            <a:pPr lvl="1" algn="just" eaLnBrk="1" hangingPunct="1"/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ScheduledFuture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&lt;?&gt;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scheduleWithFixedDelay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(Runnable command, long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initialDelay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, long delay, 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TimeUnit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unit)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并执行一个在给定初始延迟后首次启用的定期操作，在每一次执行终止和下一次执行开始之间都存在给定的延迟。如果任务的任一次执行时遇到异常，就会取消后续执行。否则，只能通过程序来显式取消或终止来终止该任务</a:t>
            </a:r>
          </a:p>
        </p:txBody>
      </p:sp>
    </p:spTree>
    <p:extLst>
      <p:ext uri="{BB962C8B-B14F-4D97-AF65-F5344CB8AC3E}">
        <p14:creationId xmlns:p14="http://schemas.microsoft.com/office/powerpoint/2010/main" val="27439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使用线程池的步骤</a:t>
              </a:r>
            </a:p>
          </p:txBody>
        </p:sp>
      </p:grp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5CE2F43D-AD7D-4EC2-9908-6B21FDDAF5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632354"/>
              </p:ext>
            </p:extLst>
          </p:nvPr>
        </p:nvGraphicFramePr>
        <p:xfrm>
          <a:off x="1619672" y="671339"/>
          <a:ext cx="6096000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5F12F6C-431A-482F-A006-864C2CD314EA}"/>
              </a:ext>
            </a:extLst>
          </p:cNvPr>
          <p:cNvSpPr txBox="1"/>
          <p:nvPr/>
        </p:nvSpPr>
        <p:spPr>
          <a:xfrm>
            <a:off x="1619672" y="2289075"/>
            <a:ext cx="15841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Executors</a:t>
            </a:r>
            <a:r>
              <a:rPr lang="zh-CN" altLang="en-US" dirty="0"/>
              <a:t>中的多种静态方法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0F7618-44AF-49A3-8A4B-42FCFD15B8CC}"/>
              </a:ext>
            </a:extLst>
          </p:cNvPr>
          <p:cNvSpPr txBox="1"/>
          <p:nvPr/>
        </p:nvSpPr>
        <p:spPr>
          <a:xfrm>
            <a:off x="2411761" y="3219996"/>
            <a:ext cx="45848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ExecutorService</a:t>
            </a:r>
            <a:r>
              <a:rPr lang="zh-CN" altLang="en-US" dirty="0"/>
              <a:t>或者</a:t>
            </a:r>
            <a:r>
              <a:rPr lang="en-US" altLang="zh-CN" dirty="0" err="1"/>
              <a:t>ScheduledExecutorService</a:t>
            </a:r>
            <a:r>
              <a:rPr lang="zh-CN" altLang="en-US" dirty="0"/>
              <a:t>中的</a:t>
            </a:r>
            <a:r>
              <a:rPr lang="en-US" altLang="zh-CN" dirty="0"/>
              <a:t>submit</a:t>
            </a:r>
            <a:r>
              <a:rPr lang="zh-CN" altLang="en-US" dirty="0"/>
              <a:t>方法或者</a:t>
            </a:r>
            <a:r>
              <a:rPr lang="en-US" altLang="zh-CN" dirty="0"/>
              <a:t>schedule</a:t>
            </a:r>
            <a:r>
              <a:rPr lang="zh-CN" altLang="en-US" dirty="0"/>
              <a:t>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DF5FE6-8DE2-465F-8690-CB676FDA692D}"/>
              </a:ext>
            </a:extLst>
          </p:cNvPr>
          <p:cNvSpPr txBox="1"/>
          <p:nvPr/>
        </p:nvSpPr>
        <p:spPr>
          <a:xfrm>
            <a:off x="6159063" y="2289074"/>
            <a:ext cx="15841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线程池中的</a:t>
            </a:r>
            <a:r>
              <a:rPr lang="en-US" altLang="zh-CN" dirty="0"/>
              <a:t>shutdown</a:t>
            </a:r>
            <a:r>
              <a:rPr lang="zh-CN" altLang="en-US" dirty="0"/>
              <a:t>方法</a:t>
            </a: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9DBB0A44-BD47-49C0-B092-25EFD06C545E}"/>
              </a:ext>
            </a:extLst>
          </p:cNvPr>
          <p:cNvSpPr/>
          <p:nvPr/>
        </p:nvSpPr>
        <p:spPr>
          <a:xfrm>
            <a:off x="2231740" y="1873705"/>
            <a:ext cx="216024" cy="4153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77F439ED-F434-4BD1-A2F9-A3CEAA3A82EE}"/>
              </a:ext>
            </a:extLst>
          </p:cNvPr>
          <p:cNvSpPr/>
          <p:nvPr/>
        </p:nvSpPr>
        <p:spPr>
          <a:xfrm>
            <a:off x="6804248" y="1854201"/>
            <a:ext cx="216024" cy="4153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AB9323AF-4984-4A63-8DD7-903C911EA1C8}"/>
              </a:ext>
            </a:extLst>
          </p:cNvPr>
          <p:cNvSpPr/>
          <p:nvPr/>
        </p:nvSpPr>
        <p:spPr>
          <a:xfrm>
            <a:off x="4611130" y="1854201"/>
            <a:ext cx="216024" cy="13563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0A10A1-FD90-4817-98FF-ABA2435F4A46}"/>
              </a:ext>
            </a:extLst>
          </p:cNvPr>
          <p:cNvSpPr txBox="1"/>
          <p:nvPr/>
        </p:nvSpPr>
        <p:spPr>
          <a:xfrm>
            <a:off x="179512" y="4412910"/>
            <a:ext cx="503877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J7chapter11.ThreadPool.java</a:t>
            </a:r>
          </a:p>
        </p:txBody>
      </p:sp>
    </p:spTree>
    <p:extLst>
      <p:ext uri="{BB962C8B-B14F-4D97-AF65-F5344CB8AC3E}">
        <p14:creationId xmlns:p14="http://schemas.microsoft.com/office/powerpoint/2010/main" val="398629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8489" cy="415370"/>
            <a:chOff x="264586" y="255969"/>
            <a:chExt cx="39884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43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DE477-96DA-4F2E-91C1-F7918923BA98}"/>
              </a:ext>
            </a:extLst>
          </p:cNvPr>
          <p:cNvSpPr txBox="1"/>
          <p:nvPr/>
        </p:nvSpPr>
        <p:spPr>
          <a:xfrm>
            <a:off x="107504" y="671339"/>
            <a:ext cx="89289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现在计算机的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都是多核的，为了充分利用多核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的性能优势，可以考虑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把一个“大任务”拆分成多个“小任务”（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，把多个“小任务”放在多个处理器核心上并行执行，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当多个“小任务”执行完成之后，再将这些执行结果合并起来（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8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支持这种拆分与合并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ExecutorService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的实现类，是一个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特殊的线程池</a:t>
            </a:r>
          </a:p>
        </p:txBody>
      </p:sp>
    </p:spTree>
    <p:extLst>
      <p:ext uri="{BB962C8B-B14F-4D97-AF65-F5344CB8AC3E}">
        <p14:creationId xmlns:p14="http://schemas.microsoft.com/office/powerpoint/2010/main" val="17856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8489" cy="415370"/>
            <a:chOff x="264586" y="255969"/>
            <a:chExt cx="39884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43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DE477-96DA-4F2E-91C1-F7918923BA98}"/>
              </a:ext>
            </a:extLst>
          </p:cNvPr>
          <p:cNvSpPr txBox="1"/>
          <p:nvPr/>
        </p:nvSpPr>
        <p:spPr>
          <a:xfrm>
            <a:off x="107504" y="671339"/>
            <a:ext cx="89289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parallelism)</a:t>
            </a: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</a:t>
            </a: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Runtime.availableProcessors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的返回值作为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parallelism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通用池功能（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不受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shutdown()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showdownNow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方法的影响，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System.exit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(0)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会终止通用池及其中执行的任务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ForkJoinPool.commonPool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：返回通用池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ForkJoinPool.getCommonPoolParallelism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：返回通用池的并行级别</a:t>
            </a:r>
          </a:p>
        </p:txBody>
      </p:sp>
    </p:spTree>
    <p:extLst>
      <p:ext uri="{BB962C8B-B14F-4D97-AF65-F5344CB8AC3E}">
        <p14:creationId xmlns:p14="http://schemas.microsoft.com/office/powerpoint/2010/main" val="27168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8489" cy="415370"/>
            <a:chOff x="264586" y="255969"/>
            <a:chExt cx="39884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43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DE477-96DA-4F2E-91C1-F7918923BA98}"/>
              </a:ext>
            </a:extLst>
          </p:cNvPr>
          <p:cNvSpPr txBox="1"/>
          <p:nvPr/>
        </p:nvSpPr>
        <p:spPr>
          <a:xfrm>
            <a:off x="107504" y="671339"/>
            <a:ext cx="8928991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执行指定任务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接收参数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Runnable/Callable/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ForkJoinTask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，异步执行，返回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ForkJoinPool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invoke: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接收参数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ForkJoinTask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，同步，有返回结果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Future&lt;T&gt;</a:t>
            </a: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接收参数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ForkJoinTask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，异步执行，无返回值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3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8489" cy="415370"/>
            <a:chOff x="264586" y="255969"/>
            <a:chExt cx="39884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43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EDE477-96DA-4F2E-91C1-F7918923BA98}"/>
              </a:ext>
            </a:extLst>
          </p:cNvPr>
          <p:cNvSpPr txBox="1"/>
          <p:nvPr/>
        </p:nvSpPr>
        <p:spPr>
          <a:xfrm>
            <a:off x="107504" y="671339"/>
            <a:ext cx="8928991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ForkJoinTask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implements Future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抽象泛型类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它有两个抽象子类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RecursiveAction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（无返回值）和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RecursiveTask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（有返回值）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RecursiveAction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RecursiveTask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void compute()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 T compute()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均代表线程执行体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在线程执行体中，大任务拆分成小任务：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，小任务结果合并成大任务结果：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96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148789" cy="415370"/>
            <a:chOff x="264586" y="255969"/>
            <a:chExt cx="41487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7446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ForkJoinPool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利用多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CPU</a:t>
              </a:r>
              <a:endParaRPr lang="zh-CN" altLang="en-US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AA793BC-7830-4AE2-863E-360433D8152D}"/>
              </a:ext>
            </a:extLst>
          </p:cNvPr>
          <p:cNvSpPr txBox="1"/>
          <p:nvPr/>
        </p:nvSpPr>
        <p:spPr>
          <a:xfrm>
            <a:off x="244640" y="932330"/>
            <a:ext cx="796104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/ForkJoinPoolWithoutReturn.java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C7648D-8984-4775-A0F3-3CB42AE35F3D}"/>
              </a:ext>
            </a:extLst>
          </p:cNvPr>
          <p:cNvSpPr txBox="1"/>
          <p:nvPr/>
        </p:nvSpPr>
        <p:spPr>
          <a:xfrm>
            <a:off x="244639" y="2433679"/>
            <a:ext cx="7961043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/ForkJoinPoolWithReturn.java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AB14AC-BE30-2EA1-7DEA-B0AC35DAC8AE}"/>
              </a:ext>
            </a:extLst>
          </p:cNvPr>
          <p:cNvSpPr txBox="1"/>
          <p:nvPr/>
        </p:nvSpPr>
        <p:spPr>
          <a:xfrm>
            <a:off x="244639" y="3933424"/>
            <a:ext cx="796104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demo/multithread/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/QuickSort.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9214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进程的特点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CB824528-62D5-455F-96FF-20EFF721AE8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4926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）的特征：</a:t>
            </a: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：进程是系统中独立存在的实体，它可以拥有自己独立的资源，每一个进程都拥有自己私有的地址空间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：进程是一个正在系统中活动的指令集合，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具有自己的生命周期和各种不同的状态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：多个进程可以在单个处理器上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，多个进程之间不会互相影响 </a:t>
            </a:r>
          </a:p>
        </p:txBody>
      </p:sp>
    </p:spTree>
    <p:extLst>
      <p:ext uri="{BB962C8B-B14F-4D97-AF65-F5344CB8AC3E}">
        <p14:creationId xmlns:p14="http://schemas.microsoft.com/office/powerpoint/2010/main" val="40611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多线程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834B79AC-B969-4641-B651-4AA7DC9D13F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）是进程的组成部分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进程的执行单元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，它是进程中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独立的、并发的顺序执行流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当进程被初始化后，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就被创建了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一个进程可以拥有多个线程，一个线程必须有一个父进程。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线程可以拥有自己的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堆栈、程序计数器和局部变量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，但不再拥有系统资源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它与父进程的其它线程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共享该进程所拥有的系统资源和地址空间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04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多线程的优势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E4392A73-FBF8-4185-81A8-C022129F483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9731"/>
            <a:ext cx="8928992" cy="44702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语言支持多线程编程，优势如下：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进程间不能共享内存，但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线程之间共享系统资源与地址空间非常容易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系统创建进程需要为该进程重新分配系统资源和地址空间，但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创建线程则代价小得多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，因此使用多线程来实现多任务并发比多进程的效率高</a:t>
            </a:r>
          </a:p>
        </p:txBody>
      </p:sp>
    </p:spTree>
    <p:extLst>
      <p:ext uri="{BB962C8B-B14F-4D97-AF65-F5344CB8AC3E}">
        <p14:creationId xmlns:p14="http://schemas.microsoft.com/office/powerpoint/2010/main" val="688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创建线程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E5389E9-9089-45BF-B590-5F938B1876A2}"/>
              </a:ext>
            </a:extLst>
          </p:cNvPr>
          <p:cNvSpPr txBox="1"/>
          <p:nvPr/>
        </p:nvSpPr>
        <p:spPr>
          <a:xfrm>
            <a:off x="97382" y="583285"/>
            <a:ext cx="8939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创建线程的三种方法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Calibri" panose="020F0502020204030204" pitchFamily="34" charset="0"/>
              <a:buChar char="−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java.lang.Thread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Calibri" panose="020F0502020204030204" pitchFamily="34" charset="0"/>
              <a:buChar char="−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java.lang.Runnable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Calibri" panose="020F0502020204030204" pitchFamily="34" charset="0"/>
              <a:buChar char="−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java.lang.Callable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2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484440" cy="415370"/>
            <a:chOff x="264586" y="255969"/>
            <a:chExt cx="348444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08033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Thread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类创建线程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345FE1FD-C4C5-4826-A73D-C012971E0F91}"/>
              </a:ext>
            </a:extLst>
          </p:cNvPr>
          <p:cNvSpPr txBox="1">
            <a:spLocks noChangeArrowheads="1"/>
          </p:cNvSpPr>
          <p:nvPr/>
        </p:nvSpPr>
        <p:spPr>
          <a:xfrm>
            <a:off x="110942" y="570015"/>
            <a:ext cx="8925554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类的子类，并重写其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方法的方法体就是代表了线程的顺序执行流，故也被称为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线程执行体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子类的实例，即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创建了线程对象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调用线程对象的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方法来启动该线程。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E422FD-A0CA-49FD-A37A-6A7A4861F68C}"/>
              </a:ext>
            </a:extLst>
          </p:cNvPr>
          <p:cNvSpPr txBox="1"/>
          <p:nvPr/>
        </p:nvSpPr>
        <p:spPr>
          <a:xfrm>
            <a:off x="107504" y="3933424"/>
            <a:ext cx="892555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只支持单继承，故继承了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类后，无法再继承其它类</a:t>
            </a:r>
          </a:p>
        </p:txBody>
      </p:sp>
    </p:spTree>
    <p:extLst>
      <p:ext uri="{BB962C8B-B14F-4D97-AF65-F5344CB8AC3E}">
        <p14:creationId xmlns:p14="http://schemas.microsoft.com/office/powerpoint/2010/main" val="112052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6238;#106238;#106238;#106238;#106238;#106238;#106238;#106238;#106238;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12115</TotalTime>
  <Words>3418</Words>
  <Application>Microsoft Office PowerPoint</Application>
  <PresentationFormat>全屏显示(16:9)</PresentationFormat>
  <Paragraphs>356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微软雅黑</vt:lpstr>
      <vt:lpstr>微软雅黑 Light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3301</cp:revision>
  <dcterms:created xsi:type="dcterms:W3CDTF">2014-07-30T04:54:51Z</dcterms:created>
  <dcterms:modified xsi:type="dcterms:W3CDTF">2025-04-14T12:14:01Z</dcterms:modified>
</cp:coreProperties>
</file>