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6D12FE-DA22-4785-8EB8-EA511E247535}">
  <a:tblStyle styleId="{2C6D12FE-DA22-4785-8EB8-EA511E2475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07b97fbe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07b97fbe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07b9816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07b9816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07b9816a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07b9816a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07b9816a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07b9816a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07b9816a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07b9816a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07b97fbe1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07b97fbe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07b97fbe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07b97fbe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07b97fbe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07b97fbe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07b97fbe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07b97fbe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07b97fbe1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07b97fbe1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07b97fbe1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07b97fbe1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07b97fbe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07b97fbe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07b97fbe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07b97fbe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1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529400" y="1188925"/>
            <a:ext cx="60810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MLB</a:t>
            </a:r>
            <a:r>
              <a:rPr lang="en"/>
              <a:t> Second Half Stars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 Peter DePaul III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Eugenio Suárez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87900" y="1189425"/>
            <a:ext cx="39999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1st Half: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Def: 71st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Off: 1st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wRC+: 1st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BB%+: 47th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K%+: 10th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OBP+: 4th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SLG+: 2nd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ISO+: 19th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WPA: 10th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Clutch: 54th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WAR: 8th Percentile</a:t>
            </a:r>
            <a:endParaRPr/>
          </a:p>
        </p:txBody>
      </p:sp>
      <p:sp>
        <p:nvSpPr>
          <p:cNvPr id="135" name="Google Shape;135;p22"/>
          <p:cNvSpPr txBox="1"/>
          <p:nvPr>
            <p:ph idx="2" type="body"/>
          </p:nvPr>
        </p:nvSpPr>
        <p:spPr>
          <a:xfrm>
            <a:off x="2908200" y="1144125"/>
            <a:ext cx="3999900" cy="3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2nd Half: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Def: 73rd Percentile (+2)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Off: 96th Percentile (+95)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wRC+: 96th Percentile (+95)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BB%+: 42nd Percentile (-5)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K%+: 36th Percentile (+26)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OBP+: 92nd Percentile (+88)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SLG+: 97th Percentile (+95)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ISO+: 100th Percentile (+81)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WPA: 76th Percentile (+66)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Clutch: 15th Percentile (-29)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WAR: 98th Percentile (+90)</a:t>
            </a:r>
            <a:endParaRPr/>
          </a:p>
        </p:txBody>
      </p:sp>
      <p:cxnSp>
        <p:nvCxnSpPr>
          <p:cNvPr id="136" name="Google Shape;136;p22"/>
          <p:cNvCxnSpPr/>
          <p:nvPr/>
        </p:nvCxnSpPr>
        <p:spPr>
          <a:xfrm flipH="1" rot="10800000">
            <a:off x="482500" y="1247300"/>
            <a:ext cx="682800" cy="9000"/>
          </a:xfrm>
          <a:prstGeom prst="straightConnector1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2"/>
          <p:cNvSpPr txBox="1"/>
          <p:nvPr/>
        </p:nvSpPr>
        <p:spPr>
          <a:xfrm>
            <a:off x="387900" y="4433425"/>
            <a:ext cx="524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Percentile Difference = +54 percentiles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700" y="1551425"/>
            <a:ext cx="3136899" cy="313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Corbin Carroll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87900" y="12311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1st Half: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Def: 60th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Off: 14th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wRC+: 5th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BB%+: 73rd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K%+: 69th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OBP+: 24th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SLG+: 1st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ISO+: 6th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WPA: 49th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Clutch: 90th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WAR: 25th Percentile</a:t>
            </a:r>
            <a:endParaRPr/>
          </a:p>
        </p:txBody>
      </p:sp>
      <p:sp>
        <p:nvSpPr>
          <p:cNvPr id="145" name="Google Shape;145;p23"/>
          <p:cNvSpPr txBox="1"/>
          <p:nvPr>
            <p:ph idx="2" type="body"/>
          </p:nvPr>
        </p:nvSpPr>
        <p:spPr>
          <a:xfrm>
            <a:off x="2889975" y="12311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2nd Half: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Def: 58th Percentile (-2)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Off: 93rd Percentile (+79)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wRC+: 87th Percentile (+82)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BB%+: 66th Percentile (-7)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K%+: 57th Percentile (-12)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OBP+: 58th Percentile (+34)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SLG+: 92nd Percentile (+91)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ISO+: 96th Percentile (+90)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WPA: 97th Percentile (+48)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Clutch: 97th Percentile (+7)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WAR: 93rd Percentile (+68)</a:t>
            </a:r>
            <a:endParaRPr/>
          </a:p>
        </p:txBody>
      </p:sp>
      <p:cxnSp>
        <p:nvCxnSpPr>
          <p:cNvPr id="146" name="Google Shape;146;p23"/>
          <p:cNvCxnSpPr/>
          <p:nvPr/>
        </p:nvCxnSpPr>
        <p:spPr>
          <a:xfrm>
            <a:off x="455175" y="1256300"/>
            <a:ext cx="673800" cy="9000"/>
          </a:xfrm>
          <a:prstGeom prst="straightConnector1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3"/>
          <p:cNvSpPr txBox="1"/>
          <p:nvPr/>
        </p:nvSpPr>
        <p:spPr>
          <a:xfrm>
            <a:off x="387900" y="4397025"/>
            <a:ext cx="524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Percentile Difference = +43 percentiles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675" y="1584775"/>
            <a:ext cx="3368325" cy="26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2" type="body"/>
          </p:nvPr>
        </p:nvSpPr>
        <p:spPr>
          <a:xfrm>
            <a:off x="2853575" y="1204763"/>
            <a:ext cx="3999900" cy="32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2nd Half: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Def: 1st Percentile (-14)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Off: 75th Percentile (+54)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wRC+: 84th Percentile (+57)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BB%+: 98th Percentile (+28)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K%+: 30th Percentile (+3)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OBP+: 88th Percentile (+62)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SLG+: 72nd Percentile (+45)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ISO+: 77th Percentile (+31)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WPA: 88th Percentile (+82)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Clutch: 54th Percentile (+51)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WAR: 34th Percentile (+27)</a:t>
            </a:r>
            <a:endParaRPr/>
          </a:p>
        </p:txBody>
      </p:sp>
      <p:sp>
        <p:nvSpPr>
          <p:cNvPr id="154" name="Google Shape;154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Jorge Soler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42375" y="122897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1st Half: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Def: 15th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Off: 21st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wRC+: 27th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BB%+: 70th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K%+: 27th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OBP+: 26th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SLG+: 27th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ISO+: 46th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WPA: 6th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Clutch: 3rd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WAR: 7th Percentile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775" y="1228975"/>
            <a:ext cx="3359227" cy="342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4"/>
          <p:cNvCxnSpPr/>
          <p:nvPr/>
        </p:nvCxnSpPr>
        <p:spPr>
          <a:xfrm flipH="1" rot="10800000">
            <a:off x="446075" y="1256400"/>
            <a:ext cx="564300" cy="9000"/>
          </a:xfrm>
          <a:prstGeom prst="straightConnector1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4"/>
          <p:cNvSpPr txBox="1"/>
          <p:nvPr/>
        </p:nvSpPr>
        <p:spPr>
          <a:xfrm>
            <a:off x="387900" y="4473000"/>
            <a:ext cx="524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Percentile Difference = +39 percentiles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Discussing Batters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Eugenio Suarez went from being unable to hit the ball, literally the worst offensive hitter, to being in the top 5% of hitters in the second half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Corbin Carroll seems to have gotten more aggressive at the plate, but it’s been rewarding as he’s now been producing runs in the top 5% of hitters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Lower BB%+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Lower K%+ (Striking out more often)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Jorge Soler has significantly improved his discipline, and in turn is generating runs at a higher level. Opposite of Carroll his selectiveness have done him good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be observing MLB players stats from both halves of the season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1st Half is through June 27th, 2024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2nd Half is June 28th, 2024 through September 15th, 2024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will be looking for the largest jumps in the average difference for </a:t>
            </a:r>
            <a:r>
              <a:rPr lang="en"/>
              <a:t>select</a:t>
            </a:r>
            <a:r>
              <a:rPr lang="en"/>
              <a:t>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Split into Hitters and Pitchers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“+”/”-” Stats are context normalized (ballpark, weather, elevation, etc.)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Briefer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understand what we will talk about in further sections you need to understand percentiles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Range from 0th percentile to 100th percentile (0.000 to 1.000)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83rd percentile means that 17 percent of the data has a better score in that column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100th percentile would indicate the best player at specific column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Hope this clears it up!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60950" y="4722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Pitchers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 amt="83000"/>
          </a:blip>
          <a:stretch>
            <a:fillRect/>
          </a:stretch>
        </p:blipFill>
        <p:spPr>
          <a:xfrm>
            <a:off x="138775" y="1523050"/>
            <a:ext cx="3458951" cy="34589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6000"/>
              </a:srgbClr>
            </a:outerShdw>
          </a:effectLst>
        </p:spPr>
      </p:pic>
      <p:graphicFrame>
        <p:nvGraphicFramePr>
          <p:cNvPr id="83" name="Google Shape;83;p16"/>
          <p:cNvGraphicFramePr/>
          <p:nvPr/>
        </p:nvGraphicFramePr>
        <p:xfrm>
          <a:off x="3746325" y="1956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{2C6D12FE-DA22-4785-8EB8-EA511E247535}</a:tableStyleId>
              </a:tblPr>
              <a:tblGrid>
                <a:gridCol w="1727200"/>
                <a:gridCol w="1727200"/>
                <a:gridCol w="1727200"/>
              </a:tblGrid>
              <a:tr h="94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K/BB+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Walk:Strikeout+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WPA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Win Probability Added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WAR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Wins Above Replacement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Clutch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ERA-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FIP-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AVG+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WHIP+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Walks + Hits Per Innings Pitched+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HR/9+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HR per 9+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" name="Google Shape;84;p16"/>
          <p:cNvSpPr txBox="1"/>
          <p:nvPr/>
        </p:nvSpPr>
        <p:spPr>
          <a:xfrm>
            <a:off x="4069275" y="1329125"/>
            <a:ext cx="4397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Columns for Ranking</a:t>
            </a:r>
            <a:endParaRPr b="1" sz="2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" name="Google Shape;85;p16"/>
          <p:cNvCxnSpPr/>
          <p:nvPr/>
        </p:nvCxnSpPr>
        <p:spPr>
          <a:xfrm flipH="1" rot="10800000">
            <a:off x="4300700" y="2803650"/>
            <a:ext cx="522600" cy="9900"/>
          </a:xfrm>
          <a:prstGeom prst="straightConnector1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Bryce Miller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Half: (75 Total Pitchers)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ERA-: 23rd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FIP-: 21st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K/BB+: 44th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HR/9+: 16th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AVG+: 83rd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WHIP+: 77th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WPA: 33rd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Clutch: 4th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WAR: 19th Percentile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29355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Half: (70 pitchers)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ERA-: 93rd Percentile (+70)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FIP-: 86th Percentile (+65)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K/BB+: 93rd Percentile (+49)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HR/9+: 76th Percentile (+60)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AVG+: 84th Percentile (+1)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WHIP+: 91st Percentile (+14)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WPA: 97th Percentile (+54)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Clutch: 87th Percentile (+83)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WAR: 81st Percentile (+62)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36550" y="4280000"/>
            <a:ext cx="696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Percentile Difference = +52 percentiles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925" y="1829825"/>
            <a:ext cx="3099750" cy="20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7210000" y="1363950"/>
            <a:ext cx="1838700" cy="12078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are you looking at?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Hunter Brown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Half: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ERA-: 15th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FIP-: 27th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K/BB+: 32nd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HR/9+: 19th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AVG+: 19th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WHIP+: 5th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WPA: 28th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Clutch: 47th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WAR: 21st Percentile</a:t>
            </a:r>
            <a:endParaRPr/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284445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Half: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ERA-: 83rd Percentile (+68)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FIP-: 91st Percentile (+64)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K/BB+: 37th Percentile (+5)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HR/9+: 93rd Percentile (+74)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AVG+: 46th Percentile (+27)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WHIP+: 44th Percentile (+39)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WPA: 90th Percentile (+62)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Clutch: 86th Percentile (+39)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WAR: 91st Percentile (+70)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387900" y="4278675"/>
            <a:ext cx="524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Percentile Difference: +50 percentiles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050" y="1884425"/>
            <a:ext cx="3223224" cy="239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 Sears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Half: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ERA-: 5th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FIP-: 1st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K/BB+: 9th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HR/9+: 28th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AVG+: 16th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WHIP+: 13th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WPA: 7th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Clutch: 72nd Percentile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WAR: 4th Percentile</a:t>
            </a:r>
            <a:endParaRPr/>
          </a:p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29446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Half: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ERA-: 66th Percentile (+61)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FIP-: 46th Percentile (+45)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K/BB+: 73rd Percentile (+64)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HR/9+: 59th Percentile (+31)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AVG+: 63rd Percentile (+47)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WHIP+: 76th Percentile (+63)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WPA: 70th Percentile (+63)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Clutch: 74th Percentile (+2)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WAR: 53rd Percentile (+49)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387900" y="4251350"/>
            <a:ext cx="524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Percentile Difference: +47 percentiles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250" y="1332925"/>
            <a:ext cx="2546300" cy="34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Discussing Pitchers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Incredible </a:t>
            </a:r>
            <a:r>
              <a:rPr lang="en"/>
              <a:t>performances by all of these guys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Bryce Miller has been the third best pitcher in baseball since June 28th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Hunter Brown went from being the 8th worst pitcher to being in the 75th percentile in the 2nd half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JP Sears went from being the 4th worst pitcher to being in the 64th percentile in the 2nd half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three of these jumps are unprecedented, but highlight a pitcher’s ability to turn it around, or maybe just have a little luck on their side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10400" y="508925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Batters</a:t>
            </a:r>
            <a:endParaRPr/>
          </a:p>
        </p:txBody>
      </p:sp>
      <p:graphicFrame>
        <p:nvGraphicFramePr>
          <p:cNvPr id="125" name="Google Shape;125;p21"/>
          <p:cNvGraphicFramePr/>
          <p:nvPr/>
        </p:nvGraphicFramePr>
        <p:xfrm>
          <a:off x="6057000" y="167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{2C6D12FE-DA22-4785-8EB8-EA511E247535}</a:tableStyleId>
              </a:tblPr>
              <a:tblGrid>
                <a:gridCol w="1258175"/>
                <a:gridCol w="1217975"/>
              </a:tblGrid>
              <a:tr h="39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BB/K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wOBA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Def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Off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wRC+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BB%+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OBP+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SLG+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ISO+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WPA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Clutch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WAR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K%+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126" name="Google Shape;126;p21"/>
          <p:cNvCxnSpPr/>
          <p:nvPr/>
        </p:nvCxnSpPr>
        <p:spPr>
          <a:xfrm flipH="1" rot="10800000">
            <a:off x="4340900" y="2803650"/>
            <a:ext cx="552600" cy="9900"/>
          </a:xfrm>
          <a:prstGeom prst="straightConnector1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625" y="1538675"/>
            <a:ext cx="4036100" cy="305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5677350" y="984725"/>
            <a:ext cx="3376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Columns for Ranking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